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Lst>
  <p:notesMasterIdLst>
    <p:notesMasterId r:id="rId27"/>
  </p:notesMasterIdLst>
  <p:sldIdLst>
    <p:sldId id="259" r:id="rId5"/>
    <p:sldId id="284" r:id="rId6"/>
    <p:sldId id="308" r:id="rId7"/>
    <p:sldId id="309" r:id="rId8"/>
    <p:sldId id="2007577505" r:id="rId9"/>
    <p:sldId id="260" r:id="rId10"/>
    <p:sldId id="390" r:id="rId11"/>
    <p:sldId id="2007577501" r:id="rId12"/>
    <p:sldId id="2007577497" r:id="rId13"/>
    <p:sldId id="320" r:id="rId14"/>
    <p:sldId id="2007577498" r:id="rId15"/>
    <p:sldId id="2007577499" r:id="rId16"/>
    <p:sldId id="266" r:id="rId17"/>
    <p:sldId id="2007577500" r:id="rId18"/>
    <p:sldId id="391" r:id="rId19"/>
    <p:sldId id="272" r:id="rId20"/>
    <p:sldId id="2007577502" r:id="rId21"/>
    <p:sldId id="2007577503" r:id="rId22"/>
    <p:sldId id="2007577504" r:id="rId23"/>
    <p:sldId id="2007577506" r:id="rId24"/>
    <p:sldId id="6475"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D21A3-5028-4686-89E5-DB60DCAA8BC3}"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36BD3-20CE-4E4F-A258-6E6406A7E52C}" type="slidenum">
              <a:rPr lang="en-US" smtClean="0"/>
              <a:t>‹#›</a:t>
            </a:fld>
            <a:endParaRPr lang="en-US"/>
          </a:p>
        </p:txBody>
      </p:sp>
    </p:spTree>
    <p:extLst>
      <p:ext uri="{BB962C8B-B14F-4D97-AF65-F5344CB8AC3E}">
        <p14:creationId xmlns:p14="http://schemas.microsoft.com/office/powerpoint/2010/main" val="344938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8822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42935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610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72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788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5248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sẽ hỏi một số nội dung liên quan để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41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60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160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6737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076737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704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72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341102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45241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19721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4374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29397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3963845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539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691853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840676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0105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2025/3/21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022794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4878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01879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48038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87465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523108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47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7885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411795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89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85998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2461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82922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102175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943000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262542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510022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206555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715817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8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51604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4160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431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8355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5297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3/21/2025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403061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8">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03988403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3/21/2025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12889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7218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5169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3" name="Picture 2">
            <a:extLst>
              <a:ext uri="{FF2B5EF4-FFF2-40B4-BE49-F238E27FC236}">
                <a16:creationId xmlns:a16="http://schemas.microsoft.com/office/drawing/2014/main" id="{9FCA239E-EDFB-7A45-E28E-BDD5D3313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7" b="89865" l="6081" r="92838">
                        <a14:foregroundMark x1="92162" y1="36486" x2="92838" y2="55068"/>
                        <a14:foregroundMark x1="47027" y1="45777" x2="52162" y2="71959"/>
                        <a14:foregroundMark x1="47973" y1="56250" x2="53243" y2="56757"/>
                        <a14:foregroundMark x1="45676" y1="67905" x2="46622" y2="73480"/>
                        <a14:foregroundMark x1="59595" y1="58108" x2="60676" y2="62162"/>
                        <a14:foregroundMark x1="19865" y1="38514" x2="24459" y2="67230"/>
                        <a14:foregroundMark x1="6622" y1="44595" x2="6081" y2="46959"/>
                        <a14:foregroundMark x1="6081" y1="47128" x2="6081" y2="47297"/>
                      </a14:backgroundRemoval>
                    </a14:imgEffect>
                  </a14:imgLayer>
                </a14:imgProps>
              </a:ext>
              <a:ext uri="{28A0092B-C50C-407E-A947-70E740481C1C}">
                <a14:useLocalDpi xmlns:a14="http://schemas.microsoft.com/office/drawing/2010/main" val="0"/>
              </a:ext>
            </a:extLst>
          </a:blip>
          <a:stretch>
            <a:fillRect/>
          </a:stretch>
        </p:blipFill>
        <p:spPr>
          <a:xfrm>
            <a:off x="5677989" y="2138514"/>
            <a:ext cx="6779824" cy="5423859"/>
          </a:xfrm>
          <a:prstGeom prst="rect">
            <a:avLst/>
          </a:prstGeom>
        </p:spPr>
      </p:pic>
      <p:sp>
        <p:nvSpPr>
          <p:cNvPr id="2" name="Rectangle: Rounded Corners 1">
            <a:extLst>
              <a:ext uri="{FF2B5EF4-FFF2-40B4-BE49-F238E27FC236}">
                <a16:creationId xmlns:a16="http://schemas.microsoft.com/office/drawing/2014/main" id="{5A128B99-94C3-0DFB-0D5E-03B8E9D21888}"/>
              </a:ext>
            </a:extLst>
          </p:cNvPr>
          <p:cNvSpPr/>
          <p:nvPr/>
        </p:nvSpPr>
        <p:spPr>
          <a:xfrm>
            <a:off x="1114425" y="0"/>
            <a:ext cx="9353550" cy="3448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sp>
        <p:nvSpPr>
          <p:cNvPr id="4" name="Hộp Văn bản 1">
            <a:extLst>
              <a:ext uri="{FF2B5EF4-FFF2-40B4-BE49-F238E27FC236}">
                <a16:creationId xmlns:a16="http://schemas.microsoft.com/office/drawing/2014/main" id="{1150F418-A0DE-3180-7DC1-FE765DEB24BC}"/>
              </a:ext>
            </a:extLst>
          </p:cNvPr>
          <p:cNvSpPr txBox="1"/>
          <p:nvPr/>
        </p:nvSpPr>
        <p:spPr>
          <a:xfrm>
            <a:off x="2322584" y="0"/>
            <a:ext cx="6449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cs typeface="Arial"/>
                <a:sym typeface="Arial"/>
              </a:rPr>
              <a:t>Thứ</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ngày</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tháng</a:t>
            </a:r>
            <a:r>
              <a:rPr kumimoji="0" lang="en-US" sz="3600" b="0" i="0" u="none" strike="noStrike" kern="0" cap="none" spc="0" normalizeH="0" baseline="0" noProof="0" dirty="0">
                <a:ln>
                  <a:noFill/>
                </a:ln>
                <a:solidFill>
                  <a:srgbClr val="002060"/>
                </a:solidFill>
                <a:effectLst/>
                <a:uLnTx/>
                <a:uFillTx/>
                <a:cs typeface="Arial"/>
                <a:sym typeface="Arial"/>
              </a:rPr>
              <a:t> … </a:t>
            </a:r>
            <a:r>
              <a:rPr kumimoji="0" lang="en-US" sz="3600" b="0" i="0" u="none" strike="noStrike" kern="0" cap="none" spc="0" normalizeH="0" baseline="0" noProof="0" dirty="0" err="1">
                <a:ln>
                  <a:noFill/>
                </a:ln>
                <a:solidFill>
                  <a:srgbClr val="002060"/>
                </a:solidFill>
                <a:effectLst/>
                <a:uLnTx/>
                <a:uFillTx/>
                <a:cs typeface="Arial"/>
                <a:sym typeface="Arial"/>
              </a:rPr>
              <a:t>năm</a:t>
            </a:r>
            <a:r>
              <a:rPr kumimoji="0" lang="en-US" sz="3600" b="0" i="0" u="none" strike="noStrike" kern="0" cap="none" spc="0" normalizeH="0" baseline="0" noProof="0" dirty="0">
                <a:ln>
                  <a:noFill/>
                </a:ln>
                <a:solidFill>
                  <a:srgbClr val="002060"/>
                </a:solidFill>
                <a:effectLst/>
                <a:uLnTx/>
                <a:uFillTx/>
                <a:cs typeface="Arial"/>
                <a:sym typeface="Arial"/>
              </a:rPr>
              <a:t> …</a:t>
            </a:r>
          </a:p>
        </p:txBody>
      </p:sp>
      <p:pic>
        <p:nvPicPr>
          <p:cNvPr id="5" name="Picture 4">
            <a:extLst>
              <a:ext uri="{FF2B5EF4-FFF2-40B4-BE49-F238E27FC236}">
                <a16:creationId xmlns:a16="http://schemas.microsoft.com/office/drawing/2014/main" id="{47C5C5BF-3E34-739D-9A3D-736C75F3EE63}"/>
              </a:ext>
            </a:extLst>
          </p:cNvPr>
          <p:cNvPicPr>
            <a:picLocks noChangeAspect="1"/>
          </p:cNvPicPr>
          <p:nvPr/>
        </p:nvPicPr>
        <p:blipFill>
          <a:blip r:embed="rId8"/>
          <a:stretch>
            <a:fillRect/>
          </a:stretch>
        </p:blipFill>
        <p:spPr>
          <a:xfrm>
            <a:off x="3959233" y="412359"/>
            <a:ext cx="2749534" cy="1286367"/>
          </a:xfrm>
          <a:prstGeom prst="rect">
            <a:avLst/>
          </a:prstGeom>
        </p:spPr>
      </p:pic>
      <p:pic>
        <p:nvPicPr>
          <p:cNvPr id="6" name="Picture 5">
            <a:extLst>
              <a:ext uri="{FF2B5EF4-FFF2-40B4-BE49-F238E27FC236}">
                <a16:creationId xmlns:a16="http://schemas.microsoft.com/office/drawing/2014/main" id="{C904FCB0-5D42-E869-8E66-5635F60D72E1}"/>
              </a:ext>
            </a:extLst>
          </p:cNvPr>
          <p:cNvPicPr>
            <a:picLocks noChangeAspect="1"/>
          </p:cNvPicPr>
          <p:nvPr/>
        </p:nvPicPr>
        <p:blipFill>
          <a:blip r:embed="rId9"/>
          <a:stretch>
            <a:fillRect/>
          </a:stretch>
        </p:blipFill>
        <p:spPr>
          <a:xfrm>
            <a:off x="1314450" y="893330"/>
            <a:ext cx="8787815" cy="2340906"/>
          </a:xfrm>
          <a:prstGeom prst="rect">
            <a:avLst/>
          </a:prstGeom>
        </p:spPr>
      </p:pic>
      <p:sp>
        <p:nvSpPr>
          <p:cNvPr id="7" name="TextBox 6">
            <a:extLst>
              <a:ext uri="{FF2B5EF4-FFF2-40B4-BE49-F238E27FC236}">
                <a16:creationId xmlns:a16="http://schemas.microsoft.com/office/drawing/2014/main" id="{90D5C847-C39D-FCB5-9115-32789BBC597B}"/>
              </a:ext>
            </a:extLst>
          </p:cNvPr>
          <p:cNvSpPr txBox="1"/>
          <p:nvPr/>
        </p:nvSpPr>
        <p:spPr>
          <a:xfrm>
            <a:off x="4953000" y="2819400"/>
            <a:ext cx="1828800" cy="584775"/>
          </a:xfrm>
          <a:prstGeom prst="rect">
            <a:avLst/>
          </a:prstGeom>
          <a:noFill/>
        </p:spPr>
        <p:txBody>
          <a:bodyPr wrap="square" rtlCol="0">
            <a:spAutoFit/>
          </a:bodyPr>
          <a:lstStyle/>
          <a:p>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162692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4681F9DE-2A39-045A-2892-14D7F76FEC45}"/>
              </a:ext>
            </a:extLst>
          </p:cNvPr>
          <p:cNvGraphicFramePr>
            <a:graphicFrameLocks noGrp="1"/>
          </p:cNvGraphicFramePr>
          <p:nvPr>
            <p:extLst>
              <p:ext uri="{D42A27DB-BD31-4B8C-83A1-F6EECF244321}">
                <p14:modId xmlns:p14="http://schemas.microsoft.com/office/powerpoint/2010/main" val="843062657"/>
              </p:ext>
            </p:extLst>
          </p:nvPr>
        </p:nvGraphicFramePr>
        <p:xfrm>
          <a:off x="704850" y="809625"/>
          <a:ext cx="10572750" cy="5519280"/>
        </p:xfrm>
        <a:graphic>
          <a:graphicData uri="http://schemas.openxmlformats.org/drawingml/2006/table">
            <a:tbl>
              <a:tblPr>
                <a:tableStyleId>{8799B23B-EC83-4686-B30A-512413B5E67A}</a:tableStyleId>
              </a:tblPr>
              <a:tblGrid>
                <a:gridCol w="3488471">
                  <a:extLst>
                    <a:ext uri="{9D8B030D-6E8A-4147-A177-3AD203B41FA5}">
                      <a16:colId xmlns:a16="http://schemas.microsoft.com/office/drawing/2014/main" val="1962645596"/>
                    </a:ext>
                  </a:extLst>
                </a:gridCol>
                <a:gridCol w="4244739">
                  <a:extLst>
                    <a:ext uri="{9D8B030D-6E8A-4147-A177-3AD203B41FA5}">
                      <a16:colId xmlns:a16="http://schemas.microsoft.com/office/drawing/2014/main" val="1961244427"/>
                    </a:ext>
                  </a:extLst>
                </a:gridCol>
                <a:gridCol w="2839540">
                  <a:extLst>
                    <a:ext uri="{9D8B030D-6E8A-4147-A177-3AD203B41FA5}">
                      <a16:colId xmlns:a16="http://schemas.microsoft.com/office/drawing/2014/main" val="3098330707"/>
                    </a:ext>
                  </a:extLst>
                </a:gridCol>
              </a:tblGrid>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Nhóm chất dinh dưỡng</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độ</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sử</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dụng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8907870"/>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Muối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ăn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Vi-ta-min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khoáng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4 g</a:t>
                      </a:r>
                    </a:p>
                  </a:txBody>
                  <a:tcPr marL="0" marR="0" marT="0" marB="0"/>
                </a:tc>
                <a:extLst>
                  <a:ext uri="{0D108BD9-81ED-4DB2-BD59-A6C34878D82A}">
                    <a16:rowId xmlns:a16="http://schemas.microsoft.com/office/drawing/2014/main" val="2784675599"/>
                  </a:ext>
                </a:extLst>
              </a:tr>
              <a:tr h="29923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Đường, đồ ngọt</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293965911"/>
                  </a:ext>
                </a:extLst>
              </a:tr>
              <a:tr h="29923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Dầu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mỡ</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Chất béo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&lt; 15 g</a:t>
                      </a:r>
                    </a:p>
                  </a:txBody>
                  <a:tcPr marL="0" marR="0" marT="0" marB="0"/>
                </a:tc>
                <a:extLst>
                  <a:ext uri="{0D108BD9-81ED-4DB2-BD59-A6C34878D82A}">
                    <a16:rowId xmlns:a16="http://schemas.microsoft.com/office/drawing/2014/main" val="3970640834"/>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Thịt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thủy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trứng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hạt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đạm</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150 đến 250 g</a:t>
                      </a:r>
                    </a:p>
                  </a:txBody>
                  <a:tcPr marL="0" marR="0" marT="0" marB="0"/>
                </a:tc>
                <a:extLst>
                  <a:ext uri="{0D108BD9-81ED-4DB2-BD59-A6C34878D82A}">
                    <a16:rowId xmlns:a16="http://schemas.microsoft.com/office/drawing/2014/main" val="1083039442"/>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Sữa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từ</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sữa</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Chất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đạm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400 đến 600 ml</a:t>
                      </a:r>
                    </a:p>
                  </a:txBody>
                  <a:tcPr marL="0" marR="0" marT="0" marB="0"/>
                </a:tc>
                <a:extLst>
                  <a:ext uri="{0D108BD9-81ED-4DB2-BD59-A6C34878D82A}">
                    <a16:rowId xmlns:a16="http://schemas.microsoft.com/office/drawing/2014/main" val="456445984"/>
                  </a:ext>
                </a:extLst>
              </a:tr>
              <a:tr h="598470">
                <a:tc>
                  <a:txBody>
                    <a:bodyPr/>
                    <a:lstStyle/>
                    <a:p>
                      <a:pPr algn="ctr"/>
                      <a:r>
                        <a:rPr lang="pt-BR" sz="2400" b="1" dirty="0">
                          <a:solidFill>
                            <a:srgbClr val="000000"/>
                          </a:solidFill>
                          <a:effectLst/>
                          <a:latin typeface="Cambria" panose="02040503050406030204" pitchFamily="18" charset="0"/>
                          <a:ea typeface="Cambria" panose="02040503050406030204" pitchFamily="18" charset="0"/>
                        </a:rPr>
                        <a:t>Rau lá, rau củ quả</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981717857"/>
                  </a:ext>
                </a:extLst>
              </a:tr>
              <a:tr h="59847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Trái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quả</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Vi-ta-min và chất khoáng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2109134072"/>
                  </a:ext>
                </a:extLst>
              </a:tr>
              <a:tr h="897705">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Ngũ</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cốc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khoai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phẩm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chế</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biến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Chất bột đường</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150 </a:t>
                      </a:r>
                      <a:r>
                        <a:rPr lang="en-US" sz="2400" dirty="0" err="1">
                          <a:solidFill>
                            <a:srgbClr val="000000"/>
                          </a:solidFill>
                          <a:effectLst/>
                          <a:latin typeface="Cambria" panose="02040503050406030204" pitchFamily="18" charset="0"/>
                          <a:ea typeface="Cambria" panose="02040503050406030204" pitchFamily="18" charset="0"/>
                        </a:rPr>
                        <a:t>đến</a:t>
                      </a:r>
                      <a:r>
                        <a:rPr lang="en-US" sz="2400" dirty="0">
                          <a:solidFill>
                            <a:srgbClr val="000000"/>
                          </a:solidFill>
                          <a:effectLst/>
                          <a:latin typeface="Cambria" panose="02040503050406030204" pitchFamily="18" charset="0"/>
                          <a:ea typeface="Cambria" panose="02040503050406030204" pitchFamily="18" charset="0"/>
                        </a:rPr>
                        <a:t> 250 g</a:t>
                      </a:r>
                    </a:p>
                  </a:txBody>
                  <a:tcPr marL="0" marR="0" marT="0" marB="0"/>
                </a:tc>
                <a:extLst>
                  <a:ext uri="{0D108BD9-81ED-4DB2-BD59-A6C34878D82A}">
                    <a16:rowId xmlns:a16="http://schemas.microsoft.com/office/drawing/2014/main" val="354666997"/>
                  </a:ext>
                </a:extLst>
              </a:tr>
            </a:tbl>
          </a:graphicData>
        </a:graphic>
      </p:graphicFrame>
    </p:spTree>
    <p:extLst>
      <p:ext uri="{BB962C8B-B14F-4D97-AF65-F5344CB8AC3E}">
        <p14:creationId xmlns:p14="http://schemas.microsoft.com/office/powerpoint/2010/main" val="152934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619125" y="1066800"/>
            <a:ext cx="5715000" cy="5143500"/>
          </a:xfrm>
          <a:prstGeom prst="rect">
            <a:avLst/>
          </a:prstGeom>
        </p:spPr>
      </p:pic>
      <p:sp>
        <p:nvSpPr>
          <p:cNvPr id="5" name="Rectangle 4">
            <a:extLst>
              <a:ext uri="{FF2B5EF4-FFF2-40B4-BE49-F238E27FC236}">
                <a16:creationId xmlns:a16="http://schemas.microsoft.com/office/drawing/2014/main" id="{00B676B4-2795-DEDE-5582-9E07085F5698}"/>
              </a:ext>
            </a:extLst>
          </p:cNvPr>
          <p:cNvSpPr/>
          <p:nvPr/>
        </p:nvSpPr>
        <p:spPr>
          <a:xfrm>
            <a:off x="6391274" y="1885950"/>
            <a:ext cx="5248275" cy="30289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vi-VN" sz="2800" b="1" kern="0" dirty="0">
                <a:solidFill>
                  <a:prstClr val="black"/>
                </a:solidFill>
                <a:latin typeface="Cambria" panose="02040503050406030204" pitchFamily="18" charset="0"/>
                <a:ea typeface="Cambria" panose="02040503050406030204" pitchFamily="18" charset="0"/>
              </a:rPr>
              <a:t>Các loại thực phẩm sẽ được biểu diễn theo hình kim tự tháp với đỉnh tháp tượng trưng cho nhóm thực phẩm cần hạn chế ăn và đáy tháp là nhóm thực phẩm cho phép ăn nhiều</a:t>
            </a:r>
            <a:r>
              <a:rPr lang="en-US" sz="2800" b="1" kern="0" dirty="0">
                <a:solidFill>
                  <a:prstClr val="black"/>
                </a:solidFill>
                <a:latin typeface="Cambria" panose="02040503050406030204" pitchFamily="18" charset="0"/>
                <a:ea typeface="Cambria" panose="02040503050406030204" pitchFamily="18" charset="0"/>
              </a:rPr>
              <a:t>.</a:t>
            </a:r>
            <a:endParaRPr lang="vi-VN" sz="28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474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506437" y="497564"/>
            <a:ext cx="8761638" cy="1902736"/>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6"/>
              <a:ext cx="4417763" cy="2344140"/>
            </a:xfrm>
            <a:prstGeom prst="roundRect">
              <a:avLst>
                <a:gd name="adj" fmla="val 17994"/>
              </a:avLst>
            </a:prstGeom>
            <a:noFill/>
            <a:ln w="38100">
              <a:noFill/>
              <a:prstDash val="lgDash"/>
            </a:ln>
          </p:spPr>
          <p:txBody>
            <a:bodyPr wrap="square" rtlCol="0">
              <a:spAutoFit/>
            </a:bodyPr>
            <a:lstStyle/>
            <a:p>
              <a:pPr algn="ctr" defTabSz="914377"/>
              <a:r>
                <a:rPr lang="vi-VN" sz="4267"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Ngoài việc ăn theo tháp dinh dưỡng các em cần làm gì nữa? </a:t>
              </a:r>
            </a:p>
          </p:txBody>
        </p:sp>
      </p:grpSp>
      <p:sp>
        <p:nvSpPr>
          <p:cNvPr id="3" name="TextBox 2">
            <a:extLst>
              <a:ext uri="{FF2B5EF4-FFF2-40B4-BE49-F238E27FC236}">
                <a16:creationId xmlns:a16="http://schemas.microsoft.com/office/drawing/2014/main" id="{7A3564DC-A691-005B-0BD0-D2D68B1FA20D}"/>
              </a:ext>
            </a:extLst>
          </p:cNvPr>
          <p:cNvSpPr txBox="1"/>
          <p:nvPr/>
        </p:nvSpPr>
        <p:spPr>
          <a:xfrm>
            <a:off x="3733800" y="2759100"/>
            <a:ext cx="7581900" cy="1754326"/>
          </a:xfrm>
          <a:custGeom>
            <a:avLst/>
            <a:gdLst>
              <a:gd name="connsiteX0" fmla="*/ 0 w 7581900"/>
              <a:gd name="connsiteY0" fmla="*/ 0 h 1754326"/>
              <a:gd name="connsiteX1" fmla="*/ 7581900 w 7581900"/>
              <a:gd name="connsiteY1" fmla="*/ 0 h 1754326"/>
              <a:gd name="connsiteX2" fmla="*/ 7581900 w 7581900"/>
              <a:gd name="connsiteY2" fmla="*/ 1754326 h 1754326"/>
              <a:gd name="connsiteX3" fmla="*/ 0 w 7581900"/>
              <a:gd name="connsiteY3" fmla="*/ 1754326 h 1754326"/>
              <a:gd name="connsiteX4" fmla="*/ 0 w 75819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1900" h="1754326" fill="none" extrusionOk="0">
                <a:moveTo>
                  <a:pt x="0" y="0"/>
                </a:moveTo>
                <a:cubicBezTo>
                  <a:pt x="3340390" y="5222"/>
                  <a:pt x="4373002" y="24918"/>
                  <a:pt x="7581900" y="0"/>
                </a:cubicBezTo>
                <a:cubicBezTo>
                  <a:pt x="7646475" y="239465"/>
                  <a:pt x="7483827" y="1500058"/>
                  <a:pt x="7581900" y="1754326"/>
                </a:cubicBezTo>
                <a:cubicBezTo>
                  <a:pt x="5796462" y="1589565"/>
                  <a:pt x="3263159" y="1872476"/>
                  <a:pt x="0" y="1754326"/>
                </a:cubicBezTo>
                <a:cubicBezTo>
                  <a:pt x="-8328" y="1287393"/>
                  <a:pt x="-71301" y="628243"/>
                  <a:pt x="0" y="0"/>
                </a:cubicBezTo>
                <a:close/>
              </a:path>
              <a:path w="7581900" h="1754326" stroke="0" extrusionOk="0">
                <a:moveTo>
                  <a:pt x="0" y="0"/>
                </a:moveTo>
                <a:cubicBezTo>
                  <a:pt x="2241037" y="11849"/>
                  <a:pt x="4983851" y="-161459"/>
                  <a:pt x="7581900" y="0"/>
                </a:cubicBezTo>
                <a:cubicBezTo>
                  <a:pt x="7556086" y="606792"/>
                  <a:pt x="7435370" y="1569389"/>
                  <a:pt x="7581900" y="1754326"/>
                </a:cubicBezTo>
                <a:cubicBezTo>
                  <a:pt x="6313453" y="1608466"/>
                  <a:pt x="1187580" y="1676002"/>
                  <a:pt x="0" y="1754326"/>
                </a:cubicBezTo>
                <a:cubicBezTo>
                  <a:pt x="-86507" y="1268396"/>
                  <a:pt x="-134028" y="80093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Hoạt động thể lực 60 phút/ngày.</a:t>
            </a:r>
            <a:endPar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đủ 1300- 1500</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ml nước mỗi ngày</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804AFEF9-2DB7-762F-F8C5-DD8FD342C9C7}"/>
              </a:ext>
            </a:extLst>
          </p:cNvPr>
          <p:cNvSpPr/>
          <p:nvPr/>
        </p:nvSpPr>
        <p:spPr>
          <a:xfrm>
            <a:off x="2487638" y="23690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57058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1E5C7-B69E-4764-B5B9-E24B2AC1B7D6}"/>
              </a:ext>
            </a:extLst>
          </p:cNvPr>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180108" y="2893338"/>
            <a:ext cx="3408219" cy="3964663"/>
          </a:xfrm>
          <a:prstGeom prst="rect">
            <a:avLst/>
          </a:prstGeom>
        </p:spPr>
      </p:pic>
      <p:grpSp>
        <p:nvGrpSpPr>
          <p:cNvPr id="8" name="Group 7">
            <a:extLst>
              <a:ext uri="{FF2B5EF4-FFF2-40B4-BE49-F238E27FC236}">
                <a16:creationId xmlns:a16="http://schemas.microsoft.com/office/drawing/2014/main" id="{1517D5F6-5A0E-41F5-A4A1-1BFBDC1FD60C}"/>
              </a:ext>
            </a:extLst>
          </p:cNvPr>
          <p:cNvGrpSpPr/>
          <p:nvPr/>
        </p:nvGrpSpPr>
        <p:grpSpPr>
          <a:xfrm>
            <a:off x="2515962" y="1297664"/>
            <a:ext cx="8761638" cy="1902736"/>
            <a:chOff x="2179865" y="666066"/>
            <a:chExt cx="4784270" cy="2713948"/>
          </a:xfrm>
        </p:grpSpPr>
        <p:sp>
          <p:nvSpPr>
            <p:cNvPr id="9" name="圆角矩形 29">
              <a:extLst>
                <a:ext uri="{FF2B5EF4-FFF2-40B4-BE49-F238E27FC236}">
                  <a16:creationId xmlns:a16="http://schemas.microsoft.com/office/drawing/2014/main" id="{9A46A495-9B75-4AEC-8D6C-0F3D267BB77D}"/>
                </a:ext>
              </a:extLst>
            </p:cNvPr>
            <p:cNvSpPr/>
            <p:nvPr/>
          </p:nvSpPr>
          <p:spPr>
            <a:xfrm>
              <a:off x="2179865" y="666066"/>
              <a:ext cx="4784270" cy="2713948"/>
            </a:xfrm>
            <a:prstGeom prst="roundRect">
              <a:avLst>
                <a:gd name="adj" fmla="val 10953"/>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0" name="TextBox 9">
              <a:extLst>
                <a:ext uri="{FF2B5EF4-FFF2-40B4-BE49-F238E27FC236}">
                  <a16:creationId xmlns:a16="http://schemas.microsoft.com/office/drawing/2014/main" id="{29018263-27F6-44CE-91FE-2F7AB1219D1C}"/>
                </a:ext>
              </a:extLst>
            </p:cNvPr>
            <p:cNvSpPr txBox="1"/>
            <p:nvPr/>
          </p:nvSpPr>
          <p:spPr>
            <a:xfrm>
              <a:off x="2332922" y="841867"/>
              <a:ext cx="4417763" cy="2237602"/>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Hoạt động thể lực mỗi ngày em làm những gì?</a:t>
              </a:r>
            </a:p>
          </p:txBody>
        </p:sp>
      </p:grpSp>
    </p:spTree>
    <p:extLst>
      <p:ext uri="{BB962C8B-B14F-4D97-AF65-F5344CB8AC3E}">
        <p14:creationId xmlns:p14="http://schemas.microsoft.com/office/powerpoint/2010/main" val="235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hình 3, hãy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Bữa ăn nào trong hình 4 đã cân bằng, lành mạnh?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Cần thêm hoặc bớt thức ăn trong khay như thế nào để có bữa ăn cân bằng, lành mạnh?</a:t>
            </a:r>
          </a:p>
        </p:txBody>
      </p:sp>
      <p:pic>
        <p:nvPicPr>
          <p:cNvPr id="14" name="Picture 13">
            <a:extLst>
              <a:ext uri="{FF2B5EF4-FFF2-40B4-BE49-F238E27FC236}">
                <a16:creationId xmlns:a16="http://schemas.microsoft.com/office/drawing/2014/main" id="{2262D9E3-0D69-B83F-8989-468E7AD37BEF}"/>
              </a:ext>
            </a:extLst>
          </p:cNvPr>
          <p:cNvPicPr>
            <a:picLocks noChangeAspect="1"/>
          </p:cNvPicPr>
          <p:nvPr/>
        </p:nvPicPr>
        <p:blipFill>
          <a:blip r:embed="rId3"/>
          <a:stretch>
            <a:fillRect/>
          </a:stretch>
        </p:blipFill>
        <p:spPr>
          <a:xfrm>
            <a:off x="3695700" y="2143125"/>
            <a:ext cx="5276850" cy="4476750"/>
          </a:xfrm>
          <a:prstGeom prst="rect">
            <a:avLst/>
          </a:prstGeom>
        </p:spPr>
      </p:pic>
    </p:spTree>
    <p:extLst>
      <p:ext uri="{BB962C8B-B14F-4D97-AF65-F5344CB8AC3E}">
        <p14:creationId xmlns:p14="http://schemas.microsoft.com/office/powerpoint/2010/main" val="374284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12C1712-9AF5-AD9A-50F3-FF9CB0B0DB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7620" y="734254"/>
            <a:ext cx="5468221" cy="6613799"/>
          </a:xfrm>
          <a:prstGeom prst="rect">
            <a:avLst/>
          </a:prstGeom>
        </p:spPr>
      </p:pic>
      <p:sp>
        <p:nvSpPr>
          <p:cNvPr id="22" name="Cloud Callout 13">
            <a:extLst>
              <a:ext uri="{FF2B5EF4-FFF2-40B4-BE49-F238E27FC236}">
                <a16:creationId xmlns:a16="http://schemas.microsoft.com/office/drawing/2014/main" id="{08BE2985-EC7E-433C-559C-F273116049B8}"/>
              </a:ext>
            </a:extLst>
          </p:cNvPr>
          <p:cNvSpPr/>
          <p:nvPr/>
        </p:nvSpPr>
        <p:spPr>
          <a:xfrm flipH="1">
            <a:off x="2504068" y="965058"/>
            <a:ext cx="6419104" cy="4613348"/>
          </a:xfrm>
          <a:prstGeom prst="wedgeEllipseCallout">
            <a:avLst>
              <a:gd name="adj1" fmla="val -51528"/>
              <a:gd name="adj2" fmla="val 23608"/>
            </a:avLst>
          </a:prstGeom>
          <a:ln w="19050"/>
        </p:spPr>
        <p:style>
          <a:lnRef idx="2">
            <a:schemeClr val="accent5"/>
          </a:lnRef>
          <a:fillRef idx="1">
            <a:schemeClr val="lt1"/>
          </a:fillRef>
          <a:effectRef idx="0">
            <a:schemeClr val="accent5"/>
          </a:effectRef>
          <a:fontRef idx="minor">
            <a:schemeClr val="dk1"/>
          </a:fontRef>
        </p:style>
        <p:txBody>
          <a:bodyPr anchor="ctr"/>
          <a:lstStyle/>
          <a:p>
            <a:pPr algn="ctr" defTabSz="914377">
              <a:defRPr/>
            </a:pPr>
            <a:r>
              <a:rPr lang="nl-NL" sz="53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THẢO LUẬN NHÓM ĐÔI VÀ CHIA SẺ</a:t>
            </a:r>
            <a:endParaRPr lang="en-US" sz="53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23" name="图形 3" descr="C:\Users\Am'be'r\Desktop\千库网_免扣学生开学装饰元素_元素编号11082454.png千库网_免扣学生开学装饰元素_元素编号11082454">
            <a:extLst>
              <a:ext uri="{FF2B5EF4-FFF2-40B4-BE49-F238E27FC236}">
                <a16:creationId xmlns:a16="http://schemas.microsoft.com/office/drawing/2014/main" id="{D80D2649-18B1-AD13-9C6F-D97EFB68E1A0}"/>
              </a:ext>
            </a:extLst>
          </p:cNvPr>
          <p:cNvPicPr>
            <a:picLocks noChangeAspect="1"/>
          </p:cNvPicPr>
          <p:nvPr/>
        </p:nvPicPr>
        <p:blipFill>
          <a:blip r:embed="rId4"/>
          <a:srcRect/>
          <a:stretch>
            <a:fillRect/>
          </a:stretch>
        </p:blipFill>
        <p:spPr>
          <a:xfrm>
            <a:off x="-2227517" y="1670138"/>
            <a:ext cx="6248400" cy="5325055"/>
          </a:xfrm>
          <a:prstGeom prst="rect">
            <a:avLst/>
          </a:prstGeom>
        </p:spPr>
      </p:pic>
    </p:spTree>
    <p:extLst>
      <p:ext uri="{BB962C8B-B14F-4D97-AF65-F5344CB8AC3E}">
        <p14:creationId xmlns:p14="http://schemas.microsoft.com/office/powerpoint/2010/main" val="70950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 name="Picture 8">
            <a:extLst>
              <a:ext uri="{FF2B5EF4-FFF2-40B4-BE49-F238E27FC236}">
                <a16:creationId xmlns:a16="http://schemas.microsoft.com/office/drawing/2014/main" id="{C985F21E-436C-E661-4D28-8A5AA8D0FEFE}"/>
              </a:ext>
            </a:extLst>
          </p:cNvPr>
          <p:cNvPicPr>
            <a:picLocks noChangeAspect="1"/>
          </p:cNvPicPr>
          <p:nvPr/>
        </p:nvPicPr>
        <p:blipFill>
          <a:blip r:embed="rId3"/>
          <a:stretch>
            <a:fillRect/>
          </a:stretch>
        </p:blipFill>
        <p:spPr>
          <a:xfrm>
            <a:off x="484332" y="1944921"/>
            <a:ext cx="4952195" cy="2965009"/>
          </a:xfrm>
          <a:prstGeom prst="rect">
            <a:avLst/>
          </a:prstGeom>
        </p:spPr>
      </p:pic>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4"/>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5" y="2376013"/>
            <a:ext cx="5456582"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4a có sự cân bằng, lành mạnh vì đủ 4 nhóm chất dinh dưỡng..</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32575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774634" y="2376013"/>
            <a:ext cx="5769665" cy="228147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 4b</a:t>
            </a:r>
            <a:r>
              <a:rPr lang="en-US"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r>
              <a:rPr lang="vi-VN" sz="32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2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thịt để không bị thừa đạm và chất béo.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8" name="Picture 7">
            <a:extLst>
              <a:ext uri="{FF2B5EF4-FFF2-40B4-BE49-F238E27FC236}">
                <a16:creationId xmlns:a16="http://schemas.microsoft.com/office/drawing/2014/main" id="{246BABB8-CA2F-39D6-C3FB-34EE552C896C}"/>
              </a:ext>
            </a:extLst>
          </p:cNvPr>
          <p:cNvPicPr>
            <a:picLocks noChangeAspect="1"/>
          </p:cNvPicPr>
          <p:nvPr/>
        </p:nvPicPr>
        <p:blipFill>
          <a:blip r:embed="rId4"/>
          <a:stretch>
            <a:fillRect/>
          </a:stretch>
        </p:blipFill>
        <p:spPr>
          <a:xfrm>
            <a:off x="716117" y="2238376"/>
            <a:ext cx="4478181" cy="2490306"/>
          </a:xfrm>
          <a:prstGeom prst="rect">
            <a:avLst/>
          </a:prstGeom>
        </p:spPr>
      </p:pic>
    </p:spTree>
    <p:extLst>
      <p:ext uri="{BB962C8B-B14F-4D97-AF65-F5344CB8AC3E}">
        <p14:creationId xmlns:p14="http://schemas.microsoft.com/office/powerpoint/2010/main" val="24507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3C1982EC-55B8-796B-A551-2FF030B379B7}"/>
              </a:ext>
            </a:extLst>
          </p:cNvPr>
          <p:cNvSpPr txBox="1"/>
          <p:nvPr/>
        </p:nvSpPr>
        <p:spPr>
          <a:xfrm>
            <a:off x="5086350" y="2376013"/>
            <a:ext cx="6505575" cy="2553891"/>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Khay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4c</a:t>
            </a:r>
            <a:r>
              <a:rPr lang="vi-VN"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vi-VN" sz="3600"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Cần có thêm rau xanh để có đầy đủ vi-ta-min và chất khoáng, bớt đồ chiên để không bị thừa chất béo.</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5" name="Picture 4">
            <a:extLst>
              <a:ext uri="{FF2B5EF4-FFF2-40B4-BE49-F238E27FC236}">
                <a16:creationId xmlns:a16="http://schemas.microsoft.com/office/drawing/2014/main" id="{98EB7912-12C4-38C5-613B-83D59AC218EF}"/>
              </a:ext>
            </a:extLst>
          </p:cNvPr>
          <p:cNvPicPr>
            <a:picLocks noChangeAspect="1"/>
          </p:cNvPicPr>
          <p:nvPr/>
        </p:nvPicPr>
        <p:blipFill>
          <a:blip r:embed="rId4"/>
          <a:stretch>
            <a:fillRect/>
          </a:stretch>
        </p:blipFill>
        <p:spPr>
          <a:xfrm>
            <a:off x="1643062" y="2046789"/>
            <a:ext cx="3128963" cy="3115761"/>
          </a:xfrm>
          <a:prstGeom prst="rect">
            <a:avLst/>
          </a:prstGeom>
        </p:spPr>
      </p:pic>
    </p:spTree>
    <p:extLst>
      <p:ext uri="{BB962C8B-B14F-4D97-AF65-F5344CB8AC3E}">
        <p14:creationId xmlns:p14="http://schemas.microsoft.com/office/powerpoint/2010/main" val="365978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BBE18-3573-F390-2090-237339B3E728}"/>
              </a:ext>
            </a:extLst>
          </p:cNvPr>
          <p:cNvPicPr>
            <a:picLocks noChangeAspect="1"/>
          </p:cNvPicPr>
          <p:nvPr/>
        </p:nvPicPr>
        <p:blipFill>
          <a:blip r:embed="rId2"/>
          <a:stretch>
            <a:fillRect/>
          </a:stretch>
        </p:blipFill>
        <p:spPr>
          <a:xfrm>
            <a:off x="4642226" y="206369"/>
            <a:ext cx="5974598" cy="3054361"/>
          </a:xfrm>
          <a:prstGeom prst="rect">
            <a:avLst/>
          </a:prstGeom>
        </p:spPr>
      </p:pic>
    </p:spTree>
    <p:extLst>
      <p:ext uri="{BB962C8B-B14F-4D97-AF65-F5344CB8AC3E}">
        <p14:creationId xmlns:p14="http://schemas.microsoft.com/office/powerpoint/2010/main" val="187133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76EB952B-430C-E9BD-0899-F14E2C1F4F47}"/>
              </a:ext>
            </a:extLst>
          </p:cNvPr>
          <p:cNvPicPr>
            <a:picLocks noChangeAspect="1"/>
          </p:cNvPicPr>
          <p:nvPr/>
        </p:nvPicPr>
        <p:blipFill>
          <a:blip r:embed="rId3"/>
          <a:stretch>
            <a:fillRect/>
          </a:stretch>
        </p:blipFill>
        <p:spPr>
          <a:xfrm>
            <a:off x="3380390" y="3072326"/>
            <a:ext cx="5145470" cy="1322947"/>
          </a:xfrm>
          <a:prstGeom prst="rect">
            <a:avLst/>
          </a:prstGeom>
        </p:spPr>
      </p:pic>
    </p:spTree>
    <p:extLst>
      <p:ext uri="{BB962C8B-B14F-4D97-AF65-F5344CB8AC3E}">
        <p14:creationId xmlns:p14="http://schemas.microsoft.com/office/powerpoint/2010/main" val="3267227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4945723" y="2284856"/>
            <a:ext cx="61739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a:lnSpc>
                <a:spcPct val="100000"/>
              </a:lnSpc>
              <a:spcBef>
                <a:spcPct val="0"/>
              </a:spcBef>
              <a:buNone/>
            </a:pP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Về</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theo</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dõi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ghi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chép</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bữa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hàng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ngày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trong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gia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đình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căn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bằng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lành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mạnh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đầy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đủ</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nhóm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chất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chưa</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spTree>
    <p:extLst>
      <p:ext uri="{BB962C8B-B14F-4D97-AF65-F5344CB8AC3E}">
        <p14:creationId xmlns:p14="http://schemas.microsoft.com/office/powerpoint/2010/main" val="202679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4" y="0"/>
            <a:ext cx="9390433" cy="6562107"/>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379" y="1986692"/>
            <a:ext cx="2358331" cy="1148931"/>
          </a:xfrm>
          <a:prstGeom prst="rect">
            <a:avLst/>
          </a:prstGeom>
        </p:spPr>
      </p:pic>
      <p:sp>
        <p:nvSpPr>
          <p:cNvPr id="15" name="矩形 8">
            <a:extLst>
              <a:ext uri="{FF2B5EF4-FFF2-40B4-BE49-F238E27FC236}">
                <a16:creationId xmlns:a16="http://schemas.microsoft.com/office/drawing/2014/main" id="{9341A5BF-99C7-1BA5-3DFB-8EE681D70FE6}"/>
              </a:ext>
            </a:extLst>
          </p:cNvPr>
          <p:cNvSpPr/>
          <p:nvPr/>
        </p:nvSpPr>
        <p:spPr>
          <a:xfrm>
            <a:off x="5099863" y="3015417"/>
            <a:ext cx="6203942" cy="2400657"/>
          </a:xfrm>
          <a:prstGeom prst="rect">
            <a:avLst/>
          </a:prstGeom>
        </p:spPr>
        <p:txBody>
          <a:bodyPr wrap="none">
            <a:spAutoFit/>
            <a:scene3d>
              <a:camera prst="orthographicFront"/>
              <a:lightRig rig="threePt" dir="t"/>
            </a:scene3d>
            <a:sp3d extrusionH="57150">
              <a:bevelT h="25400" prst="softRound"/>
            </a:sp3d>
          </a:bodyPr>
          <a:lstStyle/>
          <a:p>
            <a:pPr algn="ctr" defTabSz="914377"/>
            <a:r>
              <a:rPr lang="en-US" altLang="zh-CN"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CHÚC CÁC EM</a:t>
            </a:r>
          </a:p>
          <a:p>
            <a:pPr algn="ctr" defTabSz="914377"/>
            <a:r>
              <a:rPr lang="en-US" altLang="zh-CN"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HỌC TỐT</a:t>
            </a:r>
            <a:endParaRPr lang="zh-CN" altLang="en-US" sz="7500"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par>
                                <p:cTn id="24" presetID="1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0525" y="2272220"/>
            <a:ext cx="4619452" cy="4700080"/>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06D9259D-CE4A-3DCC-5876-B6B7E09A4010}"/>
              </a:ext>
            </a:extLst>
          </p:cNvPr>
          <p:cNvSpPr/>
          <p:nvPr/>
        </p:nvSpPr>
        <p:spPr>
          <a:xfrm>
            <a:off x="2573199" y="733425"/>
            <a:ext cx="8351976" cy="1733550"/>
          </a:xfrm>
          <a:prstGeom prst="wedgeRoundRectCallout">
            <a:avLst>
              <a:gd name="adj1" fmla="val -41512"/>
              <a:gd name="adj2" fmla="val 8235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defTabSz="457200"/>
            <a:r>
              <a:rPr lang="en-US" sz="4000" dirty="0" err="1">
                <a:solidFill>
                  <a:prstClr val="black"/>
                </a:solidFill>
              </a:rPr>
              <a:t>Vì</a:t>
            </a:r>
            <a:r>
              <a:rPr lang="en-US" sz="4000" dirty="0">
                <a:solidFill>
                  <a:prstClr val="black"/>
                </a:solidFill>
              </a:rPr>
              <a:t> </a:t>
            </a:r>
            <a:r>
              <a:rPr lang="en-US" sz="4000" dirty="0" err="1">
                <a:solidFill>
                  <a:prstClr val="black"/>
                </a:solidFill>
              </a:rPr>
              <a:t>sao</a:t>
            </a:r>
            <a:r>
              <a:rPr lang="en-US" sz="4000" dirty="0">
                <a:solidFill>
                  <a:prstClr val="black"/>
                </a:solidFill>
              </a:rPr>
              <a:t> </a:t>
            </a:r>
            <a:r>
              <a:rPr lang="en-US" sz="4000" dirty="0" err="1">
                <a:solidFill>
                  <a:prstClr val="black"/>
                </a:solidFill>
              </a:rPr>
              <a:t>phải</a:t>
            </a:r>
            <a:r>
              <a:rPr lang="en-US" sz="4000" dirty="0">
                <a:solidFill>
                  <a:prstClr val="black"/>
                </a:solidFill>
              </a:rPr>
              <a:t> </a:t>
            </a:r>
            <a:r>
              <a:rPr lang="en-US" sz="4000" dirty="0" err="1">
                <a:solidFill>
                  <a:prstClr val="black"/>
                </a:solidFill>
              </a:rPr>
              <a:t>ăn</a:t>
            </a:r>
            <a:r>
              <a:rPr lang="en-US" sz="4000" dirty="0">
                <a:solidFill>
                  <a:prstClr val="black"/>
                </a:solidFill>
              </a:rPr>
              <a:t> </a:t>
            </a:r>
            <a:r>
              <a:rPr lang="en-US" sz="4000" dirty="0" err="1">
                <a:solidFill>
                  <a:prstClr val="black"/>
                </a:solidFill>
              </a:rPr>
              <a:t>phối</a:t>
            </a:r>
            <a:r>
              <a:rPr lang="en-US" sz="4000" dirty="0">
                <a:solidFill>
                  <a:prstClr val="black"/>
                </a:solidFill>
              </a:rPr>
              <a:t> </a:t>
            </a:r>
            <a:r>
              <a:rPr lang="en-US" sz="4000" dirty="0" err="1">
                <a:solidFill>
                  <a:prstClr val="black"/>
                </a:solidFill>
              </a:rPr>
              <a:t>hợp</a:t>
            </a:r>
            <a:r>
              <a:rPr lang="en-US" sz="4000" dirty="0">
                <a:solidFill>
                  <a:prstClr val="black"/>
                </a:solidFill>
              </a:rPr>
              <a:t> </a:t>
            </a:r>
            <a:r>
              <a:rPr lang="en-US" sz="4000" dirty="0" err="1">
                <a:solidFill>
                  <a:prstClr val="black"/>
                </a:solidFill>
              </a:rPr>
              <a:t>nhiều</a:t>
            </a:r>
            <a:r>
              <a:rPr lang="en-US" sz="4000" dirty="0">
                <a:solidFill>
                  <a:prstClr val="black"/>
                </a:solidFill>
              </a:rPr>
              <a:t> </a:t>
            </a:r>
            <a:r>
              <a:rPr lang="en-US" sz="4000" dirty="0" err="1">
                <a:solidFill>
                  <a:prstClr val="black"/>
                </a:solidFill>
              </a:rPr>
              <a:t>loại</a:t>
            </a:r>
            <a:r>
              <a:rPr lang="en-US" sz="4000" dirty="0">
                <a:solidFill>
                  <a:prstClr val="black"/>
                </a:solidFill>
              </a:rPr>
              <a:t> </a:t>
            </a:r>
            <a:r>
              <a:rPr lang="en-US" sz="4000" dirty="0" err="1">
                <a:solidFill>
                  <a:prstClr val="black"/>
                </a:solidFill>
              </a:rPr>
              <a:t>thức</a:t>
            </a:r>
            <a:r>
              <a:rPr lang="en-US" sz="4000" dirty="0">
                <a:solidFill>
                  <a:prstClr val="black"/>
                </a:solidFill>
              </a:rPr>
              <a:t> </a:t>
            </a:r>
            <a:r>
              <a:rPr lang="en-US" sz="4000" dirty="0" err="1">
                <a:solidFill>
                  <a:prstClr val="black"/>
                </a:solidFill>
              </a:rPr>
              <a:t>ăn</a:t>
            </a:r>
            <a:r>
              <a:rPr lang="en-US" sz="4000" dirty="0">
                <a:solidFill>
                  <a:prstClr val="black"/>
                </a:solidFill>
              </a:rPr>
              <a:t> </a:t>
            </a:r>
            <a:r>
              <a:rPr lang="en-US" sz="4000" dirty="0" err="1">
                <a:solidFill>
                  <a:prstClr val="black"/>
                </a:solidFill>
              </a:rPr>
              <a:t>khác</a:t>
            </a:r>
            <a:r>
              <a:rPr lang="en-US" sz="4000" dirty="0">
                <a:solidFill>
                  <a:prstClr val="black"/>
                </a:solidFill>
              </a:rPr>
              <a:t> </a:t>
            </a:r>
            <a:r>
              <a:rPr lang="en-US" sz="4000" dirty="0" err="1">
                <a:solidFill>
                  <a:prstClr val="black"/>
                </a:solidFill>
              </a:rPr>
              <a:t>nhau</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A030DE3B-B474-4AF5-F19E-38F9B504ACDD}"/>
              </a:ext>
            </a:extLst>
          </p:cNvPr>
          <p:cNvPicPr>
            <a:picLocks noChangeAspect="1"/>
          </p:cNvPicPr>
          <p:nvPr/>
        </p:nvPicPr>
        <p:blipFill>
          <a:blip r:embed="rId3"/>
          <a:stretch>
            <a:fillRect/>
          </a:stretch>
        </p:blipFill>
        <p:spPr>
          <a:xfrm>
            <a:off x="3175776" y="3119951"/>
            <a:ext cx="5535648" cy="1322947"/>
          </a:xfrm>
          <a:prstGeom prst="rect">
            <a:avLst/>
          </a:prstGeom>
        </p:spPr>
      </p:pic>
    </p:spTree>
    <p:extLst>
      <p:ext uri="{BB962C8B-B14F-4D97-AF65-F5344CB8AC3E}">
        <p14:creationId xmlns:p14="http://schemas.microsoft.com/office/powerpoint/2010/main" val="2313766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498160B-8CF1-ED56-C081-FF9CADD1EC77}"/>
              </a:ext>
            </a:extLst>
          </p:cNvPr>
          <p:cNvSpPr txBox="1"/>
          <p:nvPr/>
        </p:nvSpPr>
        <p:spPr>
          <a:xfrm>
            <a:off x="1333500" y="703384"/>
            <a:ext cx="9816611"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rPr>
              <a:t>Hoạt động 2: Ăn uống cân bằng, lành mạnh</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ea typeface="+mn-ea"/>
              <a:cs typeface="+mn-cs"/>
            </a:endParaRPr>
          </a:p>
        </p:txBody>
      </p:sp>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94520" y="1176842"/>
            <a:ext cx="11402960" cy="52802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B6E34876-6007-2EF8-4364-7D14595DE49C}"/>
              </a:ext>
            </a:extLst>
          </p:cNvPr>
          <p:cNvSpPr txBox="1"/>
          <p:nvPr/>
        </p:nvSpPr>
        <p:spPr>
          <a:xfrm>
            <a:off x="714376" y="1408926"/>
            <a:ext cx="10934700"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mn-ea"/>
                <a:cs typeface="+mn-cs"/>
              </a:rPr>
              <a:t> Tháp dinh dưỡng: </a:t>
            </a:r>
            <a:r>
              <a:rPr kumimoji="0" lang="vi-VN" sz="3600" b="0" i="0" u="none" strike="noStrike" kern="1200" cap="none" spc="0" normalizeH="0" baseline="0" noProof="0" dirty="0">
                <a:ln>
                  <a:noFill/>
                </a:ln>
                <a:solidFill>
                  <a:prstClr val="black"/>
                </a:solidFill>
                <a:effectLst/>
                <a:uLnTx/>
                <a:uFillTx/>
                <a:latin typeface="Calibri"/>
                <a:ea typeface="+mn-ea"/>
                <a:cs typeface="+mn-cs"/>
              </a:rPr>
              <a:t>là sơ đồ để minh hoạ lượng thực phẩm trung bình mà một trẻ nên ăn trong một ngày; hình dạng tháp cho thấy càng lên cao, lượng thực phẩm được khuyến cáo dùng ít đi; là công cụ đơn giản để xây dựng thực đơn cân đối giữa các nhóm chất dinh dưỡng của thực phẩm, từ đó ăn đúng lượng, đủ chất để đảm bảo nhu cầu về năng lượng, các chất dinh dưỡng cần thiết, duy trì sức khoẻ tốt.</a:t>
            </a:r>
          </a:p>
        </p:txBody>
      </p:sp>
    </p:spTree>
    <p:extLst>
      <p:ext uri="{BB962C8B-B14F-4D97-AF65-F5344CB8AC3E}">
        <p14:creationId xmlns:p14="http://schemas.microsoft.com/office/powerpoint/2010/main" val="254489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sát các tầng của sơ đồ “Tháp dinh dưỡng” (Hình 3) và nhận xét:</a:t>
            </a:r>
          </a:p>
        </p:txBody>
      </p:sp>
      <p:pic>
        <p:nvPicPr>
          <p:cNvPr id="7" name="Picture 6">
            <a:extLst>
              <a:ext uri="{FF2B5EF4-FFF2-40B4-BE49-F238E27FC236}">
                <a16:creationId xmlns:a16="http://schemas.microsoft.com/office/drawing/2014/main" id="{1A9EB94C-0FBD-70DA-1252-6B9F44761267}"/>
              </a:ext>
            </a:extLst>
          </p:cNvPr>
          <p:cNvPicPr>
            <a:picLocks noChangeAspect="1"/>
          </p:cNvPicPr>
          <p:nvPr/>
        </p:nvPicPr>
        <p:blipFill>
          <a:blip r:embed="rId3"/>
          <a:stretch>
            <a:fillRect/>
          </a:stretch>
        </p:blipFill>
        <p:spPr>
          <a:xfrm>
            <a:off x="2990850" y="1162050"/>
            <a:ext cx="5715000" cy="5143500"/>
          </a:xfrm>
          <a:prstGeom prst="rect">
            <a:avLst/>
          </a:prstGeom>
        </p:spPr>
      </p:pic>
    </p:spTree>
    <p:extLst>
      <p:ext uri="{BB962C8B-B14F-4D97-AF65-F5344CB8AC3E}">
        <p14:creationId xmlns:p14="http://schemas.microsoft.com/office/powerpoint/2010/main" val="387912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317182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1920562"/>
            </a:xfrm>
            <a:prstGeom prst="rect">
              <a:avLst/>
            </a:prstGeom>
            <a:noFill/>
          </p:spPr>
          <p:txBody>
            <a:bodyPr wrap="square" rtlCol="0">
              <a:spAutoFit/>
            </a:bodyPr>
            <a:lstStyle/>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Mỗi tầng tháp dinh dưỡng chứa thực phẩm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Những thực phẩm đó thuộc nhóm chất dinh dưỡng nào?</a:t>
              </a:r>
            </a:p>
            <a:p>
              <a:pPr marL="457200" indent="-457200" algn="just">
                <a:buFont typeface="Arial" panose="020B0604020202020204" pitchFamily="34" charset="0"/>
                <a:buChar char="•"/>
              </a:pPr>
              <a:r>
                <a:rPr lang="vi-VN" sz="2800" b="1" i="0" dirty="0">
                  <a:solidFill>
                    <a:srgbClr val="000000"/>
                  </a:solidFill>
                  <a:effectLst/>
                  <a:latin typeface="Calibri" panose="020F0502020204030204" pitchFamily="34" charset="0"/>
                  <a:cs typeface="Calibri" panose="020F0502020204030204" pitchFamily="34" charset="0"/>
                </a:rPr>
                <a:t>Mức độ cần sử dụng của các loại thực phẩm trong mỗi tầng như thế nào?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585</Words>
  <Application>Microsoft Office PowerPoint</Application>
  <PresentationFormat>Widescreen</PresentationFormat>
  <Paragraphs>70</Paragraphs>
  <Slides>22</Slides>
  <Notes>14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等线</vt:lpstr>
      <vt:lpstr>等线 Light</vt:lpstr>
      <vt:lpstr>微软雅黑</vt:lpstr>
      <vt:lpstr>UTM Showcard</vt:lpstr>
      <vt:lpstr>字魂115号-刀刀体</vt:lpstr>
      <vt:lpstr>字魂27号-布丁体</vt:lpstr>
      <vt:lpstr>小考拉体</vt:lpstr>
      <vt:lpstr>Arial</vt:lpstr>
      <vt:lpstr>Calibri</vt:lpstr>
      <vt:lpstr>Calibri Light</vt:lpstr>
      <vt:lpstr>Cambria</vt:lpstr>
      <vt:lpstr>Times New Roman</vt:lpstr>
      <vt:lpstr>1_Office Theme</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21</cp:revision>
  <dcterms:created xsi:type="dcterms:W3CDTF">2023-11-12T12:49:03Z</dcterms:created>
  <dcterms:modified xsi:type="dcterms:W3CDTF">2025-03-21T12:03:17Z</dcterms:modified>
</cp:coreProperties>
</file>