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65" r:id="rId3"/>
    <p:sldId id="271" r:id="rId4"/>
    <p:sldId id="264" r:id="rId5"/>
    <p:sldId id="258" r:id="rId6"/>
    <p:sldId id="259" r:id="rId7"/>
    <p:sldId id="260" r:id="rId8"/>
    <p:sldId id="261" r:id="rId9"/>
    <p:sldId id="262" r:id="rId10"/>
    <p:sldId id="263" r:id="rId11"/>
    <p:sldId id="267" r:id="rId12"/>
    <p:sldId id="269" r:id="rId13"/>
    <p:sldId id="268" r:id="rId14"/>
    <p:sldId id="270" r:id="rId15"/>
  </p:sldIdLst>
  <p:sldSz cx="12192000" cy="6858000"/>
  <p:notesSz cx="6858000" cy="9144000"/>
  <p:embeddedFontLst>
    <p:embeddedFont>
      <p:font typeface="等线" panose="02010600030101010101" pitchFamily="2" charset="-122"/>
      <p:regular r:id="rId16"/>
    </p:embeddedFont>
    <p:embeddedFont>
      <p:font typeface="#9Slide07 Soup of Justice" pitchFamily="2" charset="0"/>
      <p:regular r:id="rId17"/>
    </p:embeddedFont>
    <p:embeddedFont>
      <p:font typeface="#9Slide07 SVNZiclets" panose="02000603000000000000" pitchFamily="2" charset="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panose="0204050305040603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88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3" autoAdjust="0"/>
    <p:restoredTop sz="94660"/>
  </p:normalViewPr>
  <p:slideViewPr>
    <p:cSldViewPr snapToGrid="0" showGuides="1">
      <p:cViewPr>
        <p:scale>
          <a:sx n="46" d="100"/>
          <a:sy n="46" d="100"/>
        </p:scale>
        <p:origin x="3030" y="14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61142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33400" y="262731"/>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76310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10244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5" name="Footer Placeholder 4"/>
          <p:cNvSpPr>
            <a:spLocks noGrp="1"/>
          </p:cNvSpPr>
          <p:nvPr>
            <p:ph type="ftr" sz="quarter" idx="11"/>
          </p:nvPr>
        </p:nvSpPr>
        <p:spPr>
          <a:xfrm>
            <a:off x="4143375" y="637010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27177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42331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8" name="Footer Placeholder 7"/>
          <p:cNvSpPr>
            <a:spLocks noGrp="1"/>
          </p:cNvSpPr>
          <p:nvPr>
            <p:ph type="ftr" sz="quarter" idx="11"/>
          </p:nvPr>
        </p:nvSpPr>
        <p:spPr>
          <a:xfrm>
            <a:off x="4143375" y="6370107"/>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57873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5602" y="56036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4" name="Footer Placeholder 3"/>
          <p:cNvSpPr>
            <a:spLocks noGrp="1"/>
          </p:cNvSpPr>
          <p:nvPr>
            <p:ph type="ftr" sz="quarter" idx="11"/>
          </p:nvPr>
        </p:nvSpPr>
        <p:spPr>
          <a:xfrm>
            <a:off x="4143375" y="6370107"/>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78044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3" name="Footer Placeholder 2"/>
          <p:cNvSpPr>
            <a:spLocks noGrp="1"/>
          </p:cNvSpPr>
          <p:nvPr>
            <p:ph type="ftr" sz="quarter" idx="11"/>
          </p:nvPr>
        </p:nvSpPr>
        <p:spPr>
          <a:xfrm>
            <a:off x="4143375" y="6370107"/>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35814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9998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43135F4-9091-4598-8B4E-5F2FBD282558}" type="datetimeFigureOut">
              <a:rPr lang="en-US" smtClean="0"/>
              <a:t>3/12/2023</a:t>
            </a:fld>
            <a:endParaRPr lang="en-US"/>
          </a:p>
        </p:txBody>
      </p:sp>
      <p:sp>
        <p:nvSpPr>
          <p:cNvPr id="6" name="Footer Placeholder 5"/>
          <p:cNvSpPr>
            <a:spLocks noGrp="1"/>
          </p:cNvSpPr>
          <p:nvPr>
            <p:ph type="ftr" sz="quarter" idx="11"/>
          </p:nvPr>
        </p:nvSpPr>
        <p:spPr>
          <a:xfrm>
            <a:off x="4143375" y="6370107"/>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919211" y="6217623"/>
            <a:ext cx="2743200" cy="365125"/>
          </a:xfrm>
          <a:prstGeom prst="rect">
            <a:avLst/>
          </a:prstGeom>
        </p:spPr>
        <p:txBody>
          <a:bodyPr/>
          <a:lstStyle/>
          <a:p>
            <a:fld id="{42317463-FF3A-45AC-857C-D22259B65250}" type="slidenum">
              <a:rPr lang="en-US" smtClean="0"/>
              <a:t>‹#›</a:t>
            </a:fld>
            <a:endParaRPr lang="en-US"/>
          </a:p>
        </p:txBody>
      </p:sp>
    </p:spTree>
    <p:extLst>
      <p:ext uri="{BB962C8B-B14F-4D97-AF65-F5344CB8AC3E}">
        <p14:creationId xmlns:p14="http://schemas.microsoft.com/office/powerpoint/2010/main" val="16096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107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58913" y="4440592"/>
            <a:ext cx="8474174" cy="1780186"/>
          </a:xfrm>
          <a:prstGeom prst="rect">
            <a:avLst/>
          </a:prstGeom>
        </p:spPr>
      </p:pic>
      <p:pic>
        <p:nvPicPr>
          <p:cNvPr id="8" name="Picture 7"/>
          <p:cNvPicPr>
            <a:picLocks noChangeAspect="1"/>
          </p:cNvPicPr>
          <p:nvPr/>
        </p:nvPicPr>
        <p:blipFill>
          <a:blip r:embed="rId3"/>
          <a:stretch>
            <a:fillRect/>
          </a:stretch>
        </p:blipFill>
        <p:spPr>
          <a:xfrm>
            <a:off x="258498" y="2066426"/>
            <a:ext cx="4895512" cy="2725148"/>
          </a:xfrm>
          <a:prstGeom prst="rect">
            <a:avLst/>
          </a:prstGeom>
        </p:spPr>
      </p:pic>
    </p:spTree>
    <p:extLst>
      <p:ext uri="{BB962C8B-B14F-4D97-AF65-F5344CB8AC3E}">
        <p14:creationId xmlns:p14="http://schemas.microsoft.com/office/powerpoint/2010/main" val="348061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8435" y="1203605"/>
            <a:ext cx="96058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矩形: 圆角 12">
            <a:extLst>
              <a:ext uri="{FF2B5EF4-FFF2-40B4-BE49-F238E27FC236}">
                <a16:creationId xmlns:a16="http://schemas.microsoft.com/office/drawing/2014/main" id="{8954B49A-3A9D-4CD4-A153-0BADAB8DF30D}"/>
              </a:ext>
            </a:extLst>
          </p:cNvPr>
          <p:cNvSpPr/>
          <p:nvPr/>
        </p:nvSpPr>
        <p:spPr>
          <a:xfrm>
            <a:off x="877453" y="372089"/>
            <a:ext cx="10788073" cy="611382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4300" b="1" dirty="0">
              <a:solidFill>
                <a:srgbClr val="002060"/>
              </a:solidFill>
              <a:latin typeface="+mj-lt"/>
            </a:endParaRPr>
          </a:p>
          <a:p>
            <a:pPr lvl="0">
              <a:defRPr/>
            </a:pPr>
            <a:r>
              <a:rPr lang="en-US" sz="4300" b="1" dirty="0">
                <a:solidFill>
                  <a:srgbClr val="002060"/>
                </a:solidFill>
                <a:latin typeface="+mj-lt"/>
              </a:rPr>
              <a:t>     </a:t>
            </a:r>
            <a:r>
              <a:rPr lang="vi-VN" sz="4300" b="1" dirty="0">
                <a:solidFill>
                  <a:srgbClr val="002060"/>
                </a:solidFill>
                <a:latin typeface="+mj-lt"/>
              </a:rPr>
              <a:t>Em rất thích cùng ông ngoại ra vườn cây. Ông rất thích cây cảnh nên mỗi khi đi đâu có cây đẹp là ông lại mua về. Mỗi lần thấy ông cầm cây non về là em lại chạy đến cùng ông trồng nó. Ông dạy em cách bới đất, đặt cây, vun đắp đất. Chẳng mấy mà trong vườn đã đầy ắp những cây hoa đẹp vô cùng.</a:t>
            </a:r>
            <a:endParaRPr kumimoji="0" lang="zh-CN" altLang="en-US" sz="4300" b="1" i="0" u="none" strike="noStrike" kern="1200" cap="none" spc="0" normalizeH="0" baseline="0" noProof="0" dirty="0">
              <a:ln>
                <a:noFill/>
              </a:ln>
              <a:solidFill>
                <a:srgbClr val="002060"/>
              </a:solidFill>
              <a:effectLst/>
              <a:uLnTx/>
              <a:uFillTx/>
              <a:latin typeface="+mj-lt"/>
              <a:ea typeface="等线" panose="020B0604020202020204" charset="-122"/>
            </a:endParaRPr>
          </a:p>
        </p:txBody>
      </p:sp>
      <p:sp>
        <p:nvSpPr>
          <p:cNvPr id="8" name="Rectangle 7"/>
          <p:cNvSpPr/>
          <p:nvPr/>
        </p:nvSpPr>
        <p:spPr>
          <a:xfrm>
            <a:off x="3480580" y="372089"/>
            <a:ext cx="4879862" cy="861774"/>
          </a:xfrm>
          <a:prstGeom prst="rect">
            <a:avLst/>
          </a:prstGeom>
        </p:spPr>
        <p:txBody>
          <a:bodyPr wrap="none">
            <a:spAutoFit/>
          </a:bodyPr>
          <a:lstStyle/>
          <a:p>
            <a:pPr algn="ctr" defTabSz="1219170">
              <a:buClr>
                <a:srgbClr val="000000"/>
              </a:buClr>
            </a:pPr>
            <a:r>
              <a:rPr lang="en-US" sz="5000" b="1" kern="0" dirty="0">
                <a:ln w="13462">
                  <a:solidFill>
                    <a:srgbClr val="FAECE3"/>
                  </a:solidFill>
                  <a:prstDash val="solid"/>
                </a:ln>
                <a:solidFill>
                  <a:srgbClr val="D7256D"/>
                </a:solidFill>
                <a:effectLst>
                  <a:outerShdw dist="38100" dir="2700000" algn="bl" rotWithShape="0">
                    <a:srgbClr val="FF8E77"/>
                  </a:outerShdw>
                </a:effectLst>
                <a:latin typeface="#9Slide07 Soup of Justice" pitchFamily="2" charset="0"/>
                <a:sym typeface="Arial"/>
              </a:rPr>
              <a:t>BÀI THAM KHẢO 2</a:t>
            </a:r>
          </a:p>
        </p:txBody>
      </p:sp>
    </p:spTree>
    <p:extLst>
      <p:ext uri="{BB962C8B-B14F-4D97-AF65-F5344CB8AC3E}">
        <p14:creationId xmlns:p14="http://schemas.microsoft.com/office/powerpoint/2010/main" val="419641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a:extLst>
              <a:ext uri="{FF2B5EF4-FFF2-40B4-BE49-F238E27FC236}">
                <a16:creationId xmlns:a16="http://schemas.microsoft.com/office/drawing/2014/main" id="{8954B49A-3A9D-4CD4-A153-0BADAB8DF30D}"/>
              </a:ext>
            </a:extLst>
          </p:cNvPr>
          <p:cNvSpPr/>
          <p:nvPr/>
        </p:nvSpPr>
        <p:spPr>
          <a:xfrm>
            <a:off x="775856" y="2392218"/>
            <a:ext cx="9688944" cy="2733964"/>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 name="TextBox 3"/>
          <p:cNvSpPr txBox="1"/>
          <p:nvPr/>
        </p:nvSpPr>
        <p:spPr>
          <a:xfrm>
            <a:off x="922600" y="3127419"/>
            <a:ext cx="10747835" cy="1169551"/>
          </a:xfrm>
          <a:prstGeom prst="rect">
            <a:avLst/>
          </a:prstGeom>
          <a:noFill/>
        </p:spPr>
        <p:txBody>
          <a:bodyPr wrap="square" rtlCol="0">
            <a:spAutoFit/>
          </a:bodyPr>
          <a:lstStyle/>
          <a:p>
            <a:pPr marL="514350" indent="-514350">
              <a:buAutoNum type="arabicPeriod"/>
            </a:pPr>
            <a:r>
              <a:rPr lang="en-US" sz="3500" b="1" dirty="0" err="1">
                <a:latin typeface="Times New Roman" panose="02020603050405020304" pitchFamily="18" charset="0"/>
                <a:cs typeface="Times New Roman" panose="02020603050405020304" pitchFamily="18" charset="0"/>
              </a:rPr>
              <a:t>Tìm</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đọc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sách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báo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nói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về</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việc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bảo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vệ</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động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vật</a:t>
            </a:r>
            <a:r>
              <a:rPr lang="en-US" sz="3500" b="1" dirty="0">
                <a:latin typeface="Times New Roman" panose="02020603050405020304" pitchFamily="18" charset="0"/>
                <a:cs typeface="Times New Roman" panose="02020603050405020304" pitchFamily="18" charset="0"/>
              </a:rPr>
              <a:t>.</a:t>
            </a:r>
          </a:p>
          <a:p>
            <a:pPr marL="514350" indent="-514350">
              <a:buAutoNum type="arabicPeriod"/>
            </a:pPr>
            <a:r>
              <a:rPr lang="en-US" sz="3500" b="1" dirty="0" err="1">
                <a:latin typeface="Times New Roman" panose="02020603050405020304" pitchFamily="18" charset="0"/>
                <a:cs typeface="Times New Roman" panose="02020603050405020304" pitchFamily="18" charset="0"/>
              </a:rPr>
              <a:t>Viết</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vào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phiếu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đọc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sách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trong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vở</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bài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tập</a:t>
            </a:r>
            <a:r>
              <a:rPr lang="en-US" sz="3500" b="1" dirty="0">
                <a:latin typeface="Times New Roman" panose="02020603050405020304" pitchFamily="18" charset="0"/>
                <a:cs typeface="Times New Roman" panose="02020603050405020304" pitchFamily="18" charset="0"/>
              </a:rPr>
              <a:t>.</a:t>
            </a:r>
          </a:p>
        </p:txBody>
      </p:sp>
      <p:grpSp>
        <p:nvGrpSpPr>
          <p:cNvPr id="5" name="Group 4"/>
          <p:cNvGrpSpPr/>
          <p:nvPr/>
        </p:nvGrpSpPr>
        <p:grpSpPr>
          <a:xfrm>
            <a:off x="334444" y="864942"/>
            <a:ext cx="11924145" cy="1723549"/>
            <a:chOff x="782598" y="5427355"/>
            <a:chExt cx="11924145" cy="1723549"/>
          </a:xfrm>
        </p:grpSpPr>
        <p:sp>
          <p:nvSpPr>
            <p:cNvPr id="6" name="文本框 14">
              <a:extLst>
                <a:ext uri="{FF2B5EF4-FFF2-40B4-BE49-F238E27FC236}">
                  <a16:creationId xmlns:a16="http://schemas.microsoft.com/office/drawing/2014/main" id="{F7B7643C-B7FA-4F38-BEA4-BAE7893105B8}"/>
                </a:ext>
              </a:extLst>
            </p:cNvPr>
            <p:cNvSpPr txBox="1"/>
            <p:nvPr/>
          </p:nvSpPr>
          <p:spPr>
            <a:xfrm rot="16200000">
              <a:off x="5587333" y="622621"/>
              <a:ext cx="1723549" cy="1133301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lang="en-US" altLang="zh-CN" sz="10000" b="1" noProof="0" dirty="0">
                  <a:ln w="152400">
                    <a:solidFill>
                      <a:schemeClr val="bg1"/>
                    </a:solidFill>
                  </a:ln>
                  <a:solidFill>
                    <a:schemeClr val="bg1"/>
                  </a:solidFill>
                  <a:latin typeface="#9Slide07 SVNZiclets" panose="02000603000000000000" pitchFamily="2" charset="0"/>
                  <a:ea typeface="字魂52号-阿开漫画体" panose="00000500000000000000" pitchFamily="2" charset="-122"/>
                  <a:cs typeface="等线" panose="020B0604020202020204" charset="-122"/>
                  <a:sym typeface="+mn-lt"/>
                </a:rPr>
                <a:t>ĐỌC MỞ RỘNG</a:t>
              </a:r>
              <a:endParaRPr kumimoji="0" lang="zh-CN" altLang="en-US" sz="10000" b="1" i="0" u="none" strike="noStrike" kern="1200" cap="none" spc="0" normalizeH="0" baseline="0" noProof="0" dirty="0">
                <a:ln w="152400">
                  <a:solidFill>
                    <a:schemeClr val="bg1"/>
                  </a:solidFill>
                </a:ln>
                <a:solidFill>
                  <a:schemeClr val="bg1"/>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endParaRPr>
            </a:p>
          </p:txBody>
        </p:sp>
        <p:sp>
          <p:nvSpPr>
            <p:cNvPr id="7" name="文本框 14">
              <a:extLst>
                <a:ext uri="{FF2B5EF4-FFF2-40B4-BE49-F238E27FC236}">
                  <a16:creationId xmlns:a16="http://schemas.microsoft.com/office/drawing/2014/main" id="{F7B7643C-B7FA-4F38-BEA4-BAE7893105B8}"/>
                </a:ext>
              </a:extLst>
            </p:cNvPr>
            <p:cNvSpPr txBox="1"/>
            <p:nvPr/>
          </p:nvSpPr>
          <p:spPr>
            <a:xfrm rot="16200000">
              <a:off x="5882896" y="327057"/>
              <a:ext cx="1723549" cy="11924145"/>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kumimoji="0" lang="en-US" altLang="zh-CN" sz="10000" b="1" i="0" u="none" strike="noStrike" kern="1200" cap="none" spc="0" normalizeH="0" baseline="0" noProof="0" dirty="0">
                  <a:ln>
                    <a:solidFill>
                      <a:prstClr val="black"/>
                    </a:solidFill>
                  </a:ln>
                  <a:solidFill>
                    <a:srgbClr val="E88866"/>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ĐỌC</a:t>
              </a:r>
              <a:r>
                <a:rPr kumimoji="0" lang="en-US" altLang="zh-CN" sz="10000" b="1" i="0" u="none" strike="noStrike" kern="1200" cap="none" spc="0" normalizeH="0" noProof="0" dirty="0">
                  <a:ln>
                    <a:solidFill>
                      <a:prstClr val="black"/>
                    </a:solidFill>
                  </a:ln>
                  <a:solidFill>
                    <a:srgbClr val="E88866"/>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MỞ RỘNG</a:t>
              </a:r>
              <a:endParaRPr kumimoji="0" lang="zh-CN" altLang="en-US" sz="10000" b="1" i="0" u="none" strike="noStrike" kern="1200" cap="none" spc="0" normalizeH="0" baseline="0" noProof="0" dirty="0">
                <a:ln>
                  <a:solidFill>
                    <a:prstClr val="black"/>
                  </a:solidFill>
                </a:ln>
                <a:solidFill>
                  <a:srgbClr val="E88866"/>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endParaRP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7646" b="94053" l="0" r="96663"/>
                    </a14:imgEffect>
                  </a14:imgLayer>
                </a14:imgProps>
              </a:ext>
              <a:ext uri="{28A0092B-C50C-407E-A947-70E740481C1C}">
                <a14:useLocalDpi xmlns:a14="http://schemas.microsoft.com/office/drawing/2010/main" val="0"/>
              </a:ext>
            </a:extLst>
          </a:blip>
          <a:stretch>
            <a:fillRect/>
          </a:stretch>
        </p:blipFill>
        <p:spPr>
          <a:xfrm>
            <a:off x="8513278" y="3589266"/>
            <a:ext cx="3903044" cy="3903044"/>
          </a:xfrm>
          <a:prstGeom prst="rect">
            <a:avLst/>
          </a:prstGeom>
        </p:spPr>
      </p:pic>
    </p:spTree>
    <p:extLst>
      <p:ext uri="{BB962C8B-B14F-4D97-AF65-F5344CB8AC3E}">
        <p14:creationId xmlns:p14="http://schemas.microsoft.com/office/powerpoint/2010/main" val="419293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2">
            <a:extLst>
              <a:ext uri="{FF2B5EF4-FFF2-40B4-BE49-F238E27FC236}">
                <a16:creationId xmlns:a16="http://schemas.microsoft.com/office/drawing/2014/main" id="{8954B49A-3A9D-4CD4-A153-0BADAB8DF30D}"/>
              </a:ext>
            </a:extLst>
          </p:cNvPr>
          <p:cNvSpPr/>
          <p:nvPr/>
        </p:nvSpPr>
        <p:spPr>
          <a:xfrm>
            <a:off x="193965" y="445979"/>
            <a:ext cx="11471562" cy="630580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4300" b="1" dirty="0">
              <a:solidFill>
                <a:srgbClr val="002060"/>
              </a:solidFill>
              <a:latin typeface="+mj-lt"/>
            </a:endParaRPr>
          </a:p>
          <a:p>
            <a:pPr lvl="0">
              <a:defRPr/>
            </a:pPr>
            <a:r>
              <a:rPr lang="en-US" sz="4300" b="1" dirty="0">
                <a:solidFill>
                  <a:srgbClr val="002060"/>
                </a:solidFill>
                <a:latin typeface="+mj-lt"/>
              </a:rPr>
              <a:t>     </a:t>
            </a:r>
            <a:endParaRPr kumimoji="0" lang="zh-CN" altLang="en-US" sz="4300" b="1" i="0" u="none" strike="noStrike" kern="1200" cap="none" spc="0" normalizeH="0" baseline="0" noProof="0" dirty="0">
              <a:ln>
                <a:noFill/>
              </a:ln>
              <a:solidFill>
                <a:srgbClr val="002060"/>
              </a:solidFill>
              <a:effectLst/>
              <a:uLnTx/>
              <a:uFillTx/>
              <a:latin typeface="+mj-lt"/>
              <a:ea typeface="等线" panose="020B0604020202020204" charset="-122"/>
            </a:endParaRPr>
          </a:p>
        </p:txBody>
      </p:sp>
      <p:sp>
        <p:nvSpPr>
          <p:cNvPr id="4" name="TextBox 3"/>
          <p:cNvSpPr txBox="1"/>
          <p:nvPr/>
        </p:nvSpPr>
        <p:spPr>
          <a:xfrm>
            <a:off x="517237" y="822035"/>
            <a:ext cx="10825018" cy="6663363"/>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Người đi săn và con vượn</a:t>
            </a:r>
          </a:p>
          <a:p>
            <a:r>
              <a:rPr lang="vi-VN" sz="2300" b="1" dirty="0">
                <a:solidFill>
                  <a:srgbClr val="002060"/>
                </a:solidFill>
                <a:latin typeface="Cambria" panose="02040503050406030204" pitchFamily="18" charset="0"/>
                <a:ea typeface="Cambria" panose="02040503050406030204" pitchFamily="18" charset="0"/>
              </a:rPr>
              <a:t>1.  Ngày xưa có một người thợ săn bắn rất tài. Nếu con thú rừng nào không may gặp bác ta thì hôm ấy coi như đó là ngày tận số.</a:t>
            </a:r>
          </a:p>
          <a:p>
            <a:r>
              <a:rPr lang="vi-VN" sz="2300" b="1" dirty="0">
                <a:solidFill>
                  <a:srgbClr val="002060"/>
                </a:solidFill>
                <a:latin typeface="Cambria" panose="02040503050406030204" pitchFamily="18" charset="0"/>
                <a:ea typeface="Cambria" panose="02040503050406030204" pitchFamily="18" charset="0"/>
              </a:rPr>
              <a:t>2.  Một hôm, người đi săn xách nỏ vào rừng. Bác thấy một con  vượn lông xám đang ngồi ôm con trên tảng đá. Bác nhẹ nhàng rút mũi tên bắn trúng vượn mẹ. </a:t>
            </a:r>
          </a:p>
          <a:p>
            <a:r>
              <a:rPr lang="vi-VN" sz="2300" b="1" dirty="0">
                <a:solidFill>
                  <a:srgbClr val="002060"/>
                </a:solidFill>
                <a:latin typeface="Cambria" panose="02040503050406030204" pitchFamily="18" charset="0"/>
                <a:ea typeface="Cambria" panose="02040503050406030204" pitchFamily="18" charset="0"/>
              </a:rPr>
              <a:t>    Vượn mẹ giật mình, hết nhìn mũi tên lại nhìn về phía người đi săn với đôi mắt căm giận, tay không rời con. Máu ở vết thương rỉ ra, loang khắp ngực.</a:t>
            </a:r>
          </a:p>
          <a:p>
            <a:r>
              <a:rPr lang="vi-VN" sz="2300" b="1" dirty="0">
                <a:solidFill>
                  <a:srgbClr val="002060"/>
                </a:solidFill>
                <a:latin typeface="Cambria" panose="02040503050406030204" pitchFamily="18" charset="0"/>
                <a:ea typeface="Cambria" panose="02040503050406030204" pitchFamily="18" charset="0"/>
              </a:rPr>
              <a:t>    Người thợ săn đứng im, chờ kết quả...</a:t>
            </a:r>
          </a:p>
          <a:p>
            <a:r>
              <a:rPr lang="vi-VN" sz="2300" b="1" dirty="0">
                <a:solidFill>
                  <a:srgbClr val="002060"/>
                </a:solidFill>
                <a:latin typeface="Cambria" panose="02040503050406030204" pitchFamily="18" charset="0"/>
                <a:ea typeface="Cambria" panose="02040503050406030204" pitchFamily="18" charset="0"/>
              </a:rPr>
              <a:t>3. Bỗng vượn mẹ nhẹ nhàng đặt con xuống, vơ vội nắm bùi nhùi gối lên đầu con, rồi nó hái cái lá to, vắt sữa vào và đặt lên miệng con.</a:t>
            </a:r>
          </a:p>
          <a:p>
            <a:r>
              <a:rPr lang="vi-VN" sz="2300" b="1" dirty="0">
                <a:solidFill>
                  <a:srgbClr val="002060"/>
                </a:solidFill>
                <a:latin typeface="Cambria" panose="02040503050406030204" pitchFamily="18" charset="0"/>
                <a:ea typeface="Cambria" panose="02040503050406030204" pitchFamily="18" charset="0"/>
              </a:rPr>
              <a:t>    Sau đó, vượn mẹ nghiến răng, giật phắt mũi tên ra, hét lên một tiếng thật to rồi ngã xuống.</a:t>
            </a:r>
          </a:p>
          <a:p>
            <a:r>
              <a:rPr lang="vi-VN" sz="2300" b="1" dirty="0">
                <a:solidFill>
                  <a:srgbClr val="002060"/>
                </a:solidFill>
                <a:latin typeface="Cambria" panose="02040503050406030204" pitchFamily="18" charset="0"/>
                <a:ea typeface="Cambria" panose="02040503050406030204" pitchFamily="18" charset="0"/>
              </a:rPr>
              <a:t>4. Người đi săn đứng lặng. Hai giọt nước mắt từ từ lăn trên má. Bác cắn môi, bẻ gãy nỏ và lẳng lặng quay gót ra về. </a:t>
            </a:r>
          </a:p>
          <a:p>
            <a:r>
              <a:rPr lang="vi-VN" sz="2300" b="1" dirty="0">
                <a:solidFill>
                  <a:srgbClr val="002060"/>
                </a:solidFill>
                <a:latin typeface="Cambria" panose="02040503050406030204" pitchFamily="18" charset="0"/>
                <a:ea typeface="Cambria" panose="02040503050406030204" pitchFamily="18" charset="0"/>
              </a:rPr>
              <a:t>    Từ đấy, bác không bao giờ đi săn nữa.</a:t>
            </a:r>
          </a:p>
          <a:p>
            <a:r>
              <a:rPr lang="en-US" sz="2300" b="1" i="1" dirty="0">
                <a:latin typeface="Cambria" panose="02040503050406030204" pitchFamily="18" charset="0"/>
                <a:ea typeface="Cambria" panose="02040503050406030204" pitchFamily="18" charset="0"/>
              </a:rPr>
              <a:t>							</a:t>
            </a:r>
            <a:r>
              <a:rPr lang="vi-VN" sz="2300" b="1" i="1" dirty="0">
                <a:solidFill>
                  <a:srgbClr val="002060"/>
                </a:solidFill>
                <a:latin typeface="Cambria" panose="02040503050406030204" pitchFamily="18" charset="0"/>
                <a:ea typeface="Cambria" panose="02040503050406030204" pitchFamily="18" charset="0"/>
              </a:rPr>
              <a:t>Theo</a:t>
            </a:r>
            <a:r>
              <a:rPr lang="vi-VN" sz="2300" b="1" dirty="0">
                <a:solidFill>
                  <a:srgbClr val="002060"/>
                </a:solidFill>
                <a:latin typeface="Cambria" panose="02040503050406030204" pitchFamily="18" charset="0"/>
                <a:ea typeface="Cambria" panose="02040503050406030204" pitchFamily="18" charset="0"/>
              </a:rPr>
              <a:t> LÉP-TÔN-XTÔI</a:t>
            </a:r>
          </a:p>
          <a:p>
            <a:br>
              <a:rPr lang="vi-VN" dirty="0"/>
            </a:br>
            <a:br>
              <a:rPr lang="vi-VN" dirty="0"/>
            </a:br>
            <a:endParaRPr lang="en-US" dirty="0"/>
          </a:p>
        </p:txBody>
      </p:sp>
      <p:sp>
        <p:nvSpPr>
          <p:cNvPr id="6" name="文本框 14">
            <a:extLst>
              <a:ext uri="{FF2B5EF4-FFF2-40B4-BE49-F238E27FC236}">
                <a16:creationId xmlns:a16="http://schemas.microsoft.com/office/drawing/2014/main" id="{F7B7643C-B7FA-4F38-BEA4-BAE7893105B8}"/>
              </a:ext>
            </a:extLst>
          </p:cNvPr>
          <p:cNvSpPr txBox="1"/>
          <p:nvPr/>
        </p:nvSpPr>
        <p:spPr>
          <a:xfrm rot="16200000">
            <a:off x="12646409" y="-5602337"/>
            <a:ext cx="1723549" cy="11924145"/>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solidFill>
                    <a:prstClr val="black"/>
                  </a:solidFill>
                </a:ln>
                <a:solidFill>
                  <a:srgbClr val="FF0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kumimoji="0" lang="en-US" altLang="zh-CN" sz="3000" b="1" i="0" u="none" strike="noStrike" kern="1200" cap="none" spc="0" normalizeH="0" baseline="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Bài</a:t>
            </a:r>
            <a:r>
              <a:rPr kumimoji="0" lang="en-US" altLang="zh-CN" sz="3000" b="1" i="0" u="none" strike="noStrike" kern="1200" cap="none" spc="0" normalizeH="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kumimoji="0" lang="en-US" altLang="zh-CN" sz="3000" b="1" i="0" u="none" strike="noStrike" kern="1200" cap="none" spc="0" normalizeH="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đọc</a:t>
            </a:r>
            <a:r>
              <a:rPr kumimoji="0" lang="en-US" altLang="zh-CN" sz="3000" b="1" i="0" u="none" strike="noStrike" kern="1200" cap="none" spc="0" normalizeH="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a:t>
            </a:r>
            <a:r>
              <a:rPr kumimoji="0" lang="en-US" altLang="zh-CN" sz="3000" b="1" i="0" u="none" strike="noStrike" kern="1200" cap="none" spc="0" normalizeH="0" noProof="0" dirty="0" err="1">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gợi</a:t>
            </a:r>
            <a:r>
              <a:rPr kumimoji="0" lang="en-US" altLang="zh-CN" sz="3000" b="1" i="0" u="none" strike="noStrike" kern="1200" cap="none" spc="0" normalizeH="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rPr>
              <a:t> ý</a:t>
            </a:r>
            <a:endParaRPr kumimoji="0" lang="zh-CN" altLang="en-US" sz="3000" b="1" i="0" u="none" strike="noStrike" kern="1200" cap="none" spc="0" normalizeH="0" baseline="0" noProof="0" dirty="0">
              <a:ln>
                <a:solidFill>
                  <a:prstClr val="black"/>
                </a:solidFill>
              </a:ln>
              <a:solidFill>
                <a:srgbClr val="FFC000"/>
              </a:solidFill>
              <a:effectLst/>
              <a:uLnTx/>
              <a:uFillTx/>
              <a:latin typeface="#9Slide07 SVNZiclets" panose="02000603000000000000" pitchFamily="2" charset="0"/>
              <a:ea typeface="字魂52号-阿开漫画体" panose="00000500000000000000" pitchFamily="2" charset="-122"/>
              <a:cs typeface="等线" panose="020B0604020202020204" charset="-122"/>
              <a:sym typeface="+mn-lt"/>
            </a:endParaRPr>
          </a:p>
        </p:txBody>
      </p:sp>
    </p:spTree>
    <p:extLst>
      <p:ext uri="{BB962C8B-B14F-4D97-AF65-F5344CB8AC3E}">
        <p14:creationId xmlns:p14="http://schemas.microsoft.com/office/powerpoint/2010/main" val="381357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6"/>
          <p:cNvGrpSpPr/>
          <p:nvPr/>
        </p:nvGrpSpPr>
        <p:grpSpPr>
          <a:xfrm>
            <a:off x="1528617" y="646067"/>
            <a:ext cx="9682700" cy="1034473"/>
            <a:chOff x="1105359" y="1931305"/>
            <a:chExt cx="10205577" cy="3940857"/>
          </a:xfrm>
          <a:effectLst>
            <a:outerShdw blurRad="50800" dist="38100" dir="5400000" sx="101000" sy="101000" algn="t" rotWithShape="0">
              <a:srgbClr val="5FBDAC">
                <a:alpha val="40000"/>
              </a:srgbClr>
            </a:outerShdw>
          </a:effectLst>
        </p:grpSpPr>
        <p:sp>
          <p:nvSpPr>
            <p:cNvPr id="7"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8"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9"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gr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269" t="20443" r="1982" b="1859"/>
          <a:stretch/>
        </p:blipFill>
        <p:spPr>
          <a:xfrm>
            <a:off x="273367" y="1798133"/>
            <a:ext cx="8362633" cy="4657725"/>
          </a:xfrm>
          <a:prstGeom prst="rect">
            <a:avLst/>
          </a:prstGeom>
        </p:spPr>
      </p:pic>
      <p:sp>
        <p:nvSpPr>
          <p:cNvPr id="5" name="Rectangle 4"/>
          <p:cNvSpPr/>
          <p:nvPr/>
        </p:nvSpPr>
        <p:spPr>
          <a:xfrm>
            <a:off x="1651534" y="825838"/>
            <a:ext cx="9596730" cy="707886"/>
          </a:xfrm>
          <a:prstGeom prst="rect">
            <a:avLst/>
          </a:prstGeom>
        </p:spPr>
        <p:txBody>
          <a:bodyPr wrap="none">
            <a:spAutoFit/>
          </a:bodyPr>
          <a:lstStyle/>
          <a:p>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Viết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vào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phiếu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đọc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sách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trong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vở</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bài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tập</a:t>
            </a:r>
            <a:r>
              <a:rPr lang="en-US" sz="4000" b="1" dirty="0">
                <a:solidFill>
                  <a:srgbClr val="C00000"/>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7646" b="94053" l="0" r="96663"/>
                    </a14:imgEffect>
                  </a14:imgLayer>
                </a14:imgProps>
              </a:ext>
              <a:ext uri="{28A0092B-C50C-407E-A947-70E740481C1C}">
                <a14:useLocalDpi xmlns:a14="http://schemas.microsoft.com/office/drawing/2010/main" val="0"/>
              </a:ext>
            </a:extLst>
          </a:blip>
          <a:stretch>
            <a:fillRect/>
          </a:stretch>
        </p:blipFill>
        <p:spPr>
          <a:xfrm>
            <a:off x="8523839" y="3429000"/>
            <a:ext cx="3903044" cy="3903044"/>
          </a:xfrm>
          <a:prstGeom prst="rect">
            <a:avLst/>
          </a:prstGeom>
        </p:spPr>
      </p:pic>
    </p:spTree>
    <p:extLst>
      <p:ext uri="{BB962C8B-B14F-4D97-AF65-F5344CB8AC3E}">
        <p14:creationId xmlns:p14="http://schemas.microsoft.com/office/powerpoint/2010/main" val="278926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3303" y="4209124"/>
            <a:ext cx="6258445" cy="255454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CHÚC</a:t>
            </a:r>
            <a:r>
              <a:rPr kumimoji="0" lang="en-US" sz="8000" b="1" i="0" u="none" strike="noStrike" kern="0" cap="none" spc="0" normalizeH="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 CÁC EM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rPr>
              <a:t>HỌC TỐT</a:t>
            </a:r>
            <a:endParaRPr kumimoji="0" lang="en-US" sz="8000" b="1" i="0" u="none" strike="noStrike" kern="0" cap="none" spc="0" normalizeH="0" baseline="0" noProof="0" dirty="0">
              <a:ln w="13462">
                <a:solidFill>
                  <a:srgbClr val="FAECE3"/>
                </a:solidFill>
                <a:prstDash val="solid"/>
              </a:ln>
              <a:solidFill>
                <a:srgbClr val="D7256D"/>
              </a:solidFill>
              <a:effectLst>
                <a:outerShdw dist="38100" dir="2700000" algn="bl" rotWithShape="0">
                  <a:srgbClr val="FF8E77"/>
                </a:outerShdw>
              </a:effectLst>
              <a:uLnTx/>
              <a:uFillTx/>
              <a:latin typeface="#9Slide07 Soup of Justice" pitchFamily="2" charset="0"/>
              <a:cs typeface="Arial"/>
              <a:sym typeface="Arial"/>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311" b="99515" l="61" r="94114">
                        <a14:foregroundMark x1="47998" y1="61468" x2="54490" y2="63956"/>
                        <a14:foregroundMark x1="46420" y1="40534" x2="50485" y2="45692"/>
                        <a14:foregroundMark x1="45085" y1="62561" x2="49575" y2="66383"/>
                        <a14:foregroundMark x1="44600" y1="39199" x2="45752" y2="44114"/>
                      </a14:backgroundRemoval>
                    </a14:imgEffect>
                  </a14:imgLayer>
                </a14:imgProps>
              </a:ext>
              <a:ext uri="{28A0092B-C50C-407E-A947-70E740481C1C}">
                <a14:useLocalDpi xmlns:a14="http://schemas.microsoft.com/office/drawing/2010/main" val="0"/>
              </a:ext>
            </a:extLst>
          </a:blip>
          <a:srcRect b="26847"/>
          <a:stretch/>
        </p:blipFill>
        <p:spPr>
          <a:xfrm>
            <a:off x="7599904" y="3429000"/>
            <a:ext cx="4861029" cy="3556000"/>
          </a:xfrm>
          <a:prstGeom prst="rect">
            <a:avLst/>
          </a:prstGeom>
        </p:spPr>
      </p:pic>
    </p:spTree>
    <p:extLst>
      <p:ext uri="{BB962C8B-B14F-4D97-AF65-F5344CB8AC3E}">
        <p14:creationId xmlns:p14="http://schemas.microsoft.com/office/powerpoint/2010/main" val="22721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26736" y="4106685"/>
            <a:ext cx="10138527" cy="1798476"/>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8726044" y="4701375"/>
            <a:ext cx="3760431" cy="2407571"/>
          </a:xfrm>
          <a:prstGeom prst="rect">
            <a:avLst/>
          </a:prstGeom>
        </p:spPr>
      </p:pic>
    </p:spTree>
    <p:extLst>
      <p:ext uri="{BB962C8B-B14F-4D97-AF65-F5344CB8AC3E}">
        <p14:creationId xmlns:p14="http://schemas.microsoft.com/office/powerpoint/2010/main" val="71015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ệt Nam Tái Chế (VIETNAM RECYCLES) - Trọng Hiếu - Official 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5374" y="203200"/>
            <a:ext cx="11861252" cy="6250074"/>
          </a:xfrm>
          <a:prstGeom prst="rect">
            <a:avLst/>
          </a:prstGeom>
        </p:spPr>
      </p:pic>
    </p:spTree>
    <p:extLst>
      <p:ext uri="{BB962C8B-B14F-4D97-AF65-F5344CB8AC3E}">
        <p14:creationId xmlns:p14="http://schemas.microsoft.com/office/powerpoint/2010/main" val="2042362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70773" y="4371909"/>
            <a:ext cx="10138527" cy="1774090"/>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7594790" y="4051300"/>
            <a:ext cx="4967885" cy="3180629"/>
          </a:xfrm>
          <a:prstGeom prst="rect">
            <a:avLst/>
          </a:prstGeom>
        </p:spPr>
      </p:pic>
    </p:spTree>
    <p:extLst>
      <p:ext uri="{BB962C8B-B14F-4D97-AF65-F5344CB8AC3E}">
        <p14:creationId xmlns:p14="http://schemas.microsoft.com/office/powerpoint/2010/main" val="4151461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形 1">
            <a:extLst>
              <a:ext uri="{FF2B5EF4-FFF2-40B4-BE49-F238E27FC236}">
                <a16:creationId xmlns:a16="http://schemas.microsoft.com/office/drawing/2014/main" id="{3770EE04-F747-41BD-9530-E400987CD3B6}"/>
              </a:ext>
            </a:extLst>
          </p:cNvPr>
          <p:cNvPicPr>
            <a:picLocks noChangeAspect="1"/>
          </p:cNvPicPr>
          <p:nvPr/>
        </p:nvPicPr>
        <p:blipFill>
          <a:blip>
            <a:duotone>
              <a:schemeClr val="accent4">
                <a:shade val="45000"/>
                <a:satMod val="135000"/>
              </a:schemeClr>
              <a:prstClr val="white"/>
            </a:duotone>
          </a:blip>
          <a:stretch>
            <a:fillRect/>
          </a:stretch>
        </p:blipFill>
        <p:spPr>
          <a:xfrm>
            <a:off x="6022109" y="3070562"/>
            <a:ext cx="6169891" cy="3874655"/>
          </a:xfrm>
          <a:prstGeom prst="rect">
            <a:avLst/>
          </a:prstGeom>
        </p:spPr>
      </p:pic>
      <p:pic>
        <p:nvPicPr>
          <p:cNvPr id="8" name="图形 1">
            <a:extLst>
              <a:ext uri="{FF2B5EF4-FFF2-40B4-BE49-F238E27FC236}">
                <a16:creationId xmlns:a16="http://schemas.microsoft.com/office/drawing/2014/main" id="{3770EE04-F747-41BD-9530-E400987CD3B6}"/>
              </a:ext>
            </a:extLst>
          </p:cNvPr>
          <p:cNvPicPr>
            <a:picLocks noChangeAspect="1"/>
          </p:cNvPicPr>
          <p:nvPr/>
        </p:nvPicPr>
        <p:blipFill>
          <a:blip>
            <a:duotone>
              <a:schemeClr val="accent4">
                <a:shade val="45000"/>
                <a:satMod val="135000"/>
              </a:schemeClr>
              <a:prstClr val="white"/>
            </a:duotone>
          </a:blip>
          <a:stretch>
            <a:fillRect/>
          </a:stretch>
        </p:blipFill>
        <p:spPr>
          <a:xfrm>
            <a:off x="3697" y="838348"/>
            <a:ext cx="6212376" cy="454645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01" b="2078"/>
          <a:stretch/>
        </p:blipFill>
        <p:spPr>
          <a:xfrm>
            <a:off x="393722" y="1423123"/>
            <a:ext cx="5500436" cy="3482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1560"/>
          <a:stretch/>
        </p:blipFill>
        <p:spPr>
          <a:xfrm>
            <a:off x="6454619" y="3338416"/>
            <a:ext cx="5457951" cy="3338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a:extLst>
              <a:ext uri="{FF2B5EF4-FFF2-40B4-BE49-F238E27FC236}">
                <a16:creationId xmlns:a16="http://schemas.microsoft.com/office/drawing/2014/main" id="{CB12BB2B-9979-352F-A347-D0AF63C6E94B}"/>
              </a:ext>
            </a:extLst>
          </p:cNvPr>
          <p:cNvGrpSpPr/>
          <p:nvPr/>
        </p:nvGrpSpPr>
        <p:grpSpPr>
          <a:xfrm>
            <a:off x="186865" y="453596"/>
            <a:ext cx="11414586" cy="828480"/>
            <a:chOff x="186865" y="453596"/>
            <a:chExt cx="11414586" cy="828480"/>
          </a:xfrm>
        </p:grpSpPr>
        <p:sp>
          <p:nvSpPr>
            <p:cNvPr id="7" name="Rounded Rectangle 6"/>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6865" y="575449"/>
              <a:ext cx="11414586"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 </a:t>
              </a:r>
              <a:r>
                <a:rPr lang="en-US" sz="3200" b="1" dirty="0" err="1">
                  <a:solidFill>
                    <a:schemeClr val="bg1"/>
                  </a:solidFill>
                  <a:latin typeface="Times New Roman" panose="02020603050405020304" pitchFamily="18" charset="0"/>
                  <a:cs typeface="Times New Roman" panose="02020603050405020304" pitchFamily="18" charset="0"/>
                </a:rPr>
                <a:t>Quan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sát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endParaRPr lang="en-US" sz="32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8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6"/>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14"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15"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sp>
          <p:nvSpPr>
            <p:cNvPr id="16"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Calibri" panose="020F0502020204030204"/>
                <a:ea typeface="宋体" panose="02010600030101010101" pitchFamily="2" charset="-122"/>
                <a:cs typeface="+mn-ea"/>
                <a:sym typeface="+mn-lt"/>
              </a:endParaRPr>
            </a:p>
          </p:txBody>
        </p:sp>
      </p:grpSp>
      <p:sp>
        <p:nvSpPr>
          <p:cNvPr id="4" name="Rectangle 3"/>
          <p:cNvSpPr/>
          <p:nvPr/>
        </p:nvSpPr>
        <p:spPr>
          <a:xfrm>
            <a:off x="6356554" y="3392584"/>
            <a:ext cx="5549119" cy="3539430"/>
          </a:xfrm>
          <a:prstGeom prst="rect">
            <a:avLst/>
          </a:prstGeom>
        </p:spPr>
        <p:txBody>
          <a:bodyPr wrap="square">
            <a:spAutoFit/>
          </a:bodyPr>
          <a:lstStyle/>
          <a:p>
            <a:pPr algn="ctr"/>
            <a:r>
              <a:rPr lang="vi-VN" sz="3200" b="1" i="0" u="sng" dirty="0">
                <a:solidFill>
                  <a:srgbClr val="FF0000"/>
                </a:solidFill>
                <a:effectLst/>
                <a:latin typeface="Cambria" panose="02040503050406030204" pitchFamily="18" charset="0"/>
                <a:ea typeface="Cambria" panose="02040503050406030204" pitchFamily="18" charset="0"/>
              </a:rPr>
              <a:t>Tranh 1: </a:t>
            </a:r>
            <a:r>
              <a:rPr lang="vi-VN" sz="3200" b="1" i="0" dirty="0">
                <a:solidFill>
                  <a:srgbClr val="002060"/>
                </a:solidFill>
                <a:effectLst/>
                <a:latin typeface="Cambria" panose="02040503050406030204" pitchFamily="18" charset="0"/>
                <a:ea typeface="Cambria" panose="02040503050406030204" pitchFamily="18" charset="0"/>
              </a:rPr>
              <a:t>Hai bạn nhỏ đang bẻ cành và ngắt hoa trong vườn. </a:t>
            </a:r>
            <a:r>
              <a:rPr lang="en-US" sz="3200" b="1" dirty="0" err="1">
                <a:solidFill>
                  <a:srgbClr val="002060"/>
                </a:solidFill>
                <a:latin typeface="Cambria" panose="02040503050406030204" pitchFamily="18" charset="0"/>
                <a:ea typeface="Cambria" panose="02040503050406030204" pitchFamily="18" charset="0"/>
              </a:rPr>
              <a:t>Đâ</a:t>
            </a:r>
            <a:r>
              <a:rPr lang="vi-VN" sz="3200" b="1" i="0" dirty="0">
                <a:solidFill>
                  <a:srgbClr val="002060"/>
                </a:solidFill>
                <a:effectLst/>
                <a:latin typeface="Cambria" panose="02040503050406030204" pitchFamily="18" charset="0"/>
                <a:ea typeface="Cambria" panose="02040503050406030204" pitchFamily="18" charset="0"/>
              </a:rPr>
              <a:t>y là hành động không nên vì nó ảnh hướng xấu đến môi trường.</a:t>
            </a:r>
            <a:br>
              <a:rPr lang="vi-VN" sz="3200" b="1" i="0" dirty="0">
                <a:solidFill>
                  <a:srgbClr val="002060"/>
                </a:solidFill>
                <a:effectLst/>
                <a:latin typeface="Cambria" panose="02040503050406030204" pitchFamily="18" charset="0"/>
                <a:ea typeface="Cambria" panose="02040503050406030204" pitchFamily="18" charset="0"/>
              </a:rPr>
            </a:br>
            <a:br>
              <a:rPr lang="vi-VN" sz="3200" b="1" i="0" dirty="0">
                <a:solidFill>
                  <a:srgbClr val="002060"/>
                </a:solidFill>
                <a:effectLst/>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图形 1">
            <a:extLst>
              <a:ext uri="{FF2B5EF4-FFF2-40B4-BE49-F238E27FC236}">
                <a16:creationId xmlns:a16="http://schemas.microsoft.com/office/drawing/2014/main" id="{3770EE04-F747-41BD-9530-E400987CD3B6}"/>
              </a:ext>
            </a:extLst>
          </p:cNvPr>
          <p:cNvPicPr>
            <a:picLocks noChangeAspect="1"/>
          </p:cNvPicPr>
          <p:nvPr/>
        </p:nvPicPr>
        <p:blipFill>
          <a:blip>
            <a:duotone>
              <a:schemeClr val="accent4">
                <a:shade val="45000"/>
                <a:satMod val="135000"/>
              </a:schemeClr>
              <a:prstClr val="white"/>
            </a:duotone>
          </a:blip>
          <a:stretch>
            <a:fillRect/>
          </a:stretch>
        </p:blipFill>
        <p:spPr>
          <a:xfrm>
            <a:off x="0" y="1282076"/>
            <a:ext cx="6212376" cy="4221017"/>
          </a:xfrm>
          <a:prstGeom prst="rect">
            <a:avLst/>
          </a:prstGeom>
        </p:spPr>
      </p:pic>
      <p:sp>
        <p:nvSpPr>
          <p:cNvPr id="6" name="Rounded Rectangle 5"/>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001" b="2078"/>
          <a:stretch/>
        </p:blipFill>
        <p:spPr>
          <a:xfrm>
            <a:off x="304800" y="1571531"/>
            <a:ext cx="5615966" cy="3562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86865" y="575449"/>
            <a:ext cx="11414586"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 </a:t>
            </a:r>
            <a:r>
              <a:rPr lang="en-US" sz="3200" b="1" dirty="0" err="1">
                <a:solidFill>
                  <a:schemeClr val="bg1"/>
                </a:solidFill>
                <a:latin typeface="Times New Roman" panose="02020603050405020304" pitchFamily="18" charset="0"/>
                <a:cs typeface="Times New Roman" panose="02020603050405020304" pitchFamily="18" charset="0"/>
              </a:rPr>
              <a:t>Quan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sát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nói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từng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tranh</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6"/>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14" name="矩形: 圆角 5"/>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5" name="矩形: 圆角 14"/>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16" name="矩形: 圆角 16"/>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grpSp>
      <p:sp>
        <p:nvSpPr>
          <p:cNvPr id="4" name="Rectangle 3"/>
          <p:cNvSpPr/>
          <p:nvPr/>
        </p:nvSpPr>
        <p:spPr>
          <a:xfrm>
            <a:off x="6250616" y="3413366"/>
            <a:ext cx="5693298" cy="2185214"/>
          </a:xfrm>
          <a:prstGeom prst="rect">
            <a:avLst/>
          </a:prstGeom>
        </p:spPr>
        <p:txBody>
          <a:bodyPr wrap="square">
            <a:spAutoFit/>
          </a:bodyPr>
          <a:lstStyle/>
          <a:p>
            <a:pPr lvl="0" algn="ctr"/>
            <a:r>
              <a:rPr lang="vi-VN" sz="3400" b="1" u="sng" dirty="0">
                <a:solidFill>
                  <a:srgbClr val="FF0000"/>
                </a:solidFill>
                <a:latin typeface="Cambria" panose="02040503050406030204" pitchFamily="18" charset="0"/>
                <a:ea typeface="Cambria" panose="02040503050406030204" pitchFamily="18" charset="0"/>
              </a:rPr>
              <a:t>Tranh 2: </a:t>
            </a:r>
            <a:r>
              <a:rPr lang="vi-VN" sz="3400" b="1" dirty="0">
                <a:solidFill>
                  <a:srgbClr val="002060"/>
                </a:solidFill>
                <a:latin typeface="Cambria" panose="02040503050406030204" pitchFamily="18" charset="0"/>
                <a:ea typeface="Cambria" panose="02040503050406030204" pitchFamily="18" charset="0"/>
              </a:rPr>
              <a:t>Hai bố con đang trồng </a:t>
            </a:r>
            <a:r>
              <a:rPr lang="en-US" sz="3400" b="1" dirty="0">
                <a:solidFill>
                  <a:srgbClr val="002060"/>
                </a:solidFill>
                <a:latin typeface="Cambria" panose="02040503050406030204" pitchFamily="18" charset="0"/>
                <a:ea typeface="Cambria" panose="02040503050406030204" pitchFamily="18" charset="0"/>
              </a:rPr>
              <a:t>c</a:t>
            </a:r>
            <a:r>
              <a:rPr lang="vi-VN" sz="3400" b="1" dirty="0">
                <a:solidFill>
                  <a:srgbClr val="002060"/>
                </a:solidFill>
                <a:latin typeface="Cambria" panose="02040503050406030204" pitchFamily="18" charset="0"/>
                <a:ea typeface="Cambria" panose="02040503050406030204" pitchFamily="18" charset="0"/>
              </a:rPr>
              <a:t>ây xanh. </a:t>
            </a:r>
            <a:r>
              <a:rPr lang="en-US" sz="3400" b="1" dirty="0" err="1">
                <a:solidFill>
                  <a:srgbClr val="002060"/>
                </a:solidFill>
                <a:latin typeface="Cambria" panose="02040503050406030204" pitchFamily="18" charset="0"/>
                <a:ea typeface="Cambria" panose="02040503050406030204" pitchFamily="18" charset="0"/>
              </a:rPr>
              <a:t>Đây</a:t>
            </a:r>
            <a:r>
              <a:rPr lang="en-US" sz="3400" b="1" dirty="0">
                <a:solidFill>
                  <a:srgbClr val="002060"/>
                </a:solidFill>
                <a:latin typeface="Cambria" panose="02040503050406030204" pitchFamily="18" charset="0"/>
                <a:ea typeface="Cambria" panose="02040503050406030204" pitchFamily="18" charset="0"/>
              </a:rPr>
              <a:t> l</a:t>
            </a:r>
            <a:r>
              <a:rPr lang="vi-VN" sz="3400" b="1" dirty="0">
                <a:solidFill>
                  <a:srgbClr val="002060"/>
                </a:solidFill>
                <a:latin typeface="Cambria" panose="02040503050406030204" pitchFamily="18" charset="0"/>
                <a:ea typeface="Cambria" panose="02040503050406030204" pitchFamily="18" charset="0"/>
              </a:rPr>
              <a:t>à hành động nên làm vì nó giúp bảo vệ môi trường.</a:t>
            </a:r>
            <a:endPar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图形 1">
            <a:extLst>
              <a:ext uri="{FF2B5EF4-FFF2-40B4-BE49-F238E27FC236}">
                <a16:creationId xmlns:a16="http://schemas.microsoft.com/office/drawing/2014/main" id="{3770EE04-F747-41BD-9530-E400987CD3B6}"/>
              </a:ext>
            </a:extLst>
          </p:cNvPr>
          <p:cNvPicPr>
            <a:picLocks noChangeAspect="1"/>
          </p:cNvPicPr>
          <p:nvPr/>
        </p:nvPicPr>
        <p:blipFill>
          <a:blip>
            <a:duotone>
              <a:schemeClr val="accent4">
                <a:shade val="45000"/>
                <a:satMod val="135000"/>
              </a:schemeClr>
              <a:prstClr val="white"/>
            </a:duotone>
          </a:blip>
          <a:stretch>
            <a:fillRect/>
          </a:stretch>
        </p:blipFill>
        <p:spPr>
          <a:xfrm>
            <a:off x="0" y="1282076"/>
            <a:ext cx="6212376" cy="4221017"/>
          </a:xfrm>
          <a:prstGeom prst="rect">
            <a:avLst/>
          </a:prstGeom>
        </p:spPr>
      </p:pic>
      <p:sp>
        <p:nvSpPr>
          <p:cNvPr id="6" name="Rounded Rectangle 5"/>
          <p:cNvSpPr/>
          <p:nvPr/>
        </p:nvSpPr>
        <p:spPr>
          <a:xfrm>
            <a:off x="186865" y="453596"/>
            <a:ext cx="11231418"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86865" y="575449"/>
            <a:ext cx="1141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tranh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1560"/>
          <a:stretch/>
        </p:blipFill>
        <p:spPr>
          <a:xfrm>
            <a:off x="296816" y="1656562"/>
            <a:ext cx="5618743" cy="347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450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954B49A-3A9D-4CD4-A153-0BADAB8DF30D}"/>
              </a:ext>
            </a:extLst>
          </p:cNvPr>
          <p:cNvSpPr/>
          <p:nvPr/>
        </p:nvSpPr>
        <p:spPr>
          <a:xfrm>
            <a:off x="425116" y="1354385"/>
            <a:ext cx="11341768" cy="4969652"/>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 name="Group 2">
            <a:extLst>
              <a:ext uri="{FF2B5EF4-FFF2-40B4-BE49-F238E27FC236}">
                <a16:creationId xmlns:a16="http://schemas.microsoft.com/office/drawing/2014/main" id="{760A331A-FF54-E546-84AA-12143FBF0799}"/>
              </a:ext>
            </a:extLst>
          </p:cNvPr>
          <p:cNvGrpSpPr/>
          <p:nvPr/>
        </p:nvGrpSpPr>
        <p:grpSpPr>
          <a:xfrm>
            <a:off x="701046" y="475486"/>
            <a:ext cx="10814476" cy="828480"/>
            <a:chOff x="701046" y="475486"/>
            <a:chExt cx="10814476" cy="828480"/>
          </a:xfrm>
        </p:grpSpPr>
        <p:sp>
          <p:nvSpPr>
            <p:cNvPr id="5" name="Rounded Rectangle 4"/>
            <p:cNvSpPr/>
            <p:nvPr/>
          </p:nvSpPr>
          <p:spPr>
            <a:xfrm>
              <a:off x="701046" y="475486"/>
              <a:ext cx="10656625" cy="82848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7687" y="597338"/>
              <a:ext cx="10747835"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2. </a:t>
              </a:r>
              <a:r>
                <a:rPr lang="en-US" sz="3200" b="1" dirty="0" err="1">
                  <a:solidFill>
                    <a:schemeClr val="bg1"/>
                  </a:solidFill>
                  <a:latin typeface="Times New Roman" panose="02020603050405020304" pitchFamily="18" charset="0"/>
                  <a:cs typeface="Times New Roman" panose="02020603050405020304" pitchFamily="18" charset="0"/>
                </a:rPr>
                <a:t>Viết</a:t>
              </a:r>
              <a:r>
                <a:rPr lang="en-US" sz="3200" b="1" dirty="0">
                  <a:solidFill>
                    <a:schemeClr val="bg1"/>
                  </a:solidFill>
                  <a:latin typeface="Times New Roman" panose="02020603050405020304" pitchFamily="18" charset="0"/>
                  <a:cs typeface="Times New Roman" panose="02020603050405020304" pitchFamily="18" charset="0"/>
                </a:rPr>
                <a:t> 4 – 5 </a:t>
              </a: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việc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đã</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bảo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vệ</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môi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trường</a:t>
              </a:r>
              <a:r>
                <a:rPr lang="en-US" sz="3200" b="1" dirty="0">
                  <a:solidFill>
                    <a:schemeClr val="bg1"/>
                  </a:solidFill>
                  <a:latin typeface="Times New Roman" panose="02020603050405020304" pitchFamily="18" charset="0"/>
                  <a:cs typeface="Times New Roman" panose="02020603050405020304" pitchFamily="18" charset="0"/>
                </a:rPr>
                <a:t>. </a:t>
              </a:r>
            </a:p>
          </p:txBody>
        </p:sp>
      </p:grpSp>
      <p:sp>
        <p:nvSpPr>
          <p:cNvPr id="6" name="TextBox 5"/>
          <p:cNvSpPr txBox="1"/>
          <p:nvPr/>
        </p:nvSpPr>
        <p:spPr>
          <a:xfrm>
            <a:off x="701046" y="1773261"/>
            <a:ext cx="11138360" cy="4131900"/>
          </a:xfrm>
          <a:prstGeom prst="rect">
            <a:avLst/>
          </a:prstGeom>
          <a:noFill/>
        </p:spPr>
        <p:txBody>
          <a:bodyPr wrap="square" rtlCol="0">
            <a:spAutoFit/>
          </a:bodyPr>
          <a:lstStyle/>
          <a:p>
            <a:pPr>
              <a:lnSpc>
                <a:spcPct val="150000"/>
              </a:lnSpc>
            </a:pPr>
            <a:r>
              <a:rPr lang="en-US" sz="3500" b="1" dirty="0">
                <a:solidFill>
                  <a:srgbClr val="FF0000"/>
                </a:solidFill>
                <a:latin typeface="Times New Roman" panose="02020603050405020304" pitchFamily="18" charset="0"/>
                <a:cs typeface="Times New Roman" panose="02020603050405020304" pitchFamily="18" charset="0"/>
              </a:rPr>
              <a:t>G:</a:t>
            </a:r>
            <a:r>
              <a:rPr lang="en-US" sz="3500" b="1" dirty="0">
                <a:solidFill>
                  <a:srgbClr val="0000FF"/>
                </a:solidFill>
                <a:latin typeface="Times New Roman" panose="02020603050405020304" pitchFamily="18" charset="0"/>
                <a:cs typeface="Times New Roman" panose="02020603050405020304" pitchFamily="18" charset="0"/>
              </a:rPr>
              <a:t> </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đã</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gì</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để</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bảo</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vệ</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môi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trường</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đã</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lúc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 Ở </a:t>
            </a:r>
            <a:r>
              <a:rPr lang="en-US" sz="3500" b="1" dirty="0" err="1">
                <a:solidFill>
                  <a:srgbClr val="002060"/>
                </a:solidFill>
                <a:latin typeface="Times New Roman" panose="02020603050405020304" pitchFamily="18" charset="0"/>
                <a:cs typeface="Times New Roman" panose="02020603050405020304" pitchFamily="18" charset="0"/>
              </a:rPr>
              <a:t>đâu</a:t>
            </a:r>
            <a:r>
              <a:rPr lang="en-US" sz="3500" b="1" dirty="0">
                <a:solidFill>
                  <a:srgbClr val="002060"/>
                </a:solidFill>
                <a:latin typeface="Times New Roman" panose="02020603050405020304" pitchFamily="18" charset="0"/>
                <a:cs typeface="Times New Roman" panose="02020603050405020304" pitchFamily="18" charset="0"/>
              </a:rPr>
              <a:t>? </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như</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thế</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Ích</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lợi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của</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gì</a:t>
            </a:r>
            <a:r>
              <a:rPr lang="en-US" sz="3500" b="1" dirty="0">
                <a:solidFill>
                  <a:srgbClr val="002060"/>
                </a:solidFill>
                <a:latin typeface="Times New Roman" panose="02020603050405020304" pitchFamily="18" charset="0"/>
                <a:cs typeface="Times New Roman" panose="02020603050405020304" pitchFamily="18" charset="0"/>
              </a:rPr>
              <a:t>?</a:t>
            </a:r>
          </a:p>
          <a:p>
            <a:pPr>
              <a:lnSpc>
                <a:spcPct val="150000"/>
              </a:lnSpc>
            </a:pPr>
            <a:r>
              <a:rPr lang="en-US" sz="3500" b="1" dirty="0">
                <a:solidFill>
                  <a:srgbClr val="002060"/>
                </a:solidFill>
                <a:latin typeface="Times New Roman" panose="02020603050405020304" pitchFamily="18" charset="0"/>
                <a:cs typeface="Times New Roman" panose="02020603050405020304" pitchFamily="18" charset="0"/>
              </a:rPr>
              <a:t>     - </a:t>
            </a:r>
            <a:r>
              <a:rPr lang="en-US" sz="3500" b="1" dirty="0" err="1">
                <a:solidFill>
                  <a:srgbClr val="002060"/>
                </a:solidFill>
                <a:latin typeface="Times New Roman" panose="02020603050405020304" pitchFamily="18" charset="0"/>
                <a:cs typeface="Times New Roman" panose="02020603050405020304" pitchFamily="18" charset="0"/>
              </a:rPr>
              <a:t>Em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cảm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thấy</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thế</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nào</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khi</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làm</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việc</a:t>
            </a:r>
            <a:r>
              <a:rPr lang="en-US" sz="3500" b="1" dirty="0">
                <a:solidFill>
                  <a:srgbClr val="002060"/>
                </a:solidFill>
                <a:latin typeface="Times New Roman" panose="02020603050405020304" pitchFamily="18" charset="0"/>
                <a:cs typeface="Times New Roman" panose="02020603050405020304" pitchFamily="18" charset="0"/>
              </a:rPr>
              <a:t> </a:t>
            </a:r>
            <a:r>
              <a:rPr lang="en-US" sz="3500" b="1" dirty="0" err="1">
                <a:solidFill>
                  <a:srgbClr val="002060"/>
                </a:solidFill>
                <a:latin typeface="Times New Roman" panose="02020603050405020304" pitchFamily="18" charset="0"/>
                <a:cs typeface="Times New Roman" panose="02020603050405020304" pitchFamily="18" charset="0"/>
              </a:rPr>
              <a:t>đó</a:t>
            </a:r>
            <a:r>
              <a:rPr lang="en-US" sz="3500" b="1" dirty="0">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884" b="89922" l="2564" r="98387">
                        <a14:foregroundMark x1="26055" y1="55749" x2="23945" y2="62597"/>
                        <a14:foregroundMark x1="28329" y1="52584" x2="29280" y2="57687"/>
                        <a14:foregroundMark x1="71671" y1="27519" x2="74442" y2="31718"/>
                      </a14:backgroundRemoval>
                    </a14:imgEffect>
                  </a14:imgLayer>
                </a14:imgProps>
              </a:ext>
              <a:ext uri="{28A0092B-C50C-407E-A947-70E740481C1C}">
                <a14:useLocalDpi xmlns:a14="http://schemas.microsoft.com/office/drawing/2010/main" val="0"/>
              </a:ext>
            </a:extLst>
          </a:blip>
          <a:stretch>
            <a:fillRect/>
          </a:stretch>
        </p:blipFill>
        <p:spPr>
          <a:xfrm>
            <a:off x="8203446" y="4525951"/>
            <a:ext cx="4308429" cy="2758420"/>
          </a:xfrm>
          <a:prstGeom prst="rect">
            <a:avLst/>
          </a:prstGeom>
        </p:spPr>
      </p:pic>
    </p:spTree>
    <p:extLst>
      <p:ext uri="{BB962C8B-B14F-4D97-AF65-F5344CB8AC3E}">
        <p14:creationId xmlns:p14="http://schemas.microsoft.com/office/powerpoint/2010/main" val="88943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2">
            <a:extLst>
              <a:ext uri="{FF2B5EF4-FFF2-40B4-BE49-F238E27FC236}">
                <a16:creationId xmlns:a16="http://schemas.microsoft.com/office/drawing/2014/main" id="{8954B49A-3A9D-4CD4-A153-0BADAB8DF30D}"/>
              </a:ext>
            </a:extLst>
          </p:cNvPr>
          <p:cNvSpPr/>
          <p:nvPr/>
        </p:nvSpPr>
        <p:spPr>
          <a:xfrm>
            <a:off x="184194" y="302804"/>
            <a:ext cx="10215418" cy="5686727"/>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 name="Rectangle 3"/>
          <p:cNvSpPr/>
          <p:nvPr/>
        </p:nvSpPr>
        <p:spPr>
          <a:xfrm>
            <a:off x="342911" y="1125998"/>
            <a:ext cx="9605819" cy="5216813"/>
          </a:xfrm>
          <a:prstGeom prst="rect">
            <a:avLst/>
          </a:prstGeom>
        </p:spPr>
        <p:txBody>
          <a:bodyPr wrap="square">
            <a:spAutoFit/>
          </a:bodyPr>
          <a:lstStyle/>
          <a:p>
            <a:r>
              <a:rPr lang="en-US" sz="3300" b="1" i="0" dirty="0">
                <a:solidFill>
                  <a:srgbClr val="002060"/>
                </a:solidFill>
                <a:effectLst/>
                <a:latin typeface="Cambria" panose="02040503050406030204" pitchFamily="18" charset="0"/>
                <a:ea typeface="Cambria" panose="02040503050406030204" pitchFamily="18" charset="0"/>
              </a:rPr>
              <a:t>      </a:t>
            </a:r>
            <a:r>
              <a:rPr lang="vi-VN" sz="3300" b="1" i="0" dirty="0">
                <a:solidFill>
                  <a:srgbClr val="002060"/>
                </a:solidFill>
                <a:effectLst/>
                <a:latin typeface="Cambria" panose="02040503050406030204" pitchFamily="18" charset="0"/>
                <a:ea typeface="Cambria" panose="02040503050406030204" pitchFamily="18"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br>
              <a:rPr lang="vi-VN" sz="3300" b="1" i="0" dirty="0">
                <a:solidFill>
                  <a:srgbClr val="002060"/>
                </a:solidFill>
                <a:effectLst/>
                <a:latin typeface="Cambria" panose="02040503050406030204" pitchFamily="18" charset="0"/>
                <a:ea typeface="Cambria" panose="02040503050406030204" pitchFamily="18" charset="0"/>
              </a:rPr>
            </a:br>
            <a:br>
              <a:rPr lang="vi-VN" b="0" i="0" dirty="0">
                <a:solidFill>
                  <a:srgbClr val="000000"/>
                </a:solidFill>
                <a:effectLst/>
                <a:latin typeface="OpenSans"/>
              </a:rPr>
            </a:br>
            <a:endParaRPr lang="en-US" dirty="0"/>
          </a:p>
        </p:txBody>
      </p:sp>
      <p:sp>
        <p:nvSpPr>
          <p:cNvPr id="8" name="Rectangle 7"/>
          <p:cNvSpPr/>
          <p:nvPr/>
        </p:nvSpPr>
        <p:spPr>
          <a:xfrm>
            <a:off x="2528432" y="302804"/>
            <a:ext cx="4746812" cy="861774"/>
          </a:xfrm>
          <a:prstGeom prst="rect">
            <a:avLst/>
          </a:prstGeom>
        </p:spPr>
        <p:txBody>
          <a:bodyPr wrap="none">
            <a:spAutoFit/>
          </a:bodyPr>
          <a:lstStyle/>
          <a:p>
            <a:pPr algn="ctr" defTabSz="1219170">
              <a:buClr>
                <a:srgbClr val="000000"/>
              </a:buClr>
            </a:pPr>
            <a:r>
              <a:rPr lang="en-US" sz="5000" b="1" kern="0" dirty="0">
                <a:ln w="13462">
                  <a:solidFill>
                    <a:srgbClr val="FAECE3"/>
                  </a:solidFill>
                  <a:prstDash val="solid"/>
                </a:ln>
                <a:solidFill>
                  <a:srgbClr val="D7256D"/>
                </a:solidFill>
                <a:effectLst>
                  <a:outerShdw dist="38100" dir="2700000" algn="bl" rotWithShape="0">
                    <a:srgbClr val="FF8E77"/>
                  </a:outerShdw>
                </a:effectLst>
                <a:latin typeface="#9Slide07 Soup of Justice" pitchFamily="2" charset="0"/>
                <a:sym typeface="Arial"/>
              </a:rPr>
              <a:t>BÀI THAM KHẢO 1</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6311" b="99515" l="61" r="94114">
                        <a14:foregroundMark x1="47998" y1="61468" x2="54490" y2="63956"/>
                        <a14:foregroundMark x1="46420" y1="40534" x2="50485" y2="45692"/>
                        <a14:foregroundMark x1="45085" y1="62561" x2="49575" y2="66383"/>
                        <a14:foregroundMark x1="44600" y1="39199" x2="45752" y2="44114"/>
                      </a14:backgroundRemoval>
                    </a14:imgEffect>
                  </a14:imgLayer>
                </a14:imgProps>
              </a:ext>
              <a:ext uri="{28A0092B-C50C-407E-A947-70E740481C1C}">
                <a14:useLocalDpi xmlns:a14="http://schemas.microsoft.com/office/drawing/2010/main" val="0"/>
              </a:ext>
            </a:extLst>
          </a:blip>
          <a:stretch>
            <a:fillRect/>
          </a:stretch>
        </p:blipFill>
        <p:spPr>
          <a:xfrm>
            <a:off x="8617625" y="4119782"/>
            <a:ext cx="3881408" cy="3881408"/>
          </a:xfrm>
          <a:prstGeom prst="rect">
            <a:avLst/>
          </a:prstGeom>
        </p:spPr>
      </p:pic>
    </p:spTree>
    <p:extLst>
      <p:ext uri="{BB962C8B-B14F-4D97-AF65-F5344CB8AC3E}">
        <p14:creationId xmlns:p14="http://schemas.microsoft.com/office/powerpoint/2010/main" val="1123179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686</Words>
  <Application>Microsoft Office PowerPoint</Application>
  <PresentationFormat>Widescreen</PresentationFormat>
  <Paragraphs>38</Paragraphs>
  <Slides>14</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Times New Roman</vt:lpstr>
      <vt:lpstr>#9Slide07 Soup of Justice</vt:lpstr>
      <vt:lpstr>OpenSans</vt:lpstr>
      <vt:lpstr>#9Slide07 SVNZiclets</vt:lpstr>
      <vt:lpstr>Calibri Light</vt:lpstr>
      <vt:lpstr>Calibri</vt:lpstr>
      <vt:lpstr>等线</vt:lpstr>
      <vt:lpstr>Cambria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MANG NON</cp:keywords>
  <cp:lastModifiedBy>NHÓM ZALO TOÁN THCS CÁNH DIỀU</cp:lastModifiedBy>
  <cp:revision>15</cp:revision>
  <dcterms:created xsi:type="dcterms:W3CDTF">2023-03-01T14:29:46Z</dcterms:created>
  <dcterms:modified xsi:type="dcterms:W3CDTF">2023-03-12T14:28:57Z</dcterms:modified>
</cp:coreProperties>
</file>