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6" r:id="rId2"/>
  </p:sldMasterIdLst>
  <p:notesMasterIdLst>
    <p:notesMasterId r:id="rId17"/>
  </p:notesMasterIdLst>
  <p:sldIdLst>
    <p:sldId id="330" r:id="rId3"/>
    <p:sldId id="331" r:id="rId4"/>
    <p:sldId id="7355" r:id="rId5"/>
    <p:sldId id="7334" r:id="rId6"/>
    <p:sldId id="7357" r:id="rId7"/>
    <p:sldId id="7358" r:id="rId8"/>
    <p:sldId id="7359" r:id="rId9"/>
    <p:sldId id="7360" r:id="rId10"/>
    <p:sldId id="260" r:id="rId11"/>
    <p:sldId id="7362" r:id="rId12"/>
    <p:sldId id="332" r:id="rId13"/>
    <p:sldId id="7361" r:id="rId14"/>
    <p:sldId id="7331" r:id="rId15"/>
    <p:sldId id="7322" r:id="rId16"/>
  </p:sldIdLst>
  <p:sldSz cx="12192000" cy="6858000"/>
  <p:notesSz cx="6858000" cy="9144000"/>
  <p:embeddedFontLst>
    <p:embeddedFont>
      <p:font typeface="#9Slide05 Pattaya" panose="020B0604020202020204" charset="-34"/>
      <p:regular r:id="rId18"/>
    </p:embeddedFont>
    <p:embeddedFont>
      <p:font typeface="#9Slide03 IcielNovecento sans E" panose="020B0604020202020204" charset="0"/>
      <p:bold r:id="rId19"/>
    </p:embeddedFont>
    <p:embeddedFont>
      <p:font typeface="#9Slide07 Altus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等线" panose="020B0604020202020204" charset="-122"/>
      <p:regular r:id="rId25"/>
      <p:bold r:id="rId26"/>
    </p:embeddedFont>
    <p:embeddedFont>
      <p:font typeface="#9Slide05 SVNVanilla Daisy Pro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#9Slide03 SVNNexa Rust Sans Bla" panose="020B0606040200020203" charset="0"/>
      <p:bold r:id="rId32"/>
    </p:embeddedFont>
    <p:embeddedFont>
      <p:font typeface="等线 Light" panose="020B0604020202020204" charset="-122"/>
      <p:regular r:id="rId33"/>
    </p:embeddedFont>
    <p:embeddedFont>
      <p:font typeface="#9Slide04 Tinos Bold" panose="020B0604020202020204" charset="0"/>
      <p:bold r:id="rId34"/>
    </p:embeddedFont>
    <p:embeddedFont>
      <p:font typeface="#9Slide07 Koni" panose="020B0604020202020204" charset="0"/>
      <p:bold r:id="rId35"/>
    </p:embeddedFont>
    <p:embeddedFont>
      <p:font typeface="#9Slide07 Cadena" panose="020B0604020202020204" charset="0"/>
      <p:bold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4"/>
    <p:restoredTop sz="93750"/>
  </p:normalViewPr>
  <p:slideViewPr>
    <p:cSldViewPr snapToGrid="0" showGuides="1">
      <p:cViewPr varScale="1">
        <p:scale>
          <a:sx n="81" d="100"/>
          <a:sy n="81" d="100"/>
        </p:scale>
        <p:origin x="51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41FAC-815A-4FEC-A51C-D9B7C21CC347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3959-F275-4DE4-907D-E3ACDEB7E4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63959-F275-4DE4-907D-E3ACDEB7E43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63959-F275-4DE4-907D-E3ACDEB7E43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87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63959-F275-4DE4-907D-E3ACDEB7E43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63959-F275-4DE4-907D-E3ACDEB7E43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558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0254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8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1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51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8" y="-36027"/>
            <a:ext cx="2132546" cy="21325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4E9D67-33A4-9E48-A526-9DDD634F82B2}"/>
              </a:ext>
            </a:extLst>
          </p:cNvPr>
          <p:cNvGrpSpPr/>
          <p:nvPr/>
        </p:nvGrpSpPr>
        <p:grpSpPr>
          <a:xfrm>
            <a:off x="2999119" y="-57868"/>
            <a:ext cx="8621486" cy="6858000"/>
            <a:chOff x="3141526" y="-57868"/>
            <a:chExt cx="8621486" cy="6858000"/>
          </a:xfrm>
        </p:grpSpPr>
        <p:pic>
          <p:nvPicPr>
            <p:cNvPr id="10" name="图片 4" descr="卡通人物&#10;&#10;低可信度描述已自动生成">
              <a:extLst>
                <a:ext uri="{FF2B5EF4-FFF2-40B4-BE49-F238E27FC236}">
                  <a16:creationId xmlns:a16="http://schemas.microsoft.com/office/drawing/2014/main" id="{FC6EED17-FE3B-CE47-B1AD-B12A3A71D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87" r="13212"/>
            <a:stretch/>
          </p:blipFill>
          <p:spPr>
            <a:xfrm>
              <a:off x="3141526" y="-57868"/>
              <a:ext cx="8621486" cy="6858000"/>
            </a:xfrm>
            <a:prstGeom prst="rect">
              <a:avLst/>
            </a:prstGeom>
          </p:spPr>
        </p:pic>
        <p:sp>
          <p:nvSpPr>
            <p:cNvPr id="8" name="Google Shape;466;p28">
              <a:extLst>
                <a:ext uri="{FF2B5EF4-FFF2-40B4-BE49-F238E27FC236}">
                  <a16:creationId xmlns:a16="http://schemas.microsoft.com/office/drawing/2014/main" id="{709303F9-18C1-FD42-B208-1430CCEED4C5}"/>
                </a:ext>
              </a:extLst>
            </p:cNvPr>
            <p:cNvSpPr txBox="1">
              <a:spLocks/>
            </p:cNvSpPr>
            <p:nvPr/>
          </p:nvSpPr>
          <p:spPr>
            <a:xfrm>
              <a:off x="4711749" y="1871011"/>
              <a:ext cx="5481040" cy="2937675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5 SVNVanilla Daisy Pro" pitchFamily="2" charset="77"/>
                  <a:cs typeface="#9Slide05 Pattaya" pitchFamily="2" charset="-34"/>
                </a:rPr>
                <a:t>Bảo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5 SVNVanilla Daisy Pro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5 SVNVanilla Daisy Pro" pitchFamily="2" charset="77"/>
                  <a:cs typeface="#9Slide05 Pattaya" pitchFamily="2" charset="-34"/>
                </a:rPr>
                <a:t>vệ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5 SVNVanilla Daisy Pro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0000"/>
                  </a:solidFill>
                  <a:latin typeface="#9Slide05 SVNVanilla Daisy Pro" pitchFamily="2" charset="77"/>
                  <a:cs typeface="#9Slide05 Pattaya" pitchFamily="2" charset="-34"/>
                </a:rPr>
                <a:t>môi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0000"/>
                  </a:solidFill>
                  <a:latin typeface="#9Slide05 SVNVanilla Daisy Pro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0000"/>
                  </a:solidFill>
                  <a:latin typeface="#9Slide05 SVNVanilla Daisy Pro" pitchFamily="2" charset="77"/>
                  <a:cs typeface="#9Slide05 Pattaya" pitchFamily="2" charset="-34"/>
                </a:rPr>
                <a:t>trường</a:t>
              </a:r>
              <a:endParaRPr lang="en-US" sz="9600" dirty="0">
                <a:ln w="22225">
                  <a:solidFill>
                    <a:srgbClr val="000000"/>
                  </a:solidFill>
                </a:ln>
                <a:solidFill>
                  <a:srgbClr val="FF0000"/>
                </a:solidFill>
                <a:latin typeface="#9Slide05 SVNVanilla Daisy Pro" pitchFamily="2" charset="77"/>
                <a:cs typeface="#9Slide05 Pattaya" pitchFamily="2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E90B65-621B-CB45-A60E-82938F99E96B}"/>
                </a:ext>
              </a:extLst>
            </p:cNvPr>
            <p:cNvSpPr txBox="1"/>
            <p:nvPr/>
          </p:nvSpPr>
          <p:spPr>
            <a:xfrm>
              <a:off x="5811412" y="1101570"/>
              <a:ext cx="3436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5 Pattaya" pitchFamily="2" charset="-34"/>
                  <a:ea typeface="#9Slide04 Tinos Bold" panose="02020803070505020304" pitchFamily="18" charset="0"/>
                  <a:cs typeface="#9Slide05 Pattaya" pitchFamily="2" charset="-34"/>
                </a:rPr>
                <a:t>Nói và Nghe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DFFEA63-CE96-7243-A0CB-D8D9468A50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4" y="2525626"/>
            <a:ext cx="4922520" cy="4211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FDD025-3D2B-0249-B66D-C0A22658A8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53" y="57868"/>
            <a:ext cx="3436564" cy="343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1153579" y="3721803"/>
            <a:ext cx="10288000" cy="2999037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2" name="Google Shape;602;p32"/>
          <p:cNvSpPr/>
          <p:nvPr/>
        </p:nvSpPr>
        <p:spPr>
          <a:xfrm flipH="1">
            <a:off x="2898979" y="956697"/>
            <a:ext cx="6875600" cy="2543443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3" name="Google Shape;603;p32"/>
          <p:cNvSpPr/>
          <p:nvPr/>
        </p:nvSpPr>
        <p:spPr>
          <a:xfrm>
            <a:off x="9521755" y="585446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357218" y="3971591"/>
            <a:ext cx="9959121" cy="26093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220128" indent="0">
              <a:buNone/>
            </a:pPr>
            <a:r>
              <a:rPr lang="vi-VN" sz="2800" dirty="0">
                <a:solidFill>
                  <a:schemeClr val="tx1"/>
                </a:solidFill>
                <a:latin typeface="Cambria" panose="02040503050406030204" pitchFamily="18" charset="0"/>
              </a:rPr>
              <a:t>Để góp phần giữ gìn môi trường sạch đẹp em đã làm những việc sau:</a:t>
            </a:r>
          </a:p>
          <a:p>
            <a:pPr marL="220128" indent="0">
              <a:buNone/>
            </a:pPr>
            <a:r>
              <a:rPr lang="vi-VN" sz="2800" dirty="0">
                <a:solidFill>
                  <a:schemeClr val="tx1"/>
                </a:solidFill>
                <a:latin typeface="Cambria" panose="02040503050406030204" pitchFamily="18" charset="0"/>
              </a:rPr>
              <a:t>1. Không vứt rác bừa bãi, bỏ rác vào đúng nơi quy định</a:t>
            </a:r>
          </a:p>
          <a:p>
            <a:pPr marL="220128" indent="0">
              <a:buNone/>
            </a:pPr>
            <a:r>
              <a:rPr lang="vi-VN" sz="2800" dirty="0">
                <a:solidFill>
                  <a:schemeClr val="tx1"/>
                </a:solidFill>
                <a:latin typeface="Cambria" panose="02040503050406030204" pitchFamily="18" charset="0"/>
              </a:rPr>
              <a:t>2. Trồng và chăm sóc cây xanh</a:t>
            </a:r>
          </a:p>
          <a:p>
            <a:pPr marL="220128" indent="0">
              <a:buNone/>
            </a:pPr>
            <a:r>
              <a:rPr lang="vi-VN" sz="2800" dirty="0">
                <a:solidFill>
                  <a:schemeClr val="tx1"/>
                </a:solidFill>
                <a:latin typeface="Cambria" panose="02040503050406030204" pitchFamily="18" charset="0"/>
              </a:rPr>
              <a:t>3. Quét dọn đường phố,…</a:t>
            </a:r>
          </a:p>
          <a:p>
            <a:endParaRPr sz="2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898979" y="1957450"/>
            <a:ext cx="6797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600" dirty="0">
                <a:solidFill>
                  <a:srgbClr val="C00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5 Pattaya" pitchFamily="2" charset="-34"/>
              </a:rPr>
              <a:t>NGƯỜI HÙNG </a:t>
            </a:r>
            <a:br>
              <a:rPr lang="en" sz="6600" dirty="0">
                <a:solidFill>
                  <a:srgbClr val="C00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5 Pattaya" pitchFamily="2" charset="-34"/>
              </a:rPr>
            </a:br>
            <a:r>
              <a:rPr lang="en" sz="6600" dirty="0">
                <a:solidFill>
                  <a:srgbClr val="C00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5 Pattaya" pitchFamily="2" charset="-34"/>
              </a:rPr>
              <a:t>TRÁI ĐẤT</a:t>
            </a:r>
            <a:endParaRPr sz="6600" dirty="0">
              <a:solidFill>
                <a:srgbClr val="C00000"/>
              </a:solidFill>
              <a:latin typeface="#9Slide07 Cadena" panose="02000503000000020004" pitchFamily="2" charset="77"/>
              <a:ea typeface="#9Slide04 Tinos Bold" panose="02020803070505020304" pitchFamily="18" charset="0"/>
              <a:cs typeface="#9Slide05 Pattaya" pitchFamily="2" charset="-34"/>
            </a:endParaRPr>
          </a:p>
        </p:txBody>
      </p:sp>
      <p:sp>
        <p:nvSpPr>
          <p:cNvPr id="9" name="圆角矩形 2">
            <a:extLst>
              <a:ext uri="{FF2B5EF4-FFF2-40B4-BE49-F238E27FC236}">
                <a16:creationId xmlns:a16="http://schemas.microsoft.com/office/drawing/2014/main" id="{3379E7AF-978A-F747-BCCC-D30669DB09F3}"/>
              </a:ext>
            </a:extLst>
          </p:cNvPr>
          <p:cNvSpPr/>
          <p:nvPr/>
        </p:nvSpPr>
        <p:spPr>
          <a:xfrm>
            <a:off x="4276450" y="277097"/>
            <a:ext cx="4104201" cy="85471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600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Trò</a:t>
            </a:r>
            <a:r>
              <a:rPr lang="en-US" altLang="zh-CN" sz="3600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chơi</a:t>
            </a:r>
            <a:endParaRPr lang="zh-CN" altLang="en-US" sz="3600" dirty="0">
              <a:solidFill>
                <a:schemeClr val="tx1"/>
              </a:solidFill>
              <a:latin typeface="#9Slide04 Tinos Bold" panose="02020803070505020304" pitchFamily="18" charset="0"/>
              <a:ea typeface="胡晓波男神体" panose="02010600030101010101" pitchFamily="2" charset="-122"/>
              <a:cs typeface="#9Slide04 Tinos Bold" panose="02020803070505020304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258B2965-64BE-0A4D-9E00-0832A76254A2}"/>
              </a:ext>
            </a:extLst>
          </p:cNvPr>
          <p:cNvSpPr/>
          <p:nvPr/>
        </p:nvSpPr>
        <p:spPr>
          <a:xfrm>
            <a:off x="875660" y="3241743"/>
            <a:ext cx="1541761" cy="960120"/>
          </a:xfrm>
          <a:prstGeom prst="cloud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/>
              <a:t>Mẫu:</a:t>
            </a:r>
          </a:p>
        </p:txBody>
      </p:sp>
    </p:spTree>
    <p:extLst>
      <p:ext uri="{BB962C8B-B14F-4D97-AF65-F5344CB8AC3E}">
        <p14:creationId xmlns:p14="http://schemas.microsoft.com/office/powerpoint/2010/main" val="297407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352674" y="1424552"/>
            <a:ext cx="9486651" cy="312497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cap="all" dirty="0">
                <a:solidFill>
                  <a:srgbClr val="FF00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BẢO VỆ MÔI TRƯỜNG CHÍNH LÀ BẢO VỆ SỰ SỐNG CỦA CHÚNG 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4D7FB-720B-DD47-B7C0-3ABDF396F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0" y="2987039"/>
            <a:ext cx="5078605" cy="4528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C595DA-A9D8-D143-B2D1-C3E8292E09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61" y="3429000"/>
            <a:ext cx="4078739" cy="34899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74DE57-A803-DC4B-B568-3202EA01C5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69" y="335280"/>
            <a:ext cx="1699259" cy="16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9">
            <a:extLst>
              <a:ext uri="{FF2B5EF4-FFF2-40B4-BE49-F238E27FC236}">
                <a16:creationId xmlns:a16="http://schemas.microsoft.com/office/drawing/2014/main" id="{29F8BC51-C923-1148-9775-9D88FB7495D8}"/>
              </a:ext>
            </a:extLst>
          </p:cNvPr>
          <p:cNvSpPr/>
          <p:nvPr/>
        </p:nvSpPr>
        <p:spPr>
          <a:xfrm>
            <a:off x="974930" y="3429000"/>
            <a:ext cx="3002710" cy="2728302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500" dirty="0">
                <a:ln>
                  <a:solidFill>
                    <a:schemeClr val="tx1"/>
                  </a:solidFill>
                </a:ln>
                <a:latin typeface="#9Slide03 SVNNexa Rust Sans Bla" panose="020B0606040200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03</a:t>
            </a:r>
            <a:endParaRPr lang="zh-CN" altLang="en-US" sz="11500" dirty="0">
              <a:ln>
                <a:solidFill>
                  <a:schemeClr val="tx1"/>
                </a:solidFill>
              </a:ln>
              <a:latin typeface="#9Slide03 SVNNexa Rust Sans Bla" panose="020B0606040200020203" pitchFamily="34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3AD4B-585A-4C45-82CB-7DB780B75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90" y="0"/>
            <a:ext cx="7539990" cy="507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09" y="814859"/>
            <a:ext cx="7620263" cy="43861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4454226" y="1209446"/>
            <a:ext cx="8278238" cy="3431188"/>
          </a:xfrm>
          <a:prstGeom prst="roundRect">
            <a:avLst>
              <a:gd name="adj" fmla="val 3480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733" y="4005038"/>
            <a:ext cx="5246286" cy="28529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12271" y="1046212"/>
            <a:ext cx="6746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10447" y="2013018"/>
            <a:ext cx="70853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thân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việc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bảo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vệ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môi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trao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đổi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</a:rPr>
              <a:t>.</a:t>
            </a:r>
            <a:r>
              <a:rPr lang="en-VN" sz="2800" b="1" dirty="0">
                <a:latin typeface="Cambria" panose="020405030504060302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</a:rPr>
              <a:t>Đề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nghị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thân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nói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mình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thêm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việc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bảo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vệ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môi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</a:rPr>
              <a:t>.</a:t>
            </a:r>
            <a:endParaRPr lang="en-VN" sz="2800" b="1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160" y="2463375"/>
            <a:ext cx="30147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#9Slide03 IcielNovecento sans E" panose="00000900000000000000" pitchFamily="2" charset="0"/>
              </a:rPr>
              <a:t>Về</a:t>
            </a:r>
            <a:r>
              <a:rPr lang="en-US" sz="5400" dirty="0">
                <a:solidFill>
                  <a:srgbClr val="0070C0"/>
                </a:solidFill>
                <a:latin typeface="#9Slide03 IcielNovecento sans E" panose="000009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3 IcielNovecento sans E" panose="00000900000000000000" pitchFamily="2" charset="0"/>
              </a:rPr>
              <a:t>nhà</a:t>
            </a:r>
            <a:endParaRPr lang="en-US" sz="5400" dirty="0">
              <a:solidFill>
                <a:srgbClr val="0070C0"/>
              </a:solidFill>
              <a:latin typeface="#9Slide03 IcielNovecento sans E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4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3589"/>
            <a:ext cx="1020241" cy="1734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9740" y="2767280"/>
            <a:ext cx="87325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6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E293F-C6AF-B246-A876-8611864CB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28" y="0"/>
            <a:ext cx="7196152" cy="4953000"/>
          </a:xfrm>
          <a:prstGeom prst="rect">
            <a:avLst/>
          </a:prstGeom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29F8BC51-C923-1148-9775-9D88FB7495D8}"/>
              </a:ext>
            </a:extLst>
          </p:cNvPr>
          <p:cNvSpPr/>
          <p:nvPr/>
        </p:nvSpPr>
        <p:spPr>
          <a:xfrm>
            <a:off x="974930" y="3429000"/>
            <a:ext cx="3002710" cy="2728302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500" dirty="0">
                <a:ln>
                  <a:solidFill>
                    <a:schemeClr val="tx1"/>
                  </a:solidFill>
                </a:ln>
                <a:latin typeface="#9Slide03 SVNNexa Rust Sans Bla" panose="020B0606040200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01</a:t>
            </a:r>
            <a:endParaRPr lang="zh-CN" altLang="en-US" sz="11500" dirty="0">
              <a:ln>
                <a:solidFill>
                  <a:schemeClr val="tx1"/>
                </a:solidFill>
              </a:ln>
              <a:latin typeface="#9Slide03 SVNNexa Rust Sans Bla" panose="020B0606040200020203" pitchFamily="34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9">
            <a:extLst>
              <a:ext uri="{FF2B5EF4-FFF2-40B4-BE49-F238E27FC236}">
                <a16:creationId xmlns:a16="http://schemas.microsoft.com/office/drawing/2014/main" id="{29F8BC51-C923-1148-9775-9D88FB7495D8}"/>
              </a:ext>
            </a:extLst>
          </p:cNvPr>
          <p:cNvSpPr/>
          <p:nvPr/>
        </p:nvSpPr>
        <p:spPr>
          <a:xfrm>
            <a:off x="974930" y="3429000"/>
            <a:ext cx="3002710" cy="2728302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500" dirty="0">
                <a:ln>
                  <a:solidFill>
                    <a:schemeClr val="tx1"/>
                  </a:solidFill>
                </a:ln>
                <a:latin typeface="#9Slide03 SVNNexa Rust Sans Bla" panose="020B0606040200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02</a:t>
            </a:r>
            <a:endParaRPr lang="zh-CN" altLang="en-US" sz="11500" dirty="0">
              <a:ln>
                <a:solidFill>
                  <a:schemeClr val="tx1"/>
                </a:solidFill>
              </a:ln>
              <a:latin typeface="#9Slide03 SVNNexa Rust Sans Bla" panose="020B0606040200020203" pitchFamily="34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600E48-8D37-FD46-A191-9314CA5F7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99" y="0"/>
            <a:ext cx="7497233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7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2954" y="509154"/>
            <a:ext cx="11326091" cy="5839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619" y="797967"/>
            <a:ext cx="1009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1. Quan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sát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sau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vẽ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17" y="242991"/>
            <a:ext cx="1954583" cy="1954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CDA75B-F430-A14E-BF59-B4D35C528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61" y="1794666"/>
            <a:ext cx="5206901" cy="2274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A4E46-BF27-1047-BE22-266D367AD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" y="1726458"/>
            <a:ext cx="5227320" cy="2274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4F6F15-7B12-D447-891B-EA2488F368C3}"/>
              </a:ext>
            </a:extLst>
          </p:cNvPr>
          <p:cNvSpPr txBox="1"/>
          <p:nvPr/>
        </p:nvSpPr>
        <p:spPr>
          <a:xfrm>
            <a:off x="1073874" y="4013863"/>
            <a:ext cx="850392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Hai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Xe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ngòi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098F52-A923-8C4E-AF33-A7DA8B4FC2C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353" y="3869457"/>
            <a:ext cx="2248967" cy="262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2954" y="509154"/>
            <a:ext cx="11326091" cy="5839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619" y="797967"/>
            <a:ext cx="1009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1. Quan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sát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sau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vẽ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17" y="242991"/>
            <a:ext cx="1954583" cy="1954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CDA75B-F430-A14E-BF59-B4D35C528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61" y="1794666"/>
            <a:ext cx="5206901" cy="2274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A4E46-BF27-1047-BE22-266D367AD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" y="1726458"/>
            <a:ext cx="5227320" cy="2274687"/>
          </a:xfrm>
          <a:prstGeom prst="rect">
            <a:avLst/>
          </a:prstGeom>
        </p:spPr>
      </p:pic>
      <p:sp>
        <p:nvSpPr>
          <p:cNvPr id="2" name="Alternate Process 1">
            <a:extLst>
              <a:ext uri="{FF2B5EF4-FFF2-40B4-BE49-F238E27FC236}">
                <a16:creationId xmlns:a16="http://schemas.microsoft.com/office/drawing/2014/main" id="{068DCE21-0332-864D-B3C3-167025643D61}"/>
              </a:ext>
            </a:extLst>
          </p:cNvPr>
          <p:cNvSpPr/>
          <p:nvPr/>
        </p:nvSpPr>
        <p:spPr>
          <a:xfrm>
            <a:off x="868679" y="4177794"/>
            <a:ext cx="7741920" cy="176784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EB6626-BCA5-F34F-9438-036B6C4A7649}"/>
              </a:ext>
            </a:extLst>
          </p:cNvPr>
          <p:cNvGrpSpPr/>
          <p:nvPr/>
        </p:nvGrpSpPr>
        <p:grpSpPr>
          <a:xfrm>
            <a:off x="8763000" y="4069353"/>
            <a:ext cx="2996045" cy="2367552"/>
            <a:chOff x="8763000" y="4069353"/>
            <a:chExt cx="2996045" cy="23675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4E4FC9-CFBF-9543-BAC9-10C95C8D2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982" y="4272825"/>
              <a:ext cx="2164080" cy="21640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8EA26D-2C98-6741-A361-DDC9A03EA617}"/>
                </a:ext>
              </a:extLst>
            </p:cNvPr>
            <p:cNvSpPr txBox="1"/>
            <p:nvPr/>
          </p:nvSpPr>
          <p:spPr>
            <a:xfrm>
              <a:off x="8763000" y="4069353"/>
              <a:ext cx="299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37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2954" y="509154"/>
            <a:ext cx="11326091" cy="5839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619" y="797967"/>
            <a:ext cx="1009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1. Quan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sát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sau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vẽ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17" y="242991"/>
            <a:ext cx="1954583" cy="1954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CDA75B-F430-A14E-BF59-B4D35C528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61" y="1794666"/>
            <a:ext cx="5206901" cy="2274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A4E46-BF27-1047-BE22-266D367AD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" y="1726458"/>
            <a:ext cx="5227320" cy="2274687"/>
          </a:xfrm>
          <a:prstGeom prst="rect">
            <a:avLst/>
          </a:prstGeom>
        </p:spPr>
      </p:pic>
      <p:sp>
        <p:nvSpPr>
          <p:cNvPr id="2" name="Alternate Process 1">
            <a:extLst>
              <a:ext uri="{FF2B5EF4-FFF2-40B4-BE49-F238E27FC236}">
                <a16:creationId xmlns:a16="http://schemas.microsoft.com/office/drawing/2014/main" id="{068DCE21-0332-864D-B3C3-167025643D61}"/>
              </a:ext>
            </a:extLst>
          </p:cNvPr>
          <p:cNvSpPr/>
          <p:nvPr/>
        </p:nvSpPr>
        <p:spPr>
          <a:xfrm>
            <a:off x="868679" y="4177794"/>
            <a:ext cx="7741920" cy="176784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28AA45-CC1E-804C-A473-CD6C2FA35C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3" y="3442641"/>
            <a:ext cx="3924300" cy="31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33968" y="361856"/>
            <a:ext cx="11724063" cy="6263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619" y="797967"/>
            <a:ext cx="1009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1. Quan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sát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sau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vẽ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DA75B-F430-A14E-BF59-B4D35C528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4"/>
          <a:stretch/>
        </p:blipFill>
        <p:spPr>
          <a:xfrm>
            <a:off x="3459481" y="1845074"/>
            <a:ext cx="2908367" cy="2525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A4E46-BF27-1047-BE22-266D367AD9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r="49758"/>
          <a:stretch/>
        </p:blipFill>
        <p:spPr>
          <a:xfrm>
            <a:off x="825715" y="1732386"/>
            <a:ext cx="2633766" cy="2561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1C8D32-997F-D245-A78B-BCFF0F63E33D}"/>
              </a:ext>
            </a:extLst>
          </p:cNvPr>
          <p:cNvSpPr txBox="1"/>
          <p:nvPr/>
        </p:nvSpPr>
        <p:spPr>
          <a:xfrm>
            <a:off x="520434" y="4406792"/>
            <a:ext cx="58780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Vớt rác trên mặt hồ, nhặc rác trên bãi biển: Đây là những việc làm bảo vệ môi trường, giúp cho môi trường sạch, đẹp hơn.</a:t>
            </a:r>
            <a:endParaRPr lang="en-VN" sz="2800" dirty="0"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5AD125-A8E5-4745-BB48-72B7204C3697}"/>
              </a:ext>
            </a:extLst>
          </p:cNvPr>
          <p:cNvSpPr/>
          <p:nvPr/>
        </p:nvSpPr>
        <p:spPr>
          <a:xfrm>
            <a:off x="6556494" y="1845074"/>
            <a:ext cx="5055237" cy="42770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Những việc làm để bảo vệ môi trường</a:t>
            </a:r>
            <a:endParaRPr lang="vi-VN" sz="2400" b="0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Sử dụng các sản phẩm, vật dụng có chất liệu từ thiên nhiên.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Tiết kiệm điện, nước, tắt khi không sử dụng.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Vứt rác đúng nơi quy định, không xả rác bừa bãi.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Ưu tiên sử dụng phương tiện công cộng.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Trồng cây xanh,…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17" y="242991"/>
            <a:ext cx="1954583" cy="19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3488" y="365336"/>
            <a:ext cx="11785023" cy="61273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619" y="797967"/>
            <a:ext cx="1009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1. Quan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sát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sau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vẽ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#9Slide07 Altus" panose="020B0604020202020204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#9Slide07 Altus" panose="020B060402020202020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DA75B-F430-A14E-BF59-B4D35C528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223" r="46993" b="-223"/>
          <a:stretch/>
        </p:blipFill>
        <p:spPr>
          <a:xfrm>
            <a:off x="3459481" y="1845074"/>
            <a:ext cx="2908367" cy="2525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A4E46-BF27-1047-BE22-266D367AD9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9" t="-709" r="2027" b="709"/>
          <a:stretch/>
        </p:blipFill>
        <p:spPr>
          <a:xfrm>
            <a:off x="825715" y="1732386"/>
            <a:ext cx="2633766" cy="2561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1C8D32-997F-D245-A78B-BCFF0F63E33D}"/>
              </a:ext>
            </a:extLst>
          </p:cNvPr>
          <p:cNvSpPr txBox="1"/>
          <p:nvPr/>
        </p:nvSpPr>
        <p:spPr>
          <a:xfrm>
            <a:off x="489754" y="4627682"/>
            <a:ext cx="5878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Phá tổ chim, đổ rác thải xuống sông ngòi: Đây là những việc làm phá hoại môi trường.</a:t>
            </a:r>
            <a:endParaRPr lang="en-VN" sz="2800" dirty="0"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5AD125-A8E5-4745-BB48-72B7204C3697}"/>
              </a:ext>
            </a:extLst>
          </p:cNvPr>
          <p:cNvSpPr/>
          <p:nvPr/>
        </p:nvSpPr>
        <p:spPr>
          <a:xfrm>
            <a:off x="6473995" y="2036973"/>
            <a:ext cx="5055237" cy="39245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Những việc không nên làm để bảo vệ môi trường</a:t>
            </a:r>
            <a:endParaRPr lang="vi-VN" sz="2400" b="0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Xả rác thải, nước thải bừa bãi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Chặt rừng, đốt rừng để lấy gỗ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Sử dụng nhiều túi ni lông, vứt túi ni lông bừa bãi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</a:rPr>
              <a:t>ông tắt điện, nước sau khi sử dụng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</a:t>
            </a:r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</a:rPr>
              <a:t>ử dụng nước lãng phí, bừa bãi,…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17" y="242991"/>
            <a:ext cx="1954583" cy="19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6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1095871" y="3735865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2" name="Google Shape;602;p32"/>
          <p:cNvSpPr/>
          <p:nvPr/>
        </p:nvSpPr>
        <p:spPr>
          <a:xfrm flipH="1">
            <a:off x="2898979" y="956697"/>
            <a:ext cx="6875600" cy="2543443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3" name="Google Shape;603;p32"/>
          <p:cNvSpPr/>
          <p:nvPr/>
        </p:nvSpPr>
        <p:spPr>
          <a:xfrm>
            <a:off x="9521755" y="585446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278818" y="3971591"/>
            <a:ext cx="9959121" cy="117932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gìn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môi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xung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quanh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sạch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 algn="ctr">
              <a:buClr>
                <a:srgbClr val="273D40"/>
              </a:buClr>
              <a:buSzPts val="600"/>
              <a:buNone/>
            </a:pPr>
            <a:endParaRPr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898979" y="1957450"/>
            <a:ext cx="6797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600" dirty="0">
                <a:solidFill>
                  <a:srgbClr val="C00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5 Pattaya" pitchFamily="2" charset="-34"/>
              </a:rPr>
              <a:t>NGƯỜI HÙNG </a:t>
            </a:r>
            <a:br>
              <a:rPr lang="en" sz="6600" dirty="0">
                <a:solidFill>
                  <a:srgbClr val="C00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5 Pattaya" pitchFamily="2" charset="-34"/>
              </a:rPr>
            </a:br>
            <a:r>
              <a:rPr lang="en" sz="6600" dirty="0">
                <a:solidFill>
                  <a:srgbClr val="C00000"/>
                </a:solidFill>
                <a:latin typeface="#9Slide07 Cadena" panose="02000503000000020004" pitchFamily="2" charset="77"/>
                <a:ea typeface="#9Slide04 Tinos Bold" panose="02020803070505020304" pitchFamily="18" charset="0"/>
                <a:cs typeface="#9Slide05 Pattaya" pitchFamily="2" charset="-34"/>
              </a:rPr>
              <a:t>TRÁI ĐẤT</a:t>
            </a:r>
            <a:endParaRPr sz="6600" dirty="0">
              <a:solidFill>
                <a:srgbClr val="C00000"/>
              </a:solidFill>
              <a:latin typeface="#9Slide07 Cadena" panose="02000503000000020004" pitchFamily="2" charset="77"/>
              <a:ea typeface="#9Slide04 Tinos Bold" panose="02020803070505020304" pitchFamily="18" charset="0"/>
              <a:cs typeface="#9Slide05 Pattaya" pitchFamily="2" charset="-34"/>
            </a:endParaRPr>
          </a:p>
        </p:txBody>
      </p:sp>
      <p:sp>
        <p:nvSpPr>
          <p:cNvPr id="9" name="圆角矩形 2">
            <a:extLst>
              <a:ext uri="{FF2B5EF4-FFF2-40B4-BE49-F238E27FC236}">
                <a16:creationId xmlns:a16="http://schemas.microsoft.com/office/drawing/2014/main" id="{3379E7AF-978A-F747-BCCC-D30669DB09F3}"/>
              </a:ext>
            </a:extLst>
          </p:cNvPr>
          <p:cNvSpPr/>
          <p:nvPr/>
        </p:nvSpPr>
        <p:spPr>
          <a:xfrm>
            <a:off x="4276450" y="277097"/>
            <a:ext cx="4104201" cy="85471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600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Trò</a:t>
            </a:r>
            <a:r>
              <a:rPr lang="en-US" altLang="zh-CN" sz="3600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chơi</a:t>
            </a:r>
            <a:endParaRPr lang="zh-CN" altLang="en-US" sz="3600" dirty="0">
              <a:solidFill>
                <a:schemeClr val="tx1"/>
              </a:solidFill>
              <a:latin typeface="#9Slide04 Tinos Bold" panose="02020803070505020304" pitchFamily="18" charset="0"/>
              <a:ea typeface="胡晓波男神体" panose="02010600030101010101" pitchFamily="2" charset="-122"/>
              <a:cs typeface="#9Slide04 Tinos Bold" panose="020208030705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373</Words>
  <Application>Microsoft Office PowerPoint</Application>
  <PresentationFormat>Widescreen</PresentationFormat>
  <Paragraphs>51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#9Slide05 Pattaya</vt:lpstr>
      <vt:lpstr>#9Slide03 IcielNovecento sans E</vt:lpstr>
      <vt:lpstr>#9Slide07 Altus</vt:lpstr>
      <vt:lpstr>Times New Roman</vt:lpstr>
      <vt:lpstr>Calibri</vt:lpstr>
      <vt:lpstr>等线</vt:lpstr>
      <vt:lpstr>Arial</vt:lpstr>
      <vt:lpstr>#9Slide05 SVNVanilla Daisy Pro</vt:lpstr>
      <vt:lpstr>Cambria</vt:lpstr>
      <vt:lpstr>#9Slide03 SVNNexa Rust Sans Bla</vt:lpstr>
      <vt:lpstr>胡晓波男神体</vt:lpstr>
      <vt:lpstr>等线 Light</vt:lpstr>
      <vt:lpstr>#9Slide04 Tinos Bold</vt:lpstr>
      <vt:lpstr>#9Slide07 Koni</vt:lpstr>
      <vt:lpstr>#9Slide07 Cadena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NGƯỜI HÙNG  TRÁI ĐẤT</vt:lpstr>
      <vt:lpstr>NGƯỜI HÙNG  TRÁI ĐẤT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梦南 徐</dc:creator>
  <cp:lastModifiedBy>ismail - [2010]</cp:lastModifiedBy>
  <cp:revision>29</cp:revision>
  <dcterms:created xsi:type="dcterms:W3CDTF">2022-09-21T10:29:11Z</dcterms:created>
  <dcterms:modified xsi:type="dcterms:W3CDTF">2025-03-21T15:07:33Z</dcterms:modified>
</cp:coreProperties>
</file>