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4"/>
  </p:notesMasterIdLst>
  <p:sldIdLst>
    <p:sldId id="284" r:id="rId4"/>
    <p:sldId id="265" r:id="rId5"/>
    <p:sldId id="262" r:id="rId6"/>
    <p:sldId id="263" r:id="rId7"/>
    <p:sldId id="264" r:id="rId8"/>
    <p:sldId id="256" r:id="rId9"/>
    <p:sldId id="266" r:id="rId10"/>
    <p:sldId id="298" r:id="rId11"/>
    <p:sldId id="287" r:id="rId12"/>
    <p:sldId id="297" r:id="rId13"/>
    <p:sldId id="289" r:id="rId14"/>
    <p:sldId id="279" r:id="rId15"/>
    <p:sldId id="293" r:id="rId16"/>
    <p:sldId id="294" r:id="rId17"/>
    <p:sldId id="291" r:id="rId18"/>
    <p:sldId id="277" r:id="rId19"/>
    <p:sldId id="276" r:id="rId20"/>
    <p:sldId id="275" r:id="rId21"/>
    <p:sldId id="274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C147F"/>
    <a:srgbClr val="FF0066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85" autoAdjust="0"/>
    <p:restoredTop sz="94660"/>
  </p:normalViewPr>
  <p:slideViewPr>
    <p:cSldViewPr>
      <p:cViewPr varScale="1">
        <p:scale>
          <a:sx n="64" d="100"/>
          <a:sy n="64" d="100"/>
        </p:scale>
        <p:origin x="-11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04AD-C38F-4F82-A2B1-2E7A1DD348D3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32F37-3AD0-47B2-BE14-BBDA32323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249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7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007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7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7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 </a:t>
            </a:r>
            <a:r>
              <a:rPr lang="en-US" dirty="0" err="1" smtClean="0"/>
              <a:t>hs</a:t>
            </a:r>
            <a:r>
              <a:rPr lang="en-US" dirty="0" smtClean="0"/>
              <a:t> thảo</a:t>
            </a:r>
            <a:r>
              <a:rPr lang="en-US" baseline="0" dirty="0" smtClean="0"/>
              <a:t> luận nhóm và TLCH theo ý các dòng thơ để các em có thể ghi nhớ bài tốt hơn để không bị động và học vẹt.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4671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linh động</a:t>
            </a:r>
            <a:r>
              <a:rPr lang="en-US" baseline="0" dirty="0" smtClean="0"/>
              <a:t> tổ chức sao cho phù hợp học sinh lớp mình nhất mà có hình thức hay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96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05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41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93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051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8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119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97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502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299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36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59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217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89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826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323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0" y="407417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1" y="34290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014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3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04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83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69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92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20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57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005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26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7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C1C773-6C50-47CB-B854-40F0C6CE833B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6" y="6250167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6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8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4.wdp"/><Relationship Id="rId3" Type="http://schemas.openxmlformats.org/officeDocument/2006/relationships/image" Target="../media/image33.png"/><Relationship Id="rId7" Type="http://schemas.microsoft.com/office/2007/relationships/hdphoto" Target="../media/hdphoto1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18" Type="http://schemas.openxmlformats.org/officeDocument/2006/relationships/slide" Target="slide4.xml"/><Relationship Id="rId3" Type="http://schemas.microsoft.com/office/2007/relationships/hdphoto" Target="../media/hdphoto2.wdp"/><Relationship Id="rId21" Type="http://schemas.openxmlformats.org/officeDocument/2006/relationships/image" Target="../media/image20.gif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openxmlformats.org/officeDocument/2006/relationships/slide" Target="slide3.xml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未标题-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5" descr="chim doi 2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11379200" cy="66294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955004"/>
                <a:gd name="adj2" fmla="val 7191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NAM HƯNG</a:t>
            </a:r>
            <a:endParaRPr lang="en-US" sz="3600" b="1" kern="10" dirty="0">
              <a:ln w="9525">
                <a:solidFill>
                  <a:srgbClr val="A5002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21"/>
          <p:cNvSpPr>
            <a:spLocks noChangeArrowheads="1" noChangeShapeType="1" noTextEdit="1"/>
          </p:cNvSpPr>
          <p:nvPr/>
        </p:nvSpPr>
        <p:spPr bwMode="auto">
          <a:xfrm>
            <a:off x="3467100" y="1905000"/>
            <a:ext cx="5257800" cy="609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20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819564" y="2658769"/>
            <a:ext cx="998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002060"/>
                </a:solidFill>
                <a:latin typeface="HP001 4 hang 1 ô ly" pitchFamily="34" charset="0"/>
                <a:cs typeface="Times New Roman" pitchFamily="18" charset="0"/>
              </a:rPr>
              <a:t>Giáo viên</a:t>
            </a:r>
            <a:r>
              <a:rPr lang="en-US" sz="2400" b="1" dirty="0">
                <a:solidFill>
                  <a:srgbClr val="002060"/>
                </a:solidFill>
                <a:latin typeface="HP001 4 hang 1 ô ly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B050"/>
                </a:solidFill>
                <a:latin typeface="HP001 4 hang 1 ô ly" pitchFamily="34" charset="0"/>
                <a:cs typeface="Times New Roman" pitchFamily="18" charset="0"/>
              </a:rPr>
              <a:t>Đào</a:t>
            </a:r>
            <a:r>
              <a:rPr lang="en-US" sz="4000" b="1" dirty="0" smtClean="0">
                <a:solidFill>
                  <a:srgbClr val="00B05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ang 1 ô ly" pitchFamily="34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solidFill>
                  <a:srgbClr val="00B05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HP001 4 hang 1 ô ly" pitchFamily="34" charset="0"/>
                <a:cs typeface="Times New Roman" pitchFamily="18" charset="0"/>
              </a:rPr>
              <a:t>Lan</a:t>
            </a:r>
            <a:endParaRPr lang="en-US" sz="4000" b="1" dirty="0">
              <a:solidFill>
                <a:srgbClr val="00B050"/>
              </a:solidFill>
              <a:latin typeface="HP001 4 hang 1 ô l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1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949074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1189" y="2743201"/>
            <a:ext cx="440461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algn="just">
              <a:spcBef>
                <a:spcPts val="1200"/>
              </a:spcBef>
            </a:pP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5888" y="2348331"/>
            <a:ext cx="45843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2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5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8" name="Oval 17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352800" y="2761938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38600" y="3259112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53675" y="3741296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54392" y="434390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30592" y="43434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80799" y="4956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268045" y="5337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40473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733800" y="6339347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10000" y="6339347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739380" y="239805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48044" y="285525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056400" y="33528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269447" y="38862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382000" y="38862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183753" y="44993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772400" y="4956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880788" y="544469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915400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002592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17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9" name="Oval 58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1522" y="2756118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Hoa nở trên cành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Khoe muôn sắc thắm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Giữa vòm lá xanh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Toả hương trong nắng.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1520" y="4737318"/>
            <a:ext cx="3599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hoa nở đẹp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quả trĩu cành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lá biếc xanh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chìm trong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đất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…</a:t>
            </a:r>
            <a:endParaRPr lang="vi-VN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43400" y="2756119"/>
            <a:ext cx="398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Nếu không có rễ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Cây chẳng đâm chồi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ra trái ngọt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nở hoa tươi.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43400" y="4728149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chẳng nhiều lời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Âm thầm, nhỏ bé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Làm đẹp cho đời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Khiêm nhường, lặng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lẽ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.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36807" y="6376005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Rounded"/>
                <a:cs typeface="Arial" panose="020B0604020202020204" pitchFamily="34" charset="0"/>
              </a:rPr>
              <a:t>(Phương Dung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)</a:t>
            </a:r>
            <a:endParaRPr lang="en-US" sz="2800" b="1"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9877" y="2120379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Arial" panose="020B0604020202020204" pitchFamily="34" charset="0"/>
                <a:cs typeface="Arial" panose="020B0604020202020204" pitchFamily="34" charset="0"/>
              </a:rPr>
              <a:t>Thi đọc nhóm 4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49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257615" y="4154269"/>
            <a:ext cx="352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hiêm nhường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8370" y="3435199"/>
            <a:ext cx="256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 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7832" y="2441612"/>
            <a:ext cx="4632025" cy="769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27100" y="4876802"/>
            <a:ext cx="1544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vi-VN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74772" y="5602071"/>
            <a:ext cx="1544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vi-VN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6" descr="Giống cam xoàn miền tây quả sai trĩu cành, cây giống khỏe đẹp - Hải Dương -  Cây cảnh - VnExpress Rao Vặ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356" y="2277253"/>
            <a:ext cx="6796087" cy="4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355" y="2283651"/>
            <a:ext cx="6796087" cy="444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4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5" grpId="0" animBg="1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9" name="Oval 58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1522" y="2756118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Hoa nở trên cành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Khoe muôn sắc thắm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Giữa vòm lá xanh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Toả hương trong nắng.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1520" y="4737318"/>
            <a:ext cx="3599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hoa nở đẹp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quả trĩu cành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lá biếc xanh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Rễ chìm trong </a:t>
            </a:r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đất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…</a:t>
            </a:r>
            <a:endParaRPr lang="vi-VN" sz="28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43400" y="2756119"/>
            <a:ext cx="398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Nếu không có rễ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Cây chẳng đâm chồi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Chẳng ra trái ngọt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Chẳng nở hoa tươi.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43400" y="4728149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Rễ chẳng nhiều lời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Âm thầm, nhỏ bé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Làm đẹp cho đời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Khiêm nhường, lặng </a:t>
            </a:r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lẽ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36807" y="6376005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(Phương Dung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)</a:t>
            </a:r>
            <a:endParaRPr lang="en-US" sz="2800" b="1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8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7764" y="2710877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824" y="2743200"/>
            <a:ext cx="10053776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</a:t>
            </a:r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 </a:t>
            </a:r>
            <a:r>
              <a:rPr lang="en-US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vi-VN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66581" y="3657483"/>
            <a:ext cx="1296145" cy="1152128"/>
            <a:chOff x="2555776" y="2067694"/>
            <a:chExt cx="1296144" cy="1152128"/>
          </a:xfrm>
        </p:grpSpPr>
        <p:sp>
          <p:nvSpPr>
            <p:cNvPr id="42" name="6-Point Star 41"/>
            <p:cNvSpPr/>
            <p:nvPr/>
          </p:nvSpPr>
          <p:spPr>
            <a:xfrm>
              <a:off x="2555776" y="2067694"/>
              <a:ext cx="1296144" cy="115212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17371" y="2332368"/>
              <a:ext cx="895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cành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71258" y="3648472"/>
            <a:ext cx="1296144" cy="1152128"/>
            <a:chOff x="2788955" y="2422917"/>
            <a:chExt cx="1296144" cy="1152128"/>
          </a:xfrm>
        </p:grpSpPr>
        <p:sp>
          <p:nvSpPr>
            <p:cNvPr id="45" name="6-Point Star 44"/>
            <p:cNvSpPr/>
            <p:nvPr/>
          </p:nvSpPr>
          <p:spPr>
            <a:xfrm>
              <a:off x="2788955" y="2422917"/>
              <a:ext cx="1296144" cy="115212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39663" y="2676705"/>
              <a:ext cx="906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xanh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026411" y="3680928"/>
            <a:ext cx="1296144" cy="1152128"/>
            <a:chOff x="1691680" y="2931790"/>
            <a:chExt cx="1296144" cy="1152128"/>
          </a:xfrm>
        </p:grpSpPr>
        <p:sp>
          <p:nvSpPr>
            <p:cNvPr id="48" name="6-Point Star 47"/>
            <p:cNvSpPr/>
            <p:nvPr/>
          </p:nvSpPr>
          <p:spPr>
            <a:xfrm>
              <a:off x="1691680" y="2931790"/>
              <a:ext cx="1296144" cy="1152128"/>
            </a:xfrm>
            <a:prstGeom prst="star6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19925" y="3196464"/>
              <a:ext cx="6383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37212" y="3680928"/>
            <a:ext cx="1296144" cy="1152128"/>
            <a:chOff x="3355502" y="2931790"/>
            <a:chExt cx="1296144" cy="1152128"/>
          </a:xfrm>
        </p:grpSpPr>
        <p:sp>
          <p:nvSpPr>
            <p:cNvPr id="51" name="6-Point Star 50"/>
            <p:cNvSpPr/>
            <p:nvPr/>
          </p:nvSpPr>
          <p:spPr>
            <a:xfrm>
              <a:off x="3355502" y="2931790"/>
              <a:ext cx="1296144" cy="1152128"/>
            </a:xfrm>
            <a:prstGeom prst="star6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8274" y="3196464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21964" y="5207284"/>
            <a:ext cx="1296144" cy="1152128"/>
            <a:chOff x="5436096" y="1841815"/>
            <a:chExt cx="1296144" cy="1152128"/>
          </a:xfrm>
        </p:grpSpPr>
        <p:sp>
          <p:nvSpPr>
            <p:cNvPr id="54" name="6-Point Star 53"/>
            <p:cNvSpPr/>
            <p:nvPr/>
          </p:nvSpPr>
          <p:spPr>
            <a:xfrm>
              <a:off x="5436096" y="1841815"/>
              <a:ext cx="1296144" cy="1152128"/>
            </a:xfrm>
            <a:prstGeom prst="star6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89988" y="2106489"/>
              <a:ext cx="55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bé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53036" y="5211402"/>
            <a:ext cx="1296144" cy="1152128"/>
            <a:chOff x="7020272" y="1885358"/>
            <a:chExt cx="1296144" cy="1152128"/>
          </a:xfrm>
        </p:grpSpPr>
        <p:sp>
          <p:nvSpPr>
            <p:cNvPr id="57" name="6-Point Star 56"/>
            <p:cNvSpPr/>
            <p:nvPr/>
          </p:nvSpPr>
          <p:spPr>
            <a:xfrm>
              <a:off x="7020272" y="1885358"/>
              <a:ext cx="1296144" cy="1152128"/>
            </a:xfrm>
            <a:prstGeom prst="star6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20780" y="2150032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423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572353" y="914400"/>
            <a:ext cx="10784205" cy="535211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 dirty="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6" name="Picture 36" descr="66AE7D5668B7419A8159CC1FA32A1C0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152" y="513527"/>
            <a:ext cx="3921714" cy="319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butter3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259662">
            <a:off x="280156" y="808082"/>
            <a:ext cx="227271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66AE7D5668B7419A8159CC1FA32A1C0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15943"/>
            <a:ext cx="3556130" cy="28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317" y="3522973"/>
            <a:ext cx="204025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5675026"/>
            <a:ext cx="12185755" cy="1182974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altLang="en-US" b="1">
              <a:solidFill>
                <a:srgbClr val="000000"/>
              </a:solidFill>
            </a:endParaRPr>
          </a:p>
        </p:txBody>
      </p:sp>
      <p:pic>
        <p:nvPicPr>
          <p:cNvPr id="11" name="Picture 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7689" y="4343400"/>
            <a:ext cx="27543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6200000">
            <a:off x="-80963" y="4214670"/>
            <a:ext cx="2590800" cy="2581275"/>
          </a:xfrm>
        </p:spPr>
      </p:pic>
      <p:pic>
        <p:nvPicPr>
          <p:cNvPr id="13" name="Picture 10" descr="1 (141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077" y="4532706"/>
            <a:ext cx="8229600" cy="211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3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000" r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1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5626364"/>
            <a:ext cx="10053776" cy="5847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nhờ có rễ mà hoa, quả, lá như thế nào?.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04047"/>
            <a:ext cx="6096000" cy="58146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5486400" y="3276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15000" y="38100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15000" y="43434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91200" y="48768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832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76000"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1447801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295402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345" y="1023410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599017"/>
            <a:ext cx="1624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05797"/>
            <a:ext cx="1396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-66197"/>
            <a:ext cx="13200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1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26747"/>
          <a:stretch/>
        </p:blipFill>
        <p:spPr>
          <a:xfrm>
            <a:off x="5393260" y="205796"/>
            <a:ext cx="5791200" cy="47472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045" y="5450952"/>
            <a:ext cx="10053776" cy="5847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Cây sẽ thế nào nếu không có rễ?.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324600" y="1288473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781800" y="1828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781800" y="2286000"/>
            <a:ext cx="1731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3972" y="5493327"/>
            <a:ext cx="10053776" cy="1077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Những từ ngữ nào thể hiện sự đáng quý của rễ?.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943600" y="4648200"/>
            <a:ext cx="1676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056419" y="4668982"/>
            <a:ext cx="914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300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7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800" y="14299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7365" y="1143002"/>
            <a:ext cx="6096000" cy="64017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65" y="1093883"/>
            <a:ext cx="6096000" cy="64017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rễ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đâm chồi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trái ngọt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nhiều lời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 nhỏ bé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cho đời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365" y="1102066"/>
            <a:ext cx="6096000" cy="64017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6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8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24874"/>
            <a:ext cx="7543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một đức tính em cho là đáng quý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72500" l="4500" r="90000">
                        <a14:foregroundMark x1="5125" y1="53500" x2="30875" y2="71500"/>
                        <a14:foregroundMark x1="21875" y1="69833" x2="21875" y2="69833"/>
                      </a14:backgroundRemoval>
                    </a14:imgEffect>
                  </a14:imgLayer>
                </a14:imgProps>
              </a:ext>
            </a:extLst>
          </a:blip>
          <a:srcRect b="19333"/>
          <a:stretch/>
        </p:blipFill>
        <p:spPr>
          <a:xfrm>
            <a:off x="311729" y="1043421"/>
            <a:ext cx="3269673" cy="1775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1000" b="98167" l="8625" r="95000">
                        <a14:foregroundMark x1="57625" y1="54500" x2="89625" y2="10333"/>
                        <a14:foregroundMark x1="73500" y1="35167" x2="89500" y2="88167"/>
                        <a14:foregroundMark x1="52250" y1="87500" x2="84250" y2="82833"/>
                        <a14:foregroundMark x1="63875" y1="86167" x2="88375" y2="88500"/>
                        <a14:foregroundMark x1="18000" y1="39333" x2="10375" y2="49167"/>
                        <a14:foregroundMark x1="20875" y1="51167" x2="9500" y2="83167"/>
                        <a14:foregroundMark x1="24375" y1="60667" x2="21250" y2="71500"/>
                        <a14:foregroundMark x1="9750" y1="85500" x2="41375" y2="87833"/>
                        <a14:foregroundMark x1="10125" y1="87167" x2="42750" y2="95667"/>
                        <a14:foregroundMark x1="88625" y1="16500" x2="88875" y2="79333"/>
                        <a14:foregroundMark x1="9500" y1="50833" x2="8625" y2="79333"/>
                        <a14:foregroundMark x1="9750" y1="89833" x2="15500" y2="98333"/>
                        <a14:foregroundMark x1="88625" y1="29000" x2="95000" y2="3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027342"/>
            <a:ext cx="2667000" cy="238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809" b="97472" l="2800" r="90000">
                        <a14:foregroundMark x1="12000" y1="21067" x2="90000" y2="38764"/>
                        <a14:foregroundMark x1="40800" y1="11517" x2="88800" y2="21629"/>
                        <a14:foregroundMark x1="27200" y1="11798" x2="11200" y2="40730"/>
                        <a14:foregroundMark x1="11200" y1="39888" x2="56000" y2="86236"/>
                        <a14:foregroundMark x1="15600" y1="45787" x2="16400" y2="88202"/>
                        <a14:foregroundMark x1="11600" y1="64607" x2="90000" y2="78371"/>
                        <a14:foregroundMark x1="16800" y1="77247" x2="86800" y2="89045"/>
                        <a14:foregroundMark x1="18000" y1="86236" x2="58000" y2="87079"/>
                        <a14:foregroundMark x1="15600" y1="12079" x2="15600" y2="12079"/>
                        <a14:foregroundMark x1="15600" y1="12079" x2="11200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9289" y="642505"/>
            <a:ext cx="3255819" cy="2347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7813" r="96094">
                        <a14:foregroundMark x1="12500" y1="71574" x2="89063" y2="53299"/>
                        <a14:foregroundMark x1="11328" y1="84264" x2="88672" y2="73096"/>
                        <a14:foregroundMark x1="24609" y1="82741" x2="47656" y2="89848"/>
                        <a14:foregroundMark x1="19922" y1="24365" x2="19922" y2="24365"/>
                        <a14:foregroundMark x1="12109" y1="51777" x2="23438" y2="0"/>
                        <a14:foregroundMark x1="35938" y1="4569" x2="86328" y2="24873"/>
                        <a14:foregroundMark x1="77344" y1="3553" x2="80078" y2="20812"/>
                        <a14:foregroundMark x1="68750" y1="4569" x2="72266" y2="21320"/>
                        <a14:foregroundMark x1="77734" y1="3553" x2="88672" y2="37056"/>
                        <a14:foregroundMark x1="83594" y1="43655" x2="83594" y2="43655"/>
                        <a14:foregroundMark x1="85938" y1="3553" x2="94922" y2="30457"/>
                        <a14:foregroundMark x1="17578" y1="5076" x2="7813" y2="26396"/>
                        <a14:foregroundMark x1="10156" y1="34010" x2="10156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299" y="4419602"/>
            <a:ext cx="3733800" cy="2030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794" b="89691" l="0" r="52124">
                        <a14:foregroundMark x1="11969" y1="15979" x2="20077" y2="19588"/>
                        <a14:foregroundMark x1="19691" y1="24227" x2="49035" y2="45876"/>
                        <a14:foregroundMark x1="23552" y1="34536" x2="32046" y2="85567"/>
                        <a14:foregroundMark x1="13127" y1="21134" x2="1158" y2="30928"/>
                        <a14:foregroundMark x1="6178" y1="31443" x2="5019" y2="84021"/>
                        <a14:foregroundMark x1="8108" y1="83505" x2="49035" y2="82474"/>
                        <a14:foregroundMark x1="2317" y1="82474" x2="5019" y2="87113"/>
                        <a14:foregroundMark x1="46718" y1="63918" x2="46718" y2="63918"/>
                        <a14:foregroundMark x1="47104" y1="67526" x2="47490" y2="80412"/>
                        <a14:foregroundMark x1="32819" y1="43814" x2="32819" y2="43814"/>
                        <a14:foregroundMark x1="28571" y1="37113" x2="32046" y2="59278"/>
                        <a14:foregroundMark x1="2703" y1="37113" x2="3089" y2="75773"/>
                      </a14:backgroundRemoval>
                    </a14:imgEffect>
                  </a14:imgLayer>
                </a14:imgProps>
              </a:ext>
            </a:extLst>
          </a:blip>
          <a:srcRect t="19728" r="46667"/>
          <a:stretch/>
        </p:blipFill>
        <p:spPr>
          <a:xfrm>
            <a:off x="3434197" y="2577596"/>
            <a:ext cx="3162299" cy="22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04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Khởi </a:t>
            </a:r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</a:t>
            </a:r>
            <a:r>
              <a:rPr lang="vi-VN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 học </a:t>
            </a:r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 cùng chúng mình trồng thêm cây xanh bảo vệ trái đấy thân yêu nhé các bạn ơi!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202" y="5791200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2400" y="616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00" y="1676400"/>
            <a:ext cx="175580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6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/>
        </p:blipFill>
        <p:spPr>
          <a:xfrm>
            <a:off x="0" y="139454"/>
            <a:ext cx="12725400" cy="42801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67001" y="46606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phượng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67001" y="55535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751364" y="4642233"/>
            <a:ext cx="342892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51365" y="551943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3321" y="4684459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2645" y="554600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140" y="56037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8161" y="466912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618958" y="6079166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6962" y="1981201"/>
            <a:ext cx="857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 </a:t>
            </a:r>
            <a:r>
              <a:rPr lang="vi-VN" sz="3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tít trên cao</a:t>
            </a:r>
          </a:p>
          <a:p>
            <a:pPr algn="ctr"/>
            <a:r>
              <a:rPr lang="vi-VN" sz="3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sao đầy nước ngọt ngào bên trong          </a:t>
            </a:r>
          </a:p>
          <a:p>
            <a:pPr algn="ctr"/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/>
        </p:blipFill>
        <p:spPr>
          <a:xfrm>
            <a:off x="1066800" y="0"/>
            <a:ext cx="10744200" cy="381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057401" y="4034804"/>
            <a:ext cx="39656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115758" y="4034804"/>
            <a:ext cx="554284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thân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cành, lá, hoa, quả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057402" y="4835951"/>
            <a:ext cx="396565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lá, quả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115758" y="4871949"/>
            <a:ext cx="554284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Rễ, thân, cành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110" y="4061011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4711" y="489851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6472" y="4061011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929" y="486251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79542" y="60129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1520949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bộ </a:t>
            </a:r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 nào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8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/>
        </p:blipFill>
        <p:spPr>
          <a:xfrm>
            <a:off x="838200" y="-169237"/>
            <a:ext cx="11049000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057400" y="4175779"/>
            <a:ext cx="3291248" cy="559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03577" y="4175778"/>
            <a:ext cx="3431025" cy="5913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24924" y="5334627"/>
            <a:ext cx="3409677" cy="542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Ho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205" y="4175777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0940" y="5345504"/>
            <a:ext cx="672129" cy="5399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4905" y="4146447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50" y="342151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1288538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phận nào của cây khó </a:t>
            </a:r>
            <a:r>
              <a:rPr lang="en-US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lang="vi-VN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069893" y="5334626"/>
            <a:ext cx="3291248" cy="5422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>
                <a:solidFill>
                  <a:prstClr val="black"/>
                </a:solidFill>
              </a:rPr>
              <a:t>C</a:t>
            </a:r>
            <a:r>
              <a:rPr lang="vi-VN" sz="3000" smtClean="0">
                <a:solidFill>
                  <a:prstClr val="black"/>
                </a:solidFill>
              </a:rPr>
              <a:t>.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Cành</a:t>
            </a:r>
            <a:endParaRPr lang="vi-VN" sz="3000" dirty="0">
              <a:solidFill>
                <a:prstClr val="black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205" y="5286214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7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90"/>
          <a:stretch/>
        </p:blipFill>
        <p:spPr>
          <a:xfrm>
            <a:off x="1524002" y="217548"/>
            <a:ext cx="9143999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7" r="24691" b="9091"/>
          <a:stretch/>
        </p:blipFill>
        <p:spPr>
          <a:xfrm>
            <a:off x="3350583" y="4213347"/>
            <a:ext cx="1479221" cy="2133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31" t="3451" r="2588" b="3720"/>
          <a:stretch/>
        </p:blipFill>
        <p:spPr>
          <a:xfrm>
            <a:off x="5775832" y="4059965"/>
            <a:ext cx="1463168" cy="2302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32" b="98409" l="6120" r="93758">
                        <a14:foregroundMark x1="39290" y1="81763" x2="38923" y2="84578"/>
                        <a14:foregroundMark x1="29009" y1="83109" x2="28886" y2="84578"/>
                        <a14:foregroundMark x1="41710" y1="56294" x2="27051" y2="77622"/>
                        <a14:foregroundMark x1="46976" y1="65677" x2="48777" y2="69806"/>
                        <a14:backgroundMark x1="41616" y1="54345" x2="41616" y2="54957"/>
                        <a14:backgroundMark x1="33415" y1="79315" x2="33293" y2="79927"/>
                        <a14:backgroundMark x1="33537" y1="81273" x2="33170" y2="81885"/>
                        <a14:backgroundMark x1="26071" y1="37454" x2="26805" y2="37087"/>
                        <a14:backgroundMark x1="40392" y1="46634" x2="40636" y2="47124"/>
                        <a14:backgroundMark x1="66340" y1="49327" x2="66340" y2="49327"/>
                        <a14:backgroundMark x1="56181" y1="82987" x2="55692" y2="84088"/>
                        <a14:backgroundMark x1="55202" y1="76989" x2="55814" y2="77111"/>
                        <a14:backgroundMark x1="54625" y1="77098" x2="78360" y2="86713"/>
                        <a14:backgroundMark x1="60209" y1="86189" x2="68761" y2="87238"/>
                        <a14:backgroundMark x1="81675" y1="75350" x2="81675" y2="81119"/>
                        <a14:backgroundMark x1="16754" y1="87238" x2="20768" y2="91783"/>
                        <a14:backgroundMark x1="50087" y1="85664" x2="50087" y2="93007"/>
                        <a14:backgroundMark x1="64221" y1="80000" x2="68340" y2="93935"/>
                        <a14:backgroundMark x1="50708" y1="85419" x2="53024" y2="95742"/>
                        <a14:backgroundMark x1="24196" y1="86710" x2="25997" y2="93032"/>
                        <a14:backgroundMark x1="52124" y1="81806" x2="42214" y2="93032"/>
                        <a14:backgroundMark x1="74003" y1="76516" x2="80309" y2="8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8" t="5015" r="6844" b="3942"/>
          <a:stretch/>
        </p:blipFill>
        <p:spPr>
          <a:xfrm>
            <a:off x="777327" y="1454009"/>
            <a:ext cx="2797951" cy="293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264" y="4549825"/>
            <a:ext cx="1849723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690" b="8440"/>
          <a:stretch/>
        </p:blipFill>
        <p:spPr>
          <a:xfrm>
            <a:off x="3642036" y="1969462"/>
            <a:ext cx="911305" cy="174767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6" y="199981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8072581" y="574662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9220202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49" r="18485"/>
          <a:stretch/>
        </p:blipFill>
        <p:spPr>
          <a:xfrm flipH="1">
            <a:off x="8936635" y="4510871"/>
            <a:ext cx="2269915" cy="22558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2325447" y="3360730"/>
            <a:ext cx="1256076" cy="745983"/>
          </a:xfrm>
          <a:prstGeom prst="rect">
            <a:avLst/>
          </a:prstGeom>
        </p:spPr>
      </p:pic>
      <p:sp>
        <p:nvSpPr>
          <p:cNvPr id="29" name="Oval 28">
            <a:hlinkClick r:id="rId17" action="ppaction://hlinksldjump"/>
          </p:cNvPr>
          <p:cNvSpPr/>
          <p:nvPr/>
        </p:nvSpPr>
        <p:spPr>
          <a:xfrm>
            <a:off x="2992721" y="389400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>
            <a:hlinkClick r:id="rId18" action="ppaction://hlinksldjump"/>
          </p:cNvPr>
          <p:cNvSpPr/>
          <p:nvPr/>
        </p:nvSpPr>
        <p:spPr>
          <a:xfrm>
            <a:off x="5182151" y="617220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2177937" y="1374597"/>
            <a:ext cx="1551096" cy="23038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8612989" y="4056621"/>
            <a:ext cx="1474127" cy="2189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4419601" y="3678405"/>
            <a:ext cx="1676400" cy="218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1619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0685" y="1620713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22" action="ppaction://hlinksldjump"/>
          </p:cNvPr>
          <p:cNvSpPr/>
          <p:nvPr/>
        </p:nvSpPr>
        <p:spPr>
          <a:xfrm>
            <a:off x="8555081" y="623574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4631531" y="5638802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4829803" y="1806667"/>
            <a:ext cx="1474127" cy="21894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6272699" y="1867137"/>
            <a:ext cx="1474127" cy="21894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8024062" y="1828800"/>
            <a:ext cx="1474127" cy="2189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/>
        </p:blipFill>
        <p:spPr>
          <a:xfrm>
            <a:off x="9683707" y="1828800"/>
            <a:ext cx="1474127" cy="21894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6441821" y="3719901"/>
            <a:ext cx="1256076" cy="7459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8163182" y="3623159"/>
            <a:ext cx="1256076" cy="7459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9792924" y="3678403"/>
            <a:ext cx="1256076" cy="745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/>
        </p:blipFill>
        <p:spPr>
          <a:xfrm>
            <a:off x="4879261" y="3646916"/>
            <a:ext cx="1256076" cy="74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6618"/>
            <a:ext cx="12192000" cy="4451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33800" y="114300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10"/>
          <p:cNvSpPr/>
          <p:nvPr/>
        </p:nvSpPr>
        <p:spPr>
          <a:xfrm>
            <a:off x="3761509" y="129557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91741" y="135215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5" name="Rectangle 16"/>
          <p:cNvSpPr/>
          <p:nvPr/>
        </p:nvSpPr>
        <p:spPr>
          <a:xfrm rot="269291">
            <a:off x="2819401" y="148920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/>
          <p:cNvSpPr/>
          <p:nvPr/>
        </p:nvSpPr>
        <p:spPr>
          <a:xfrm rot="489815">
            <a:off x="3044051" y="155613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66983" y="111167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28" name="Oval 27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273822" y="106680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3180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00201" y="2462939"/>
            <a:ext cx="440461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lvl="1"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lvl="1" algn="just"/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 cành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đất…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1170" y="2328780"/>
            <a:ext cx="45843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lẽ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</a:t>
            </a:r>
            <a:r>
              <a:rPr lang="vi-VN" sz="2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ung)</a:t>
            </a:r>
            <a:endParaRPr lang="en-US" sz="2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171482" y="1717680"/>
            <a:ext cx="30480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46905" y="1065162"/>
            <a:ext cx="6283979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04845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1" name="Rectangle 16"/>
          <p:cNvSpPr/>
          <p:nvPr/>
        </p:nvSpPr>
        <p:spPr>
          <a:xfrm rot="269291">
            <a:off x="1632505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2007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24" name="Oval 23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86926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8408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1" y="38938"/>
            <a:ext cx="4267199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96133" y="1065162"/>
            <a:ext cx="6728867" cy="902901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6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9" name="Oval 18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322" y="2756118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Hoa nở trên cành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Khoe muôn sắc thắm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Giữa vòm lá xanh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Toả hương trong nắng.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6320" y="4737318"/>
            <a:ext cx="3599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hoa nở đẹp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quả trĩu cành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lá biếc xanh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chìm trong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đất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…</a:t>
            </a:r>
            <a:endParaRPr lang="vi-VN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48200" y="2756119"/>
            <a:ext cx="398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Nếu không có rễ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Cây chẳng đâm chồi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ra trái ngọt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nở hoa tươi.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48200" y="4728149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chẳng nhiều lời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Âm thầm, nhỏ bé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Làm đẹp cho đời</a:t>
            </a: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Khiêm nhường, lặng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lẽ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.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06312" y="2861846"/>
            <a:ext cx="303288" cy="338554"/>
            <a:chOff x="451612" y="1604031"/>
            <a:chExt cx="453627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00" y="4843046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421112" y="2861846"/>
            <a:ext cx="303288" cy="338554"/>
            <a:chOff x="451612" y="1604031"/>
            <a:chExt cx="453627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21112" y="4821355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336807" y="6376005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Rounded"/>
                <a:cs typeface="Arial" panose="020B0604020202020204" pitchFamily="34" charset="0"/>
              </a:rPr>
              <a:t>(Phương Dung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)</a:t>
            </a:r>
            <a:endParaRPr lang="en-US" sz="2800" b="1">
              <a:latin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4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860</Words>
  <Application>Microsoft Office PowerPoint</Application>
  <PresentationFormat>Custom</PresentationFormat>
  <Paragraphs>218</Paragraphs>
  <Slides>20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3_Office Theme</vt:lpstr>
      <vt:lpstr>Waveform</vt:lpstr>
      <vt:lpstr>Slide 1</vt:lpstr>
      <vt:lpstr>1. Khởi động tiết học bằng cách cùng chúng mình trồng thêm cây xanh bảo vệ trái đấy thân yêu nhé các bạn ơi!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138</cp:revision>
  <dcterms:created xsi:type="dcterms:W3CDTF">2020-04-19T05:20:14Z</dcterms:created>
  <dcterms:modified xsi:type="dcterms:W3CDTF">2025-03-21T15:33:40Z</dcterms:modified>
</cp:coreProperties>
</file>