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8" r:id="rId2"/>
  </p:sldMasterIdLst>
  <p:notesMasterIdLst>
    <p:notesMasterId r:id="rId29"/>
  </p:notesMasterIdLst>
  <p:sldIdLst>
    <p:sldId id="294" r:id="rId3"/>
    <p:sldId id="256" r:id="rId4"/>
    <p:sldId id="257" r:id="rId5"/>
    <p:sldId id="272" r:id="rId6"/>
    <p:sldId id="273" r:id="rId7"/>
    <p:sldId id="259" r:id="rId8"/>
    <p:sldId id="274" r:id="rId9"/>
    <p:sldId id="278" r:id="rId10"/>
    <p:sldId id="264" r:id="rId11"/>
    <p:sldId id="263" r:id="rId12"/>
    <p:sldId id="279" r:id="rId13"/>
    <p:sldId id="277" r:id="rId14"/>
    <p:sldId id="280" r:id="rId15"/>
    <p:sldId id="281" r:id="rId16"/>
    <p:sldId id="282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76" r:id="rId28"/>
  </p:sldIdLst>
  <p:sldSz cx="12192000" cy="6858000"/>
  <p:notesSz cx="6858000" cy="9144000"/>
  <p:embeddedFontLst>
    <p:embeddedFont>
      <p:font typeface="HP001 4 hang 1 ô ly" pitchFamily="34" charset="0"/>
      <p:bold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HP001 4 hàng" pitchFamily="34" charset="0"/>
      <p:regular r:id="rId35"/>
      <p:bold r:id="rId36"/>
    </p:embeddedFont>
    <p:embeddedFont>
      <p:font typeface=".VnTime" pitchFamily="34" charset="0"/>
      <p:regular r:id="rId37"/>
      <p:bold r:id="rId38"/>
      <p:italic r:id="rId39"/>
      <p:boldItalic r:id="rId40"/>
    </p:embeddedFont>
    <p:embeddedFont>
      <p:font typeface=".VnTimeH" pitchFamily="34" charset="0"/>
      <p:regular r:id="rId41"/>
      <p:bold r:id="rId42"/>
      <p:italic r:id="rId43"/>
      <p:boldItalic r:id="rId44"/>
    </p:embeddedFont>
    <p:embeddedFont>
      <p:font typeface="VNI-Times" pitchFamily="2" charset="0"/>
      <p:regular r:id="rId45"/>
    </p:embeddedFont>
    <p:embeddedFont>
      <p:font typeface="Impact" pitchFamily="34" charset="0"/>
      <p:regular r:id="rId46"/>
    </p:embeddedFont>
    <p:embeddedFont>
      <p:font typeface=".VnHelvetInsH" pitchFamily="34" charset="0"/>
      <p:regular r:id="rId47"/>
    </p:embeddedFont>
    <p:embeddedFont>
      <p:font typeface="宋体" pitchFamily="2" charset="-122"/>
      <p:regular r:id="rId48"/>
    </p:embeddedFont>
    <p:embeddedFont>
      <p:font typeface="Calibri Light" pitchFamily="34" charset="0"/>
      <p:regular r:id="rId49"/>
      <p: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C0F6"/>
    <a:srgbClr val="FFFFFF"/>
    <a:srgbClr val="0000FF"/>
    <a:srgbClr val="FF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7E8C7-9891-49DB-946E-EA6A7478E92B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B6948-65F2-4550-A7FA-24062BF25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0512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745849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327CE-9C48-42EC-A174-D90BEA2C18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4973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6769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589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2064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824460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879195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29511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815483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59476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16149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68263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821255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463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594133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6486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55384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650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1511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536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3339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428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192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547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06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863521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s://www.youtube.com/channel/UC4KJdxTA14SyBEAm7x2c09w?sub_confirmation=1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audio" Target="../media/audio4.wav"/><Relationship Id="rId10" Type="http://schemas.openxmlformats.org/officeDocument/2006/relationships/image" Target="../media/image33.png"/><Relationship Id="rId4" Type="http://schemas.openxmlformats.org/officeDocument/2006/relationships/audio" Target="../media/audio3.wav"/><Relationship Id="rId9" Type="http://schemas.openxmlformats.org/officeDocument/2006/relationships/image" Target="../media/image3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6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36.png"/><Relationship Id="rId5" Type="http://schemas.openxmlformats.org/officeDocument/2006/relationships/audio" Target="../media/audio3.wav"/><Relationship Id="rId10" Type="http://schemas.openxmlformats.org/officeDocument/2006/relationships/image" Target="../media/image35.gif"/><Relationship Id="rId4" Type="http://schemas.openxmlformats.org/officeDocument/2006/relationships/audio" Target="../media/audio2.wav"/><Relationship Id="rId9" Type="http://schemas.openxmlformats.org/officeDocument/2006/relationships/audio" Target="../media/audio5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45.png"/><Relationship Id="rId5" Type="http://schemas.openxmlformats.org/officeDocument/2006/relationships/audio" Target="../media/audio3.wav"/><Relationship Id="rId10" Type="http://schemas.openxmlformats.org/officeDocument/2006/relationships/image" Target="../media/image32.gif"/><Relationship Id="rId4" Type="http://schemas.openxmlformats.org/officeDocument/2006/relationships/audio" Target="../media/audio2.wav"/><Relationship Id="rId9" Type="http://schemas.openxmlformats.org/officeDocument/2006/relationships/audio" Target="../media/audio5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hyperlink" Target="https://www.youtube.com/channel/UC4KJdxTA14SyBEAm7x2c09w?sub_confirmation=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ega.com.vn/media/news/2707_background-dep-chuyen-nghiep-cho-sl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/>
          <p:cNvSpPr txBox="1"/>
          <p:nvPr/>
        </p:nvSpPr>
        <p:spPr>
          <a:xfrm>
            <a:off x="2711884" y="1834730"/>
            <a:ext cx="7603300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6000" b="1" dirty="0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 panose="020B0604020202020204"/>
              </a:rPr>
              <a:t>MÔN: TIẾNG VIỆT 1</a:t>
            </a:r>
          </a:p>
        </p:txBody>
      </p:sp>
      <p:sp>
        <p:nvSpPr>
          <p:cNvPr id="8" name="Hộp Văn bản 7"/>
          <p:cNvSpPr txBox="1"/>
          <p:nvPr/>
        </p:nvSpPr>
        <p:spPr>
          <a:xfrm>
            <a:off x="1883391" y="3792368"/>
            <a:ext cx="8956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Arial" panose="020B0604020202020204"/>
                <a:sym typeface="Arial" panose="020B0604020202020204"/>
              </a:rPr>
              <a:t>Giáo</a:t>
            </a:r>
            <a:r>
              <a:rPr lang="en-US" sz="4000" b="1" dirty="0">
                <a:solidFill>
                  <a:srgbClr val="FF0000"/>
                </a:solidFill>
                <a:latin typeface="HP001 4 hang 1 ô ly" panose="020B060305030202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Arial" panose="020B0604020202020204"/>
                <a:sym typeface="Arial" panose="020B0604020202020204"/>
              </a:rPr>
              <a:t>viên</a:t>
            </a:r>
            <a:r>
              <a:rPr lang="en-US" sz="4000" b="1" dirty="0">
                <a:solidFill>
                  <a:srgbClr val="FF0000"/>
                </a:solidFill>
                <a:latin typeface="HP001 4 hang 1 ô ly" panose="020B060305030202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Arial" panose="020B0604020202020204"/>
                <a:sym typeface="Arial" panose="020B0604020202020204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HP001 4 hang 1 ô ly" panose="020B060305030202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Arial" panose="020B0604020202020204"/>
                <a:sym typeface="Arial" panose="020B0604020202020204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HP001 4 hang 1 ô ly" panose="020B0603050302020204" pitchFamily="34" charset="0"/>
                <a:cs typeface="Arial" panose="020B0604020202020204"/>
                <a:sym typeface="Arial" panose="020B0604020202020204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HP001 4 hang 1 ô ly" panose="020B0603050302020204" pitchFamily="34" charset="0"/>
                <a:cs typeface="Arial" panose="020B0604020202020204"/>
                <a:sym typeface="Arial" panose="020B0604020202020204"/>
              </a:rPr>
              <a:t>Đào</a:t>
            </a:r>
            <a:r>
              <a:rPr lang="en-US" sz="4000" b="1" dirty="0" smtClean="0">
                <a:solidFill>
                  <a:srgbClr val="FF0000"/>
                </a:solidFill>
                <a:latin typeface="HP001 4 hang 1 ô ly" panose="020B060305030202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4 hang 1 ô ly" panose="020B0603050302020204" pitchFamily="34" charset="0"/>
                <a:cs typeface="Arial" panose="020B0604020202020204"/>
                <a:sym typeface="Arial" panose="020B0604020202020204"/>
              </a:rPr>
              <a:t>Thị</a:t>
            </a:r>
            <a:r>
              <a:rPr lang="en-US" sz="4000" b="1" dirty="0" smtClean="0">
                <a:solidFill>
                  <a:srgbClr val="FF0000"/>
                </a:solidFill>
                <a:latin typeface="HP001 4 hang 1 ô ly" panose="020B060305030202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4 hang 1 ô ly" panose="020B0603050302020204" pitchFamily="34" charset="0"/>
                <a:cs typeface="Arial" panose="020B0604020202020204"/>
                <a:sym typeface="Arial" panose="020B0604020202020204"/>
              </a:rPr>
              <a:t>Lan</a:t>
            </a:r>
            <a:endParaRPr lang="en-US" sz="4000" b="1" dirty="0">
              <a:solidFill>
                <a:srgbClr val="FF0000"/>
              </a:solidFill>
              <a:latin typeface="HP001 4 hang 1 ô ly" panose="020B0603050302020204" pitchFamily="34" charset="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938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D75BFE4-2BB3-46B4-A9A6-A04903D602FB}"/>
              </a:ext>
            </a:extLst>
          </p:cNvPr>
          <p:cNvSpPr/>
          <p:nvPr/>
        </p:nvSpPr>
        <p:spPr>
          <a:xfrm>
            <a:off x="1235071" y="1194007"/>
            <a:ext cx="76341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500"/>
              </a:spcAft>
            </a:pP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Đèn giao thông </a:t>
            </a:r>
            <a:r>
              <a:rPr lang="en-US" sz="2400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3ED36E8D-F5A3-4308-BC71-B5E6872963B7}"/>
              </a:ext>
            </a:extLst>
          </p:cNvPr>
          <p:cNvGrpSpPr/>
          <p:nvPr/>
        </p:nvGrpSpPr>
        <p:grpSpPr>
          <a:xfrm>
            <a:off x="877203" y="576639"/>
            <a:ext cx="9357043" cy="599923"/>
            <a:chOff x="819807" y="900406"/>
            <a:chExt cx="9604187" cy="539511"/>
          </a:xfrm>
        </p:grpSpPr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B052B351-2C62-4D4E-BBE2-D39CA22958B9}"/>
                </a:ext>
              </a:extLst>
            </p:cNvPr>
            <p:cNvSpPr/>
            <p:nvPr/>
          </p:nvSpPr>
          <p:spPr>
            <a:xfrm>
              <a:off x="819807" y="945931"/>
              <a:ext cx="493986" cy="493986"/>
            </a:xfrm>
            <a:prstGeom prst="ellipse">
              <a:avLst/>
            </a:prstGeom>
            <a:solidFill>
              <a:srgbClr val="00C0F6"/>
            </a:solidFill>
            <a:ln>
              <a:solidFill>
                <a:srgbClr val="00C0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/>
                <a:t>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A55FA980-8A3A-483C-8D7A-B319D0C85583}"/>
                </a:ext>
              </a:extLst>
            </p:cNvPr>
            <p:cNvSpPr/>
            <p:nvPr/>
          </p:nvSpPr>
          <p:spPr>
            <a:xfrm>
              <a:off x="1720165" y="900406"/>
              <a:ext cx="8703829" cy="5258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/>
                <a:t>Viết vào vở câu trả lời cho câu hỏi a ở mục 3</a:t>
              </a:r>
            </a:p>
          </p:txBody>
        </p:sp>
      </p:grpSp>
      <p:pic>
        <p:nvPicPr>
          <p:cNvPr id="18" name="Picture 17">
            <a:hlinkClick r:id="rId3"/>
            <a:extLst>
              <a:ext uri="{FF2B5EF4-FFF2-40B4-BE49-F238E27FC236}">
                <a16:creationId xmlns="" xmlns:a16="http://schemas.microsoft.com/office/drawing/2014/main" id="{8D2D12C3-5A62-4FD0-99CD-2AE25C55A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263780" cy="5107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415" y="3235568"/>
            <a:ext cx="11359661" cy="3376247"/>
          </a:xfrm>
          <a:prstGeom prst="rect">
            <a:avLst/>
          </a:prstGeom>
        </p:spPr>
      </p:pic>
      <p:pic>
        <p:nvPicPr>
          <p:cNvPr id="4" name="Hướng dẫn viết - X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03560" y="0"/>
            <a:ext cx="5829104" cy="385689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D75BFE4-2BB3-46B4-A9A6-A04903D602FB}"/>
              </a:ext>
            </a:extLst>
          </p:cNvPr>
          <p:cNvSpPr/>
          <p:nvPr/>
        </p:nvSpPr>
        <p:spPr>
          <a:xfrm>
            <a:off x="3802427" y="1170561"/>
            <a:ext cx="10860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500"/>
              </a:spcAft>
            </a:pPr>
            <a:r>
              <a:rPr lang="en-US" sz="240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(…).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D75BFE4-2BB3-46B4-A9A6-A04903D602FB}"/>
              </a:ext>
            </a:extLst>
          </p:cNvPr>
          <p:cNvSpPr/>
          <p:nvPr/>
        </p:nvSpPr>
        <p:spPr>
          <a:xfrm>
            <a:off x="3722440" y="1182284"/>
            <a:ext cx="16136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500"/>
              </a:spcAft>
            </a:pPr>
            <a:r>
              <a:rPr lang="en-US" sz="2400" smtClean="0">
                <a:solidFill>
                  <a:prstClr val="black"/>
                </a:solidFill>
                <a:latin typeface="Arial" panose="020B0604020202020204" pitchFamily="34" charset="0"/>
              </a:rPr>
              <a:t> ba màu.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ộp Văn bản 11">
            <a:extLst>
              <a:ext uri="{FF2B5EF4-FFF2-40B4-BE49-F238E27FC236}">
                <a16:creationId xmlns:a16="http://schemas.microsoft.com/office/drawing/2014/main" xmlns="" id="{5918B8C3-3A21-4C85-996D-E9975921BE36}"/>
              </a:ext>
            </a:extLst>
          </p:cNvPr>
          <p:cNvSpPr txBox="1"/>
          <p:nvPr/>
        </p:nvSpPr>
        <p:spPr>
          <a:xfrm>
            <a:off x="386862" y="5720602"/>
            <a:ext cx="871656" cy="91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900" b="1" smtClean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X</a:t>
            </a: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699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12" grpId="0"/>
      <p:bldP spid="13" grpId="0"/>
      <p:bldP spid="13" grpId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hlinkClick r:id="rId3"/>
            <a:extLst>
              <a:ext uri="{FF2B5EF4-FFF2-40B4-BE49-F238E27FC236}">
                <a16:creationId xmlns="" xmlns:a16="http://schemas.microsoft.com/office/drawing/2014/main" id="{8D2D12C3-5A62-4FD0-99CD-2AE25C55A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263780" cy="5107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415" y="3235568"/>
            <a:ext cx="11359661" cy="3376247"/>
          </a:xfrm>
          <a:prstGeom prst="rect">
            <a:avLst/>
          </a:prstGeom>
        </p:spPr>
      </p:pic>
      <p:sp>
        <p:nvSpPr>
          <p:cNvPr id="14" name="Hộp Văn bản 11">
            <a:extLst>
              <a:ext uri="{FF2B5EF4-FFF2-40B4-BE49-F238E27FC236}">
                <a16:creationId xmlns:a16="http://schemas.microsoft.com/office/drawing/2014/main" xmlns="" id="{5918B8C3-3A21-4C85-996D-E9975921BE36}"/>
              </a:ext>
            </a:extLst>
          </p:cNvPr>
          <p:cNvSpPr txBox="1"/>
          <p:nvPr/>
        </p:nvSpPr>
        <p:spPr>
          <a:xfrm>
            <a:off x="386862" y="5720602"/>
            <a:ext cx="871656" cy="91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900" b="1" smtClean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X</a:t>
            </a: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ƯỚNG DẪN VIẾT CHỮ HOA X - CỠ CHỮ 2,5 LY - -KIẾN THỨC TIỂU HỌC-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130060" y="410308"/>
            <a:ext cx="582637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0260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2953" y="128953"/>
            <a:ext cx="8991601" cy="3739662"/>
          </a:xfrm>
          <a:prstGeom prst="rect">
            <a:avLst/>
          </a:prstGeom>
        </p:spPr>
      </p:pic>
      <p:sp>
        <p:nvSpPr>
          <p:cNvPr id="13" name="Hộp Văn bản 11">
            <a:extLst>
              <a:ext uri="{FF2B5EF4-FFF2-40B4-BE49-F238E27FC236}">
                <a16:creationId xmlns:a16="http://schemas.microsoft.com/office/drawing/2014/main" xmlns="" id="{5918B8C3-3A21-4C85-996D-E9975921BE36}"/>
              </a:ext>
            </a:extLst>
          </p:cNvPr>
          <p:cNvSpPr txBox="1"/>
          <p:nvPr/>
        </p:nvSpPr>
        <p:spPr>
          <a:xfrm>
            <a:off x="3827520" y="902418"/>
            <a:ext cx="3229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300" b="1" smtClean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điều khiển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1">
            <a:extLst>
              <a:ext uri="{FF2B5EF4-FFF2-40B4-BE49-F238E27FC236}">
                <a16:creationId xmlns:a16="http://schemas.microsoft.com/office/drawing/2014/main" xmlns="" id="{5918B8C3-3A21-4C85-996D-E9975921BE36}"/>
              </a:ext>
            </a:extLst>
          </p:cNvPr>
          <p:cNvSpPr txBox="1"/>
          <p:nvPr/>
        </p:nvSpPr>
        <p:spPr>
          <a:xfrm>
            <a:off x="6629401" y="902418"/>
            <a:ext cx="3229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300" b="1" smtClean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điều khiển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1">
            <a:extLst>
              <a:ext uri="{FF2B5EF4-FFF2-40B4-BE49-F238E27FC236}">
                <a16:creationId xmlns:a16="http://schemas.microsoft.com/office/drawing/2014/main" xmlns="" id="{5918B8C3-3A21-4C85-996D-E9975921BE36}"/>
              </a:ext>
            </a:extLst>
          </p:cNvPr>
          <p:cNvSpPr txBox="1"/>
          <p:nvPr/>
        </p:nvSpPr>
        <p:spPr>
          <a:xfrm>
            <a:off x="3839312" y="2180234"/>
            <a:ext cx="3229772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300" b="1" smtClean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giao thông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1">
            <a:extLst>
              <a:ext uri="{FF2B5EF4-FFF2-40B4-BE49-F238E27FC236}">
                <a16:creationId xmlns:a16="http://schemas.microsoft.com/office/drawing/2014/main" xmlns="" id="{5918B8C3-3A21-4C85-996D-E9975921BE36}"/>
              </a:ext>
            </a:extLst>
          </p:cNvPr>
          <p:cNvSpPr txBox="1"/>
          <p:nvPr/>
        </p:nvSpPr>
        <p:spPr>
          <a:xfrm>
            <a:off x="7315200" y="2238849"/>
            <a:ext cx="267885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smtClean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giao thông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8230" y="3858849"/>
            <a:ext cx="9177000" cy="2999151"/>
          </a:xfrm>
          <a:prstGeom prst="rect">
            <a:avLst/>
          </a:prstGeom>
        </p:spPr>
      </p:pic>
      <p:sp>
        <p:nvSpPr>
          <p:cNvPr id="20" name="Hộp Văn bản 11">
            <a:extLst>
              <a:ext uri="{FF2B5EF4-FFF2-40B4-BE49-F238E27FC236}">
                <a16:creationId xmlns:a16="http://schemas.microsoft.com/office/drawing/2014/main" xmlns="" id="{5918B8C3-3A21-4C85-996D-E9975921BE36}"/>
              </a:ext>
            </a:extLst>
          </p:cNvPr>
          <p:cNvSpPr txBox="1"/>
          <p:nvPr/>
        </p:nvSpPr>
        <p:spPr>
          <a:xfrm>
            <a:off x="2350409" y="4919479"/>
            <a:ext cx="7590825" cy="83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smtClean="0">
                <a:latin typeface="HP001 4 hàng" pitchFamily="34" charset="0"/>
                <a:cs typeface="Times New Roman" panose="02020603050405020304" pitchFamily="18" charset="0"/>
              </a:rPr>
              <a:t>Đèn giao thông có ba màu.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633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48871"/>
            <a:ext cx="11734800" cy="4329953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09971" y="2823883"/>
            <a:ext cx="1409793" cy="699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73925" y="4383740"/>
            <a:ext cx="1735605" cy="793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46603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257" y="1789611"/>
            <a:ext cx="11625943" cy="36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208556" y="3275706"/>
            <a:ext cx="100385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latin typeface="HP001 4 hàng" pitchFamily="34" charset="0"/>
              </a:rPr>
              <a:t>Xe cộ cần phải dừng lại khi có đèn đỏ.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xmlns="" val="251429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89611"/>
            <a:ext cx="12527280" cy="3487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4613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024" y="0"/>
            <a:ext cx="9677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7438" y="759479"/>
            <a:ext cx="9440209" cy="1082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2430" y="1896035"/>
            <a:ext cx="5867400" cy="4639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91250" y="2043952"/>
            <a:ext cx="6000750" cy="4437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65792083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7798" y="618565"/>
            <a:ext cx="11027390" cy="56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Hình chữ nhật: Góc Tròn 1"/>
          <p:cNvSpPr/>
          <p:nvPr/>
        </p:nvSpPr>
        <p:spPr>
          <a:xfrm>
            <a:off x="5183549" y="2382542"/>
            <a:ext cx="2213538" cy="57902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4" name="Hình chữ nhật: Góc Tròn 1"/>
          <p:cNvSpPr/>
          <p:nvPr/>
        </p:nvSpPr>
        <p:spPr>
          <a:xfrm>
            <a:off x="2606397" y="3572172"/>
            <a:ext cx="2213538" cy="57902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91008585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131" y="914400"/>
            <a:ext cx="11573692" cy="5368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090990" y="2295993"/>
            <a:ext cx="107308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latin typeface="HP001 4 hàng" pitchFamily="34" charset="0"/>
              </a:rPr>
              <a:t>Đèn đỏ báo hiệu dừng lại. Đèn xanh báo </a:t>
            </a:r>
            <a:endParaRPr lang="en-US" sz="4400" b="1" dirty="0"/>
          </a:p>
        </p:txBody>
      </p:sp>
      <p:sp>
        <p:nvSpPr>
          <p:cNvPr id="4" name="Rectangle 3"/>
          <p:cNvSpPr/>
          <p:nvPr/>
        </p:nvSpPr>
        <p:spPr>
          <a:xfrm>
            <a:off x="263675" y="3219102"/>
            <a:ext cx="115712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latin typeface="HP001 4 hàng" pitchFamily="34" charset="0"/>
              </a:rPr>
              <a:t>được phép di chuyển. Đèn vàng báo hiệu đi </a:t>
            </a:r>
            <a:endParaRPr lang="en-US" sz="4400" b="1" dirty="0"/>
          </a:p>
        </p:txBody>
      </p:sp>
      <p:sp>
        <p:nvSpPr>
          <p:cNvPr id="5" name="Rectangle 4"/>
          <p:cNvSpPr/>
          <p:nvPr/>
        </p:nvSpPr>
        <p:spPr>
          <a:xfrm>
            <a:off x="315926" y="4107375"/>
            <a:ext cx="107308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latin typeface="HP001 4 hàng" pitchFamily="34" charset="0"/>
              </a:rPr>
              <a:t>chậm trước khi dừng hẳn. 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xmlns="" val="63280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552" y="268941"/>
            <a:ext cx="7930496" cy="79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5249" y="1437612"/>
            <a:ext cx="5189324" cy="732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8992" y="2743199"/>
            <a:ext cx="10345002" cy="1419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3445" y="2980804"/>
            <a:ext cx="3333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04830" y="2996727"/>
            <a:ext cx="3333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25702" y="2860249"/>
            <a:ext cx="3333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595946" y="2983079"/>
            <a:ext cx="3333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88639115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44AA105-C780-43D6-92BE-7C19669BF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055" y="-12993"/>
            <a:ext cx="7414076" cy="16656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2E44630-CFCF-4D9B-83EF-39AEF87D3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2963684" cy="5954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F431B36-06B9-4375-882C-A3C2214A898C}"/>
              </a:ext>
            </a:extLst>
          </p:cNvPr>
          <p:cNvSpPr/>
          <p:nvPr/>
        </p:nvSpPr>
        <p:spPr>
          <a:xfrm>
            <a:off x="2335508" y="1544295"/>
            <a:ext cx="66319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/>
              <a:t>Quan sát tranh và cho biết tranh vẽ cảnh gì</a:t>
            </a:r>
            <a:r>
              <a:rPr lang="en-US" sz="2400" b="1"/>
              <a:t>?</a:t>
            </a:r>
          </a:p>
        </p:txBody>
      </p:sp>
      <p:pic>
        <p:nvPicPr>
          <p:cNvPr id="6" name="Picture 5">
            <a:hlinkClick r:id="rId4"/>
            <a:extLst>
              <a:ext uri="{FF2B5EF4-FFF2-40B4-BE49-F238E27FC236}">
                <a16:creationId xmlns="" xmlns:a16="http://schemas.microsoft.com/office/drawing/2014/main" id="{7C4E02A1-F5CC-441F-BB65-5E9972AEF7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722" y="2058741"/>
            <a:ext cx="10666847" cy="479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977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048" y="378823"/>
            <a:ext cx="6290763" cy="75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606" y="1169511"/>
            <a:ext cx="9366069" cy="520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113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-4233" y="-4763"/>
            <a:ext cx="427567" cy="6858001"/>
            <a:chOff x="202295" y="-322943"/>
            <a:chExt cx="319314" cy="7180943"/>
          </a:xfrm>
        </p:grpSpPr>
        <p:sp>
          <p:nvSpPr>
            <p:cNvPr id="112" name="Rectangle 111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028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>
                <a:latin typeface=".VnTime" pitchFamily="34" charset="0"/>
              </a:endParaRPr>
            </a:p>
          </p:txBody>
        </p:sp>
        <p:sp>
          <p:nvSpPr>
            <p:cNvPr id="114" name="Rectangle 1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120" name="AutoShape 51"/>
          <p:cNvSpPr>
            <a:spLocks noChangeArrowheads="1"/>
          </p:cNvSpPr>
          <p:nvPr/>
        </p:nvSpPr>
        <p:spPr bwMode="auto">
          <a:xfrm>
            <a:off x="2144807" y="3805517"/>
            <a:ext cx="8496300" cy="88750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 báo “Trạm cấp cứu”</a:t>
            </a:r>
            <a:endParaRPr lang="en-US"/>
          </a:p>
        </p:txBody>
      </p:sp>
      <p:pic>
        <p:nvPicPr>
          <p:cNvPr id="121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07951" y="3929064"/>
            <a:ext cx="79163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2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52" y="3760228"/>
            <a:ext cx="2000249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23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1" y="3779277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24" name="WordArt 226"/>
          <p:cNvSpPr>
            <a:spLocks noChangeArrowheads="1" noChangeShapeType="1" noTextEdit="1"/>
          </p:cNvSpPr>
          <p:nvPr/>
        </p:nvSpPr>
        <p:spPr bwMode="auto">
          <a:xfrm>
            <a:off x="776818" y="3945964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125" name="AutoShape 51"/>
          <p:cNvSpPr>
            <a:spLocks noChangeArrowheads="1"/>
          </p:cNvSpPr>
          <p:nvPr/>
        </p:nvSpPr>
        <p:spPr bwMode="auto">
          <a:xfrm>
            <a:off x="2185148" y="4881282"/>
            <a:ext cx="8496300" cy="86957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Biển báo “Giường bệnh”</a:t>
            </a:r>
            <a:endParaRPr lang="en-US"/>
          </a:p>
        </p:txBody>
      </p:sp>
      <p:pic>
        <p:nvPicPr>
          <p:cNvPr id="126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07951" y="4919664"/>
            <a:ext cx="79163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7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52" y="4872225"/>
            <a:ext cx="2000249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28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1" y="4945250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29" name="WordArt 226"/>
          <p:cNvSpPr>
            <a:spLocks noChangeArrowheads="1" noChangeShapeType="1" noTextEdit="1"/>
          </p:cNvSpPr>
          <p:nvPr/>
        </p:nvSpPr>
        <p:spPr bwMode="auto">
          <a:xfrm>
            <a:off x="776818" y="5057961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30" name="AutoShape 51"/>
          <p:cNvSpPr>
            <a:spLocks noChangeArrowheads="1"/>
          </p:cNvSpPr>
          <p:nvPr/>
        </p:nvSpPr>
        <p:spPr bwMode="auto">
          <a:xfrm>
            <a:off x="2171701" y="5895975"/>
            <a:ext cx="8496300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Biển báo “Bệnh viện”</a:t>
            </a:r>
          </a:p>
        </p:txBody>
      </p:sp>
      <p:pic>
        <p:nvPicPr>
          <p:cNvPr id="131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07951" y="5910264"/>
            <a:ext cx="79163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32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52" y="5975631"/>
            <a:ext cx="2000249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3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1" y="5908956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34" name="WordArt 226"/>
          <p:cNvSpPr>
            <a:spLocks noChangeArrowheads="1" noChangeShapeType="1" noTextEdit="1"/>
          </p:cNvSpPr>
          <p:nvPr/>
        </p:nvSpPr>
        <p:spPr bwMode="auto">
          <a:xfrm>
            <a:off x="776818" y="6161367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35" name="AutoShape 27"/>
          <p:cNvSpPr>
            <a:spLocks noChangeArrowheads="1"/>
          </p:cNvSpPr>
          <p:nvPr/>
        </p:nvSpPr>
        <p:spPr bwMode="auto">
          <a:xfrm>
            <a:off x="389965" y="173505"/>
            <a:ext cx="1855694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6" name="WordArt 28"/>
          <p:cNvSpPr>
            <a:spLocks noChangeArrowheads="1" noChangeShapeType="1" noTextEdit="1"/>
          </p:cNvSpPr>
          <p:nvPr/>
        </p:nvSpPr>
        <p:spPr bwMode="auto">
          <a:xfrm>
            <a:off x="892363" y="609134"/>
            <a:ext cx="92299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Caâu </a:t>
            </a:r>
            <a:r>
              <a:rPr lang="en-US" sz="3600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1</a:t>
            </a:r>
            <a:endParaRPr lang="en-US" sz="36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/>
            </a:endParaRPr>
          </a:p>
        </p:txBody>
      </p:sp>
      <p:sp>
        <p:nvSpPr>
          <p:cNvPr id="140" name="WordArt 32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141" name="WordArt 33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42" name="WordArt 34"/>
          <p:cNvSpPr>
            <a:spLocks noChangeArrowheads="1" noChangeShapeType="1" noTextEdit="1"/>
          </p:cNvSpPr>
          <p:nvPr/>
        </p:nvSpPr>
        <p:spPr bwMode="auto">
          <a:xfrm>
            <a:off x="10483851" y="44196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43" name="WordArt 35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44" name="WordArt 36"/>
          <p:cNvSpPr>
            <a:spLocks noChangeArrowheads="1" noChangeShapeType="1" noTextEdit="1"/>
          </p:cNvSpPr>
          <p:nvPr/>
        </p:nvSpPr>
        <p:spPr bwMode="auto">
          <a:xfrm>
            <a:off x="105410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45" name="WordArt 37"/>
          <p:cNvSpPr>
            <a:spLocks noChangeArrowheads="1" noChangeShapeType="1" noTextEdit="1"/>
          </p:cNvSpPr>
          <p:nvPr/>
        </p:nvSpPr>
        <p:spPr bwMode="auto">
          <a:xfrm>
            <a:off x="10496551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146" name="WordArt 38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47" name="WordArt 39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48" name="WordArt 40"/>
          <p:cNvSpPr>
            <a:spLocks noChangeArrowheads="1" noChangeShapeType="1" noTextEdit="1"/>
          </p:cNvSpPr>
          <p:nvPr/>
        </p:nvSpPr>
        <p:spPr bwMode="auto">
          <a:xfrm>
            <a:off x="10483851" y="443388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49" name="WordArt 41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50" name="WordArt 42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151" name="WordArt 43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</a:t>
            </a:r>
          </a:p>
        </p:txBody>
      </p:sp>
      <p:sp>
        <p:nvSpPr>
          <p:cNvPr id="152" name="WordArt 44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12</a:t>
            </a:r>
          </a:p>
        </p:txBody>
      </p:sp>
      <p:sp>
        <p:nvSpPr>
          <p:cNvPr id="153" name="WordArt 45"/>
          <p:cNvSpPr>
            <a:spLocks noChangeArrowheads="1" noChangeShapeType="1" noTextEdit="1"/>
          </p:cNvSpPr>
          <p:nvPr/>
        </p:nvSpPr>
        <p:spPr bwMode="auto">
          <a:xfrm>
            <a:off x="10464800" y="44291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13</a:t>
            </a:r>
          </a:p>
        </p:txBody>
      </p:sp>
      <p:sp>
        <p:nvSpPr>
          <p:cNvPr id="154" name="WordArt 46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14</a:t>
            </a:r>
          </a:p>
        </p:txBody>
      </p:sp>
      <p:sp>
        <p:nvSpPr>
          <p:cNvPr id="155" name="WordArt 47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15</a:t>
            </a:r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10030012" y="4585447"/>
            <a:ext cx="2336800" cy="1752600"/>
            <a:chOff x="4320" y="2928"/>
            <a:chExt cx="1104" cy="1104"/>
          </a:xfrm>
        </p:grpSpPr>
        <p:sp>
          <p:nvSpPr>
            <p:cNvPr id="10282" name="AutoShape 49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0283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10281" name="Picture 51" descr="people008"/>
          <p:cNvPicPr>
            <a:picLocks noChangeAspect="1" noChangeArrowheads="1" noCrop="1"/>
          </p:cNvPicPr>
          <p:nvPr/>
        </p:nvPicPr>
        <p:blipFill>
          <a:blip r:embed="rId9">
            <a:lum contrast="12000"/>
          </a:blip>
          <a:srcRect/>
          <a:stretch>
            <a:fillRect/>
          </a:stretch>
        </p:blipFill>
        <p:spPr bwMode="auto">
          <a:xfrm>
            <a:off x="11582400" y="6319838"/>
            <a:ext cx="609600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2326341" y="237565"/>
            <a:ext cx="4666129" cy="258631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4000" b="1"/>
              <a:t> </a:t>
            </a:r>
            <a:r>
              <a:rPr lang="en-US" sz="4000" b="1" smtClean="0"/>
              <a:t> </a:t>
            </a:r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 báo sau là loại </a:t>
            </a:r>
          </a:p>
          <a:p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 báo gì? Chọn </a:t>
            </a:r>
          </a:p>
          <a:p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 trả lời đúng.</a:t>
            </a:r>
            <a:endParaRPr lang="nl-NL" sz="4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611036" y="228601"/>
            <a:ext cx="3980330" cy="333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027917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9" dur="1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5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5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0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5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8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500"/>
                            </p:stCondLst>
                            <p:childTnLst>
                              <p:par>
                                <p:cTn id="1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0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500"/>
                            </p:stCondLst>
                            <p:childTnLst>
                              <p:par>
                                <p:cTn id="1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3500"/>
                            </p:stCondLst>
                            <p:childTnLst>
                              <p:par>
                                <p:cTn id="2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500"/>
                            </p:stCondLst>
                            <p:childTnLst>
                              <p:par>
                                <p:cTn id="2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3" grpId="0" animBg="1"/>
      <p:bldP spid="124" grpId="0" animBg="1"/>
      <p:bldP spid="128" grpId="0" animBg="1"/>
      <p:bldP spid="129" grpId="0" animBg="1"/>
      <p:bldP spid="130" grpId="0" animBg="1"/>
      <p:bldP spid="130" grpId="1" animBg="1"/>
      <p:bldP spid="133" grpId="0" animBg="1"/>
      <p:bldP spid="134" grpId="0" animBg="1"/>
      <p:bldP spid="135" grpId="0" animBg="1"/>
      <p:bldP spid="135" grpId="1" animBg="1"/>
      <p:bldP spid="136" grpId="0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9907" y="256896"/>
            <a:ext cx="3895258" cy="3252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6447" y="3570193"/>
            <a:ext cx="10584235" cy="2924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98303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017059" y="167808"/>
            <a:ext cx="4666129" cy="268296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3600">
              <a:solidFill>
                <a:schemeClr val="bg1"/>
              </a:solidFill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304800" y="0"/>
            <a:ext cx="427567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233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>
                <a:latin typeface=".VnTime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2330451" y="3363258"/>
            <a:ext cx="7524749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Đường dành cho người đi bộ.</a:t>
            </a:r>
            <a:endParaRPr lang="en-US" sz="4000" b="1" dirty="0">
              <a:solidFill>
                <a:schemeClr val="bg1"/>
              </a:solidFill>
              <a:latin typeface="VNI-Times" pitchFamily="2" charset="0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2252" y="3465514"/>
            <a:ext cx="791633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251" y="3372878"/>
            <a:ext cx="2000249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31851" y="3445903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1107018" y="3558614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2487085" y="4527176"/>
            <a:ext cx="7368116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Vị trí người đi bộ qua đường.</a:t>
            </a:r>
            <a:endParaRPr lang="en-US" sz="4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852" y="4757739"/>
            <a:ext cx="791633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4852" y="4510741"/>
            <a:ext cx="2000249" cy="801688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1" y="4543426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1081618" y="4709926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2235200" y="5694363"/>
            <a:ext cx="76200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4000" b="1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4000" b="1" smtClean="0">
                <a:solidFill>
                  <a:schemeClr val="bg1"/>
                </a:solidFill>
                <a:latin typeface="Times New Roman" pitchFamily="18" charset="0"/>
              </a:rPr>
              <a:t>  Cấm người đi bộ sang đường.</a:t>
            </a:r>
            <a:endParaRPr lang="en-US" sz="4000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852" y="5953125"/>
            <a:ext cx="791633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4852" y="5730875"/>
            <a:ext cx="2000249" cy="801688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1" y="575945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1081618" y="5916613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35984" y="935038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607484" y="1343025"/>
            <a:ext cx="91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Caâu </a:t>
            </a:r>
            <a:r>
              <a:rPr lang="en-US" sz="3600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2</a:t>
            </a:r>
            <a:endParaRPr lang="en-US" sz="36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/>
            </a:endParaRPr>
          </a:p>
        </p:txBody>
      </p:sp>
      <p:pic>
        <p:nvPicPr>
          <p:cNvPr id="12311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69851" y="-228600"/>
            <a:ext cx="2203451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10325100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10325100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10331451" y="321945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10325100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10388600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10344151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10325100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10325100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10331451" y="323373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10325100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10325100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74" name="WordArt 44"/>
          <p:cNvSpPr>
            <a:spLocks noChangeArrowheads="1" noChangeShapeType="1" noTextEdit="1"/>
          </p:cNvSpPr>
          <p:nvPr/>
        </p:nvSpPr>
        <p:spPr bwMode="auto">
          <a:xfrm>
            <a:off x="10325100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</a:t>
            </a:r>
          </a:p>
        </p:txBody>
      </p:sp>
      <p:sp>
        <p:nvSpPr>
          <p:cNvPr id="75" name="WordArt 45"/>
          <p:cNvSpPr>
            <a:spLocks noChangeArrowheads="1" noChangeShapeType="1" noTextEdit="1"/>
          </p:cNvSpPr>
          <p:nvPr/>
        </p:nvSpPr>
        <p:spPr bwMode="auto">
          <a:xfrm>
            <a:off x="10325100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12</a:t>
            </a:r>
          </a:p>
        </p:txBody>
      </p:sp>
      <p:sp>
        <p:nvSpPr>
          <p:cNvPr id="76" name="WordArt 46"/>
          <p:cNvSpPr>
            <a:spLocks noChangeArrowheads="1" noChangeShapeType="1" noTextEdit="1"/>
          </p:cNvSpPr>
          <p:nvPr/>
        </p:nvSpPr>
        <p:spPr bwMode="auto">
          <a:xfrm>
            <a:off x="10312400" y="32289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13</a:t>
            </a:r>
          </a:p>
        </p:txBody>
      </p:sp>
      <p:sp>
        <p:nvSpPr>
          <p:cNvPr id="77" name="WordArt 47"/>
          <p:cNvSpPr>
            <a:spLocks noChangeArrowheads="1" noChangeShapeType="1" noTextEdit="1"/>
          </p:cNvSpPr>
          <p:nvPr/>
        </p:nvSpPr>
        <p:spPr bwMode="auto">
          <a:xfrm>
            <a:off x="10325100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14</a:t>
            </a:r>
          </a:p>
        </p:txBody>
      </p:sp>
      <p:sp>
        <p:nvSpPr>
          <p:cNvPr id="78" name="WordArt 48"/>
          <p:cNvSpPr>
            <a:spLocks noChangeArrowheads="1" noChangeShapeType="1" noTextEdit="1"/>
          </p:cNvSpPr>
          <p:nvPr/>
        </p:nvSpPr>
        <p:spPr bwMode="auto">
          <a:xfrm>
            <a:off x="10325100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991165" y="4362451"/>
            <a:ext cx="1953186" cy="1179513"/>
            <a:chOff x="4320" y="2928"/>
            <a:chExt cx="1104" cy="1104"/>
          </a:xfrm>
        </p:grpSpPr>
        <p:sp>
          <p:nvSpPr>
            <p:cNvPr id="12330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2331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52" name="Rectangle 51"/>
          <p:cNvSpPr/>
          <p:nvPr/>
        </p:nvSpPr>
        <p:spPr>
          <a:xfrm>
            <a:off x="2241176" y="506523"/>
            <a:ext cx="46975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 báo sau là loại </a:t>
            </a:r>
          </a:p>
          <a:p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 báo gì? Chọn </a:t>
            </a:r>
          </a:p>
          <a:p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 trả lời đúng.</a:t>
            </a:r>
            <a:endParaRPr lang="nl-NL" sz="4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543801" y="161365"/>
            <a:ext cx="3980328" cy="2998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33270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500"/>
                            </p:stCondLst>
                            <p:childTnLst>
                              <p:par>
                                <p:cTn id="1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500"/>
                            </p:stCondLst>
                            <p:childTnLst>
                              <p:par>
                                <p:cTn id="1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0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500"/>
                            </p:stCondLst>
                            <p:childTnLst>
                              <p:par>
                                <p:cTn id="14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0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00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9500"/>
                            </p:stCondLst>
                            <p:childTnLst>
                              <p:par>
                                <p:cTn id="16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9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0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2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7936" y="1089212"/>
            <a:ext cx="2381064" cy="1909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537883" y="318264"/>
            <a:ext cx="9184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loại biển báo dành cho người đi bộ</a:t>
            </a:r>
            <a:endParaRPr lang="nl-NL" sz="4000" b="1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311" y="3048841"/>
            <a:ext cx="3838575" cy="716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89842" y="981635"/>
            <a:ext cx="2186921" cy="2017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1203" y="2864223"/>
            <a:ext cx="5295900" cy="86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17159" y="3862948"/>
            <a:ext cx="2380782" cy="2161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8131" y="6024283"/>
            <a:ext cx="5181600" cy="753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39436" y="3818965"/>
            <a:ext cx="5204012" cy="2138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59464" y="5930152"/>
            <a:ext cx="5505450" cy="820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60193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-4233" y="-4763"/>
            <a:ext cx="427567" cy="6858001"/>
            <a:chOff x="202295" y="-322943"/>
            <a:chExt cx="319314" cy="7180943"/>
          </a:xfrm>
        </p:grpSpPr>
        <p:sp>
          <p:nvSpPr>
            <p:cNvPr id="112" name="Rectangle 111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028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>
                <a:latin typeface=".VnTime" pitchFamily="34" charset="0"/>
              </a:endParaRPr>
            </a:p>
          </p:txBody>
        </p:sp>
        <p:sp>
          <p:nvSpPr>
            <p:cNvPr id="114" name="Rectangle 1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120" name="AutoShape 51"/>
          <p:cNvSpPr>
            <a:spLocks noChangeArrowheads="1"/>
          </p:cNvSpPr>
          <p:nvPr/>
        </p:nvSpPr>
        <p:spPr bwMode="auto">
          <a:xfrm>
            <a:off x="2144807" y="3805517"/>
            <a:ext cx="8496300" cy="88750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Được họp chợ ở đây.</a:t>
            </a:r>
            <a:endParaRPr lang="en-US"/>
          </a:p>
        </p:txBody>
      </p:sp>
      <p:pic>
        <p:nvPicPr>
          <p:cNvPr id="12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07951" y="3929064"/>
            <a:ext cx="79163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52" y="3760228"/>
            <a:ext cx="2000249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2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1" y="3779277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24" name="WordArt 226"/>
          <p:cNvSpPr>
            <a:spLocks noChangeArrowheads="1" noChangeShapeType="1" noTextEdit="1"/>
          </p:cNvSpPr>
          <p:nvPr/>
        </p:nvSpPr>
        <p:spPr bwMode="auto">
          <a:xfrm>
            <a:off x="776818" y="3945964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125" name="AutoShape 51"/>
          <p:cNvSpPr>
            <a:spLocks noChangeArrowheads="1"/>
          </p:cNvSpPr>
          <p:nvPr/>
        </p:nvSpPr>
        <p:spPr bwMode="auto">
          <a:xfrm>
            <a:off x="2185148" y="4881282"/>
            <a:ext cx="8496300" cy="86957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Cấm họp chợ ở đây</a:t>
            </a:r>
            <a:endParaRPr lang="en-US"/>
          </a:p>
        </p:txBody>
      </p:sp>
      <p:pic>
        <p:nvPicPr>
          <p:cNvPr id="126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07951" y="4919664"/>
            <a:ext cx="79163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7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52" y="4872225"/>
            <a:ext cx="2000249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28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1" y="4945250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29" name="WordArt 226"/>
          <p:cNvSpPr>
            <a:spLocks noChangeArrowheads="1" noChangeShapeType="1" noTextEdit="1"/>
          </p:cNvSpPr>
          <p:nvPr/>
        </p:nvSpPr>
        <p:spPr bwMode="auto">
          <a:xfrm>
            <a:off x="776818" y="5057961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30" name="AutoShape 51"/>
          <p:cNvSpPr>
            <a:spLocks noChangeArrowheads="1"/>
          </p:cNvSpPr>
          <p:nvPr/>
        </p:nvSpPr>
        <p:spPr bwMode="auto">
          <a:xfrm>
            <a:off x="2171701" y="5895975"/>
            <a:ext cx="8496300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Sắp có chợ ở một khu vực gần đường.</a:t>
            </a:r>
          </a:p>
        </p:txBody>
      </p:sp>
      <p:pic>
        <p:nvPicPr>
          <p:cNvPr id="13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07951" y="5910264"/>
            <a:ext cx="79163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3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52" y="5975631"/>
            <a:ext cx="2000249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1" y="5908956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34" name="WordArt 226"/>
          <p:cNvSpPr>
            <a:spLocks noChangeArrowheads="1" noChangeShapeType="1" noTextEdit="1"/>
          </p:cNvSpPr>
          <p:nvPr/>
        </p:nvSpPr>
        <p:spPr bwMode="auto">
          <a:xfrm>
            <a:off x="776818" y="6161367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35" name="AutoShape 27"/>
          <p:cNvSpPr>
            <a:spLocks noChangeArrowheads="1"/>
          </p:cNvSpPr>
          <p:nvPr/>
        </p:nvSpPr>
        <p:spPr bwMode="auto">
          <a:xfrm>
            <a:off x="389965" y="173505"/>
            <a:ext cx="1855694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6" name="WordArt 28"/>
          <p:cNvSpPr>
            <a:spLocks noChangeArrowheads="1" noChangeShapeType="1" noTextEdit="1"/>
          </p:cNvSpPr>
          <p:nvPr/>
        </p:nvSpPr>
        <p:spPr bwMode="auto">
          <a:xfrm>
            <a:off x="892363" y="609134"/>
            <a:ext cx="92299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Caâu </a:t>
            </a:r>
            <a:r>
              <a:rPr lang="en-US" sz="3600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3</a:t>
            </a:r>
            <a:endParaRPr lang="en-US" sz="36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/>
            </a:endParaRPr>
          </a:p>
        </p:txBody>
      </p:sp>
      <p:sp>
        <p:nvSpPr>
          <p:cNvPr id="140" name="WordArt 32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141" name="WordArt 33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42" name="WordArt 34"/>
          <p:cNvSpPr>
            <a:spLocks noChangeArrowheads="1" noChangeShapeType="1" noTextEdit="1"/>
          </p:cNvSpPr>
          <p:nvPr/>
        </p:nvSpPr>
        <p:spPr bwMode="auto">
          <a:xfrm>
            <a:off x="10483851" y="44196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43" name="WordArt 35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44" name="WordArt 36"/>
          <p:cNvSpPr>
            <a:spLocks noChangeArrowheads="1" noChangeShapeType="1" noTextEdit="1"/>
          </p:cNvSpPr>
          <p:nvPr/>
        </p:nvSpPr>
        <p:spPr bwMode="auto">
          <a:xfrm>
            <a:off x="105410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45" name="WordArt 37"/>
          <p:cNvSpPr>
            <a:spLocks noChangeArrowheads="1" noChangeShapeType="1" noTextEdit="1"/>
          </p:cNvSpPr>
          <p:nvPr/>
        </p:nvSpPr>
        <p:spPr bwMode="auto">
          <a:xfrm>
            <a:off x="10496551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146" name="WordArt 38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47" name="WordArt 39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48" name="WordArt 40"/>
          <p:cNvSpPr>
            <a:spLocks noChangeArrowheads="1" noChangeShapeType="1" noTextEdit="1"/>
          </p:cNvSpPr>
          <p:nvPr/>
        </p:nvSpPr>
        <p:spPr bwMode="auto">
          <a:xfrm>
            <a:off x="10483851" y="443388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49" name="WordArt 41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50" name="WordArt 42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151" name="WordArt 43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</a:t>
            </a:r>
          </a:p>
        </p:txBody>
      </p:sp>
      <p:sp>
        <p:nvSpPr>
          <p:cNvPr id="152" name="WordArt 44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12</a:t>
            </a:r>
          </a:p>
        </p:txBody>
      </p:sp>
      <p:sp>
        <p:nvSpPr>
          <p:cNvPr id="153" name="WordArt 45"/>
          <p:cNvSpPr>
            <a:spLocks noChangeArrowheads="1" noChangeShapeType="1" noTextEdit="1"/>
          </p:cNvSpPr>
          <p:nvPr/>
        </p:nvSpPr>
        <p:spPr bwMode="auto">
          <a:xfrm>
            <a:off x="10464800" y="44291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13</a:t>
            </a:r>
          </a:p>
        </p:txBody>
      </p:sp>
      <p:sp>
        <p:nvSpPr>
          <p:cNvPr id="154" name="WordArt 46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14</a:t>
            </a:r>
          </a:p>
        </p:txBody>
      </p:sp>
      <p:sp>
        <p:nvSpPr>
          <p:cNvPr id="155" name="WordArt 47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15</a:t>
            </a:r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10030012" y="4585447"/>
            <a:ext cx="2336800" cy="1752600"/>
            <a:chOff x="4320" y="2928"/>
            <a:chExt cx="1104" cy="1104"/>
          </a:xfrm>
        </p:grpSpPr>
        <p:sp>
          <p:nvSpPr>
            <p:cNvPr id="10282" name="AutoShape 49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0283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10281" name="Picture 51" descr="people008"/>
          <p:cNvPicPr>
            <a:picLocks noChangeAspect="1" noChangeArrowheads="1" noCrop="1"/>
          </p:cNvPicPr>
          <p:nvPr/>
        </p:nvPicPr>
        <p:blipFill>
          <a:blip r:embed="rId10">
            <a:lum contrast="12000"/>
          </a:blip>
          <a:srcRect/>
          <a:stretch>
            <a:fillRect/>
          </a:stretch>
        </p:blipFill>
        <p:spPr bwMode="auto">
          <a:xfrm>
            <a:off x="11582400" y="6319838"/>
            <a:ext cx="609600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2326341" y="237565"/>
            <a:ext cx="4666129" cy="258631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4000" b="1"/>
              <a:t> </a:t>
            </a:r>
            <a:r>
              <a:rPr lang="en-US" sz="4000" b="1" smtClean="0"/>
              <a:t> </a:t>
            </a:r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 báo bên có ý </a:t>
            </a:r>
          </a:p>
          <a:p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nghĩa gì? Chọn câu</a:t>
            </a:r>
          </a:p>
          <a:p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trả lời đúng:</a:t>
            </a:r>
            <a:endParaRPr lang="nl-NL" sz="4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82435" y="215154"/>
            <a:ext cx="4424083" cy="3240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9397996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9" dur="1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5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5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0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5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8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500"/>
                            </p:stCondLst>
                            <p:childTnLst>
                              <p:par>
                                <p:cTn id="1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0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500"/>
                            </p:stCondLst>
                            <p:childTnLst>
                              <p:par>
                                <p:cTn id="1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3500"/>
                            </p:stCondLst>
                            <p:childTnLst>
                              <p:par>
                                <p:cTn id="2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500"/>
                            </p:stCondLst>
                            <p:childTnLst>
                              <p:par>
                                <p:cTn id="2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3" grpId="0" animBg="1"/>
      <p:bldP spid="124" grpId="0" animBg="1"/>
      <p:bldP spid="128" grpId="0" animBg="1"/>
      <p:bldP spid="129" grpId="0" animBg="1"/>
      <p:bldP spid="130" grpId="0" animBg="1"/>
      <p:bldP spid="130" grpId="1" animBg="1"/>
      <p:bldP spid="133" grpId="0" animBg="1"/>
      <p:bldP spid="134" grpId="0" animBg="1"/>
      <p:bldP spid="135" grpId="0" animBg="1"/>
      <p:bldP spid="135" grpId="1" animBg="1"/>
      <p:bldP spid="136" grpId="0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4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66800"/>
            <a:ext cx="12192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2000" y="3886200"/>
            <a:ext cx="741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Dặn</a:t>
            </a:r>
            <a:r>
              <a:rPr kumimoji="0" lang="en-US" sz="66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dò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362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101893" y="409898"/>
            <a:ext cx="4014951" cy="5360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Đèn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giao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thông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="" xmlns:a16="http://schemas.microsoft.com/office/drawing/2014/main" id="{E99DF698-61CB-4B4C-AE35-BEF746F53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263780" cy="5107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236DAA5-4DE1-446E-95C4-FE8E25EBC6AE}"/>
              </a:ext>
            </a:extLst>
          </p:cNvPr>
          <p:cNvGrpSpPr/>
          <p:nvPr/>
        </p:nvGrpSpPr>
        <p:grpSpPr>
          <a:xfrm>
            <a:off x="73363" y="585793"/>
            <a:ext cx="1439586" cy="584775"/>
            <a:chOff x="313752" y="692082"/>
            <a:chExt cx="1439586" cy="584775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B39F0AAB-ABF4-4623-AB65-E7EE7941CDD5}"/>
                </a:ext>
              </a:extLst>
            </p:cNvPr>
            <p:cNvSpPr/>
            <p:nvPr/>
          </p:nvSpPr>
          <p:spPr>
            <a:xfrm>
              <a:off x="313752" y="728958"/>
              <a:ext cx="552837" cy="547899"/>
            </a:xfrm>
            <a:prstGeom prst="ellipse">
              <a:avLst/>
            </a:prstGeom>
            <a:solidFill>
              <a:srgbClr val="00C0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/>
                <a:t>2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B7F6086-6A98-4159-923E-6CD87BA5202A}"/>
                </a:ext>
              </a:extLst>
            </p:cNvPr>
            <p:cNvSpPr/>
            <p:nvPr/>
          </p:nvSpPr>
          <p:spPr>
            <a:xfrm>
              <a:off x="908495" y="692082"/>
              <a:ext cx="844843" cy="584775"/>
            </a:xfrm>
            <a:prstGeom prst="rect">
              <a:avLst/>
            </a:prstGeom>
            <a:solidFill>
              <a:srgbClr val="00C0F6"/>
            </a:solidFill>
          </p:spPr>
          <p:txBody>
            <a:bodyPr wrap="square">
              <a:spAutoFit/>
            </a:bodyPr>
            <a:lstStyle/>
            <a:p>
              <a:r>
                <a:rPr lang="en-US" sz="3200" b="1"/>
                <a:t>Đọc</a:t>
              </a:r>
              <a:endParaRPr lang="en-US" sz="320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7D3F666-2AFD-4A32-834F-5AD8CFC9B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0191" y="1222744"/>
            <a:ext cx="961684" cy="23542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24109B4-A833-435C-B75A-7902C0E752A1}"/>
              </a:ext>
            </a:extLst>
          </p:cNvPr>
          <p:cNvSpPr/>
          <p:nvPr/>
        </p:nvSpPr>
        <p:spPr>
          <a:xfrm>
            <a:off x="975981" y="1072037"/>
            <a:ext cx="10761179" cy="2741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500"/>
              </a:spcAft>
            </a:pPr>
            <a:r>
              <a:rPr lang="en-US">
                <a:solidFill>
                  <a:srgbClr val="7D7D00"/>
                </a:solidFill>
                <a:latin typeface="Arial(Body)"/>
              </a:rPr>
              <a:t>         </a:t>
            </a:r>
            <a:r>
              <a:rPr lang="vi-VN" sz="2400" smtClean="0">
                <a:latin typeface="Arial(Body)"/>
              </a:rPr>
              <a:t>Ở </a:t>
            </a:r>
            <a:r>
              <a:rPr lang="vi-VN" sz="2400" dirty="0">
                <a:latin typeface="Arial(Body)"/>
              </a:rPr>
              <a:t>các ngã ba, ngã tư đường phố thường có cây đèn b</a:t>
            </a:r>
            <a:r>
              <a:rPr lang="en-US" sz="2400" dirty="0">
                <a:latin typeface="Arial(Body)"/>
              </a:rPr>
              <a:t>a</a:t>
            </a:r>
            <a:r>
              <a:rPr lang="vi-VN" sz="2400" dirty="0">
                <a:latin typeface="Arial(Body)"/>
              </a:rPr>
              <a:t> màu: đỏ, vàng, xanh. Đèn đỏ báo hiệu người đi đường và các phương tiện giao thông phải dừng lại</a:t>
            </a:r>
            <a:r>
              <a:rPr lang="en-US" sz="2400" dirty="0">
                <a:latin typeface="Arial(Body)"/>
              </a:rPr>
              <a:t>. </a:t>
            </a:r>
            <a:r>
              <a:rPr lang="vi-VN" sz="2400" dirty="0">
                <a:latin typeface="Arial(Body)"/>
              </a:rPr>
              <a:t>Đèn xanh báo hiệu được phép di chuyển. Còn đ</a:t>
            </a:r>
            <a:r>
              <a:rPr lang="en-US" sz="2400" dirty="0">
                <a:latin typeface="Arial(Body)"/>
              </a:rPr>
              <a:t>è</a:t>
            </a:r>
            <a:r>
              <a:rPr lang="vi-VN" sz="2400" dirty="0">
                <a:latin typeface="Arial(Body)"/>
              </a:rPr>
              <a:t>n v</a:t>
            </a:r>
            <a:r>
              <a:rPr lang="en-US" sz="2400" dirty="0">
                <a:latin typeface="Arial(Body)"/>
              </a:rPr>
              <a:t>à</a:t>
            </a:r>
            <a:r>
              <a:rPr lang="vi-VN" sz="2400" dirty="0">
                <a:latin typeface="Arial(Body)"/>
              </a:rPr>
              <a:t>ng b</a:t>
            </a:r>
            <a:r>
              <a:rPr lang="en-US" sz="2400" dirty="0">
                <a:latin typeface="Arial(Body)"/>
              </a:rPr>
              <a:t>á</a:t>
            </a:r>
            <a:r>
              <a:rPr lang="vi-VN" sz="2400" dirty="0">
                <a:latin typeface="Arial(Body)"/>
              </a:rPr>
              <a:t>o hiệu phải đi chậm lại trước khi d</a:t>
            </a:r>
            <a:r>
              <a:rPr lang="en-US" sz="2400" dirty="0">
                <a:latin typeface="Arial(Body)"/>
              </a:rPr>
              <a:t>ừ</a:t>
            </a:r>
            <a:r>
              <a:rPr lang="vi-VN" sz="2400" dirty="0">
                <a:latin typeface="Arial(Body)"/>
              </a:rPr>
              <a:t>ng h</a:t>
            </a:r>
            <a:r>
              <a:rPr lang="en-US" sz="2400" dirty="0">
                <a:latin typeface="Arial(Body)"/>
              </a:rPr>
              <a:t>ẳ</a:t>
            </a:r>
            <a:r>
              <a:rPr lang="vi-VN" sz="2400" dirty="0">
                <a:latin typeface="Arial(Body)"/>
              </a:rPr>
              <a:t>n. </a:t>
            </a:r>
            <a:r>
              <a:rPr lang="en-US" sz="2400" dirty="0">
                <a:latin typeface="Arial(Body)"/>
              </a:rPr>
              <a:t> </a:t>
            </a:r>
          </a:p>
          <a:p>
            <a:pPr algn="just">
              <a:spcAft>
                <a:spcPts val="500"/>
              </a:spcAft>
            </a:pPr>
            <a:r>
              <a:rPr lang="en-US" sz="2400" dirty="0">
                <a:latin typeface="Arial(Body)"/>
              </a:rPr>
              <a:t>      </a:t>
            </a:r>
            <a:r>
              <a:rPr lang="vi-VN" sz="2400" dirty="0">
                <a:latin typeface="Arial(Body)"/>
              </a:rPr>
              <a:t>Cây đèn ba màu này đ</a:t>
            </a:r>
            <a:r>
              <a:rPr lang="en-US" sz="2400" dirty="0" err="1">
                <a:latin typeface="Arial(Body)"/>
              </a:rPr>
              <a:t>ược</a:t>
            </a:r>
            <a:r>
              <a:rPr lang="vi-VN" sz="2400" dirty="0">
                <a:latin typeface="Arial(Body)"/>
              </a:rPr>
              <a:t> gọi là đèn giao thông. N</a:t>
            </a:r>
            <a:r>
              <a:rPr lang="en-US" sz="2400" dirty="0">
                <a:latin typeface="Arial(Body)"/>
              </a:rPr>
              <a:t>ó</a:t>
            </a:r>
            <a:r>
              <a:rPr lang="vi-VN" sz="2400" dirty="0">
                <a:latin typeface="Arial(Body)"/>
              </a:rPr>
              <a:t> điều khi</a:t>
            </a:r>
            <a:r>
              <a:rPr lang="en-US" sz="2400" dirty="0">
                <a:latin typeface="Arial(Body)"/>
              </a:rPr>
              <a:t>ể</a:t>
            </a:r>
            <a:r>
              <a:rPr lang="vi-VN" sz="2400" dirty="0">
                <a:latin typeface="Arial(Body)"/>
              </a:rPr>
              <a:t>n việc đi lại trên đường phố. Nếu không có đèn giao thông thì việc đi lại sẽ rất lộn xộn và nguy hiểm. </a:t>
            </a:r>
            <a:endParaRPr lang="en-US" sz="2400" dirty="0">
              <a:latin typeface="Arial(Body)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F0CA574-C1B1-488F-A922-3641D459B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9713" y="3429000"/>
            <a:ext cx="4707447" cy="336340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080F3AB-5248-4409-AD85-A7B02415419A}"/>
              </a:ext>
            </a:extLst>
          </p:cNvPr>
          <p:cNvSpPr/>
          <p:nvPr/>
        </p:nvSpPr>
        <p:spPr>
          <a:xfrm>
            <a:off x="811032" y="3865989"/>
            <a:ext cx="63212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Arial(Body)"/>
              </a:rPr>
              <a:t>    </a:t>
            </a:r>
            <a:r>
              <a:rPr lang="en-US" sz="2400" smtClean="0">
                <a:solidFill>
                  <a:prstClr val="black"/>
                </a:solidFill>
                <a:latin typeface="Arial(Body)"/>
              </a:rPr>
              <a:t>    </a:t>
            </a:r>
            <a:r>
              <a:rPr lang="vi-VN" sz="2400" smtClean="0">
                <a:solidFill>
                  <a:prstClr val="black"/>
                </a:solidFill>
                <a:latin typeface="Arial(Body)"/>
              </a:rPr>
              <a:t>Tuân </a:t>
            </a:r>
            <a:r>
              <a:rPr lang="vi-VN" sz="2400" dirty="0">
                <a:solidFill>
                  <a:prstClr val="black"/>
                </a:solidFill>
                <a:latin typeface="Arial(Body)"/>
              </a:rPr>
              <a:t>thủ sự điều khiển của đèn giao thông giúp chúng ta bảo đảm an toàn khi đi lại.</a:t>
            </a:r>
            <a:r>
              <a:rPr lang="en-US" sz="2400" dirty="0">
                <a:solidFill>
                  <a:prstClr val="black"/>
                </a:solidFill>
              </a:rPr>
              <a:t>                                                                                                                    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C5CED8C-7C12-46F6-BE7C-2853839180F2}"/>
              </a:ext>
            </a:extLst>
          </p:cNvPr>
          <p:cNvSpPr/>
          <p:nvPr/>
        </p:nvSpPr>
        <p:spPr>
          <a:xfrm>
            <a:off x="4800283" y="5072278"/>
            <a:ext cx="1873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i="1" dirty="0">
                <a:solidFill>
                  <a:prstClr val="black"/>
                </a:solidFill>
              </a:rPr>
              <a:t>(Trung Kiên)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38571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="" xmlns:a16="http://schemas.microsoft.com/office/drawing/2014/main" id="{E99DF698-61CB-4B4C-AE35-BEF746F53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263780" cy="51071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B7F6086-6A98-4159-923E-6CD87BA5202A}"/>
              </a:ext>
            </a:extLst>
          </p:cNvPr>
          <p:cNvSpPr/>
          <p:nvPr/>
        </p:nvSpPr>
        <p:spPr>
          <a:xfrm>
            <a:off x="270344" y="585793"/>
            <a:ext cx="4577647" cy="584775"/>
          </a:xfrm>
          <a:prstGeom prst="rect">
            <a:avLst/>
          </a:prstGeom>
          <a:solidFill>
            <a:srgbClr val="00C0F6"/>
          </a:solidFill>
        </p:spPr>
        <p:txBody>
          <a:bodyPr wrap="square">
            <a:spAutoFit/>
          </a:bodyPr>
          <a:lstStyle/>
          <a:p>
            <a:r>
              <a:rPr lang="en-US" sz="3200" b="1" dirty="0" err="1"/>
              <a:t>Đọc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khó</a:t>
            </a:r>
            <a:r>
              <a:rPr lang="en-US" sz="3200" b="1" dirty="0"/>
              <a:t>:</a:t>
            </a:r>
            <a:endParaRPr lang="en-US" sz="3200" dirty="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080F3AB-5248-4409-AD85-A7B02415419A}"/>
              </a:ext>
            </a:extLst>
          </p:cNvPr>
          <p:cNvSpPr/>
          <p:nvPr/>
        </p:nvSpPr>
        <p:spPr>
          <a:xfrm>
            <a:off x="341906" y="1297856"/>
            <a:ext cx="19691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(Body)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Arial(Body)"/>
              </a:rPr>
              <a:t>phương</a:t>
            </a:r>
            <a:r>
              <a:rPr lang="en-US" sz="2400">
                <a:solidFill>
                  <a:prstClr val="black"/>
                </a:solidFill>
                <a:latin typeface="Arial(Body)"/>
              </a:rPr>
              <a:t> </a:t>
            </a:r>
            <a:r>
              <a:rPr lang="en-US" sz="2400" smtClean="0">
                <a:solidFill>
                  <a:prstClr val="black"/>
                </a:solidFill>
                <a:latin typeface="Arial(Body)"/>
              </a:rPr>
              <a:t>tiện</a:t>
            </a:r>
            <a:r>
              <a:rPr lang="en-US" sz="2400" smtClean="0">
                <a:solidFill>
                  <a:prstClr val="black"/>
                </a:solidFill>
              </a:rPr>
              <a:t>                                                                                                                    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6F8C6F7-2230-4996-B182-71DFC6DFBB99}"/>
              </a:ext>
            </a:extLst>
          </p:cNvPr>
          <p:cNvSpPr/>
          <p:nvPr/>
        </p:nvSpPr>
        <p:spPr>
          <a:xfrm>
            <a:off x="341906" y="2268489"/>
            <a:ext cx="4577647" cy="584775"/>
          </a:xfrm>
          <a:prstGeom prst="rect">
            <a:avLst/>
          </a:prstGeom>
          <a:solidFill>
            <a:srgbClr val="00C0F6"/>
          </a:solidFill>
        </p:spPr>
        <p:txBody>
          <a:bodyPr wrap="square">
            <a:spAutoFit/>
          </a:bodyPr>
          <a:lstStyle/>
          <a:p>
            <a:r>
              <a:rPr lang="en-US" sz="3200" b="1" dirty="0" err="1"/>
              <a:t>Đọc</a:t>
            </a:r>
            <a:r>
              <a:rPr lang="en-US" sz="3200" b="1" dirty="0"/>
              <a:t> </a:t>
            </a:r>
            <a:r>
              <a:rPr lang="en-US" sz="3200" b="1" dirty="0" err="1"/>
              <a:t>câu</a:t>
            </a:r>
            <a:r>
              <a:rPr lang="en-US" sz="3200" b="1" dirty="0"/>
              <a:t> </a:t>
            </a:r>
            <a:r>
              <a:rPr lang="en-US" sz="3200" b="1" dirty="0" err="1"/>
              <a:t>dài</a:t>
            </a:r>
            <a:r>
              <a:rPr lang="en-US" sz="3200" b="1" dirty="0"/>
              <a:t>:</a:t>
            </a:r>
            <a:endParaRPr lang="en-US" sz="32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430A8A0-6C21-4A8A-99D0-B59C6BEC7471}"/>
              </a:ext>
            </a:extLst>
          </p:cNvPr>
          <p:cNvSpPr txBox="1"/>
          <p:nvPr/>
        </p:nvSpPr>
        <p:spPr>
          <a:xfrm>
            <a:off x="606288" y="3276500"/>
            <a:ext cx="70508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(Body)"/>
                <a:ea typeface="+mn-ea"/>
                <a:cs typeface="+mn-cs"/>
              </a:rPr>
              <a:t>  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(Body)"/>
                <a:ea typeface="+mn-ea"/>
                <a:cs typeface="+mn-cs"/>
              </a:rPr>
              <a:t>Ở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(Body)"/>
                <a:ea typeface="+mn-ea"/>
                <a:cs typeface="+mn-cs"/>
              </a:rPr>
              <a:t>các </a:t>
            </a:r>
            <a:r>
              <a:rPr kumimoji="0" lang="vi-VN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(Body)"/>
                <a:ea typeface="+mn-ea"/>
                <a:cs typeface="+mn-cs"/>
              </a:rPr>
              <a:t>ngã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(Body)"/>
                <a:ea typeface="+mn-ea"/>
                <a:cs typeface="+mn-cs"/>
              </a:rPr>
              <a:t>ba, ngã tư đường phố thường có cây đèn 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(Body)"/>
                <a:ea typeface="+mn-ea"/>
                <a:cs typeface="+mn-cs"/>
              </a:rPr>
              <a:t>a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(Body)"/>
                <a:ea typeface="+mn-ea"/>
                <a:cs typeface="+mn-cs"/>
              </a:rPr>
              <a:t> màu: đỏ, vàng, xanh.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(Body)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(Body)"/>
                <a:ea typeface="+mn-ea"/>
                <a:cs typeface="+mn-cs"/>
              </a:rPr>
              <a:t>Đèn đỏ báo hiệu người đi đường và các phương tiện giao thông phải dừng 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(Body)"/>
                <a:ea typeface="+mn-ea"/>
                <a:cs typeface="+mn-cs"/>
              </a:rPr>
              <a:t>.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(Body)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(Body)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(Body)"/>
                <a:ea typeface="+mn-ea"/>
                <a:cs typeface="+mn-cs"/>
              </a:rPr>
              <a:t>Đèn xanh báo hiệu được phép di chuyển.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456B3C1-7C71-4E82-8547-81B0CFC9CDF7}"/>
              </a:ext>
            </a:extLst>
          </p:cNvPr>
          <p:cNvSpPr txBox="1"/>
          <p:nvPr/>
        </p:nvSpPr>
        <p:spPr>
          <a:xfrm>
            <a:off x="3104814" y="3270537"/>
            <a:ext cx="395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8AE3B52-F802-4FCD-A81F-DD5B6E40F58A}"/>
              </a:ext>
            </a:extLst>
          </p:cNvPr>
          <p:cNvSpPr txBox="1"/>
          <p:nvPr/>
        </p:nvSpPr>
        <p:spPr>
          <a:xfrm>
            <a:off x="5898369" y="3245513"/>
            <a:ext cx="395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4C5CE88-358D-4158-8378-677EA237AC3F}"/>
              </a:ext>
            </a:extLst>
          </p:cNvPr>
          <p:cNvSpPr txBox="1"/>
          <p:nvPr/>
        </p:nvSpPr>
        <p:spPr>
          <a:xfrm>
            <a:off x="2856080" y="3616251"/>
            <a:ext cx="395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CA0E6B9F-6A79-40E0-8129-5AE16740892A}"/>
              </a:ext>
            </a:extLst>
          </p:cNvPr>
          <p:cNvSpPr txBox="1"/>
          <p:nvPr/>
        </p:nvSpPr>
        <p:spPr>
          <a:xfrm>
            <a:off x="3366460" y="3616250"/>
            <a:ext cx="395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A70C615-B8FF-4A2A-9027-7F8470ADDAE1}"/>
              </a:ext>
            </a:extLst>
          </p:cNvPr>
          <p:cNvSpPr txBox="1"/>
          <p:nvPr/>
        </p:nvSpPr>
        <p:spPr>
          <a:xfrm>
            <a:off x="4217825" y="3641566"/>
            <a:ext cx="395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010FD07F-2DB1-40A4-855C-154A83D2FA0C}"/>
              </a:ext>
            </a:extLst>
          </p:cNvPr>
          <p:cNvSpPr txBox="1"/>
          <p:nvPr/>
        </p:nvSpPr>
        <p:spPr>
          <a:xfrm>
            <a:off x="5019954" y="3630395"/>
            <a:ext cx="626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/ 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5E616CB-CCF7-4748-8B5F-F89EED898C35}"/>
              </a:ext>
            </a:extLst>
          </p:cNvPr>
          <p:cNvSpPr txBox="1"/>
          <p:nvPr/>
        </p:nvSpPr>
        <p:spPr>
          <a:xfrm>
            <a:off x="7504971" y="3616250"/>
            <a:ext cx="395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/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D598DB0F-D095-40CA-82D1-90559DA9214F}"/>
              </a:ext>
            </a:extLst>
          </p:cNvPr>
          <p:cNvSpPr txBox="1"/>
          <p:nvPr/>
        </p:nvSpPr>
        <p:spPr>
          <a:xfrm>
            <a:off x="2903411" y="4012181"/>
            <a:ext cx="395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3708AA1-5F79-4240-BAF8-B838774EEB02}"/>
              </a:ext>
            </a:extLst>
          </p:cNvPr>
          <p:cNvSpPr txBox="1"/>
          <p:nvPr/>
        </p:nvSpPr>
        <p:spPr>
          <a:xfrm>
            <a:off x="7471418" y="4012180"/>
            <a:ext cx="395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4806B50-C251-4CDF-8C84-F996CE952DF5}"/>
              </a:ext>
            </a:extLst>
          </p:cNvPr>
          <p:cNvSpPr txBox="1"/>
          <p:nvPr/>
        </p:nvSpPr>
        <p:spPr>
          <a:xfrm>
            <a:off x="2520595" y="4357895"/>
            <a:ext cx="626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/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0D7073CD-B10B-4674-9918-351B3EF869F9}"/>
              </a:ext>
            </a:extLst>
          </p:cNvPr>
          <p:cNvSpPr txBox="1"/>
          <p:nvPr/>
        </p:nvSpPr>
        <p:spPr>
          <a:xfrm>
            <a:off x="5476021" y="4350657"/>
            <a:ext cx="626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035C9763-81D2-4E83-83BD-9D208FDD94F6}"/>
              </a:ext>
            </a:extLst>
          </p:cNvPr>
          <p:cNvSpPr txBox="1"/>
          <p:nvPr/>
        </p:nvSpPr>
        <p:spPr>
          <a:xfrm>
            <a:off x="1684555" y="4736170"/>
            <a:ext cx="626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/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598DB0F-D095-40CA-82D1-90559DA9214F}"/>
              </a:ext>
            </a:extLst>
          </p:cNvPr>
          <p:cNvSpPr txBox="1"/>
          <p:nvPr/>
        </p:nvSpPr>
        <p:spPr>
          <a:xfrm>
            <a:off x="1753265" y="4753827"/>
            <a:ext cx="395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598DB0F-D095-40CA-82D1-90559DA9214F}"/>
              </a:ext>
            </a:extLst>
          </p:cNvPr>
          <p:cNvSpPr txBox="1"/>
          <p:nvPr/>
        </p:nvSpPr>
        <p:spPr>
          <a:xfrm>
            <a:off x="5080760" y="3633328"/>
            <a:ext cx="395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D598DB0F-D095-40CA-82D1-90559DA9214F}"/>
              </a:ext>
            </a:extLst>
          </p:cNvPr>
          <p:cNvSpPr txBox="1"/>
          <p:nvPr/>
        </p:nvSpPr>
        <p:spPr>
          <a:xfrm>
            <a:off x="2594336" y="4357895"/>
            <a:ext cx="395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5080F3AB-5248-4409-AD85-A7B02415419A}"/>
              </a:ext>
            </a:extLst>
          </p:cNvPr>
          <p:cNvSpPr/>
          <p:nvPr/>
        </p:nvSpPr>
        <p:spPr>
          <a:xfrm>
            <a:off x="5269144" y="1346629"/>
            <a:ext cx="19119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Arial(Body)"/>
              </a:rPr>
              <a:t>lộn xộn</a:t>
            </a:r>
            <a:r>
              <a:rPr lang="en-US" sz="2400" smtClean="0">
                <a:solidFill>
                  <a:prstClr val="black"/>
                </a:solidFill>
              </a:rPr>
              <a:t>                                                                                                                    </a:t>
            </a:r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5080F3AB-5248-4409-AD85-A7B02415419A}"/>
              </a:ext>
            </a:extLst>
          </p:cNvPr>
          <p:cNvSpPr/>
          <p:nvPr/>
        </p:nvSpPr>
        <p:spPr>
          <a:xfrm>
            <a:off x="2706283" y="1322362"/>
            <a:ext cx="19068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Arial(Body)"/>
              </a:rPr>
              <a:t>điều khiển</a:t>
            </a:r>
            <a:r>
              <a:rPr lang="en-US" sz="2400" smtClean="0">
                <a:solidFill>
                  <a:prstClr val="black"/>
                </a:solidFill>
              </a:rPr>
              <a:t>                                                                                                                    </a:t>
            </a:r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5080F3AB-5248-4409-AD85-A7B02415419A}"/>
              </a:ext>
            </a:extLst>
          </p:cNvPr>
          <p:cNvSpPr/>
          <p:nvPr/>
        </p:nvSpPr>
        <p:spPr>
          <a:xfrm>
            <a:off x="7181075" y="1322509"/>
            <a:ext cx="18034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Arial(Body)"/>
              </a:rPr>
              <a:t>an toàn</a:t>
            </a:r>
            <a:r>
              <a:rPr lang="en-US" sz="2400" smtClean="0">
                <a:solidFill>
                  <a:prstClr val="black"/>
                </a:solidFill>
              </a:rPr>
              <a:t>                                                                                  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33522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/>
      <p:bldP spid="14" grpId="0" animBg="1"/>
      <p:bldP spid="16" grpId="0"/>
      <p:bldP spid="3" grpId="0"/>
      <p:bldP spid="18" grpId="0"/>
      <p:bldP spid="19" grpId="0"/>
      <p:bldP spid="23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21" grpId="0"/>
      <p:bldP spid="22" grpId="0"/>
      <p:bldP spid="33" grpId="0"/>
      <p:bldP spid="34" grpId="0"/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101893" y="409898"/>
            <a:ext cx="4014951" cy="5360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Đèn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giao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thông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="" xmlns:a16="http://schemas.microsoft.com/office/drawing/2014/main" id="{E99DF698-61CB-4B4C-AE35-BEF746F53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263780" cy="5107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236DAA5-4DE1-446E-95C4-FE8E25EBC6AE}"/>
              </a:ext>
            </a:extLst>
          </p:cNvPr>
          <p:cNvGrpSpPr/>
          <p:nvPr/>
        </p:nvGrpSpPr>
        <p:grpSpPr>
          <a:xfrm>
            <a:off x="73363" y="585793"/>
            <a:ext cx="1439586" cy="584775"/>
            <a:chOff x="313752" y="692082"/>
            <a:chExt cx="1439586" cy="584775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B39F0AAB-ABF4-4623-AB65-E7EE7941CDD5}"/>
                </a:ext>
              </a:extLst>
            </p:cNvPr>
            <p:cNvSpPr/>
            <p:nvPr/>
          </p:nvSpPr>
          <p:spPr>
            <a:xfrm>
              <a:off x="313752" y="728958"/>
              <a:ext cx="552837" cy="547899"/>
            </a:xfrm>
            <a:prstGeom prst="ellipse">
              <a:avLst/>
            </a:prstGeom>
            <a:solidFill>
              <a:srgbClr val="00C0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/>
                <a:t>2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B7F6086-6A98-4159-923E-6CD87BA5202A}"/>
                </a:ext>
              </a:extLst>
            </p:cNvPr>
            <p:cNvSpPr/>
            <p:nvPr/>
          </p:nvSpPr>
          <p:spPr>
            <a:xfrm>
              <a:off x="908495" y="692082"/>
              <a:ext cx="844843" cy="584775"/>
            </a:xfrm>
            <a:prstGeom prst="rect">
              <a:avLst/>
            </a:prstGeom>
            <a:solidFill>
              <a:srgbClr val="00C0F6"/>
            </a:solidFill>
          </p:spPr>
          <p:txBody>
            <a:bodyPr wrap="square">
              <a:spAutoFit/>
            </a:bodyPr>
            <a:lstStyle/>
            <a:p>
              <a:r>
                <a:rPr lang="en-US" sz="3200" b="1"/>
                <a:t>Đọc</a:t>
              </a:r>
              <a:endParaRPr lang="en-US" sz="320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7D3F666-2AFD-4A32-834F-5AD8CFC9B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9640" y="1511738"/>
            <a:ext cx="961684" cy="23542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24109B4-A833-435C-B75A-7902C0E752A1}"/>
              </a:ext>
            </a:extLst>
          </p:cNvPr>
          <p:cNvSpPr/>
          <p:nvPr/>
        </p:nvSpPr>
        <p:spPr>
          <a:xfrm>
            <a:off x="975981" y="1072037"/>
            <a:ext cx="10761179" cy="2741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500"/>
              </a:spcAft>
            </a:pPr>
            <a:r>
              <a:rPr lang="en-US">
                <a:solidFill>
                  <a:srgbClr val="7D7D00"/>
                </a:solidFill>
                <a:latin typeface="Arial(Body)"/>
              </a:rPr>
              <a:t>         </a:t>
            </a:r>
            <a:r>
              <a:rPr lang="vi-VN" sz="2400" smtClean="0">
                <a:latin typeface="Arial(Body)"/>
              </a:rPr>
              <a:t>Ở </a:t>
            </a:r>
            <a:r>
              <a:rPr lang="vi-VN" sz="2400" dirty="0">
                <a:latin typeface="Arial(Body)"/>
              </a:rPr>
              <a:t>các ngã ba, ngã tư đường phố thường có cây đèn b</a:t>
            </a:r>
            <a:r>
              <a:rPr lang="en-US" sz="2400" dirty="0">
                <a:latin typeface="Arial(Body)"/>
              </a:rPr>
              <a:t>a</a:t>
            </a:r>
            <a:r>
              <a:rPr lang="vi-VN" sz="2400" dirty="0">
                <a:latin typeface="Arial(Body)"/>
              </a:rPr>
              <a:t> màu: đỏ, vàng, xanh. Đèn đỏ báo hiệu người đi đường và các phương tiện giao thông phải dừng lại</a:t>
            </a:r>
            <a:r>
              <a:rPr lang="en-US" sz="2400" dirty="0">
                <a:latin typeface="Arial(Body)"/>
              </a:rPr>
              <a:t>.</a:t>
            </a:r>
            <a:r>
              <a:rPr lang="vi-VN" sz="2400" dirty="0">
                <a:latin typeface="Arial(Body)"/>
              </a:rPr>
              <a:t> Đèn xanh báo hiệu được phép di chuyển. Còn đ</a:t>
            </a:r>
            <a:r>
              <a:rPr lang="en-US" sz="2400" dirty="0">
                <a:latin typeface="Arial(Body)"/>
              </a:rPr>
              <a:t>è</a:t>
            </a:r>
            <a:r>
              <a:rPr lang="vi-VN" sz="2400" dirty="0">
                <a:latin typeface="Arial(Body)"/>
              </a:rPr>
              <a:t>n v</a:t>
            </a:r>
            <a:r>
              <a:rPr lang="en-US" sz="2400" dirty="0">
                <a:latin typeface="Arial(Body)"/>
              </a:rPr>
              <a:t>à</a:t>
            </a:r>
            <a:r>
              <a:rPr lang="vi-VN" sz="2400" dirty="0">
                <a:latin typeface="Arial(Body)"/>
              </a:rPr>
              <a:t>ng b</a:t>
            </a:r>
            <a:r>
              <a:rPr lang="en-US" sz="2400" dirty="0">
                <a:latin typeface="Arial(Body)"/>
              </a:rPr>
              <a:t>á</a:t>
            </a:r>
            <a:r>
              <a:rPr lang="vi-VN" sz="2400" dirty="0">
                <a:latin typeface="Arial(Body)"/>
              </a:rPr>
              <a:t>o hiệu phải đi chậm lại trước khi d</a:t>
            </a:r>
            <a:r>
              <a:rPr lang="en-US" sz="2400" dirty="0">
                <a:latin typeface="Arial(Body)"/>
              </a:rPr>
              <a:t>ừ</a:t>
            </a:r>
            <a:r>
              <a:rPr lang="vi-VN" sz="2400" dirty="0">
                <a:latin typeface="Arial(Body)"/>
              </a:rPr>
              <a:t>ng h</a:t>
            </a:r>
            <a:r>
              <a:rPr lang="en-US" sz="2400" dirty="0">
                <a:latin typeface="Arial(Body)"/>
              </a:rPr>
              <a:t>ẳ</a:t>
            </a:r>
            <a:r>
              <a:rPr lang="vi-VN" sz="2400" dirty="0">
                <a:latin typeface="Arial(Body)"/>
              </a:rPr>
              <a:t>n. </a:t>
            </a:r>
            <a:r>
              <a:rPr lang="en-US" sz="2400" dirty="0">
                <a:latin typeface="Arial(Body)"/>
              </a:rPr>
              <a:t> </a:t>
            </a:r>
          </a:p>
          <a:p>
            <a:pPr algn="just">
              <a:spcAft>
                <a:spcPts val="500"/>
              </a:spcAft>
            </a:pPr>
            <a:r>
              <a:rPr lang="en-US" sz="2400" dirty="0">
                <a:latin typeface="Arial(Body)"/>
              </a:rPr>
              <a:t>      </a:t>
            </a:r>
            <a:r>
              <a:rPr lang="vi-VN" sz="2400" dirty="0">
                <a:latin typeface="Arial(Body)"/>
              </a:rPr>
              <a:t>Cây đèn ba màu này đ</a:t>
            </a:r>
            <a:r>
              <a:rPr lang="en-US" sz="2400" dirty="0" err="1">
                <a:latin typeface="Arial(Body)"/>
              </a:rPr>
              <a:t>ược</a:t>
            </a:r>
            <a:r>
              <a:rPr lang="vi-VN" sz="2400" dirty="0">
                <a:latin typeface="Arial(Body)"/>
              </a:rPr>
              <a:t> gọi là đèn giao thông. N</a:t>
            </a:r>
            <a:r>
              <a:rPr lang="en-US" sz="2400" dirty="0">
                <a:latin typeface="Arial(Body)"/>
              </a:rPr>
              <a:t>ó</a:t>
            </a:r>
            <a:r>
              <a:rPr lang="vi-VN" sz="2400" dirty="0">
                <a:latin typeface="Arial(Body)"/>
              </a:rPr>
              <a:t> điều khi</a:t>
            </a:r>
            <a:r>
              <a:rPr lang="en-US" sz="2400" dirty="0">
                <a:latin typeface="Arial(Body)"/>
              </a:rPr>
              <a:t>ể</a:t>
            </a:r>
            <a:r>
              <a:rPr lang="vi-VN" sz="2400" dirty="0">
                <a:latin typeface="Arial(Body)"/>
              </a:rPr>
              <a:t>n việc đi lại trên đường phố. Nếu không có đèn giao thông thì việc đi lại sẽ rất lộn xộn và nguy hiểm. </a:t>
            </a:r>
            <a:endParaRPr lang="en-US" sz="2400" dirty="0">
              <a:latin typeface="Arial(Body)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F0CA574-C1B1-488F-A922-3641D459B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9713" y="3429000"/>
            <a:ext cx="4707447" cy="336340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080F3AB-5248-4409-AD85-A7B02415419A}"/>
              </a:ext>
            </a:extLst>
          </p:cNvPr>
          <p:cNvSpPr/>
          <p:nvPr/>
        </p:nvSpPr>
        <p:spPr>
          <a:xfrm>
            <a:off x="871493" y="3865989"/>
            <a:ext cx="58503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prstClr val="black"/>
                </a:solidFill>
                <a:latin typeface="Arial(Body)"/>
              </a:rPr>
              <a:t>  </a:t>
            </a:r>
            <a:r>
              <a:rPr lang="en-US" sz="2400" smtClean="0">
                <a:solidFill>
                  <a:prstClr val="black"/>
                </a:solidFill>
                <a:latin typeface="Arial(Body)"/>
              </a:rPr>
              <a:t>     </a:t>
            </a:r>
            <a:r>
              <a:rPr lang="vi-VN" sz="2400" smtClean="0">
                <a:solidFill>
                  <a:prstClr val="black"/>
                </a:solidFill>
                <a:latin typeface="Arial(Body)"/>
              </a:rPr>
              <a:t>Tuân </a:t>
            </a:r>
            <a:r>
              <a:rPr lang="vi-VN" sz="2400" dirty="0">
                <a:solidFill>
                  <a:prstClr val="black"/>
                </a:solidFill>
                <a:latin typeface="Arial(Body)"/>
              </a:rPr>
              <a:t>thủ sự điều khiển của đèn giao thông giúp chúng ta bảo đảm an toàn khi đi lại.</a:t>
            </a:r>
            <a:r>
              <a:rPr lang="en-US" sz="2400" dirty="0">
                <a:solidFill>
                  <a:prstClr val="black"/>
                </a:solidFill>
              </a:rPr>
              <a:t>                                                                                                                    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C5CED8C-7C12-46F6-BE7C-2853839180F2}"/>
              </a:ext>
            </a:extLst>
          </p:cNvPr>
          <p:cNvSpPr/>
          <p:nvPr/>
        </p:nvSpPr>
        <p:spPr>
          <a:xfrm>
            <a:off x="4730761" y="5341536"/>
            <a:ext cx="1873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i="1">
                <a:solidFill>
                  <a:prstClr val="black"/>
                </a:solidFill>
              </a:rPr>
              <a:t>(Trung Kiên)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4164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"/>
          <p:cNvSpPr txBox="1"/>
          <p:nvPr/>
        </p:nvSpPr>
        <p:spPr>
          <a:xfrm>
            <a:off x="557862" y="1459167"/>
            <a:ext cx="686472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được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chia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mấy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đoạn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?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" name="Google Shape;266;p4"/>
          <p:cNvSpPr txBox="1"/>
          <p:nvPr/>
        </p:nvSpPr>
        <p:spPr>
          <a:xfrm>
            <a:off x="2504798" y="911910"/>
            <a:ext cx="618564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Luyện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đọc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đoạn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4"/>
          <p:cNvSpPr txBox="1"/>
          <p:nvPr/>
        </p:nvSpPr>
        <p:spPr>
          <a:xfrm>
            <a:off x="502128" y="2809589"/>
            <a:ext cx="872933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Đoạn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1: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đầu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đến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rồi</a:t>
            </a:r>
            <a:r>
              <a:rPr kumimoji="0" lang="en-US" sz="3600" b="0" i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0" i="1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dừng</a:t>
            </a:r>
            <a:r>
              <a:rPr kumimoji="0" lang="en-US" sz="3600" b="0" i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0" i="1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hẳn</a:t>
            </a:r>
            <a:endParaRPr kumimoji="0" sz="2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264;p4">
            <a:extLst>
              <a:ext uri="{FF2B5EF4-FFF2-40B4-BE49-F238E27FC236}">
                <a16:creationId xmlns="" xmlns:a16="http://schemas.microsoft.com/office/drawing/2014/main" id="{7CF53059-42F9-422A-B4B4-EC79275442C8}"/>
              </a:ext>
            </a:extLst>
          </p:cNvPr>
          <p:cNvSpPr txBox="1"/>
          <p:nvPr/>
        </p:nvSpPr>
        <p:spPr>
          <a:xfrm>
            <a:off x="572831" y="2092016"/>
            <a:ext cx="686472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được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chia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3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đoạn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267;p4">
            <a:extLst>
              <a:ext uri="{FF2B5EF4-FFF2-40B4-BE49-F238E27FC236}">
                <a16:creationId xmlns="" xmlns:a16="http://schemas.microsoft.com/office/drawing/2014/main" id="{6CB90602-FB6C-47B6-85EF-AF17EACFE68F}"/>
              </a:ext>
            </a:extLst>
          </p:cNvPr>
          <p:cNvSpPr txBox="1"/>
          <p:nvPr/>
        </p:nvSpPr>
        <p:spPr>
          <a:xfrm>
            <a:off x="494209" y="3586788"/>
            <a:ext cx="702196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Đoạn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2: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Cây</a:t>
            </a:r>
            <a:r>
              <a:rPr kumimoji="0" lang="en-US" sz="3600" b="0" i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0" i="1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đèn</a:t>
            </a:r>
            <a:r>
              <a:rPr kumimoji="0" lang="en-US" sz="3600" b="0" i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đến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0" i="1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nguy</a:t>
            </a:r>
            <a:r>
              <a:rPr kumimoji="0" lang="en-US" sz="3600" b="0" i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0" i="1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hiểm</a:t>
            </a:r>
            <a:endParaRPr kumimoji="0" sz="2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267;p4">
            <a:extLst>
              <a:ext uri="{FF2B5EF4-FFF2-40B4-BE49-F238E27FC236}">
                <a16:creationId xmlns="" xmlns:a16="http://schemas.microsoft.com/office/drawing/2014/main" id="{1EE64596-E3C9-4032-BB5E-498F195F6747}"/>
              </a:ext>
            </a:extLst>
          </p:cNvPr>
          <p:cNvSpPr txBox="1"/>
          <p:nvPr/>
        </p:nvSpPr>
        <p:spPr>
          <a:xfrm>
            <a:off x="557862" y="4363987"/>
            <a:ext cx="702196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Đoạn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3: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Phần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còn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lại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Picture 9">
            <a:hlinkClick r:id="rId3"/>
            <a:extLst>
              <a:ext uri="{FF2B5EF4-FFF2-40B4-BE49-F238E27FC236}">
                <a16:creationId xmlns="" xmlns:a16="http://schemas.microsoft.com/office/drawing/2014/main" id="{E99DF698-61CB-4B4C-AE35-BEF746F53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263780" cy="510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101893" y="409898"/>
            <a:ext cx="4014951" cy="5360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Đèn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giao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thông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="" xmlns:a16="http://schemas.microsoft.com/office/drawing/2014/main" id="{E99DF698-61CB-4B4C-AE35-BEF746F53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263780" cy="5107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236DAA5-4DE1-446E-95C4-FE8E25EBC6AE}"/>
              </a:ext>
            </a:extLst>
          </p:cNvPr>
          <p:cNvGrpSpPr/>
          <p:nvPr/>
        </p:nvGrpSpPr>
        <p:grpSpPr>
          <a:xfrm>
            <a:off x="73363" y="585793"/>
            <a:ext cx="1439586" cy="584775"/>
            <a:chOff x="313752" y="692082"/>
            <a:chExt cx="1439586" cy="584775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B39F0AAB-ABF4-4623-AB65-E7EE7941CDD5}"/>
                </a:ext>
              </a:extLst>
            </p:cNvPr>
            <p:cNvSpPr/>
            <p:nvPr/>
          </p:nvSpPr>
          <p:spPr>
            <a:xfrm>
              <a:off x="313752" y="728958"/>
              <a:ext cx="552837" cy="547899"/>
            </a:xfrm>
            <a:prstGeom prst="ellipse">
              <a:avLst/>
            </a:prstGeom>
            <a:solidFill>
              <a:srgbClr val="00C0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/>
                <a:t>2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B7F6086-6A98-4159-923E-6CD87BA5202A}"/>
                </a:ext>
              </a:extLst>
            </p:cNvPr>
            <p:cNvSpPr/>
            <p:nvPr/>
          </p:nvSpPr>
          <p:spPr>
            <a:xfrm>
              <a:off x="908495" y="692082"/>
              <a:ext cx="844843" cy="584775"/>
            </a:xfrm>
            <a:prstGeom prst="rect">
              <a:avLst/>
            </a:prstGeom>
            <a:solidFill>
              <a:srgbClr val="00C0F6"/>
            </a:solidFill>
          </p:spPr>
          <p:txBody>
            <a:bodyPr wrap="square">
              <a:spAutoFit/>
            </a:bodyPr>
            <a:lstStyle/>
            <a:p>
              <a:r>
                <a:rPr lang="en-US" sz="3200" b="1"/>
                <a:t>Đọc</a:t>
              </a:r>
              <a:endParaRPr lang="en-US" sz="320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7D3F666-2AFD-4A32-834F-5AD8CFC9B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015" y="1424225"/>
            <a:ext cx="961684" cy="23542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24109B4-A833-435C-B75A-7902C0E752A1}"/>
              </a:ext>
            </a:extLst>
          </p:cNvPr>
          <p:cNvSpPr/>
          <p:nvPr/>
        </p:nvSpPr>
        <p:spPr>
          <a:xfrm>
            <a:off x="975981" y="1072037"/>
            <a:ext cx="10761179" cy="2741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500"/>
              </a:spcAft>
            </a:pPr>
            <a:r>
              <a:rPr lang="en-US">
                <a:solidFill>
                  <a:srgbClr val="7D7D00"/>
                </a:solidFill>
                <a:latin typeface="Arial(Body)"/>
              </a:rPr>
              <a:t>         </a:t>
            </a:r>
            <a:r>
              <a:rPr lang="vi-VN" sz="2400" smtClean="0">
                <a:latin typeface="Arial(Body)"/>
              </a:rPr>
              <a:t>Ở </a:t>
            </a:r>
            <a:r>
              <a:rPr lang="vi-VN" sz="2400" dirty="0">
                <a:latin typeface="Arial(Body)"/>
              </a:rPr>
              <a:t>các ngã ba, ngã tư đường phố thường có cây đèn b</a:t>
            </a:r>
            <a:r>
              <a:rPr lang="en-US" sz="2400" dirty="0">
                <a:latin typeface="Arial(Body)"/>
              </a:rPr>
              <a:t>a</a:t>
            </a:r>
            <a:r>
              <a:rPr lang="vi-VN" sz="2400" dirty="0">
                <a:latin typeface="Arial(Body)"/>
              </a:rPr>
              <a:t> màu: đỏ, vàng, xanh. Đèn đỏ báo hiệu người đi đường và các phương tiện giao thông phải dừng lại</a:t>
            </a:r>
            <a:r>
              <a:rPr lang="en-US" sz="2400" dirty="0">
                <a:latin typeface="Arial(Body)"/>
              </a:rPr>
              <a:t>.</a:t>
            </a:r>
            <a:r>
              <a:rPr lang="vi-VN" sz="2400" dirty="0">
                <a:latin typeface="Arial(Body)"/>
              </a:rPr>
              <a:t> Đèn xanh báo hiệu được phép di chuyển. Còn đ</a:t>
            </a:r>
            <a:r>
              <a:rPr lang="en-US" sz="2400" dirty="0">
                <a:latin typeface="Arial(Body)"/>
              </a:rPr>
              <a:t>è</a:t>
            </a:r>
            <a:r>
              <a:rPr lang="vi-VN" sz="2400" dirty="0">
                <a:latin typeface="Arial(Body)"/>
              </a:rPr>
              <a:t>n v</a:t>
            </a:r>
            <a:r>
              <a:rPr lang="en-US" sz="2400" dirty="0">
                <a:latin typeface="Arial(Body)"/>
              </a:rPr>
              <a:t>à</a:t>
            </a:r>
            <a:r>
              <a:rPr lang="vi-VN" sz="2400" dirty="0">
                <a:latin typeface="Arial(Body)"/>
              </a:rPr>
              <a:t>ng b</a:t>
            </a:r>
            <a:r>
              <a:rPr lang="en-US" sz="2400" dirty="0">
                <a:latin typeface="Arial(Body)"/>
              </a:rPr>
              <a:t>á</a:t>
            </a:r>
            <a:r>
              <a:rPr lang="vi-VN" sz="2400" dirty="0">
                <a:latin typeface="Arial(Body)"/>
              </a:rPr>
              <a:t>o hiệu phải đi chậm lại trước khi d</a:t>
            </a:r>
            <a:r>
              <a:rPr lang="en-US" sz="2400" dirty="0">
                <a:latin typeface="Arial(Body)"/>
              </a:rPr>
              <a:t>ừ</a:t>
            </a:r>
            <a:r>
              <a:rPr lang="vi-VN" sz="2400" dirty="0">
                <a:latin typeface="Arial(Body)"/>
              </a:rPr>
              <a:t>ng h</a:t>
            </a:r>
            <a:r>
              <a:rPr lang="en-US" sz="2400" dirty="0">
                <a:latin typeface="Arial(Body)"/>
              </a:rPr>
              <a:t>ẳ</a:t>
            </a:r>
            <a:r>
              <a:rPr lang="vi-VN" sz="2400" dirty="0">
                <a:latin typeface="Arial(Body)"/>
              </a:rPr>
              <a:t>n. </a:t>
            </a:r>
            <a:r>
              <a:rPr lang="en-US" sz="2400" dirty="0">
                <a:latin typeface="Arial(Body)"/>
              </a:rPr>
              <a:t> </a:t>
            </a:r>
          </a:p>
          <a:p>
            <a:pPr algn="just">
              <a:spcAft>
                <a:spcPts val="500"/>
              </a:spcAft>
            </a:pPr>
            <a:r>
              <a:rPr lang="en-US" sz="2400" dirty="0">
                <a:latin typeface="Arial(Body)"/>
              </a:rPr>
              <a:t>      </a:t>
            </a:r>
            <a:r>
              <a:rPr lang="vi-VN" sz="2400" dirty="0">
                <a:latin typeface="Arial(Body)"/>
              </a:rPr>
              <a:t>Cây đèn ba màu này đ</a:t>
            </a:r>
            <a:r>
              <a:rPr lang="en-US" sz="2400" dirty="0" err="1">
                <a:latin typeface="Arial(Body)"/>
              </a:rPr>
              <a:t>ược</a:t>
            </a:r>
            <a:r>
              <a:rPr lang="vi-VN" sz="2400" dirty="0">
                <a:latin typeface="Arial(Body)"/>
              </a:rPr>
              <a:t> gọi là đèn giao thông. N</a:t>
            </a:r>
            <a:r>
              <a:rPr lang="en-US" sz="2400" dirty="0">
                <a:latin typeface="Arial(Body)"/>
              </a:rPr>
              <a:t>ó</a:t>
            </a:r>
            <a:r>
              <a:rPr lang="vi-VN" sz="2400" dirty="0">
                <a:latin typeface="Arial(Body)"/>
              </a:rPr>
              <a:t> điều khi</a:t>
            </a:r>
            <a:r>
              <a:rPr lang="en-US" sz="2400" dirty="0">
                <a:latin typeface="Arial(Body)"/>
              </a:rPr>
              <a:t>ể</a:t>
            </a:r>
            <a:r>
              <a:rPr lang="vi-VN" sz="2400" dirty="0">
                <a:latin typeface="Arial(Body)"/>
              </a:rPr>
              <a:t>n việc đi lại trên đường phố. Nếu không có đèn giao thông thì việc đi lại sẽ rất lộn xộn và nguy hiểm. </a:t>
            </a:r>
            <a:endParaRPr lang="en-US" sz="2400" dirty="0">
              <a:latin typeface="Arial(Body)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FD77E3B-96A8-4640-943E-626F5478A6E7}"/>
              </a:ext>
            </a:extLst>
          </p:cNvPr>
          <p:cNvSpPr/>
          <p:nvPr/>
        </p:nvSpPr>
        <p:spPr>
          <a:xfrm>
            <a:off x="452282" y="5553678"/>
            <a:ext cx="67897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Từ ngữ: </a:t>
            </a:r>
            <a:r>
              <a:rPr lang="vi-VN" sz="2800" dirty="0">
                <a:solidFill>
                  <a:srgbClr val="FF0000"/>
                </a:solidFill>
              </a:rPr>
              <a:t>ngã ba, ngã tư, điều khiển</a:t>
            </a:r>
            <a:r>
              <a:rPr lang="vi-VN" sz="2800">
                <a:solidFill>
                  <a:srgbClr val="FF0000"/>
                </a:solidFill>
              </a:rPr>
              <a:t>, </a:t>
            </a:r>
            <a:endParaRPr lang="en-US" sz="2800" smtClean="0">
              <a:solidFill>
                <a:srgbClr val="FF0000"/>
              </a:solidFill>
            </a:endParaRPr>
          </a:p>
          <a:p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smtClean="0">
                <a:solidFill>
                  <a:srgbClr val="FF0000"/>
                </a:solidFill>
              </a:rPr>
              <a:t>                </a:t>
            </a:r>
            <a:r>
              <a:rPr lang="vi-VN" sz="2800" smtClean="0">
                <a:solidFill>
                  <a:srgbClr val="FF0000"/>
                </a:solidFill>
              </a:rPr>
              <a:t>tuân </a:t>
            </a:r>
            <a:r>
              <a:rPr lang="vi-VN" sz="2800" dirty="0">
                <a:solidFill>
                  <a:srgbClr val="FF0000"/>
                </a:solidFill>
              </a:rPr>
              <a:t>thủ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F0CA574-C1B1-488F-A922-3641D459B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9713" y="3429000"/>
            <a:ext cx="4707447" cy="336340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080F3AB-5248-4409-AD85-A7B02415419A}"/>
              </a:ext>
            </a:extLst>
          </p:cNvPr>
          <p:cNvSpPr/>
          <p:nvPr/>
        </p:nvSpPr>
        <p:spPr>
          <a:xfrm>
            <a:off x="871492" y="3865989"/>
            <a:ext cx="59513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prstClr val="black"/>
                </a:solidFill>
                <a:latin typeface="Arial(Body)"/>
              </a:rPr>
              <a:t>   </a:t>
            </a:r>
            <a:r>
              <a:rPr lang="en-US" sz="2400" smtClean="0">
                <a:solidFill>
                  <a:prstClr val="black"/>
                </a:solidFill>
                <a:latin typeface="Arial(Body)"/>
              </a:rPr>
              <a:t>    </a:t>
            </a:r>
            <a:r>
              <a:rPr lang="vi-VN" sz="2400" smtClean="0">
                <a:solidFill>
                  <a:prstClr val="black"/>
                </a:solidFill>
                <a:latin typeface="Arial(Body)"/>
              </a:rPr>
              <a:t>Tuân </a:t>
            </a:r>
            <a:r>
              <a:rPr lang="vi-VN" sz="2400" dirty="0">
                <a:solidFill>
                  <a:prstClr val="black"/>
                </a:solidFill>
                <a:latin typeface="Arial(Body)"/>
              </a:rPr>
              <a:t>thủ sự điều khiển của đèn giao thông giúp chúng ta bảo đảm an toàn khi đi lại.</a:t>
            </a:r>
            <a:r>
              <a:rPr lang="en-US" sz="2400" dirty="0">
                <a:solidFill>
                  <a:prstClr val="black"/>
                </a:solidFill>
              </a:rPr>
              <a:t>                                                                                                                    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C5CED8C-7C12-46F6-BE7C-2853839180F2}"/>
              </a:ext>
            </a:extLst>
          </p:cNvPr>
          <p:cNvSpPr/>
          <p:nvPr/>
        </p:nvSpPr>
        <p:spPr>
          <a:xfrm>
            <a:off x="4847992" y="4924188"/>
            <a:ext cx="1873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i="1">
                <a:solidFill>
                  <a:prstClr val="black"/>
                </a:solidFill>
              </a:rPr>
              <a:t>(Trung Kiên)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0040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  <p:bldP spid="13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101893" y="409898"/>
            <a:ext cx="4014951" cy="5360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Đèn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giao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thông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="" xmlns:a16="http://schemas.microsoft.com/office/drawing/2014/main" id="{E99DF698-61CB-4B4C-AE35-BEF746F53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263780" cy="5107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236DAA5-4DE1-446E-95C4-FE8E25EBC6AE}"/>
              </a:ext>
            </a:extLst>
          </p:cNvPr>
          <p:cNvGrpSpPr/>
          <p:nvPr/>
        </p:nvGrpSpPr>
        <p:grpSpPr>
          <a:xfrm>
            <a:off x="73363" y="585793"/>
            <a:ext cx="1439586" cy="584775"/>
            <a:chOff x="313752" y="692082"/>
            <a:chExt cx="1439586" cy="584775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B39F0AAB-ABF4-4623-AB65-E7EE7941CDD5}"/>
                </a:ext>
              </a:extLst>
            </p:cNvPr>
            <p:cNvSpPr/>
            <p:nvPr/>
          </p:nvSpPr>
          <p:spPr>
            <a:xfrm>
              <a:off x="313752" y="728958"/>
              <a:ext cx="552837" cy="547899"/>
            </a:xfrm>
            <a:prstGeom prst="ellipse">
              <a:avLst/>
            </a:prstGeom>
            <a:solidFill>
              <a:srgbClr val="00C0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/>
                <a:t>2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B7F6086-6A98-4159-923E-6CD87BA5202A}"/>
                </a:ext>
              </a:extLst>
            </p:cNvPr>
            <p:cNvSpPr/>
            <p:nvPr/>
          </p:nvSpPr>
          <p:spPr>
            <a:xfrm>
              <a:off x="908495" y="692082"/>
              <a:ext cx="844843" cy="584775"/>
            </a:xfrm>
            <a:prstGeom prst="rect">
              <a:avLst/>
            </a:prstGeom>
            <a:solidFill>
              <a:srgbClr val="00C0F6"/>
            </a:solidFill>
          </p:spPr>
          <p:txBody>
            <a:bodyPr wrap="square">
              <a:spAutoFit/>
            </a:bodyPr>
            <a:lstStyle/>
            <a:p>
              <a:r>
                <a:rPr lang="en-US" sz="3200" b="1"/>
                <a:t>Đọc</a:t>
              </a:r>
              <a:endParaRPr lang="en-US" sz="320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7D3F666-2AFD-4A32-834F-5AD8CFC9B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015" y="1424225"/>
            <a:ext cx="961684" cy="23542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24109B4-A833-435C-B75A-7902C0E752A1}"/>
              </a:ext>
            </a:extLst>
          </p:cNvPr>
          <p:cNvSpPr/>
          <p:nvPr/>
        </p:nvSpPr>
        <p:spPr>
          <a:xfrm>
            <a:off x="975981" y="1072037"/>
            <a:ext cx="10761179" cy="2741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500"/>
              </a:spcAft>
            </a:pPr>
            <a:r>
              <a:rPr lang="en-US">
                <a:solidFill>
                  <a:srgbClr val="7D7D00"/>
                </a:solidFill>
                <a:latin typeface="Arial(Body)"/>
              </a:rPr>
              <a:t>         </a:t>
            </a:r>
            <a:r>
              <a:rPr lang="vi-VN" sz="2400" smtClean="0">
                <a:latin typeface="Arial(Body)"/>
              </a:rPr>
              <a:t>Ở </a:t>
            </a:r>
            <a:r>
              <a:rPr lang="vi-VN" sz="2400" dirty="0">
                <a:latin typeface="Arial(Body)"/>
              </a:rPr>
              <a:t>các ngã ba, ngã tư đường phố thường có cây đèn b</a:t>
            </a:r>
            <a:r>
              <a:rPr lang="en-US" sz="2400" dirty="0">
                <a:latin typeface="Arial(Body)"/>
              </a:rPr>
              <a:t>a</a:t>
            </a:r>
            <a:r>
              <a:rPr lang="vi-VN" sz="2400" dirty="0">
                <a:latin typeface="Arial(Body)"/>
              </a:rPr>
              <a:t> màu: đỏ, vàng, xanh. Đèn đỏ báo hiệu người đi đường và các phương tiện giao thông phải dừng lại</a:t>
            </a:r>
            <a:r>
              <a:rPr lang="en-US" sz="2400" dirty="0">
                <a:latin typeface="Arial(Body)"/>
              </a:rPr>
              <a:t>.</a:t>
            </a:r>
            <a:r>
              <a:rPr lang="vi-VN" sz="2400" dirty="0">
                <a:latin typeface="Arial(Body)"/>
              </a:rPr>
              <a:t> Đèn xanh báo hiệu được phép di chuyển. Còn đ</a:t>
            </a:r>
            <a:r>
              <a:rPr lang="en-US" sz="2400" dirty="0">
                <a:latin typeface="Arial(Body)"/>
              </a:rPr>
              <a:t>è</a:t>
            </a:r>
            <a:r>
              <a:rPr lang="vi-VN" sz="2400" dirty="0">
                <a:latin typeface="Arial(Body)"/>
              </a:rPr>
              <a:t>n v</a:t>
            </a:r>
            <a:r>
              <a:rPr lang="en-US" sz="2400" dirty="0">
                <a:latin typeface="Arial(Body)"/>
              </a:rPr>
              <a:t>à</a:t>
            </a:r>
            <a:r>
              <a:rPr lang="vi-VN" sz="2400" dirty="0">
                <a:latin typeface="Arial(Body)"/>
              </a:rPr>
              <a:t>ng b</a:t>
            </a:r>
            <a:r>
              <a:rPr lang="en-US" sz="2400" dirty="0">
                <a:latin typeface="Arial(Body)"/>
              </a:rPr>
              <a:t>á</a:t>
            </a:r>
            <a:r>
              <a:rPr lang="vi-VN" sz="2400" dirty="0">
                <a:latin typeface="Arial(Body)"/>
              </a:rPr>
              <a:t>o hiệu phải đi chậm lại trước khi d</a:t>
            </a:r>
            <a:r>
              <a:rPr lang="en-US" sz="2400" dirty="0">
                <a:latin typeface="Arial(Body)"/>
              </a:rPr>
              <a:t>ừ</a:t>
            </a:r>
            <a:r>
              <a:rPr lang="vi-VN" sz="2400" dirty="0">
                <a:latin typeface="Arial(Body)"/>
              </a:rPr>
              <a:t>ng h</a:t>
            </a:r>
            <a:r>
              <a:rPr lang="en-US" sz="2400" dirty="0">
                <a:latin typeface="Arial(Body)"/>
              </a:rPr>
              <a:t>ẳ</a:t>
            </a:r>
            <a:r>
              <a:rPr lang="vi-VN" sz="2400" dirty="0">
                <a:latin typeface="Arial(Body)"/>
              </a:rPr>
              <a:t>n. </a:t>
            </a:r>
            <a:r>
              <a:rPr lang="en-US" sz="2400" dirty="0">
                <a:latin typeface="Arial(Body)"/>
              </a:rPr>
              <a:t> </a:t>
            </a:r>
          </a:p>
          <a:p>
            <a:pPr algn="just">
              <a:spcAft>
                <a:spcPts val="500"/>
              </a:spcAft>
            </a:pPr>
            <a:r>
              <a:rPr lang="en-US" sz="2400" dirty="0">
                <a:latin typeface="Arial(Body)"/>
              </a:rPr>
              <a:t>      </a:t>
            </a:r>
            <a:r>
              <a:rPr lang="vi-VN" sz="2400" dirty="0">
                <a:latin typeface="Arial(Body)"/>
              </a:rPr>
              <a:t>Cây đèn ba màu này đ</a:t>
            </a:r>
            <a:r>
              <a:rPr lang="en-US" sz="2400" dirty="0" err="1">
                <a:latin typeface="Arial(Body)"/>
              </a:rPr>
              <a:t>ược</a:t>
            </a:r>
            <a:r>
              <a:rPr lang="vi-VN" sz="2400" dirty="0">
                <a:latin typeface="Arial(Body)"/>
              </a:rPr>
              <a:t> gọi là đèn giao thông. N</a:t>
            </a:r>
            <a:r>
              <a:rPr lang="en-US" sz="2400" dirty="0">
                <a:latin typeface="Arial(Body)"/>
              </a:rPr>
              <a:t>ó</a:t>
            </a:r>
            <a:r>
              <a:rPr lang="vi-VN" sz="2400" dirty="0">
                <a:latin typeface="Arial(Body)"/>
              </a:rPr>
              <a:t> điều khi</a:t>
            </a:r>
            <a:r>
              <a:rPr lang="en-US" sz="2400" dirty="0">
                <a:latin typeface="Arial(Body)"/>
              </a:rPr>
              <a:t>ể</a:t>
            </a:r>
            <a:r>
              <a:rPr lang="vi-VN" sz="2400" dirty="0">
                <a:latin typeface="Arial(Body)"/>
              </a:rPr>
              <a:t>n việc đi lại trên đường phố. Nếu không có đèn giao thông thì việc đi lại sẽ rất lộn xộn và nguy hiểm. </a:t>
            </a:r>
            <a:endParaRPr lang="en-US" sz="2400" dirty="0">
              <a:latin typeface="Arial(Body)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FD77E3B-96A8-4640-943E-626F5478A6E7}"/>
              </a:ext>
            </a:extLst>
          </p:cNvPr>
          <p:cNvSpPr/>
          <p:nvPr/>
        </p:nvSpPr>
        <p:spPr>
          <a:xfrm>
            <a:off x="386757" y="5461796"/>
            <a:ext cx="67897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smtClean="0">
                <a:solidFill>
                  <a:srgbClr val="FF0000"/>
                </a:solidFill>
              </a:rPr>
              <a:t>ngã ba</a:t>
            </a:r>
            <a:r>
              <a:rPr lang="en-US" sz="2800" smtClean="0">
                <a:solidFill>
                  <a:srgbClr val="FF0000"/>
                </a:solidFill>
              </a:rPr>
              <a:t>: chỗ giao nhau của 3 con đường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F0CA574-C1B1-488F-A922-3641D459B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2431" y="3429000"/>
            <a:ext cx="4304729" cy="336340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080F3AB-5248-4409-AD85-A7B02415419A}"/>
              </a:ext>
            </a:extLst>
          </p:cNvPr>
          <p:cNvSpPr/>
          <p:nvPr/>
        </p:nvSpPr>
        <p:spPr>
          <a:xfrm>
            <a:off x="871492" y="3865989"/>
            <a:ext cx="65609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prstClr val="black"/>
                </a:solidFill>
                <a:latin typeface="Arial(Body)"/>
              </a:rPr>
              <a:t>   </a:t>
            </a:r>
            <a:r>
              <a:rPr lang="en-US" sz="2400" smtClean="0">
                <a:solidFill>
                  <a:prstClr val="black"/>
                </a:solidFill>
                <a:latin typeface="Arial(Body)"/>
              </a:rPr>
              <a:t>    </a:t>
            </a:r>
            <a:r>
              <a:rPr lang="vi-VN" sz="2400" smtClean="0">
                <a:solidFill>
                  <a:prstClr val="black"/>
                </a:solidFill>
                <a:latin typeface="Arial(Body)"/>
              </a:rPr>
              <a:t>Tuân </a:t>
            </a:r>
            <a:r>
              <a:rPr lang="vi-VN" sz="2400" dirty="0">
                <a:solidFill>
                  <a:prstClr val="black"/>
                </a:solidFill>
                <a:latin typeface="Arial(Body)"/>
              </a:rPr>
              <a:t>thủ sự điều khiển của đèn giao thông giúp chúng ta bảo đảm an toàn khi đi lại.</a:t>
            </a:r>
            <a:r>
              <a:rPr lang="en-US" sz="2400" dirty="0">
                <a:solidFill>
                  <a:prstClr val="black"/>
                </a:solidFill>
              </a:rPr>
              <a:t>                                                                                                                    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C5CED8C-7C12-46F6-BE7C-2853839180F2}"/>
              </a:ext>
            </a:extLst>
          </p:cNvPr>
          <p:cNvSpPr/>
          <p:nvPr/>
        </p:nvSpPr>
        <p:spPr>
          <a:xfrm>
            <a:off x="4847992" y="4748343"/>
            <a:ext cx="1873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i="1">
                <a:solidFill>
                  <a:prstClr val="black"/>
                </a:solidFill>
              </a:rPr>
              <a:t>(Trung Kiên)</a:t>
            </a: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CFD77E3B-96A8-4640-943E-626F5478A6E7}"/>
              </a:ext>
            </a:extLst>
          </p:cNvPr>
          <p:cNvSpPr/>
          <p:nvPr/>
        </p:nvSpPr>
        <p:spPr>
          <a:xfrm>
            <a:off x="349781" y="5428315"/>
            <a:ext cx="67897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smtClean="0">
                <a:solidFill>
                  <a:srgbClr val="FF0000"/>
                </a:solidFill>
              </a:rPr>
              <a:t>ngã </a:t>
            </a:r>
            <a:r>
              <a:rPr lang="en-US" sz="2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2800" smtClean="0">
                <a:solidFill>
                  <a:srgbClr val="FF0000"/>
                </a:solidFill>
              </a:rPr>
              <a:t>: chỗ giao nhau của 4 con đường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D77E3B-96A8-4640-943E-626F5478A6E7}"/>
              </a:ext>
            </a:extLst>
          </p:cNvPr>
          <p:cNvSpPr/>
          <p:nvPr/>
        </p:nvSpPr>
        <p:spPr>
          <a:xfrm>
            <a:off x="494788" y="5507962"/>
            <a:ext cx="67897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điều khiển</a:t>
            </a:r>
            <a:r>
              <a:rPr lang="en-US" sz="2800" smtClean="0">
                <a:solidFill>
                  <a:srgbClr val="FF0000"/>
                </a:solidFill>
              </a:rPr>
              <a:t>: làm cho quá trình hoạt động diễn ra đúng quy tắc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CFD77E3B-96A8-4640-943E-626F5478A6E7}"/>
              </a:ext>
            </a:extLst>
          </p:cNvPr>
          <p:cNvSpPr/>
          <p:nvPr/>
        </p:nvSpPr>
        <p:spPr>
          <a:xfrm>
            <a:off x="494788" y="5518401"/>
            <a:ext cx="67897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Tuân thủ</a:t>
            </a:r>
            <a:r>
              <a:rPr lang="en-US" sz="2800" smtClean="0">
                <a:solidFill>
                  <a:srgbClr val="FF0000"/>
                </a:solidFill>
              </a:rPr>
              <a:t>: làm theo điều đã quy định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0470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  <p:bldP spid="10" grpId="1"/>
      <p:bldP spid="13" grpId="0"/>
      <p:bldP spid="22" grpId="0"/>
      <p:bldP spid="16" grpId="0"/>
      <p:bldP spid="16" grpId="1"/>
      <p:bldP spid="16" grpId="2"/>
      <p:bldP spid="16" grpId="3"/>
      <p:bldP spid="17" grpId="0"/>
      <p:bldP spid="17" grpId="1"/>
      <p:bldP spid="17" grpId="2"/>
      <p:bldP spid="17" grpId="3"/>
      <p:bldP spid="18" grpId="0"/>
      <p:bldP spid="18" grpId="1"/>
      <p:bldP spid="18" grpId="2"/>
      <p:bldP spid="18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1B2B8F52-3DDB-4DBC-A0F3-5972A649926B}"/>
              </a:ext>
            </a:extLst>
          </p:cNvPr>
          <p:cNvGrpSpPr/>
          <p:nvPr/>
        </p:nvGrpSpPr>
        <p:grpSpPr>
          <a:xfrm>
            <a:off x="4223207" y="253600"/>
            <a:ext cx="7490344" cy="584775"/>
            <a:chOff x="819807" y="900406"/>
            <a:chExt cx="7490344" cy="584775"/>
          </a:xfrm>
        </p:grpSpPr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04D4FE18-C6D9-4DFF-A63E-3A2C9ACA7DF6}"/>
                </a:ext>
              </a:extLst>
            </p:cNvPr>
            <p:cNvSpPr/>
            <p:nvPr/>
          </p:nvSpPr>
          <p:spPr>
            <a:xfrm>
              <a:off x="819807" y="945931"/>
              <a:ext cx="493986" cy="493986"/>
            </a:xfrm>
            <a:prstGeom prst="ellipse">
              <a:avLst/>
            </a:prstGeom>
            <a:solidFill>
              <a:srgbClr val="00C0F6"/>
            </a:solidFill>
            <a:ln>
              <a:solidFill>
                <a:srgbClr val="00C0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/>
                <a:t>3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9C8AFF4C-FE1E-4A92-A44C-A4E1AF656A1B}"/>
                </a:ext>
              </a:extLst>
            </p:cNvPr>
            <p:cNvSpPr/>
            <p:nvPr/>
          </p:nvSpPr>
          <p:spPr>
            <a:xfrm>
              <a:off x="1720165" y="900406"/>
              <a:ext cx="658998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/>
                <a:t>Trả lời câu hỏi</a:t>
              </a:r>
              <a:endParaRPr lang="en-US" sz="320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73E36EB-5136-44D4-B083-1E3131613598}"/>
              </a:ext>
            </a:extLst>
          </p:cNvPr>
          <p:cNvSpPr txBox="1"/>
          <p:nvPr/>
        </p:nvSpPr>
        <p:spPr>
          <a:xfrm>
            <a:off x="6753447" y="1819754"/>
            <a:ext cx="1353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Arial (Body)"/>
              </a:rPr>
              <a:t>b</a:t>
            </a:r>
            <a:r>
              <a:rPr lang="vi-VN" sz="2800">
                <a:solidFill>
                  <a:schemeClr val="bg1"/>
                </a:solidFill>
                <a:latin typeface="Arial (Body)"/>
              </a:rPr>
              <a:t>ư</a:t>
            </a:r>
            <a:r>
              <a:rPr lang="en-US" sz="2800">
                <a:solidFill>
                  <a:schemeClr val="bg1"/>
                </a:solidFill>
                <a:latin typeface="Arial (Body)"/>
              </a:rPr>
              <a:t>ớc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7572A2E-07A8-4F84-A032-131ED43101DC}"/>
              </a:ext>
            </a:extLst>
          </p:cNvPr>
          <p:cNvSpPr/>
          <p:nvPr/>
        </p:nvSpPr>
        <p:spPr>
          <a:xfrm>
            <a:off x="185846" y="4601421"/>
            <a:ext cx="7527940" cy="1018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en-US" sz="2800">
                <a:latin typeface="Arial" pitchFamily="34" charset="0"/>
                <a:cs typeface="Arial" pitchFamily="34" charset="0"/>
              </a:rPr>
              <a:t>c</a:t>
            </a:r>
            <a:r>
              <a:rPr lang="vi-VN" sz="2800">
                <a:latin typeface="Arial" pitchFamily="34" charset="0"/>
                <a:cs typeface="Arial" pitchFamily="34" charset="0"/>
              </a:rPr>
              <a:t>. </a:t>
            </a:r>
            <a:r>
              <a:rPr lang="vi-VN" sz="2800"/>
              <a:t>Nếu không có đèn giao thông thì việc đi lại </a:t>
            </a:r>
            <a:r>
              <a:rPr lang="en-US" sz="2800" smtClean="0"/>
              <a:t> </a:t>
            </a:r>
          </a:p>
          <a:p>
            <a:pPr>
              <a:spcAft>
                <a:spcPts val="500"/>
              </a:spcAft>
            </a:pPr>
            <a:r>
              <a:rPr lang="en-US" sz="2800"/>
              <a:t> </a:t>
            </a:r>
            <a:r>
              <a:rPr lang="en-US" sz="2800" smtClean="0"/>
              <a:t>   </a:t>
            </a:r>
            <a:r>
              <a:rPr lang="vi-VN" sz="2800" smtClean="0"/>
              <a:t>ở </a:t>
            </a:r>
            <a:r>
              <a:rPr lang="vi-VN" sz="2800"/>
              <a:t>các đường phố</a:t>
            </a:r>
            <a:r>
              <a:rPr lang="en-US" sz="2800"/>
              <a:t> </a:t>
            </a:r>
            <a:r>
              <a:rPr lang="vi-VN" sz="2800"/>
              <a:t>sẽ như thế nào?</a:t>
            </a:r>
            <a:endParaRPr lang="en-US" sz="280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3AE2D3B-8A66-4D37-9F98-E5BC3B6825E5}"/>
              </a:ext>
            </a:extLst>
          </p:cNvPr>
          <p:cNvSpPr/>
          <p:nvPr/>
        </p:nvSpPr>
        <p:spPr>
          <a:xfrm>
            <a:off x="232738" y="1099283"/>
            <a:ext cx="5863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vi-VN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vi-VN" sz="2800" dirty="0">
                <a:solidFill>
                  <a:prstClr val="black"/>
                </a:solidFill>
              </a:rPr>
              <a:t>Đèn giao thông có mấy màu?</a:t>
            </a: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79AC151-BC48-4335-9640-384609DB5BC4}"/>
              </a:ext>
            </a:extLst>
          </p:cNvPr>
          <p:cNvSpPr/>
          <p:nvPr/>
        </p:nvSpPr>
        <p:spPr>
          <a:xfrm>
            <a:off x="232736" y="2295368"/>
            <a:ext cx="88745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</a:rPr>
              <a:t>b. Mỗi màu của đèn giao thông báo hiệu điều gì? </a:t>
            </a:r>
            <a:endParaRPr lang="en-US" sz="2800" dirty="0"/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96B627AA-792B-4A01-BBD6-83C6D4471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7312" y="856942"/>
            <a:ext cx="1035487" cy="25349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5C4DF64C-8000-4949-B1E7-E1CF20353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190" y="3429000"/>
            <a:ext cx="4707447" cy="3363408"/>
          </a:xfrm>
          <a:prstGeom prst="rect">
            <a:avLst/>
          </a:prstGeom>
        </p:spPr>
      </p:pic>
      <p:pic>
        <p:nvPicPr>
          <p:cNvPr id="23" name="Picture 22">
            <a:hlinkClick r:id="rId4"/>
            <a:extLst>
              <a:ext uri="{FF2B5EF4-FFF2-40B4-BE49-F238E27FC236}">
                <a16:creationId xmlns="" xmlns:a16="http://schemas.microsoft.com/office/drawing/2014/main" id="{B409C69A-C3F1-4EFE-8FAD-0FC343E08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263780" cy="51071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0D5412BB-5903-408F-9691-A062A2CB8E86}"/>
              </a:ext>
            </a:extLst>
          </p:cNvPr>
          <p:cNvSpPr/>
          <p:nvPr/>
        </p:nvSpPr>
        <p:spPr>
          <a:xfrm>
            <a:off x="667104" y="1615503"/>
            <a:ext cx="3874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Đèn giao </a:t>
            </a:r>
            <a:r>
              <a:rPr lang="vi-VN" sz="2400" dirty="0">
                <a:solidFill>
                  <a:srgbClr val="FF0000"/>
                </a:solidFill>
                <a:latin typeface="Arial (Body)"/>
              </a:rPr>
              <a:t>thông có </a:t>
            </a:r>
            <a:r>
              <a:rPr lang="en-US" sz="2400" dirty="0" err="1">
                <a:solidFill>
                  <a:srgbClr val="FF0000"/>
                </a:solidFill>
                <a:latin typeface="Arial (Body)"/>
              </a:rPr>
              <a:t>ba</a:t>
            </a:r>
            <a:r>
              <a:rPr lang="vi-VN" sz="2400" dirty="0">
                <a:solidFill>
                  <a:srgbClr val="FF0000"/>
                </a:solidFill>
                <a:latin typeface="Arial (Body)"/>
              </a:rPr>
              <a:t> màu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A8C6CB5C-8C34-4A71-98AB-03F1300F2B71}"/>
              </a:ext>
            </a:extLst>
          </p:cNvPr>
          <p:cNvSpPr/>
          <p:nvPr/>
        </p:nvSpPr>
        <p:spPr>
          <a:xfrm>
            <a:off x="636698" y="2759960"/>
            <a:ext cx="69216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FF0000"/>
                </a:solidFill>
                <a:latin typeface="Arial(Body)"/>
              </a:rPr>
              <a:t>Đèn đỏ</a:t>
            </a:r>
            <a:r>
              <a:rPr lang="en-US" sz="2400">
                <a:solidFill>
                  <a:srgbClr val="FF0000"/>
                </a:solidFill>
                <a:latin typeface="Arial(Body)"/>
              </a:rPr>
              <a:t>:</a:t>
            </a:r>
            <a:r>
              <a:rPr lang="vi-VN" sz="2400">
                <a:solidFill>
                  <a:srgbClr val="FF0000"/>
                </a:solidFill>
                <a:latin typeface="Arial(Body)"/>
              </a:rPr>
              <a:t> người đi đường và các phương tiện giao </a:t>
            </a:r>
            <a:r>
              <a:rPr lang="en-US" sz="2400" smtClean="0">
                <a:solidFill>
                  <a:srgbClr val="FF0000"/>
                </a:solidFill>
                <a:latin typeface="Arial(Body)"/>
              </a:rPr>
              <a:t>    </a:t>
            </a:r>
          </a:p>
          <a:p>
            <a:r>
              <a:rPr lang="en-US" sz="2400">
                <a:solidFill>
                  <a:srgbClr val="FF0000"/>
                </a:solidFill>
                <a:latin typeface="Arial(Body)"/>
              </a:rPr>
              <a:t> </a:t>
            </a:r>
            <a:r>
              <a:rPr lang="en-US" sz="2400" smtClean="0">
                <a:solidFill>
                  <a:srgbClr val="FF0000"/>
                </a:solidFill>
                <a:latin typeface="Arial(Body)"/>
              </a:rPr>
              <a:t>             </a:t>
            </a:r>
            <a:r>
              <a:rPr lang="vi-VN" sz="2400" smtClean="0">
                <a:solidFill>
                  <a:srgbClr val="FF0000"/>
                </a:solidFill>
                <a:latin typeface="Arial(Body)"/>
              </a:rPr>
              <a:t>thông </a:t>
            </a:r>
            <a:r>
              <a:rPr lang="vi-VN" sz="2400">
                <a:solidFill>
                  <a:srgbClr val="FF0000"/>
                </a:solidFill>
                <a:latin typeface="Arial(Body)"/>
              </a:rPr>
              <a:t>phải dừng </a:t>
            </a:r>
            <a:r>
              <a:rPr lang="vi-VN" sz="2400" smtClean="0">
                <a:solidFill>
                  <a:srgbClr val="FF0000"/>
                </a:solidFill>
                <a:latin typeface="Arial(Body)"/>
              </a:rPr>
              <a:t>lại </a:t>
            </a:r>
            <a:endParaRPr lang="en-US" sz="2400" smtClean="0">
              <a:solidFill>
                <a:srgbClr val="FF0000"/>
              </a:solidFill>
              <a:latin typeface="Arial(Body)"/>
            </a:endParaRPr>
          </a:p>
          <a:p>
            <a:r>
              <a:rPr lang="en-US" sz="2400">
                <a:solidFill>
                  <a:srgbClr val="FF0000"/>
                </a:solidFill>
                <a:latin typeface="Arial(Body)"/>
              </a:rPr>
              <a:t>Đ</a:t>
            </a:r>
            <a:r>
              <a:rPr lang="vi-VN" sz="2400" smtClean="0">
                <a:solidFill>
                  <a:srgbClr val="FF0000"/>
                </a:solidFill>
                <a:latin typeface="Arial(Body)"/>
              </a:rPr>
              <a:t>èn </a:t>
            </a:r>
            <a:r>
              <a:rPr lang="vi-VN" sz="2400">
                <a:solidFill>
                  <a:srgbClr val="FF0000"/>
                </a:solidFill>
                <a:latin typeface="Arial(Body)"/>
              </a:rPr>
              <a:t>xanh</a:t>
            </a:r>
            <a:r>
              <a:rPr lang="en-US" sz="2400">
                <a:solidFill>
                  <a:srgbClr val="FF0000"/>
                </a:solidFill>
                <a:latin typeface="Arial(Body)"/>
              </a:rPr>
              <a:t>:</a:t>
            </a:r>
            <a:r>
              <a:rPr lang="vi-VN" sz="2400">
                <a:solidFill>
                  <a:srgbClr val="FF0000"/>
                </a:solidFill>
                <a:latin typeface="Arial(Body)"/>
              </a:rPr>
              <a:t> được phép di </a:t>
            </a:r>
            <a:r>
              <a:rPr lang="vi-VN" sz="2400" smtClean="0">
                <a:solidFill>
                  <a:srgbClr val="FF0000"/>
                </a:solidFill>
                <a:latin typeface="Arial(Body)"/>
              </a:rPr>
              <a:t>chuyển</a:t>
            </a:r>
            <a:r>
              <a:rPr lang="en-US" sz="2400" smtClean="0">
                <a:solidFill>
                  <a:srgbClr val="FF0000"/>
                </a:solidFill>
                <a:latin typeface="Arial(Body)"/>
              </a:rPr>
              <a:t> </a:t>
            </a:r>
          </a:p>
          <a:p>
            <a:r>
              <a:rPr lang="en-US" sz="2400">
                <a:solidFill>
                  <a:srgbClr val="FF0000"/>
                </a:solidFill>
                <a:latin typeface="Arial(Body)"/>
              </a:rPr>
              <a:t>Đ</a:t>
            </a:r>
            <a:r>
              <a:rPr lang="en-US" sz="2400" smtClean="0">
                <a:solidFill>
                  <a:srgbClr val="FF0000"/>
                </a:solidFill>
                <a:latin typeface="Arial(Body)"/>
              </a:rPr>
              <a:t>è</a:t>
            </a:r>
            <a:r>
              <a:rPr lang="vi-VN" sz="2400">
                <a:solidFill>
                  <a:srgbClr val="FF0000"/>
                </a:solidFill>
                <a:latin typeface="Arial(Body)"/>
              </a:rPr>
              <a:t>n v</a:t>
            </a:r>
            <a:r>
              <a:rPr lang="en-US" sz="2400">
                <a:solidFill>
                  <a:srgbClr val="FF0000"/>
                </a:solidFill>
                <a:latin typeface="Arial(Body)"/>
              </a:rPr>
              <a:t>à</a:t>
            </a:r>
            <a:r>
              <a:rPr lang="vi-VN" sz="2400">
                <a:solidFill>
                  <a:srgbClr val="FF0000"/>
                </a:solidFill>
                <a:latin typeface="Arial(Body)"/>
              </a:rPr>
              <a:t>ng</a:t>
            </a:r>
            <a:r>
              <a:rPr lang="en-US" sz="2400">
                <a:solidFill>
                  <a:srgbClr val="FF0000"/>
                </a:solidFill>
                <a:latin typeface="Arial(Body)"/>
              </a:rPr>
              <a:t>:</a:t>
            </a:r>
            <a:r>
              <a:rPr lang="vi-VN" sz="2400">
                <a:solidFill>
                  <a:srgbClr val="FF0000"/>
                </a:solidFill>
                <a:latin typeface="Arial(Body)"/>
              </a:rPr>
              <a:t> phải đi chậm lại </a:t>
            </a:r>
            <a:r>
              <a:rPr lang="en-US" sz="2400">
                <a:solidFill>
                  <a:srgbClr val="FF0000"/>
                </a:solidFill>
                <a:latin typeface="Arial(Body)"/>
              </a:rPr>
              <a:t>rồi </a:t>
            </a:r>
            <a:r>
              <a:rPr lang="vi-VN" sz="2400">
                <a:solidFill>
                  <a:srgbClr val="FF0000"/>
                </a:solidFill>
                <a:latin typeface="Arial(Body)"/>
              </a:rPr>
              <a:t>d</a:t>
            </a:r>
            <a:r>
              <a:rPr lang="en-US" sz="2400">
                <a:solidFill>
                  <a:srgbClr val="FF0000"/>
                </a:solidFill>
                <a:latin typeface="Arial(Body)"/>
              </a:rPr>
              <a:t>ừ</a:t>
            </a:r>
            <a:r>
              <a:rPr lang="vi-VN" sz="2400">
                <a:solidFill>
                  <a:srgbClr val="FF0000"/>
                </a:solidFill>
                <a:latin typeface="Arial(Body)"/>
              </a:rPr>
              <a:t>ng h</a:t>
            </a:r>
            <a:r>
              <a:rPr lang="en-US" sz="2400">
                <a:solidFill>
                  <a:srgbClr val="FF0000"/>
                </a:solidFill>
                <a:latin typeface="Arial(Body)"/>
              </a:rPr>
              <a:t>ẳ</a:t>
            </a:r>
            <a:r>
              <a:rPr lang="vi-VN" sz="2400">
                <a:solidFill>
                  <a:srgbClr val="FF0000"/>
                </a:solidFill>
                <a:latin typeface="Arial(Body)"/>
              </a:rPr>
              <a:t>n.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5D26C8AD-7E5E-4CD0-BC6D-C6DB2105AED9}"/>
              </a:ext>
            </a:extLst>
          </p:cNvPr>
          <p:cNvSpPr/>
          <p:nvPr/>
        </p:nvSpPr>
        <p:spPr>
          <a:xfrm>
            <a:off x="642954" y="552620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>
                <a:solidFill>
                  <a:srgbClr val="FF0000"/>
                </a:solidFill>
                <a:latin typeface="Arial(Body)"/>
              </a:rPr>
              <a:t>Nếu không có đèn giao thông thì việc đi lại sẽ rất lộn xộn và nguy hiểm. 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6723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20" grpId="0"/>
      <p:bldP spid="24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1115</TotalTime>
  <Words>1201</Words>
  <Application>Microsoft Office PowerPoint</Application>
  <PresentationFormat>Custom</PresentationFormat>
  <Paragraphs>178</Paragraphs>
  <Slides>26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Arial</vt:lpstr>
      <vt:lpstr>Times New Roman</vt:lpstr>
      <vt:lpstr>AvantGarde</vt:lpstr>
      <vt:lpstr>HP001 4 hang 1 ô ly</vt:lpstr>
      <vt:lpstr>Calibri</vt:lpstr>
      <vt:lpstr>Arial(Body)</vt:lpstr>
      <vt:lpstr>Arial (Body)</vt:lpstr>
      <vt:lpstr>HP001 4 hàng</vt:lpstr>
      <vt:lpstr>.VnTime</vt:lpstr>
      <vt:lpstr>.VnTimeH</vt:lpstr>
      <vt:lpstr>VNI-Times</vt:lpstr>
      <vt:lpstr>Impact</vt:lpstr>
      <vt:lpstr>.VnHelvetInsH</vt:lpstr>
      <vt:lpstr>等线</vt:lpstr>
      <vt:lpstr>宋体</vt:lpstr>
      <vt:lpstr>Calibri Light</vt:lpstr>
      <vt:lpstr>Office Theme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subject>Vương Hà Bắc</dc:subject>
  <dc:creator>Admin</dc:creator>
  <cp:keywords>Mái Trường Tuổi Thơ</cp:keywords>
  <cp:lastModifiedBy>Acer</cp:lastModifiedBy>
  <cp:revision>447</cp:revision>
  <dcterms:created xsi:type="dcterms:W3CDTF">2020-10-19T12:51:54Z</dcterms:created>
  <dcterms:modified xsi:type="dcterms:W3CDTF">2025-03-21T14:09:01Z</dcterms:modified>
  <cp:category>Kết nối tri thức với cuộc sống</cp:category>
</cp:coreProperties>
</file>