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64" r:id="rId2"/>
    <p:sldId id="288" r:id="rId3"/>
    <p:sldId id="302" r:id="rId4"/>
    <p:sldId id="289" r:id="rId5"/>
    <p:sldId id="290" r:id="rId6"/>
    <p:sldId id="292" r:id="rId7"/>
    <p:sldId id="293" r:id="rId8"/>
    <p:sldId id="291" r:id="rId9"/>
    <p:sldId id="297" r:id="rId10"/>
    <p:sldId id="294" r:id="rId11"/>
    <p:sldId id="298" r:id="rId12"/>
    <p:sldId id="295" r:id="rId13"/>
    <p:sldId id="299" r:id="rId14"/>
    <p:sldId id="279" r:id="rId15"/>
    <p:sldId id="280" r:id="rId16"/>
    <p:sldId id="281" r:id="rId17"/>
    <p:sldId id="277" r:id="rId18"/>
    <p:sldId id="285" r:id="rId19"/>
    <p:sldId id="282" r:id="rId20"/>
    <p:sldId id="300" r:id="rId21"/>
    <p:sldId id="301"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3F07"/>
    <a:srgbClr val="BFE2D6"/>
    <a:srgbClr val="EDB6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p:scale>
          <a:sx n="87" d="100"/>
          <a:sy n="87" d="100"/>
        </p:scale>
        <p:origin x="-192" y="0"/>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8C91430-A45E-5927-B185-FA7F0D2816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0F5817E-1D70-830B-0F47-DD1275CA51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22CF2B-23B3-4CC4-9741-25ED05834CF6}" type="datetimeFigureOut">
              <a:rPr lang="en-US" smtClean="0"/>
              <a:t>3/21/2025</a:t>
            </a:fld>
            <a:endParaRPr lang="en-US"/>
          </a:p>
        </p:txBody>
      </p:sp>
      <p:sp>
        <p:nvSpPr>
          <p:cNvPr id="4" name="Footer Placeholder 3">
            <a:extLst>
              <a:ext uri="{FF2B5EF4-FFF2-40B4-BE49-F238E27FC236}">
                <a16:creationId xmlns:a16="http://schemas.microsoft.com/office/drawing/2014/main" xmlns="" id="{8CC9A2BD-4BC2-3213-0CBF-C100F15D7E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AC59BEF0-D608-A9E1-233B-A4CEE7F3BC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F1FFAA-C7DA-49C1-9F15-84D5A35C0ECA}" type="slidenum">
              <a:rPr lang="en-US" smtClean="0"/>
              <a:t>‹#›</a:t>
            </a:fld>
            <a:endParaRPr lang="en-US"/>
          </a:p>
        </p:txBody>
      </p:sp>
    </p:spTree>
    <p:extLst>
      <p:ext uri="{BB962C8B-B14F-4D97-AF65-F5344CB8AC3E}">
        <p14:creationId xmlns:p14="http://schemas.microsoft.com/office/powerpoint/2010/main" val="2767756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5A7136-555C-4C2A-B058-04E902050353}" type="datetimeFigureOut">
              <a:rPr lang="en-SG" smtClean="0"/>
              <a:t>21/3/2025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8B70B-4376-412B-91C0-F62969B57C37}" type="slidenum">
              <a:rPr lang="en-SG" smtClean="0"/>
              <a:t>‹#›</a:t>
            </a:fld>
            <a:endParaRPr lang="en-SG"/>
          </a:p>
        </p:txBody>
      </p:sp>
    </p:spTree>
    <p:extLst>
      <p:ext uri="{BB962C8B-B14F-4D97-AF65-F5344CB8AC3E}">
        <p14:creationId xmlns:p14="http://schemas.microsoft.com/office/powerpoint/2010/main" val="2992470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3D8B70B-4376-412B-91C0-F62969B57C37}" type="slidenum">
              <a:rPr lang="en-SG" smtClean="0"/>
              <a:t>1</a:t>
            </a:fld>
            <a:endParaRPr lang="en-SG"/>
          </a:p>
        </p:txBody>
      </p:sp>
    </p:spTree>
    <p:extLst>
      <p:ext uri="{BB962C8B-B14F-4D97-AF65-F5344CB8AC3E}">
        <p14:creationId xmlns:p14="http://schemas.microsoft.com/office/powerpoint/2010/main" val="317085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3D8B70B-4376-412B-91C0-F62969B57C37}" type="slidenum">
              <a:rPr lang="en-SG" smtClean="0"/>
              <a:t>4</a:t>
            </a:fld>
            <a:endParaRPr lang="en-SG"/>
          </a:p>
        </p:txBody>
      </p:sp>
    </p:spTree>
    <p:extLst>
      <p:ext uri="{BB962C8B-B14F-4D97-AF65-F5344CB8AC3E}">
        <p14:creationId xmlns:p14="http://schemas.microsoft.com/office/powerpoint/2010/main" val="3948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095CA54-60A0-25CA-7F37-C7D5B92C6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AC584E2-EEC9-661C-32F7-89D8934F6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101B3C1-7C43-4B95-398C-920A5398EDD4}"/>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xmlns="" id="{1A997F50-5E99-6F10-F504-80446E2396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8B70B-4376-412B-91C0-F62969B57C37}"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639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C8FA490-23CC-17E0-3132-627495499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9837DD3-DE1A-EA24-B4B6-977D9FADE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01088B5-5354-000D-17DD-63801E68E136}"/>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xmlns="" id="{5D0AD594-30FA-FDA9-74B2-DDCAE6553C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8B70B-4376-412B-91C0-F62969B57C37}"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615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53D8B70B-4376-412B-91C0-F62969B57C37}" type="slidenum">
              <a:rPr lang="en-SG" smtClean="0"/>
              <a:t>7</a:t>
            </a:fld>
            <a:endParaRPr lang="en-SG"/>
          </a:p>
        </p:txBody>
      </p:sp>
    </p:spTree>
    <p:extLst>
      <p:ext uri="{BB962C8B-B14F-4D97-AF65-F5344CB8AC3E}">
        <p14:creationId xmlns:p14="http://schemas.microsoft.com/office/powerpoint/2010/main" val="423702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https://youtu.be/u5GwT2jEOHM?si=0MvCEarYx_Toe_Tc</a:t>
            </a:r>
          </a:p>
          <a:p>
            <a:endParaRPr lang="en-SG" dirty="0"/>
          </a:p>
        </p:txBody>
      </p:sp>
      <p:sp>
        <p:nvSpPr>
          <p:cNvPr id="4" name="Slide Number Placeholder 3"/>
          <p:cNvSpPr>
            <a:spLocks noGrp="1"/>
          </p:cNvSpPr>
          <p:nvPr>
            <p:ph type="sldNum" sz="quarter" idx="5"/>
          </p:nvPr>
        </p:nvSpPr>
        <p:spPr/>
        <p:txBody>
          <a:bodyPr/>
          <a:lstStyle/>
          <a:p>
            <a:fld id="{53D8B70B-4376-412B-91C0-F62969B57C37}" type="slidenum">
              <a:rPr lang="en-SG" smtClean="0"/>
              <a:t>9</a:t>
            </a:fld>
            <a:endParaRPr lang="en-SG"/>
          </a:p>
        </p:txBody>
      </p:sp>
    </p:spTree>
    <p:extLst>
      <p:ext uri="{BB962C8B-B14F-4D97-AF65-F5344CB8AC3E}">
        <p14:creationId xmlns:p14="http://schemas.microsoft.com/office/powerpoint/2010/main" val="2034245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0D88EF-8B79-E816-6504-2984836436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79C02CB-1391-BC61-0DA5-22FFE4DE46E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58DEA67-379E-4F28-5AD4-013855E88B0A}"/>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5" name="Footer Placeholder 4">
            <a:extLst>
              <a:ext uri="{FF2B5EF4-FFF2-40B4-BE49-F238E27FC236}">
                <a16:creationId xmlns:a16="http://schemas.microsoft.com/office/drawing/2014/main" xmlns="" id="{2E8B876B-795E-D66E-F667-43687262E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0E9957-68D2-F983-268B-91EBAC8B3BF9}"/>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80453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0DE619-431F-4AFC-B310-AF0C977B7A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29EBD44-423F-D095-4664-92754A0C1B2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1F3EB1-C13E-D504-F295-59B12CAB48F8}"/>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5" name="Footer Placeholder 4">
            <a:extLst>
              <a:ext uri="{FF2B5EF4-FFF2-40B4-BE49-F238E27FC236}">
                <a16:creationId xmlns:a16="http://schemas.microsoft.com/office/drawing/2014/main" xmlns="" id="{C1CB4F82-7844-B2A1-660C-4E239402E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5F47B6-5A85-6532-5747-E7E56A50BA4C}"/>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767301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90C6607-CABC-6AA0-E90E-8B8E2C6FCA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91B28A1-26C7-2FDC-9EDB-D8AE76FFF9D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335DB6-B5CE-1105-6CC4-9D1929FCBADB}"/>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5" name="Footer Placeholder 4">
            <a:extLst>
              <a:ext uri="{FF2B5EF4-FFF2-40B4-BE49-F238E27FC236}">
                <a16:creationId xmlns:a16="http://schemas.microsoft.com/office/drawing/2014/main" xmlns="" id="{9F7DF581-DA90-D1F5-504D-69BB07A1B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2BF198-3EFA-9701-3AB6-474AD1F63A6F}"/>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429397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BC0DCD-CD82-E120-F990-C07BAEA3366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DD030B-B620-F13A-64CD-E2AB393075E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E445C1-8A89-2D12-E152-7D4D929B7C91}"/>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5" name="Footer Placeholder 4">
            <a:extLst>
              <a:ext uri="{FF2B5EF4-FFF2-40B4-BE49-F238E27FC236}">
                <a16:creationId xmlns:a16="http://schemas.microsoft.com/office/drawing/2014/main" xmlns="" id="{B123123A-0A62-482F-E056-01FDDF81E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D174B2B-9A15-A610-6EC4-B16F6E7ADB6F}"/>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415201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03BB1-9F03-376D-6B85-40AA053860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91AAA9F-A71D-87AA-5656-D4EAA7E5D37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277C893-971A-9D66-ADEB-D41917AC6A81}"/>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5" name="Footer Placeholder 4">
            <a:extLst>
              <a:ext uri="{FF2B5EF4-FFF2-40B4-BE49-F238E27FC236}">
                <a16:creationId xmlns:a16="http://schemas.microsoft.com/office/drawing/2014/main" xmlns="" id="{BCD58FB3-1AC4-41CA-0ADE-1CA74DBA7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988765-2F2E-390D-DCE7-352C6FAB80BD}"/>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267444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2CE912-8A0C-8948-FE4D-C4B694A2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1E036A-74AA-FE44-B7D6-9DA9430F24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A042F57-483A-EBD4-A2E7-DA6A01D62A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28CA308-04F4-A5C7-0F65-5285E7B73FE5}"/>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6" name="Footer Placeholder 5">
            <a:extLst>
              <a:ext uri="{FF2B5EF4-FFF2-40B4-BE49-F238E27FC236}">
                <a16:creationId xmlns:a16="http://schemas.microsoft.com/office/drawing/2014/main" xmlns="" id="{7473814B-9554-7BF0-A83D-A06932C68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7A5A53-A3C2-BB4F-DC92-2EC2C43459B9}"/>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421026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F3EFCD-7281-A7EA-907C-109F1DC133E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640C101-E8DF-89F9-2813-BD43A03198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E7B59E9-D236-99DD-9026-30F7AE1EB99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9DAAFA8-F499-A1B9-2685-5DF455102E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CC5D18-A4AE-478C-FAD3-E299220B4E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4AE56C-94B8-8CA2-8CBD-F26866097FA7}"/>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8" name="Footer Placeholder 7">
            <a:extLst>
              <a:ext uri="{FF2B5EF4-FFF2-40B4-BE49-F238E27FC236}">
                <a16:creationId xmlns:a16="http://schemas.microsoft.com/office/drawing/2014/main" xmlns="" id="{3ADE9FE6-937C-C3C2-6105-F9D71A146D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979329-C149-C788-512E-353B4A4979EC}"/>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48817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0D39BF-97E1-6EDA-59D2-9EC201D210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E556D5F-7BEF-0BBC-5A05-BEF12B0C949B}"/>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4" name="Footer Placeholder 3">
            <a:extLst>
              <a:ext uri="{FF2B5EF4-FFF2-40B4-BE49-F238E27FC236}">
                <a16:creationId xmlns:a16="http://schemas.microsoft.com/office/drawing/2014/main" xmlns="" id="{E74B1DF1-7C4B-6BEE-861B-D458229FE3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9F82034-E142-9B94-4FF6-1002977AD5FB}"/>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320604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818D4F-19F2-7070-9A29-996A69233050}"/>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3" name="Footer Placeholder 2">
            <a:extLst>
              <a:ext uri="{FF2B5EF4-FFF2-40B4-BE49-F238E27FC236}">
                <a16:creationId xmlns:a16="http://schemas.microsoft.com/office/drawing/2014/main" xmlns="" id="{B6C10934-2A05-E36A-CE50-7E99BB29F3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5B1259A-2523-0544-E251-8391F9B7452B}"/>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292076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E560A-4908-3278-2C2E-338DFA45F5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4A98929-D70C-B20D-856F-84EF11D93B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EA8AF0-9315-2871-285E-30B215E753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F6F3F7-9CA1-92D9-1528-B9A3BCC0B446}"/>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6" name="Footer Placeholder 5">
            <a:extLst>
              <a:ext uri="{FF2B5EF4-FFF2-40B4-BE49-F238E27FC236}">
                <a16:creationId xmlns:a16="http://schemas.microsoft.com/office/drawing/2014/main" xmlns="" id="{A886067E-20F8-A191-25F7-8CF8AC2D9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A189C70-0608-210B-73FB-1E4C4F94EF66}"/>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1637241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3E6DE3-A762-A454-73C5-5665B111650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5963CE3-B0EE-C3F5-37B7-09BD34AEBC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615BB98-F204-15AD-BFD7-1057A012BC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8D296EC-A792-B9EE-E7CF-9D04EFA41C9F}"/>
              </a:ext>
            </a:extLst>
          </p:cNvPr>
          <p:cNvSpPr>
            <a:spLocks noGrp="1"/>
          </p:cNvSpPr>
          <p:nvPr>
            <p:ph type="dt" sz="half" idx="10"/>
          </p:nvPr>
        </p:nvSpPr>
        <p:spPr/>
        <p:txBody>
          <a:bodyPr/>
          <a:lstStyle/>
          <a:p>
            <a:fld id="{7F052BA5-46D9-4940-B30C-5B0C83F45D5A}" type="datetimeFigureOut">
              <a:rPr lang="en-US" smtClean="0"/>
              <a:t>3/21/2025</a:t>
            </a:fld>
            <a:endParaRPr lang="en-US"/>
          </a:p>
        </p:txBody>
      </p:sp>
      <p:sp>
        <p:nvSpPr>
          <p:cNvPr id="6" name="Footer Placeholder 5">
            <a:extLst>
              <a:ext uri="{FF2B5EF4-FFF2-40B4-BE49-F238E27FC236}">
                <a16:creationId xmlns:a16="http://schemas.microsoft.com/office/drawing/2014/main" xmlns="" id="{F91AA755-7049-388B-4F25-2A1CA7A5C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8CDB6E-B22C-E0B1-D158-4D2EFE596DB0}"/>
              </a:ext>
            </a:extLst>
          </p:cNvPr>
          <p:cNvSpPr>
            <a:spLocks noGrp="1"/>
          </p:cNvSpPr>
          <p:nvPr>
            <p:ph type="sldNum" sz="quarter" idx="12"/>
          </p:nvPr>
        </p:nvSpPr>
        <p:spPr/>
        <p:txBody>
          <a:bodyPr/>
          <a:lstStyle/>
          <a:p>
            <a:fld id="{E9870932-D74B-4D46-AC50-AC5C1C71B7D1}" type="slidenum">
              <a:rPr lang="en-US" smtClean="0"/>
              <a:t>‹#›</a:t>
            </a:fld>
            <a:endParaRPr lang="en-US"/>
          </a:p>
        </p:txBody>
      </p:sp>
    </p:spTree>
    <p:extLst>
      <p:ext uri="{BB962C8B-B14F-4D97-AF65-F5344CB8AC3E}">
        <p14:creationId xmlns:p14="http://schemas.microsoft.com/office/powerpoint/2010/main" val="131709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F86475F0-CA76-31F7-979F-8069A795DC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52BA5-46D9-4940-B30C-5B0C83F45D5A}" type="datetimeFigureOut">
              <a:rPr lang="en-US" smtClean="0"/>
              <a:t>3/21/2025</a:t>
            </a:fld>
            <a:endParaRPr lang="en-US"/>
          </a:p>
        </p:txBody>
      </p:sp>
      <p:sp>
        <p:nvSpPr>
          <p:cNvPr id="5" name="Footer Placeholder 4">
            <a:extLst>
              <a:ext uri="{FF2B5EF4-FFF2-40B4-BE49-F238E27FC236}">
                <a16:creationId xmlns:a16="http://schemas.microsoft.com/office/drawing/2014/main" xmlns="" id="{FC461B86-C831-7188-F5B9-590463C5DC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91AEE28-80A6-94AF-89AD-757EDC0C4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70932-D74B-4D46-AC50-AC5C1C71B7D1}" type="slidenum">
              <a:rPr lang="en-US" smtClean="0"/>
              <a:t>‹#›</a:t>
            </a:fld>
            <a:endParaRPr lang="en-US"/>
          </a:p>
        </p:txBody>
      </p:sp>
      <p:pic>
        <p:nvPicPr>
          <p:cNvPr id="7" name="Picture 6" descr="A building with trees and a bridge&#10;&#10;AI-generated content may be incorrect.">
            <a:extLst>
              <a:ext uri="{FF2B5EF4-FFF2-40B4-BE49-F238E27FC236}">
                <a16:creationId xmlns:a16="http://schemas.microsoft.com/office/drawing/2014/main" xmlns="" id="{0FA41E36-9E92-483A-B8EA-B7D5502B182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3">
            <a:extLst>
              <a:ext uri="{FF2B5EF4-FFF2-40B4-BE49-F238E27FC236}">
                <a16:creationId xmlns:a16="http://schemas.microsoft.com/office/drawing/2014/main" xmlns="" id="{0FD8F502-9D08-5BA6-62B2-446AC64A1028}"/>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xmlns="" id="{5D9B8353-CFB5-9200-FCE8-DD04089B6C3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6" name="Picture 15">
            <a:extLst>
              <a:ext uri="{FF2B5EF4-FFF2-40B4-BE49-F238E27FC236}">
                <a16:creationId xmlns:a16="http://schemas.microsoft.com/office/drawing/2014/main" xmlns="" id="{73A27945-1823-08DA-D628-58A6B037F5D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9" name="Picture 6">
            <a:extLst>
              <a:ext uri="{FF2B5EF4-FFF2-40B4-BE49-F238E27FC236}">
                <a16:creationId xmlns:a16="http://schemas.microsoft.com/office/drawing/2014/main" xmlns="" id="{CF3E92C1-B065-720C-6CFB-059A983C008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20" name="Picture 6">
            <a:extLst>
              <a:ext uri="{FF2B5EF4-FFF2-40B4-BE49-F238E27FC236}">
                <a16:creationId xmlns:a16="http://schemas.microsoft.com/office/drawing/2014/main" xmlns="" id="{E4B732B0-0C94-A133-5CC9-E7E5F3879F44}"/>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1" name="Picture 6">
            <a:extLst>
              <a:ext uri="{FF2B5EF4-FFF2-40B4-BE49-F238E27FC236}">
                <a16:creationId xmlns:a16="http://schemas.microsoft.com/office/drawing/2014/main" xmlns="" id="{24677F7B-EC7B-781F-B677-A8EA50412FCC}"/>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2" name="Picture 6">
            <a:extLst>
              <a:ext uri="{FF2B5EF4-FFF2-40B4-BE49-F238E27FC236}">
                <a16:creationId xmlns:a16="http://schemas.microsoft.com/office/drawing/2014/main" xmlns="" id="{A4454DA6-7144-5171-9D8B-454368795AD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3" name="Picture 6">
            <a:extLst>
              <a:ext uri="{FF2B5EF4-FFF2-40B4-BE49-F238E27FC236}">
                <a16:creationId xmlns:a16="http://schemas.microsoft.com/office/drawing/2014/main" xmlns="" id="{E93F5575-4C06-891C-997E-2A3C845EA95C}"/>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4" name="Picture 6">
            <a:extLst>
              <a:ext uri="{FF2B5EF4-FFF2-40B4-BE49-F238E27FC236}">
                <a16:creationId xmlns:a16="http://schemas.microsoft.com/office/drawing/2014/main" xmlns="" id="{236770B2-F8B7-61BC-5E6F-6F7BF3379FE4}"/>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5" name="Picture 6">
            <a:extLst>
              <a:ext uri="{FF2B5EF4-FFF2-40B4-BE49-F238E27FC236}">
                <a16:creationId xmlns:a16="http://schemas.microsoft.com/office/drawing/2014/main" xmlns="" id="{8B12BA69-E6E4-BFB4-6342-6C488FC80139}"/>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6" name="Picture 6">
            <a:extLst>
              <a:ext uri="{FF2B5EF4-FFF2-40B4-BE49-F238E27FC236}">
                <a16:creationId xmlns:a16="http://schemas.microsoft.com/office/drawing/2014/main" xmlns="" id="{50884BCA-F5A0-6DB9-9315-C01E74142246}"/>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3181641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FFEB52B-1C06-AE1F-525B-0220360E6784}"/>
              </a:ext>
            </a:extLst>
          </p:cNvPr>
          <p:cNvPicPr>
            <a:picLocks noChangeAspect="1"/>
          </p:cNvPicPr>
          <p:nvPr/>
        </p:nvPicPr>
        <p:blipFill>
          <a:blip r:embed="rId3"/>
          <a:stretch>
            <a:fillRect/>
          </a:stretch>
        </p:blipFill>
        <p:spPr>
          <a:xfrm>
            <a:off x="-87086" y="1"/>
            <a:ext cx="12279086" cy="6857999"/>
          </a:xfrm>
          <a:prstGeom prst="rect">
            <a:avLst/>
          </a:prstGeom>
        </p:spPr>
      </p:pic>
      <p:pic>
        <p:nvPicPr>
          <p:cNvPr id="16" name="Picture 15">
            <a:extLst>
              <a:ext uri="{FF2B5EF4-FFF2-40B4-BE49-F238E27FC236}">
                <a16:creationId xmlns:a16="http://schemas.microsoft.com/office/drawing/2014/main" xmlns="" id="{FDF7A593-1A10-866F-1D4D-21D48730A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897" y="2685448"/>
            <a:ext cx="724608" cy="743552"/>
          </a:xfrm>
          <a:prstGeom prst="rect">
            <a:avLst/>
          </a:prstGeom>
        </p:spPr>
      </p:pic>
      <p:pic>
        <p:nvPicPr>
          <p:cNvPr id="2" name="Picture 1" descr="A cartoon of a child&#10;&#10;Description automatically generated">
            <a:extLst>
              <a:ext uri="{FF2B5EF4-FFF2-40B4-BE49-F238E27FC236}">
                <a16:creationId xmlns:a16="http://schemas.microsoft.com/office/drawing/2014/main" xmlns="" id="{A25E98B0-170C-6EB2-426C-4096B282DBF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162" b="95919" l="9980" r="89980">
                        <a14:foregroundMark x1="65374" y1="10384" x2="44081" y2="8162"/>
                        <a14:foregroundMark x1="47596" y1="88889" x2="48889" y2="95919"/>
                      </a14:backgroundRemoval>
                    </a14:imgEffect>
                  </a14:imgLayer>
                </a14:imgProps>
              </a:ext>
              <a:ext uri="{28A0092B-C50C-407E-A947-70E740481C1C}">
                <a14:useLocalDpi xmlns:a14="http://schemas.microsoft.com/office/drawing/2010/main" val="0"/>
              </a:ext>
            </a:extLst>
          </a:blip>
          <a:stretch>
            <a:fillRect/>
          </a:stretch>
        </p:blipFill>
        <p:spPr>
          <a:xfrm>
            <a:off x="1924223" y="3886836"/>
            <a:ext cx="2971163" cy="2971163"/>
          </a:xfrm>
          <a:prstGeom prst="rect">
            <a:avLst/>
          </a:prstGeom>
        </p:spPr>
      </p:pic>
      <p:sp>
        <p:nvSpPr>
          <p:cNvPr id="6" name="Rounded Rectangle 5"/>
          <p:cNvSpPr/>
          <p:nvPr/>
        </p:nvSpPr>
        <p:spPr>
          <a:xfrm>
            <a:off x="4577802" y="5372417"/>
            <a:ext cx="5234473" cy="6624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smtClean="0">
                <a:solidFill>
                  <a:srgbClr val="FFC000"/>
                </a:solidFill>
              </a:rPr>
              <a:t>Giáo</a:t>
            </a:r>
            <a:r>
              <a:rPr lang="en-US" sz="2800" b="1" dirty="0" smtClean="0">
                <a:solidFill>
                  <a:srgbClr val="FFC000"/>
                </a:solidFill>
              </a:rPr>
              <a:t> </a:t>
            </a:r>
            <a:r>
              <a:rPr lang="en-US" sz="2800" b="1" dirty="0" err="1" smtClean="0">
                <a:solidFill>
                  <a:srgbClr val="FFC000"/>
                </a:solidFill>
              </a:rPr>
              <a:t>viên</a:t>
            </a:r>
            <a:r>
              <a:rPr lang="en-US" sz="2800" b="1" dirty="0" smtClean="0">
                <a:solidFill>
                  <a:srgbClr val="FFC000"/>
                </a:solidFill>
              </a:rPr>
              <a:t>: </a:t>
            </a:r>
            <a:r>
              <a:rPr lang="en-US" sz="2800" b="1" dirty="0" err="1" smtClean="0">
                <a:solidFill>
                  <a:srgbClr val="FFC000"/>
                </a:solidFill>
              </a:rPr>
              <a:t>Phạm</a:t>
            </a:r>
            <a:r>
              <a:rPr lang="en-US" sz="2800" b="1" dirty="0" smtClean="0">
                <a:solidFill>
                  <a:srgbClr val="FFC000"/>
                </a:solidFill>
              </a:rPr>
              <a:t> </a:t>
            </a:r>
            <a:r>
              <a:rPr lang="en-US" sz="2800" b="1" dirty="0" err="1" smtClean="0">
                <a:solidFill>
                  <a:srgbClr val="FFC000"/>
                </a:solidFill>
              </a:rPr>
              <a:t>Thị</a:t>
            </a:r>
            <a:r>
              <a:rPr lang="en-US" sz="2800" b="1" dirty="0">
                <a:solidFill>
                  <a:srgbClr val="FFC000"/>
                </a:solidFill>
              </a:rPr>
              <a:t> </a:t>
            </a:r>
            <a:r>
              <a:rPr lang="en-US" sz="2800" b="1" dirty="0" err="1" smtClean="0">
                <a:solidFill>
                  <a:srgbClr val="FFC000"/>
                </a:solidFill>
              </a:rPr>
              <a:t>Thanh</a:t>
            </a:r>
            <a:r>
              <a:rPr lang="en-US" sz="2800" b="1" dirty="0" smtClean="0">
                <a:solidFill>
                  <a:srgbClr val="FFC000"/>
                </a:solidFill>
              </a:rPr>
              <a:t> </a:t>
            </a:r>
            <a:endParaRPr lang="en-US" sz="2800" b="1" dirty="0">
              <a:solidFill>
                <a:srgbClr val="FFC000"/>
              </a:solidFill>
            </a:endParaRPr>
          </a:p>
        </p:txBody>
      </p:sp>
    </p:spTree>
    <p:extLst>
      <p:ext uri="{BB962C8B-B14F-4D97-AF65-F5344CB8AC3E}">
        <p14:creationId xmlns:p14="http://schemas.microsoft.com/office/powerpoint/2010/main" val="15095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35FA263-5106-6FE3-FA7C-AF62237F6EC6}"/>
              </a:ext>
            </a:extLst>
          </p:cNvPr>
          <p:cNvSpPr/>
          <p:nvPr/>
        </p:nvSpPr>
        <p:spPr>
          <a:xfrm>
            <a:off x="293809" y="192192"/>
            <a:ext cx="11604381" cy="6473616"/>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049461C-0F5C-6461-F964-4BAEFA49838D}"/>
              </a:ext>
            </a:extLst>
          </p:cNvPr>
          <p:cNvSpPr txBox="1"/>
          <p:nvPr/>
        </p:nvSpPr>
        <p:spPr>
          <a:xfrm>
            <a:off x="799168" y="1037063"/>
            <a:ext cx="10593659" cy="5478423"/>
          </a:xfrm>
          <a:prstGeom prst="rect">
            <a:avLst/>
          </a:prstGeom>
          <a:noFill/>
        </p:spPr>
        <p:txBody>
          <a:bodyPr wrap="square" rtlCol="0">
            <a:spAutoFit/>
          </a:bodyPr>
          <a:lstStyle/>
          <a:p>
            <a:r>
              <a:rPr lang="vi-VN" sz="3500" dirty="0">
                <a:latin typeface="Tahoma" panose="020B0604030504040204" pitchFamily="34" charset="0"/>
                <a:ea typeface="Tahoma" panose="020B0604030504040204" pitchFamily="34" charset="0"/>
                <a:cs typeface="Tahoma" panose="020B0604030504040204" pitchFamily="34" charset="0"/>
              </a:rPr>
              <a:t>+ Ăng-co Thom được xây dựng từ thế kỉ XII, là kinh đô cuối cùng của đế quốc Khơ-me (Khmer), thuộc thành phố Xiêm Riệp ngày nay.</a:t>
            </a:r>
          </a:p>
          <a:p>
            <a:r>
              <a:rPr lang="vi-VN" sz="3500" dirty="0">
                <a:latin typeface="Tahoma" panose="020B0604030504040204" pitchFamily="34" charset="0"/>
                <a:ea typeface="Tahoma" panose="020B0604030504040204" pitchFamily="34" charset="0"/>
                <a:cs typeface="Tahoma" panose="020B0604030504040204" pitchFamily="34" charset="0"/>
              </a:rPr>
              <a:t>+Khu thành có hình vuông với diện tích gần 9 km², được bao quanh bởi bốn bức tường đá ong cao tới 9 m và năm cửa ra vào. Dọc hai bên đường dẫn vào thành là </a:t>
            </a:r>
            <a:r>
              <a:rPr lang="vi-VN" sz="3500" dirty="0" smtClean="0">
                <a:latin typeface="Tahoma" panose="020B0604030504040204" pitchFamily="34" charset="0"/>
                <a:ea typeface="Tahoma" panose="020B0604030504040204" pitchFamily="34" charset="0"/>
                <a:cs typeface="Tahoma" panose="020B0604030504040204" pitchFamily="34" charset="0"/>
              </a:rPr>
              <a:t>các</a:t>
            </a:r>
            <a:r>
              <a:rPr lang="en-US" sz="3500" dirty="0" smtClean="0">
                <a:latin typeface="Tahoma" panose="020B0604030504040204" pitchFamily="34" charset="0"/>
                <a:ea typeface="Tahoma" panose="020B0604030504040204" pitchFamily="34" charset="0"/>
                <a:cs typeface="Tahoma" panose="020B0604030504040204" pitchFamily="34" charset="0"/>
              </a:rPr>
              <a:t> </a:t>
            </a:r>
            <a:r>
              <a:rPr lang="vi-VN" sz="3500" dirty="0" smtClean="0">
                <a:latin typeface="Tahoma" panose="020B0604030504040204" pitchFamily="34" charset="0"/>
                <a:ea typeface="Tahoma" panose="020B0604030504040204" pitchFamily="34" charset="0"/>
                <a:cs typeface="Tahoma" panose="020B0604030504040204" pitchFamily="34" charset="0"/>
              </a:rPr>
              <a:t>tượng </a:t>
            </a:r>
            <a:r>
              <a:rPr lang="vi-VN" sz="3500" dirty="0">
                <a:latin typeface="Tahoma" panose="020B0604030504040204" pitchFamily="34" charset="0"/>
                <a:ea typeface="Tahoma" panose="020B0604030504040204" pitchFamily="34" charset="0"/>
                <a:cs typeface="Tahoma" panose="020B0604030504040204" pitchFamily="34" charset="0"/>
              </a:rPr>
              <a:t>thần bằng đá.</a:t>
            </a:r>
          </a:p>
          <a:p>
            <a:r>
              <a:rPr lang="vi-VN" sz="3500" dirty="0">
                <a:latin typeface="Tahoma" panose="020B0604030504040204" pitchFamily="34" charset="0"/>
                <a:ea typeface="Tahoma" panose="020B0604030504040204" pitchFamily="34" charset="0"/>
                <a:cs typeface="Tahoma" panose="020B0604030504040204" pitchFamily="34" charset="0"/>
              </a:rPr>
              <a:t>+Trung tâm thành là đền Bay-on (Bayon) cao ba tầng với hơn 50 ngọn tháp lớn nhỏ. Phần đỉnh mỗi tháp có tạc bốn mặt Phật nhìn ra bốn hướng.</a:t>
            </a:r>
            <a:endParaRPr lang="en-SG" sz="3500"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xmlns="" id="{D743A0F4-CE51-155B-B2FE-41D85F5EAB30}"/>
              </a:ext>
            </a:extLst>
          </p:cNvPr>
          <p:cNvSpPr/>
          <p:nvPr/>
        </p:nvSpPr>
        <p:spPr>
          <a:xfrm>
            <a:off x="4261623" y="33453"/>
            <a:ext cx="3668751" cy="880947"/>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D8DAA20B-39AF-547B-2C30-AB03D585768F}"/>
              </a:ext>
            </a:extLst>
          </p:cNvPr>
          <p:cNvSpPr txBox="1"/>
          <p:nvPr/>
        </p:nvSpPr>
        <p:spPr>
          <a:xfrm>
            <a:off x="4381029" y="124045"/>
            <a:ext cx="7415561" cy="707886"/>
          </a:xfrm>
          <a:prstGeom prst="rect">
            <a:avLst/>
          </a:prstGeom>
          <a:noFill/>
        </p:spPr>
        <p:txBody>
          <a:bodyPr wrap="square" rtlCol="0">
            <a:spAutoFit/>
          </a:bodyPr>
          <a:lstStyle/>
          <a:p>
            <a:pPr algn="just"/>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Ăng-co Thom</a:t>
            </a:r>
            <a:endParaRPr lang="en-SG" sz="4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4502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gkor-thom-campuchia ">
            <a:extLst>
              <a:ext uri="{FF2B5EF4-FFF2-40B4-BE49-F238E27FC236}">
                <a16:creationId xmlns:a16="http://schemas.microsoft.com/office/drawing/2014/main" xmlns="" id="{CAA2E746-0B15-22DF-5E4E-6F9ED34BD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1924"/>
            <a:ext cx="8712200" cy="65341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92855A5-EE63-7C8A-D4C9-C54A06FE3B7E}"/>
              </a:ext>
            </a:extLst>
          </p:cNvPr>
          <p:cNvPicPr>
            <a:picLocks noChangeAspect="1"/>
          </p:cNvPicPr>
          <p:nvPr/>
        </p:nvPicPr>
        <p:blipFill>
          <a:blip r:embed="rId3"/>
          <a:stretch>
            <a:fillRect/>
          </a:stretch>
        </p:blipFill>
        <p:spPr>
          <a:xfrm>
            <a:off x="1333500" y="247649"/>
            <a:ext cx="8483600" cy="6362700"/>
          </a:xfrm>
          <a:prstGeom prst="rect">
            <a:avLst/>
          </a:prstGeom>
        </p:spPr>
      </p:pic>
      <p:pic>
        <p:nvPicPr>
          <p:cNvPr id="3" name="Picture 2">
            <a:extLst>
              <a:ext uri="{FF2B5EF4-FFF2-40B4-BE49-F238E27FC236}">
                <a16:creationId xmlns:a16="http://schemas.microsoft.com/office/drawing/2014/main" xmlns="" id="{39CA8DFD-BCED-52DA-5D8B-3F9E04DFFF27}"/>
              </a:ext>
            </a:extLst>
          </p:cNvPr>
          <p:cNvPicPr>
            <a:picLocks noChangeAspect="1"/>
          </p:cNvPicPr>
          <p:nvPr/>
        </p:nvPicPr>
        <p:blipFill>
          <a:blip r:embed="rId4"/>
          <a:stretch>
            <a:fillRect/>
          </a:stretch>
        </p:blipFill>
        <p:spPr>
          <a:xfrm>
            <a:off x="1333500" y="247649"/>
            <a:ext cx="8483600" cy="6362700"/>
          </a:xfrm>
          <a:prstGeom prst="rect">
            <a:avLst/>
          </a:prstGeom>
        </p:spPr>
      </p:pic>
    </p:spTree>
    <p:extLst>
      <p:ext uri="{BB962C8B-B14F-4D97-AF65-F5344CB8AC3E}">
        <p14:creationId xmlns:p14="http://schemas.microsoft.com/office/powerpoint/2010/main" val="281941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26"/>
                                        </p:tgtEl>
                                        <p:attrNameLst>
                                          <p:attrName>ppt_w</p:attrName>
                                        </p:attrNameLst>
                                      </p:cBhvr>
                                      <p:tavLst>
                                        <p:tav tm="0">
                                          <p:val>
                                            <p:strVal val="ppt_w"/>
                                          </p:val>
                                        </p:tav>
                                        <p:tav tm="100000">
                                          <p:val>
                                            <p:fltVal val="0"/>
                                          </p:val>
                                        </p:tav>
                                      </p:tavLst>
                                    </p:anim>
                                    <p:anim calcmode="lin" valueType="num">
                                      <p:cBhvr>
                                        <p:cTn id="12" dur="500"/>
                                        <p:tgtEl>
                                          <p:spTgt spid="1026"/>
                                        </p:tgtEl>
                                        <p:attrNameLst>
                                          <p:attrName>ppt_h</p:attrName>
                                        </p:attrNameLst>
                                      </p:cBhvr>
                                      <p:tavLst>
                                        <p:tav tm="0">
                                          <p:val>
                                            <p:strVal val="ppt_h"/>
                                          </p:val>
                                        </p:tav>
                                        <p:tav tm="100000">
                                          <p:val>
                                            <p:fltVal val="0"/>
                                          </p:val>
                                        </p:tav>
                                      </p:tavLst>
                                    </p:anim>
                                    <p:animEffect transition="out" filter="fade">
                                      <p:cBhvr>
                                        <p:cTn id="13" dur="500"/>
                                        <p:tgtEl>
                                          <p:spTgt spid="1026"/>
                                        </p:tgtEl>
                                      </p:cBhvr>
                                    </p:animEffect>
                                    <p:set>
                                      <p:cBhvr>
                                        <p:cTn id="14" dur="1" fill="hold">
                                          <p:stCondLst>
                                            <p:cond delay="499"/>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2"/>
                                        </p:tgtEl>
                                        <p:attrNameLst>
                                          <p:attrName>ppt_w</p:attrName>
                                        </p:attrNameLst>
                                      </p:cBhvr>
                                      <p:tavLst>
                                        <p:tav tm="0">
                                          <p:val>
                                            <p:strVal val="ppt_w"/>
                                          </p:val>
                                        </p:tav>
                                        <p:tav tm="100000">
                                          <p:val>
                                            <p:fltVal val="0"/>
                                          </p:val>
                                        </p:tav>
                                      </p:tavLst>
                                    </p:anim>
                                    <p:anim calcmode="lin" valueType="num">
                                      <p:cBhvr>
                                        <p:cTn id="24" dur="500"/>
                                        <p:tgtEl>
                                          <p:spTgt spid="2"/>
                                        </p:tgtEl>
                                        <p:attrNameLst>
                                          <p:attrName>ppt_h</p:attrName>
                                        </p:attrNameLst>
                                      </p:cBhvr>
                                      <p:tavLst>
                                        <p:tav tm="0">
                                          <p:val>
                                            <p:strVal val="ppt_h"/>
                                          </p:val>
                                        </p:tav>
                                        <p:tav tm="100000">
                                          <p:val>
                                            <p:fltVal val="0"/>
                                          </p:val>
                                        </p:tav>
                                      </p:tavLst>
                                    </p:anim>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xmlns="" id="{B7783C9A-E332-252A-6E6D-E4E01DB42CEC}"/>
              </a:ext>
            </a:extLst>
          </p:cNvPr>
          <p:cNvSpPr txBox="1">
            <a:spLocks noChangeArrowheads="1"/>
          </p:cNvSpPr>
          <p:nvPr/>
        </p:nvSpPr>
        <p:spPr bwMode="auto">
          <a:xfrm>
            <a:off x="95071" y="856357"/>
            <a:ext cx="6801029" cy="6001643"/>
          </a:xfrm>
          <a:prstGeom prst="rect">
            <a:avLst/>
          </a:prstGeom>
          <a:solidFill>
            <a:schemeClr val="bg1"/>
          </a:solidFill>
          <a:ln w="19050">
            <a:solidFill>
              <a:schemeClr val="accent2">
                <a:lumMod val="75000"/>
              </a:schemeClr>
            </a:solidFill>
            <a:prstDash val="dash"/>
            <a:miter lim="800000"/>
            <a:headEnd/>
            <a:tailEnd/>
          </a:ln>
        </p:spPr>
        <p:style>
          <a:lnRef idx="0">
            <a:scrgbClr r="0" g="0" b="0"/>
          </a:lnRef>
          <a:fillRef idx="0">
            <a:scrgbClr r="0" g="0" b="0"/>
          </a:fillRef>
          <a:effectRef idx="0">
            <a:scrgbClr r="0" g="0" b="0"/>
          </a:effectRef>
          <a:fontRef idx="minor">
            <a:schemeClr val="lt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defRPr/>
            </a:pPr>
            <a:r>
              <a:rPr lang="vi-VN" altLang="en-US" sz="3200" b="1" dirty="0">
                <a:solidFill>
                  <a:srgbClr val="002060"/>
                </a:solidFill>
                <a:latin typeface="Cambria" panose="02040503050406030204" pitchFamily="18" charset="0"/>
                <a:cs typeface="#9Slide03 Arima Madurai Black" panose="00000A00000000000000" pitchFamily="2" charset="0"/>
              </a:rPr>
              <a:t>+Điểm nổi bật nhất của tượng đài là khối đá tạc hình hai người chiến sĩ Cam-pu-chia và Việt Nam đứng bảo vệ một người phụ nữ bế con nhỏ trên tay. </a:t>
            </a:r>
            <a:endParaRPr lang="en-US" altLang="en-US" sz="3200" b="1" dirty="0" smtClean="0">
              <a:solidFill>
                <a:srgbClr val="002060"/>
              </a:solidFill>
              <a:latin typeface="Cambria" panose="02040503050406030204" pitchFamily="18" charset="0"/>
              <a:cs typeface="#9Slide03 Arima Madurai Black" panose="00000A00000000000000" pitchFamily="2" charset="0"/>
            </a:endParaRPr>
          </a:p>
          <a:p>
            <a:pPr lvl="0" algn="just" eaLnBrk="1" hangingPunct="1">
              <a:spcBef>
                <a:spcPct val="50000"/>
              </a:spcBef>
              <a:defRPr/>
            </a:pPr>
            <a:r>
              <a:rPr lang="vi-VN" altLang="en-US" sz="3200" b="1" dirty="0" smtClean="0">
                <a:solidFill>
                  <a:srgbClr val="002060"/>
                </a:solidFill>
                <a:latin typeface="Cambria" panose="02040503050406030204" pitchFamily="18" charset="0"/>
                <a:cs typeface="#9Slide03 Arima Madurai Black" panose="00000A00000000000000" pitchFamily="2" charset="0"/>
              </a:rPr>
              <a:t>+</a:t>
            </a:r>
            <a:r>
              <a:rPr lang="vi-VN" altLang="en-US" sz="3200" b="1" dirty="0">
                <a:solidFill>
                  <a:srgbClr val="002060"/>
                </a:solidFill>
                <a:latin typeface="Cambria" panose="02040503050406030204" pitchFamily="18" charset="0"/>
                <a:cs typeface="#9Slide03 Arima Madurai Black" panose="00000A00000000000000" pitchFamily="2" charset="0"/>
              </a:rPr>
              <a:t>Phần chóp của tượng đài được mạ đồng màu vàng nổi bật giữa bầu trời.</a:t>
            </a:r>
          </a:p>
          <a:p>
            <a:pPr lvl="0" algn="just" eaLnBrk="1" hangingPunct="1">
              <a:spcBef>
                <a:spcPct val="50000"/>
              </a:spcBef>
              <a:defRPr/>
            </a:pPr>
            <a:r>
              <a:rPr lang="vi-VN" altLang="en-US" sz="3200" b="1" dirty="0">
                <a:solidFill>
                  <a:srgbClr val="002060"/>
                </a:solidFill>
                <a:latin typeface="Cambria" panose="02040503050406030204" pitchFamily="18" charset="0"/>
                <a:cs typeface="#9Slide03 Arima Madurai Black" panose="00000A00000000000000" pitchFamily="2" charset="0"/>
              </a:rPr>
              <a:t>+Công trình là biểu tượng của tình đoàn kết, hữu nghị giữa hai nước Việt Nam - Cam-pu-chia.</a:t>
            </a:r>
            <a:endPar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xmlns="" id="{C71D62D4-A3FE-9B0C-2B9F-47C1ABC8B6C1}"/>
              </a:ext>
            </a:extLst>
          </p:cNvPr>
          <p:cNvPicPr>
            <a:picLocks noChangeAspect="1"/>
          </p:cNvPicPr>
          <p:nvPr/>
        </p:nvPicPr>
        <p:blipFill>
          <a:blip r:embed="rId2"/>
          <a:stretch>
            <a:fillRect/>
          </a:stretch>
        </p:blipFill>
        <p:spPr>
          <a:xfrm>
            <a:off x="6953429" y="930592"/>
            <a:ext cx="5156200" cy="5853172"/>
          </a:xfrm>
          <a:prstGeom prst="rect">
            <a:avLst/>
          </a:prstGeom>
        </p:spPr>
      </p:pic>
      <p:sp>
        <p:nvSpPr>
          <p:cNvPr id="5" name="Rectangle: Rounded Corners 4">
            <a:extLst>
              <a:ext uri="{FF2B5EF4-FFF2-40B4-BE49-F238E27FC236}">
                <a16:creationId xmlns:a16="http://schemas.microsoft.com/office/drawing/2014/main" xmlns="" id="{121698D6-F597-FE02-A254-5E1989505279}"/>
              </a:ext>
            </a:extLst>
          </p:cNvPr>
          <p:cNvSpPr/>
          <p:nvPr/>
        </p:nvSpPr>
        <p:spPr>
          <a:xfrm>
            <a:off x="444501" y="148471"/>
            <a:ext cx="11652428" cy="670769"/>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04700367-F7C7-1136-3F8F-88EBA409F100}"/>
              </a:ext>
            </a:extLst>
          </p:cNvPr>
          <p:cNvSpPr txBox="1"/>
          <p:nvPr/>
        </p:nvSpPr>
        <p:spPr>
          <a:xfrm>
            <a:off x="609602" y="234930"/>
            <a:ext cx="12306298" cy="553998"/>
          </a:xfrm>
          <a:prstGeom prst="rect">
            <a:avLst/>
          </a:prstGeom>
          <a:noFill/>
        </p:spPr>
        <p:txBody>
          <a:bodyPr wrap="square" rtlCol="0">
            <a:spAutoFit/>
          </a:bodyPr>
          <a:lstStyle/>
          <a:p>
            <a:pPr algn="just"/>
            <a:r>
              <a:rPr lang="vi-VN" sz="2900" b="1" dirty="0">
                <a:solidFill>
                  <a:srgbClr val="C00000"/>
                </a:solidFill>
                <a:latin typeface="Tahoma" panose="020B0604030504040204" pitchFamily="34" charset="0"/>
                <a:ea typeface="Tahoma" panose="020B0604030504040204" pitchFamily="34" charset="0"/>
                <a:cs typeface="Tahoma" panose="020B0604030504040204" pitchFamily="34" charset="0"/>
              </a:rPr>
              <a:t>Tượng đài hữu nghị Việt Nam – Cam-pu-chia tại Phnôm Pênh</a:t>
            </a:r>
            <a:endParaRPr lang="en-SG" sz="29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873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0C26576-9BA3-222B-07EE-8A3C1263D799}"/>
              </a:ext>
            </a:extLst>
          </p:cNvPr>
          <p:cNvPicPr>
            <a:picLocks noChangeAspect="1"/>
          </p:cNvPicPr>
          <p:nvPr/>
        </p:nvPicPr>
        <p:blipFill>
          <a:blip r:embed="rId2"/>
          <a:stretch>
            <a:fillRect/>
          </a:stretch>
        </p:blipFill>
        <p:spPr>
          <a:xfrm>
            <a:off x="1497695" y="1600200"/>
            <a:ext cx="10215617" cy="3079095"/>
          </a:xfrm>
          <a:prstGeom prst="rect">
            <a:avLst/>
          </a:prstGeom>
        </p:spPr>
      </p:pic>
      <p:pic>
        <p:nvPicPr>
          <p:cNvPr id="5" name="Picture 4" descr="A cartoon of a child&#10;&#10;Description automatically generated">
            <a:extLst>
              <a:ext uri="{FF2B5EF4-FFF2-40B4-BE49-F238E27FC236}">
                <a16:creationId xmlns:a16="http://schemas.microsoft.com/office/drawing/2014/main" xmlns="" id="{F152FEEE-2CCE-1593-93A1-83F30372D94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162" b="95919" l="9980" r="89980">
                        <a14:foregroundMark x1="65374" y1="10384" x2="44081" y2="8162"/>
                        <a14:foregroundMark x1="47596" y1="88889" x2="48889" y2="95919"/>
                      </a14:backgroundRemoval>
                    </a14:imgEffect>
                  </a14:imgLayer>
                </a14:imgProps>
              </a:ext>
              <a:ext uri="{28A0092B-C50C-407E-A947-70E740481C1C}">
                <a14:useLocalDpi xmlns:a14="http://schemas.microsoft.com/office/drawing/2010/main" val="0"/>
              </a:ext>
            </a:extLst>
          </a:blip>
          <a:stretch>
            <a:fillRect/>
          </a:stretch>
        </p:blipFill>
        <p:spPr>
          <a:xfrm>
            <a:off x="4876800" y="3621815"/>
            <a:ext cx="3271970" cy="3271970"/>
          </a:xfrm>
          <a:prstGeom prst="rect">
            <a:avLst/>
          </a:prstGeom>
        </p:spPr>
      </p:pic>
    </p:spTree>
    <p:extLst>
      <p:ext uri="{BB962C8B-B14F-4D97-AF65-F5344CB8AC3E}">
        <p14:creationId xmlns:p14="http://schemas.microsoft.com/office/powerpoint/2010/main" val="2379462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21E228B1-BE1C-502A-A83A-49A7FEAC58CA}"/>
              </a:ext>
            </a:extLst>
          </p:cNvPr>
          <p:cNvSpPr/>
          <p:nvPr/>
        </p:nvSpPr>
        <p:spPr>
          <a:xfrm>
            <a:off x="229135" y="192192"/>
            <a:ext cx="11604381" cy="6473616"/>
          </a:xfrm>
          <a:prstGeom prst="roundRect">
            <a:avLst>
              <a:gd name="adj" fmla="val 9710"/>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B097D36-F182-C245-5090-1E8AE3186963}"/>
              </a:ext>
            </a:extLst>
          </p:cNvPr>
          <p:cNvSpPr txBox="1"/>
          <p:nvPr/>
        </p:nvSpPr>
        <p:spPr>
          <a:xfrm>
            <a:off x="1313337" y="298856"/>
            <a:ext cx="10154763" cy="2062103"/>
          </a:xfrm>
          <a:prstGeom prst="rect">
            <a:avLst/>
          </a:prstGeom>
          <a:noFill/>
        </p:spPr>
        <p:txBody>
          <a:bodyPr wrap="square" rtlCol="0">
            <a:spAutoFit/>
          </a:bodyPr>
          <a:lstStyle/>
          <a:p>
            <a:pPr marL="514350" indent="-514350" algn="just">
              <a:buAutoNum type="arabicPeriod"/>
            </a:pPr>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Dựa vào lược đồ tự nhiên của Cam-pu-chia, em hãy kể tên:</a:t>
            </a:r>
          </a:p>
          <a:p>
            <a:pPr marL="514350" indent="-514350" algn="just">
              <a:buAutoNum type="alphaLcParenR"/>
            </a:pPr>
            <a:r>
              <a:rPr lang="vi-VN" sz="3200" b="1" dirty="0">
                <a:solidFill>
                  <a:srgbClr val="00B0F0"/>
                </a:solidFill>
                <a:latin typeface="Tahoma" panose="020B0604030504040204" pitchFamily="34" charset="0"/>
                <a:ea typeface="Tahoma" panose="020B0604030504040204" pitchFamily="34" charset="0"/>
                <a:cs typeface="Tahoma" panose="020B0604030504040204" pitchFamily="34" charset="0"/>
              </a:rPr>
              <a:t>Các quốc gia tiếp giáp với Cam-pu-chia.</a:t>
            </a:r>
          </a:p>
          <a:p>
            <a:pPr algn="just"/>
            <a:r>
              <a:rPr lang="vi-VN" sz="3200" b="1" dirty="0">
                <a:solidFill>
                  <a:srgbClr val="00B0F0"/>
                </a:solidFill>
                <a:latin typeface="Tahoma" panose="020B0604030504040204" pitchFamily="34" charset="0"/>
                <a:ea typeface="Tahoma" panose="020B0604030504040204" pitchFamily="34" charset="0"/>
                <a:cs typeface="Tahoma" panose="020B0604030504040204" pitchFamily="34" charset="0"/>
              </a:rPr>
              <a:t>b) Một số dãy núi, sông và hồ lớn ở Cam-pu-chia.</a:t>
            </a:r>
            <a:endParaRPr lang="en-US" sz="32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pic>
        <p:nvPicPr>
          <p:cNvPr id="5" name="Graphic 4">
            <a:extLst>
              <a:ext uri="{FF2B5EF4-FFF2-40B4-BE49-F238E27FC236}">
                <a16:creationId xmlns:a16="http://schemas.microsoft.com/office/drawing/2014/main" xmlns="" id="{E0643E8A-BDF9-39FE-D20A-5EE41018B69A}"/>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45468" t="3053" r="29063" b="60935"/>
          <a:stretch/>
        </p:blipFill>
        <p:spPr>
          <a:xfrm rot="20434236">
            <a:off x="174071" y="349016"/>
            <a:ext cx="1224851" cy="974187"/>
          </a:xfrm>
          <a:prstGeom prst="rect">
            <a:avLst/>
          </a:prstGeom>
        </p:spPr>
      </p:pic>
      <p:pic>
        <p:nvPicPr>
          <p:cNvPr id="19" name="Picture 18">
            <a:extLst>
              <a:ext uri="{FF2B5EF4-FFF2-40B4-BE49-F238E27FC236}">
                <a16:creationId xmlns:a16="http://schemas.microsoft.com/office/drawing/2014/main" xmlns="" id="{2A0A520E-1816-3FD6-93A2-78DD0F8CE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100" y="2646540"/>
            <a:ext cx="2905520" cy="4211460"/>
          </a:xfrm>
          <a:prstGeom prst="rect">
            <a:avLst/>
          </a:prstGeom>
        </p:spPr>
      </p:pic>
    </p:spTree>
    <p:extLst>
      <p:ext uri="{BB962C8B-B14F-4D97-AF65-F5344CB8AC3E}">
        <p14:creationId xmlns:p14="http://schemas.microsoft.com/office/powerpoint/2010/main" val="173839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A50AECF-4EE0-4DAA-0B90-0B62C699AA2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1B40AA3-41EE-BEA3-9BF4-7E1391683F3F}"/>
              </a:ext>
            </a:extLst>
          </p:cNvPr>
          <p:cNvSpPr/>
          <p:nvPr/>
        </p:nvSpPr>
        <p:spPr>
          <a:xfrm>
            <a:off x="229135" y="192192"/>
            <a:ext cx="11604381" cy="6473616"/>
          </a:xfrm>
          <a:prstGeom prst="roundRect">
            <a:avLst>
              <a:gd name="adj" fmla="val 9710"/>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xmlns="" id="{478488E5-2447-C54A-CB7F-1B37DADBE766}"/>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45468" t="3053" r="29063" b="60935"/>
          <a:stretch/>
        </p:blipFill>
        <p:spPr>
          <a:xfrm rot="20434236">
            <a:off x="174071" y="349016"/>
            <a:ext cx="1224851" cy="974187"/>
          </a:xfrm>
          <a:prstGeom prst="rect">
            <a:avLst/>
          </a:prstGeom>
        </p:spPr>
      </p:pic>
      <p:sp>
        <p:nvSpPr>
          <p:cNvPr id="16" name="TextBox 15">
            <a:extLst>
              <a:ext uri="{FF2B5EF4-FFF2-40B4-BE49-F238E27FC236}">
                <a16:creationId xmlns:a16="http://schemas.microsoft.com/office/drawing/2014/main" xmlns="" id="{F517A667-7D5B-1E62-163F-0AA01D59F6B1}"/>
              </a:ext>
            </a:extLst>
          </p:cNvPr>
          <p:cNvSpPr txBox="1"/>
          <p:nvPr/>
        </p:nvSpPr>
        <p:spPr>
          <a:xfrm>
            <a:off x="377467" y="2555471"/>
            <a:ext cx="11002837" cy="1323439"/>
          </a:xfrm>
          <a:prstGeom prst="rect">
            <a:avLst/>
          </a:prstGeom>
          <a:noFill/>
        </p:spPr>
        <p:txBody>
          <a:bodyPr wrap="square" rtlCol="0">
            <a:spAutoFit/>
          </a:bodyPr>
          <a:lstStyle/>
          <a:p>
            <a:pPr algn="just"/>
            <a:r>
              <a:rPr lang="vi-VN"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Các</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quốc</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gia</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tiếp</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giáp</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với</a:t>
            </a:r>
            <a:r>
              <a:rPr lang="en-SG" sz="4000" dirty="0">
                <a:latin typeface="Tahoma" panose="020B0604030504040204" pitchFamily="34" charset="0"/>
                <a:ea typeface="Tahoma" panose="020B0604030504040204" pitchFamily="34" charset="0"/>
                <a:cs typeface="Tahoma" panose="020B0604030504040204" pitchFamily="34" charset="0"/>
              </a:rPr>
              <a:t> Cam-</a:t>
            </a:r>
            <a:r>
              <a:rPr lang="en-SG" sz="4000" dirty="0" err="1">
                <a:latin typeface="Tahoma" panose="020B0604030504040204" pitchFamily="34" charset="0"/>
                <a:ea typeface="Tahoma" panose="020B0604030504040204" pitchFamily="34" charset="0"/>
                <a:cs typeface="Tahoma" panose="020B0604030504040204" pitchFamily="34" charset="0"/>
              </a:rPr>
              <a:t>pu</a:t>
            </a:r>
            <a:r>
              <a:rPr lang="en-SG" sz="4000" dirty="0">
                <a:latin typeface="Tahoma" panose="020B0604030504040204" pitchFamily="34" charset="0"/>
                <a:ea typeface="Tahoma" panose="020B0604030504040204" pitchFamily="34" charset="0"/>
                <a:cs typeface="Tahoma" panose="020B0604030504040204" pitchFamily="34" charset="0"/>
              </a:rPr>
              <a:t>-chia: </a:t>
            </a:r>
            <a:r>
              <a:rPr lang="en-SG" sz="4000" dirty="0" err="1">
                <a:latin typeface="Tahoma" panose="020B0604030504040204" pitchFamily="34" charset="0"/>
                <a:ea typeface="Tahoma" panose="020B0604030504040204" pitchFamily="34" charset="0"/>
                <a:cs typeface="Tahoma" panose="020B0604030504040204" pitchFamily="34" charset="0"/>
              </a:rPr>
              <a:t>Lào</a:t>
            </a:r>
            <a:r>
              <a:rPr lang="en-SG" sz="4000" dirty="0">
                <a:latin typeface="Tahoma" panose="020B0604030504040204" pitchFamily="34" charset="0"/>
                <a:ea typeface="Tahoma" panose="020B0604030504040204" pitchFamily="34" charset="0"/>
                <a:cs typeface="Tahoma" panose="020B0604030504040204" pitchFamily="34" charset="0"/>
              </a:rPr>
              <a:t>, Thái Lan, </a:t>
            </a:r>
            <a:r>
              <a:rPr lang="en-SG" sz="4000" dirty="0" err="1">
                <a:latin typeface="Tahoma" panose="020B0604030504040204" pitchFamily="34" charset="0"/>
                <a:ea typeface="Tahoma" panose="020B0604030504040204" pitchFamily="34" charset="0"/>
                <a:cs typeface="Tahoma" panose="020B0604030504040204" pitchFamily="34" charset="0"/>
              </a:rPr>
              <a:t>Việt</a:t>
            </a:r>
            <a:r>
              <a:rPr lang="en-SG" sz="4000" dirty="0">
                <a:latin typeface="Tahoma" panose="020B0604030504040204" pitchFamily="34" charset="0"/>
                <a:ea typeface="Tahoma" panose="020B0604030504040204" pitchFamily="34" charset="0"/>
                <a:cs typeface="Tahoma" panose="020B0604030504040204" pitchFamily="34" charset="0"/>
              </a:rPr>
              <a:t> Nam</a:t>
            </a:r>
            <a:endParaRPr lang="vi-VN" sz="4000"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xmlns="" id="{F8BBD8E8-362B-DC7C-7855-8DDD0C7C1CBB}"/>
              </a:ext>
            </a:extLst>
          </p:cNvPr>
          <p:cNvSpPr txBox="1"/>
          <p:nvPr/>
        </p:nvSpPr>
        <p:spPr>
          <a:xfrm>
            <a:off x="1313337" y="298856"/>
            <a:ext cx="10154763" cy="1200329"/>
          </a:xfrm>
          <a:prstGeom prst="rect">
            <a:avLst/>
          </a:prstGeom>
          <a:noFill/>
        </p:spPr>
        <p:txBody>
          <a:bodyPr wrap="square" rtlCol="0">
            <a:spAutoFit/>
          </a:bodyPr>
          <a:lstStyle/>
          <a:p>
            <a:pPr marL="514350" indent="-514350" algn="just">
              <a:buAutoNum type="arabicPeriod"/>
            </a:pPr>
            <a:r>
              <a:rPr lang="vi-VN" sz="3600" b="1" dirty="0">
                <a:solidFill>
                  <a:srgbClr val="C00000"/>
                </a:solidFill>
                <a:latin typeface="Tahoma" panose="020B0604030504040204" pitchFamily="34" charset="0"/>
                <a:ea typeface="Tahoma" panose="020B0604030504040204" pitchFamily="34" charset="0"/>
                <a:cs typeface="Tahoma" panose="020B0604030504040204" pitchFamily="34" charset="0"/>
              </a:rPr>
              <a:t>Dựa vào lược đồ tự nhiên của Cam-pu-chia, em hãy kể tên</a:t>
            </a:r>
            <a:r>
              <a:rPr lang="vi-VN" sz="36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vi-VN" sz="36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xmlns="" id="{051E7632-6F5F-E28B-B42F-7D5DB772E013}"/>
              </a:ext>
            </a:extLst>
          </p:cNvPr>
          <p:cNvSpPr txBox="1"/>
          <p:nvPr/>
        </p:nvSpPr>
        <p:spPr>
          <a:xfrm>
            <a:off x="377467" y="4787418"/>
            <a:ext cx="11219749" cy="1323439"/>
          </a:xfrm>
          <a:prstGeom prst="rect">
            <a:avLst/>
          </a:prstGeom>
          <a:noFill/>
        </p:spPr>
        <p:txBody>
          <a:bodyPr wrap="square" rtlCol="0">
            <a:spAutoFit/>
          </a:bodyPr>
          <a:lstStyle/>
          <a:p>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Một</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số</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dãy</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núi</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sông</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và</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hồ</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lớn</a:t>
            </a:r>
            <a:r>
              <a:rPr lang="en-SG" sz="4000" dirty="0">
                <a:latin typeface="Tahoma" panose="020B0604030504040204" pitchFamily="34" charset="0"/>
                <a:ea typeface="Tahoma" panose="020B0604030504040204" pitchFamily="34" charset="0"/>
                <a:cs typeface="Tahoma" panose="020B0604030504040204" pitchFamily="34" charset="0"/>
              </a:rPr>
              <a:t> ở Cam-</a:t>
            </a:r>
            <a:r>
              <a:rPr lang="en-SG" sz="4000" dirty="0" err="1">
                <a:latin typeface="Tahoma" panose="020B0604030504040204" pitchFamily="34" charset="0"/>
                <a:ea typeface="Tahoma" panose="020B0604030504040204" pitchFamily="34" charset="0"/>
                <a:cs typeface="Tahoma" panose="020B0604030504040204" pitchFamily="34" charset="0"/>
              </a:rPr>
              <a:t>pu</a:t>
            </a:r>
            <a:r>
              <a:rPr lang="en-SG" sz="4000" dirty="0">
                <a:latin typeface="Tahoma" panose="020B0604030504040204" pitchFamily="34" charset="0"/>
                <a:ea typeface="Tahoma" panose="020B0604030504040204" pitchFamily="34" charset="0"/>
                <a:cs typeface="Tahoma" panose="020B0604030504040204" pitchFamily="34" charset="0"/>
              </a:rPr>
              <a:t>-chia: </a:t>
            </a:r>
            <a:r>
              <a:rPr lang="en-SG" sz="4000" dirty="0" err="1">
                <a:latin typeface="Tahoma" panose="020B0604030504040204" pitchFamily="34" charset="0"/>
                <a:ea typeface="Tahoma" panose="020B0604030504040204" pitchFamily="34" charset="0"/>
                <a:cs typeface="Tahoma" panose="020B0604030504040204" pitchFamily="34" charset="0"/>
              </a:rPr>
              <a:t>sông</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Sê</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Công</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sông</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Sê</a:t>
            </a:r>
            <a:r>
              <a:rPr lang="en-SG" sz="4000" dirty="0">
                <a:latin typeface="Tahoma" panose="020B0604030504040204" pitchFamily="34" charset="0"/>
                <a:ea typeface="Tahoma" panose="020B0604030504040204" pitchFamily="34" charset="0"/>
                <a:cs typeface="Tahoma" panose="020B0604030504040204" pitchFamily="34" charset="0"/>
              </a:rPr>
              <a:t> San, </a:t>
            </a:r>
            <a:r>
              <a:rPr lang="en-SG" sz="4000" dirty="0" err="1">
                <a:latin typeface="Tahoma" panose="020B0604030504040204" pitchFamily="34" charset="0"/>
                <a:ea typeface="Tahoma" panose="020B0604030504040204" pitchFamily="34" charset="0"/>
                <a:cs typeface="Tahoma" panose="020B0604030504040204" pitchFamily="34" charset="0"/>
              </a:rPr>
              <a:t>dãy</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Các-đa-môn</a:t>
            </a:r>
            <a:r>
              <a:rPr lang="en-SG" sz="4000" dirty="0" smtClean="0">
                <a:latin typeface="Tahoma" panose="020B0604030504040204" pitchFamily="34" charset="0"/>
                <a:ea typeface="Tahoma" panose="020B0604030504040204" pitchFamily="34" charset="0"/>
                <a:cs typeface="Tahoma" panose="020B0604030504040204" pitchFamily="34" charset="0"/>
              </a:rPr>
              <a:t>,…</a:t>
            </a:r>
            <a:endParaRPr lang="en-SG" sz="4000" dirty="0">
              <a:latin typeface="Tahoma" panose="020B0604030504040204" pitchFamily="34"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xmlns="" id="{3D21AF2A-0DA0-3C26-6CCF-1CAFAFB92920}"/>
              </a:ext>
            </a:extLst>
          </p:cNvPr>
          <p:cNvSpPr txBox="1"/>
          <p:nvPr/>
        </p:nvSpPr>
        <p:spPr>
          <a:xfrm>
            <a:off x="377467" y="4022589"/>
            <a:ext cx="11492221" cy="646331"/>
          </a:xfrm>
          <a:prstGeom prst="rect">
            <a:avLst/>
          </a:prstGeom>
          <a:noFill/>
        </p:spPr>
        <p:txBody>
          <a:bodyPr wrap="square" rtlCol="0">
            <a:spAutoFit/>
          </a:bodyPr>
          <a:lstStyle/>
          <a:p>
            <a:r>
              <a:rPr lang="vi-VN" sz="3600" b="1" dirty="0">
                <a:solidFill>
                  <a:srgbClr val="00B0F0"/>
                </a:solidFill>
                <a:latin typeface="Tahoma" panose="020B0604030504040204" pitchFamily="34" charset="0"/>
                <a:ea typeface="Tahoma" panose="020B0604030504040204" pitchFamily="34" charset="0"/>
                <a:cs typeface="Tahoma" panose="020B0604030504040204" pitchFamily="34" charset="0"/>
              </a:rPr>
              <a:t>b) Một số dãy núi, sông và hồ lớn ở Cam-pu-chia</a:t>
            </a:r>
            <a:r>
              <a:rPr lang="vi-VN" sz="3600" b="1" dirty="0" smtClean="0">
                <a:solidFill>
                  <a:srgbClr val="00B0F0"/>
                </a:solidFill>
                <a:latin typeface="Tahoma" panose="020B0604030504040204" pitchFamily="34" charset="0"/>
                <a:ea typeface="Tahoma" panose="020B0604030504040204" pitchFamily="34" charset="0"/>
                <a:cs typeface="Tahoma" panose="020B0604030504040204" pitchFamily="34" charset="0"/>
              </a:rPr>
              <a:t>.</a:t>
            </a:r>
            <a:endParaRPr lang="en-US" sz="3600" b="1" dirty="0">
              <a:solidFill>
                <a:srgbClr val="00B0F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341295" y="1712722"/>
            <a:ext cx="10879983" cy="646331"/>
          </a:xfrm>
          <a:prstGeom prst="rect">
            <a:avLst/>
          </a:prstGeom>
        </p:spPr>
        <p:txBody>
          <a:bodyPr wrap="square">
            <a:spAutoFit/>
          </a:bodyPr>
          <a:lstStyle/>
          <a:p>
            <a:pPr marL="514350" lvl="0" indent="-514350" algn="just">
              <a:buFontTx/>
              <a:buAutoNum type="alphaLcParenR"/>
            </a:pPr>
            <a:r>
              <a:rPr lang="vi-VN" sz="3600" b="1" dirty="0">
                <a:solidFill>
                  <a:srgbClr val="00B0F0"/>
                </a:solidFill>
                <a:latin typeface="Tahoma" panose="020B0604030504040204" pitchFamily="34" charset="0"/>
                <a:ea typeface="Tahoma" panose="020B0604030504040204" pitchFamily="34" charset="0"/>
                <a:cs typeface="Tahoma" panose="020B0604030504040204" pitchFamily="34" charset="0"/>
              </a:rPr>
              <a:t>Các quốc gia tiếp giáp với Cam-pu-chia.</a:t>
            </a:r>
          </a:p>
        </p:txBody>
      </p:sp>
    </p:spTree>
    <p:extLst>
      <p:ext uri="{BB962C8B-B14F-4D97-AF65-F5344CB8AC3E}">
        <p14:creationId xmlns:p14="http://schemas.microsoft.com/office/powerpoint/2010/main" val="25097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B0F37D4-94AD-B6FE-A9FF-2CA2F2FC7C5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4D8FF4A2-B229-965A-8244-FFAB8F08EC2C}"/>
              </a:ext>
            </a:extLst>
          </p:cNvPr>
          <p:cNvSpPr/>
          <p:nvPr/>
        </p:nvSpPr>
        <p:spPr>
          <a:xfrm>
            <a:off x="293809" y="185950"/>
            <a:ext cx="11604381" cy="6473616"/>
          </a:xfrm>
          <a:prstGeom prst="roundRect">
            <a:avLst>
              <a:gd name="adj" fmla="val 9710"/>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910FFBE2-D93B-5C33-8771-13E075D9E64D}"/>
              </a:ext>
            </a:extLst>
          </p:cNvPr>
          <p:cNvSpPr txBox="1"/>
          <p:nvPr/>
        </p:nvSpPr>
        <p:spPr>
          <a:xfrm>
            <a:off x="1313335" y="561145"/>
            <a:ext cx="10154763" cy="1077218"/>
          </a:xfrm>
          <a:prstGeom prst="rect">
            <a:avLst/>
          </a:prstGeom>
          <a:noFill/>
        </p:spPr>
        <p:txBody>
          <a:bodyPr wrap="square" rtlCol="0">
            <a:spAutoFit/>
          </a:bodyPr>
          <a:lstStyle/>
          <a:p>
            <a:pPr algn="just"/>
            <a:r>
              <a:rPr lang="vi-VN" sz="3200" b="1" dirty="0">
                <a:solidFill>
                  <a:srgbClr val="C00000"/>
                </a:solidFill>
                <a:latin typeface="Tahoma" panose="020B0604030504040204" pitchFamily="34" charset="0"/>
                <a:ea typeface="Tahoma" panose="020B0604030504040204" pitchFamily="34" charset="0"/>
                <a:cs typeface="Tahoma" panose="020B0604030504040204" pitchFamily="34" charset="0"/>
              </a:rPr>
              <a:t>2. Giới thiệu một công trình kiến trúc tiêu biểu của Cam-pu-chia (theo gợi ý dưới đây):</a:t>
            </a:r>
            <a:endPar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Graphic 4">
            <a:extLst>
              <a:ext uri="{FF2B5EF4-FFF2-40B4-BE49-F238E27FC236}">
                <a16:creationId xmlns:a16="http://schemas.microsoft.com/office/drawing/2014/main" xmlns="" id="{AACFD3EB-15BF-0DA7-0F57-DC050735664E}"/>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45468" t="3053" r="29063" b="60935"/>
          <a:stretch/>
        </p:blipFill>
        <p:spPr>
          <a:xfrm rot="20434236">
            <a:off x="111476" y="569949"/>
            <a:ext cx="1224851" cy="974187"/>
          </a:xfrm>
          <a:prstGeom prst="rect">
            <a:avLst/>
          </a:prstGeom>
        </p:spPr>
      </p:pic>
      <p:sp>
        <p:nvSpPr>
          <p:cNvPr id="7" name="TextBox 6">
            <a:extLst>
              <a:ext uri="{FF2B5EF4-FFF2-40B4-BE49-F238E27FC236}">
                <a16:creationId xmlns:a16="http://schemas.microsoft.com/office/drawing/2014/main" xmlns="" id="{BE706303-A78A-55A9-00CB-8EF977734198}"/>
              </a:ext>
            </a:extLst>
          </p:cNvPr>
          <p:cNvSpPr txBox="1"/>
          <p:nvPr/>
        </p:nvSpPr>
        <p:spPr>
          <a:xfrm>
            <a:off x="1127901" y="2044700"/>
            <a:ext cx="4851400" cy="2554545"/>
          </a:xfrm>
          <a:prstGeom prst="rect">
            <a:avLst/>
          </a:prstGeom>
          <a:noFill/>
        </p:spPr>
        <p:txBody>
          <a:bodyPr wrap="square" rtlCol="0">
            <a:spAutoFit/>
          </a:bodyPr>
          <a:lstStyle/>
          <a:p>
            <a:r>
              <a:rPr lang="vi-VN"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Tên</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công</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trình</a:t>
            </a:r>
            <a:endParaRPr lang="vi-VN" sz="4000" dirty="0">
              <a:latin typeface="Tahoma" panose="020B0604030504040204" pitchFamily="34" charset="0"/>
              <a:ea typeface="Tahoma" panose="020B0604030504040204" pitchFamily="34" charset="0"/>
              <a:cs typeface="Tahoma" panose="020B0604030504040204" pitchFamily="34" charset="0"/>
            </a:endParaRPr>
          </a:p>
          <a:p>
            <a:r>
              <a:rPr lang="vi-VN" sz="4000" dirty="0">
                <a:latin typeface="Tahoma" panose="020B0604030504040204" pitchFamily="34" charset="0"/>
                <a:ea typeface="Tahoma" panose="020B0604030504040204" pitchFamily="34" charset="0"/>
                <a:cs typeface="Tahoma" panose="020B0604030504040204" pitchFamily="34" charset="0"/>
              </a:rPr>
              <a:t>-</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Địa</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điểm</a:t>
            </a:r>
            <a:endParaRPr lang="vi-VN" sz="4000" dirty="0">
              <a:latin typeface="Tahoma" panose="020B0604030504040204" pitchFamily="34" charset="0"/>
              <a:ea typeface="Tahoma" panose="020B0604030504040204" pitchFamily="34" charset="0"/>
              <a:cs typeface="Tahoma" panose="020B0604030504040204" pitchFamily="34" charset="0"/>
            </a:endParaRPr>
          </a:p>
          <a:p>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Điểm</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nổi</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bật</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của</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công</a:t>
            </a:r>
            <a:r>
              <a:rPr lang="en-SG" sz="4000" dirty="0">
                <a:latin typeface="Tahoma" panose="020B0604030504040204" pitchFamily="34" charset="0"/>
                <a:ea typeface="Tahoma" panose="020B0604030504040204" pitchFamily="34" charset="0"/>
                <a:cs typeface="Tahoma" panose="020B0604030504040204" pitchFamily="34" charset="0"/>
              </a:rPr>
              <a:t> </a:t>
            </a:r>
            <a:r>
              <a:rPr lang="en-SG" sz="4000" dirty="0" err="1">
                <a:latin typeface="Tahoma" panose="020B0604030504040204" pitchFamily="34" charset="0"/>
                <a:ea typeface="Tahoma" panose="020B0604030504040204" pitchFamily="34" charset="0"/>
                <a:cs typeface="Tahoma" panose="020B0604030504040204" pitchFamily="34" charset="0"/>
              </a:rPr>
              <a:t>trình</a:t>
            </a:r>
            <a:endParaRPr lang="en-SG" sz="40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xmlns="" id="{50FC8360-34D7-1977-68BB-B5E331CD5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301" y="2309244"/>
            <a:ext cx="5939256" cy="3342116"/>
          </a:xfrm>
          <a:prstGeom prst="rect">
            <a:avLst/>
          </a:prstGeom>
        </p:spPr>
      </p:pic>
    </p:spTree>
    <p:extLst>
      <p:ext uri="{BB962C8B-B14F-4D97-AF65-F5344CB8AC3E}">
        <p14:creationId xmlns:p14="http://schemas.microsoft.com/office/powerpoint/2010/main" val="406077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8B87E1-E7E0-FE78-1D59-E396A7279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3" name="Picture 2">
            <a:extLst>
              <a:ext uri="{FF2B5EF4-FFF2-40B4-BE49-F238E27FC236}">
                <a16:creationId xmlns:a16="http://schemas.microsoft.com/office/drawing/2014/main" xmlns="" id="{AE0A55CA-E345-89CD-E717-8F3B6ECDCA13}"/>
              </a:ext>
            </a:extLst>
          </p:cNvPr>
          <p:cNvPicPr>
            <a:picLocks noChangeAspect="1"/>
          </p:cNvPicPr>
          <p:nvPr/>
        </p:nvPicPr>
        <p:blipFill>
          <a:blip r:embed="rId3"/>
          <a:stretch>
            <a:fillRect/>
          </a:stretch>
        </p:blipFill>
        <p:spPr>
          <a:xfrm>
            <a:off x="-342012" y="2934169"/>
            <a:ext cx="5829647" cy="1999163"/>
          </a:xfrm>
          <a:prstGeom prst="rect">
            <a:avLst/>
          </a:prstGeom>
        </p:spPr>
      </p:pic>
      <p:pic>
        <p:nvPicPr>
          <p:cNvPr id="4" name="Picture 3">
            <a:extLst>
              <a:ext uri="{FF2B5EF4-FFF2-40B4-BE49-F238E27FC236}">
                <a16:creationId xmlns:a16="http://schemas.microsoft.com/office/drawing/2014/main" xmlns="" id="{A70CE3F3-FD33-390A-9A4C-FE5C4561AE63}"/>
              </a:ext>
            </a:extLst>
          </p:cNvPr>
          <p:cNvPicPr>
            <a:picLocks noChangeAspect="1"/>
          </p:cNvPicPr>
          <p:nvPr/>
        </p:nvPicPr>
        <p:blipFill>
          <a:blip r:embed="rId4"/>
          <a:stretch>
            <a:fillRect/>
          </a:stretch>
        </p:blipFill>
        <p:spPr>
          <a:xfrm>
            <a:off x="-453380" y="1171562"/>
            <a:ext cx="6052385" cy="1590627"/>
          </a:xfrm>
          <a:prstGeom prst="rect">
            <a:avLst/>
          </a:prstGeom>
        </p:spPr>
      </p:pic>
      <p:sp>
        <p:nvSpPr>
          <p:cNvPr id="5" name="TextBox 4">
            <a:extLst>
              <a:ext uri="{FF2B5EF4-FFF2-40B4-BE49-F238E27FC236}">
                <a16:creationId xmlns:a16="http://schemas.microsoft.com/office/drawing/2014/main" xmlns="" id="{8BB47A4E-2803-C42C-AFAF-711C319955A1}"/>
              </a:ext>
            </a:extLst>
          </p:cNvPr>
          <p:cNvSpPr txBox="1"/>
          <p:nvPr/>
        </p:nvSpPr>
        <p:spPr>
          <a:xfrm>
            <a:off x="7709910" y="2288262"/>
            <a:ext cx="3859395" cy="2281476"/>
          </a:xfrm>
          <a:prstGeom prst="wedgeRoundRectCallout">
            <a:avLst>
              <a:gd name="adj1" fmla="val -71566"/>
              <a:gd name="adj2" fmla="val -18966"/>
              <a:gd name="adj3" fmla="val 16667"/>
            </a:avLst>
          </a:prstGeom>
          <a:solidFill>
            <a:schemeClr val="bg1"/>
          </a:solidFill>
        </p:spPr>
        <p:txBody>
          <a:bodyPr wrap="square" rtlCol="0">
            <a:spAutoFit/>
          </a:bodyPr>
          <a:lstStyle/>
          <a:p>
            <a:pPr algn="ctr"/>
            <a:r>
              <a:rPr lang="vi-VN" sz="3200" b="1" dirty="0">
                <a:solidFill>
                  <a:srgbClr val="C73F07"/>
                </a:solidFill>
                <a:latin typeface="Tahoma" panose="020B0604030504040204" pitchFamily="34" charset="0"/>
                <a:ea typeface="Tahoma" panose="020B0604030504040204" pitchFamily="34" charset="0"/>
                <a:cs typeface="Tahoma" panose="020B0604030504040204" pitchFamily="34" charset="0"/>
              </a:rPr>
              <a:t>Giới thiệu một công trình kiến trúc tiêu biểu của Cam-pu-chia </a:t>
            </a:r>
            <a:endParaRPr lang="en-US" sz="3200" b="1" dirty="0">
              <a:solidFill>
                <a:srgbClr val="C73F0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1427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EAF5DA0-6FF5-204B-1FB2-EB497542B0ED}"/>
              </a:ext>
            </a:extLst>
          </p:cNvPr>
          <p:cNvPicPr>
            <a:picLocks noChangeAspect="1"/>
          </p:cNvPicPr>
          <p:nvPr/>
        </p:nvPicPr>
        <p:blipFill>
          <a:blip r:embed="rId2"/>
          <a:stretch>
            <a:fillRect/>
          </a:stretch>
        </p:blipFill>
        <p:spPr>
          <a:xfrm>
            <a:off x="1066071" y="190500"/>
            <a:ext cx="10669458" cy="3571367"/>
          </a:xfrm>
          <a:prstGeom prst="rect">
            <a:avLst/>
          </a:prstGeom>
        </p:spPr>
      </p:pic>
      <p:pic>
        <p:nvPicPr>
          <p:cNvPr id="7" name="Picture 6" descr="A cartoon of a child&#10;&#10;Description automatically generated">
            <a:extLst>
              <a:ext uri="{FF2B5EF4-FFF2-40B4-BE49-F238E27FC236}">
                <a16:creationId xmlns:a16="http://schemas.microsoft.com/office/drawing/2014/main" xmlns="" id="{40D384A3-239D-D731-A080-B35ACC627E9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162" b="95919" l="9980" r="89980">
                        <a14:foregroundMark x1="65374" y1="10384" x2="44081" y2="8162"/>
                        <a14:foregroundMark x1="47596" y1="88889" x2="48889" y2="95919"/>
                      </a14:backgroundRemoval>
                    </a14:imgEffect>
                  </a14:imgLayer>
                </a14:imgProps>
              </a:ext>
              <a:ext uri="{28A0092B-C50C-407E-A947-70E740481C1C}">
                <a14:useLocalDpi xmlns:a14="http://schemas.microsoft.com/office/drawing/2010/main" val="0"/>
              </a:ext>
            </a:extLst>
          </a:blip>
          <a:stretch>
            <a:fillRect/>
          </a:stretch>
        </p:blipFill>
        <p:spPr>
          <a:xfrm>
            <a:off x="3416300" y="2679700"/>
            <a:ext cx="3987800" cy="3987800"/>
          </a:xfrm>
          <a:prstGeom prst="rect">
            <a:avLst/>
          </a:prstGeom>
        </p:spPr>
      </p:pic>
    </p:spTree>
    <p:extLst>
      <p:ext uri="{BB962C8B-B14F-4D97-AF65-F5344CB8AC3E}">
        <p14:creationId xmlns:p14="http://schemas.microsoft.com/office/powerpoint/2010/main" val="10527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55B68C-2654-FED0-1A49-1A2821585F0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3C9F250E-77D0-616A-67B8-3E0DE1330853}"/>
              </a:ext>
            </a:extLst>
          </p:cNvPr>
          <p:cNvSpPr/>
          <p:nvPr/>
        </p:nvSpPr>
        <p:spPr>
          <a:xfrm>
            <a:off x="229135" y="192192"/>
            <a:ext cx="11604381" cy="6473616"/>
          </a:xfrm>
          <a:prstGeom prst="roundRect">
            <a:avLst>
              <a:gd name="adj" fmla="val 9710"/>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B9434BE-32EB-4A6C-B98D-667D392969B9}"/>
              </a:ext>
            </a:extLst>
          </p:cNvPr>
          <p:cNvSpPr txBox="1"/>
          <p:nvPr/>
        </p:nvSpPr>
        <p:spPr>
          <a:xfrm>
            <a:off x="1370227" y="364559"/>
            <a:ext cx="10301147" cy="584775"/>
          </a:xfrm>
          <a:prstGeom prst="rect">
            <a:avLst/>
          </a:prstGeom>
          <a:noFill/>
        </p:spPr>
        <p:txBody>
          <a:bodyPr wrap="square" rtlCol="0">
            <a:spAutoFit/>
          </a:bodyPr>
          <a:lstStyle/>
          <a:p>
            <a:pPr algn="just"/>
            <a:endPar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Graphic 10">
            <a:extLst>
              <a:ext uri="{FF2B5EF4-FFF2-40B4-BE49-F238E27FC236}">
                <a16:creationId xmlns:a16="http://schemas.microsoft.com/office/drawing/2014/main" xmlns="" id="{7963E9B7-5EBD-015C-7C2F-F2BACD10A940}"/>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25900" t="33641" r="52691" b="26000"/>
          <a:stretch/>
        </p:blipFill>
        <p:spPr>
          <a:xfrm>
            <a:off x="46918" y="96848"/>
            <a:ext cx="1520803" cy="1612641"/>
          </a:xfrm>
          <a:prstGeom prst="rect">
            <a:avLst/>
          </a:prstGeom>
        </p:spPr>
      </p:pic>
      <p:sp>
        <p:nvSpPr>
          <p:cNvPr id="4" name="TextBox 3">
            <a:extLst>
              <a:ext uri="{FF2B5EF4-FFF2-40B4-BE49-F238E27FC236}">
                <a16:creationId xmlns:a16="http://schemas.microsoft.com/office/drawing/2014/main" xmlns="" id="{035A3893-6188-DC5E-FF79-C44C20764B3F}"/>
              </a:ext>
            </a:extLst>
          </p:cNvPr>
          <p:cNvSpPr txBox="1"/>
          <p:nvPr/>
        </p:nvSpPr>
        <p:spPr>
          <a:xfrm>
            <a:off x="1208085" y="604504"/>
            <a:ext cx="10301147" cy="1323439"/>
          </a:xfrm>
          <a:prstGeom prst="rect">
            <a:avLst/>
          </a:prstGeom>
          <a:noFill/>
        </p:spPr>
        <p:txBody>
          <a:bodyPr wrap="square" rtlCol="0">
            <a:spAutoFit/>
          </a:bodyPr>
          <a:lstStyle/>
          <a:p>
            <a:pPr algn="just"/>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Chọn và thực hiện một trong hai nhiệm vụ dưới đây</a:t>
            </a:r>
            <a:r>
              <a:rPr lang="vi-VN" sz="40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a:t>
            </a:r>
            <a:endPar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526774" y="2106930"/>
            <a:ext cx="10982458" cy="3600986"/>
          </a:xfrm>
          <a:prstGeom prst="rect">
            <a:avLst/>
          </a:prstGeom>
        </p:spPr>
        <p:txBody>
          <a:bodyPr wrap="square">
            <a:spAutoFit/>
          </a:bodyPr>
          <a:lstStyle/>
          <a:p>
            <a:pPr lvl="0" algn="just"/>
            <a:r>
              <a:rPr lang="vi-VN" sz="3800" dirty="0">
                <a:solidFill>
                  <a:prstClr val="black"/>
                </a:solidFill>
                <a:latin typeface="Tahoma" panose="020B0604030504040204" pitchFamily="34" charset="0"/>
                <a:ea typeface="Tahoma" panose="020B0604030504040204" pitchFamily="34" charset="0"/>
                <a:cs typeface="Tahoma" panose="020B0604030504040204" pitchFamily="34" charset="0"/>
              </a:rPr>
              <a:t>1. Hãy cho biết tên các công trình kiến trúc của Cam-pu-chia mà em muốn đến thăm? Vì sao em lại có lựa chọn đó?</a:t>
            </a:r>
          </a:p>
          <a:p>
            <a:pPr lvl="0" algn="just"/>
            <a:r>
              <a:rPr lang="vi-VN" sz="3800" dirty="0">
                <a:solidFill>
                  <a:prstClr val="black"/>
                </a:solidFill>
                <a:latin typeface="Tahoma" panose="020B0604030504040204" pitchFamily="34" charset="0"/>
                <a:ea typeface="Tahoma" panose="020B0604030504040204" pitchFamily="34" charset="0"/>
                <a:cs typeface="Tahoma" panose="020B0604030504040204" pitchFamily="34" charset="0"/>
              </a:rPr>
              <a:t>2. Sưu tầm tranh, ảnh, tư liệu viết về một số công trình tiêu biểu khác của Cam-pu-chia và chia sẻ với bạn.</a:t>
            </a:r>
            <a:endParaRPr lang="en-SG" sz="3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040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7A01B5F-8B04-0612-33ED-941A9657E3C9}"/>
              </a:ext>
            </a:extLst>
          </p:cNvPr>
          <p:cNvGrpSpPr/>
          <p:nvPr/>
        </p:nvGrpSpPr>
        <p:grpSpPr>
          <a:xfrm>
            <a:off x="3026964" y="1801558"/>
            <a:ext cx="9109280" cy="2901841"/>
            <a:chOff x="165178" y="749051"/>
            <a:chExt cx="11378207" cy="3842199"/>
          </a:xfrm>
        </p:grpSpPr>
        <p:sp>
          <p:nvSpPr>
            <p:cNvPr id="8" name="Rectangle: Rounded Corners 7">
              <a:extLst>
                <a:ext uri="{FF2B5EF4-FFF2-40B4-BE49-F238E27FC236}">
                  <a16:creationId xmlns:a16="http://schemas.microsoft.com/office/drawing/2014/main" xmlns="" id="{12C42D41-ECFF-744A-2A40-74354C64AD5D}"/>
                </a:ext>
              </a:extLst>
            </p:cNvPr>
            <p:cNvSpPr/>
            <p:nvPr/>
          </p:nvSpPr>
          <p:spPr>
            <a:xfrm>
              <a:off x="165178" y="991402"/>
              <a:ext cx="11378207" cy="3599848"/>
            </a:xfrm>
            <a:prstGeom prst="roundRect">
              <a:avLst>
                <a:gd name="adj" fmla="val 44378"/>
              </a:avLst>
            </a:prstGeom>
            <a:ln>
              <a:solidFill>
                <a:srgbClr val="C73F07"/>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xmlns="" id="{493E7F8C-1C9E-3E64-A653-36048787A6EE}"/>
                </a:ext>
              </a:extLst>
            </p:cNvPr>
            <p:cNvSpPr txBox="1"/>
            <p:nvPr/>
          </p:nvSpPr>
          <p:spPr>
            <a:xfrm>
              <a:off x="1333695" y="749051"/>
              <a:ext cx="9695554" cy="707886"/>
            </a:xfrm>
            <a:prstGeom prst="rect">
              <a:avLst/>
            </a:prstGeom>
            <a:noFill/>
          </p:spPr>
          <p:txBody>
            <a:bodyPr wrap="square" rtlCol="0">
              <a:spAutoFit/>
            </a:bodyPr>
            <a:lstStyle/>
            <a:p>
              <a:pPr algn="ct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 name="Picture 9">
            <a:extLst>
              <a:ext uri="{FF2B5EF4-FFF2-40B4-BE49-F238E27FC236}">
                <a16:creationId xmlns:a16="http://schemas.microsoft.com/office/drawing/2014/main" xmlns="" id="{174AFE64-F0F6-BD9C-D282-4388EDB8CD8C}"/>
              </a:ext>
            </a:extLst>
          </p:cNvPr>
          <p:cNvPicPr>
            <a:picLocks noChangeAspect="1"/>
          </p:cNvPicPr>
          <p:nvPr/>
        </p:nvPicPr>
        <p:blipFill>
          <a:blip r:embed="rId2"/>
          <a:srcRect r="12299"/>
          <a:stretch/>
        </p:blipFill>
        <p:spPr>
          <a:xfrm>
            <a:off x="3697632" y="1801558"/>
            <a:ext cx="8961120" cy="2901841"/>
          </a:xfrm>
          <a:prstGeom prst="rect">
            <a:avLst/>
          </a:prstGeom>
        </p:spPr>
      </p:pic>
      <p:pic>
        <p:nvPicPr>
          <p:cNvPr id="2" name="Picture 1" descr="A cartoon of a child&#10;&#10;Description automatically generated">
            <a:extLst>
              <a:ext uri="{FF2B5EF4-FFF2-40B4-BE49-F238E27FC236}">
                <a16:creationId xmlns:a16="http://schemas.microsoft.com/office/drawing/2014/main" xmlns="" id="{722E1325-8232-6159-F664-14EF8E068EC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162" b="95919" l="9980" r="89980">
                        <a14:foregroundMark x1="65374" y1="10384" x2="44081" y2="8162"/>
                        <a14:foregroundMark x1="47596" y1="88889" x2="48889" y2="95919"/>
                      </a14:backgroundRemoval>
                    </a14:imgEffect>
                  </a14:imgLayer>
                </a14:imgProps>
              </a:ext>
              <a:ext uri="{28A0092B-C50C-407E-A947-70E740481C1C}">
                <a14:useLocalDpi xmlns:a14="http://schemas.microsoft.com/office/drawing/2010/main" val="0"/>
              </a:ext>
            </a:extLst>
          </a:blip>
          <a:stretch>
            <a:fillRect/>
          </a:stretch>
        </p:blipFill>
        <p:spPr>
          <a:xfrm>
            <a:off x="-462139" y="1801558"/>
            <a:ext cx="5145651" cy="5145651"/>
          </a:xfrm>
          <a:prstGeom prst="rect">
            <a:avLst/>
          </a:prstGeom>
        </p:spPr>
      </p:pic>
    </p:spTree>
    <p:extLst>
      <p:ext uri="{BB962C8B-B14F-4D97-AF65-F5344CB8AC3E}">
        <p14:creationId xmlns:p14="http://schemas.microsoft.com/office/powerpoint/2010/main" val="9775513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B4AB71B-8A42-6680-EE94-D8995FF36AB9}"/>
              </a:ext>
            </a:extLst>
          </p:cNvPr>
          <p:cNvSpPr/>
          <p:nvPr/>
        </p:nvSpPr>
        <p:spPr>
          <a:xfrm>
            <a:off x="268046" y="548432"/>
            <a:ext cx="10488854" cy="5522168"/>
          </a:xfrm>
          <a:prstGeom prst="roundRect">
            <a:avLst>
              <a:gd name="adj" fmla="val 9710"/>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7F4A4B89-641D-3F6F-1023-B400553CCA77}"/>
              </a:ext>
            </a:extLst>
          </p:cNvPr>
          <p:cNvSpPr txBox="1"/>
          <p:nvPr/>
        </p:nvSpPr>
        <p:spPr>
          <a:xfrm>
            <a:off x="428018" y="1504104"/>
            <a:ext cx="9823732" cy="3785652"/>
          </a:xfrm>
          <a:prstGeom prst="rect">
            <a:avLst/>
          </a:prstGeom>
          <a:noFill/>
        </p:spPr>
        <p:txBody>
          <a:bodyPr wrap="square" rtlCol="0">
            <a:spAutoFit/>
          </a:bodyPr>
          <a:lstStyle/>
          <a:p>
            <a:pPr algn="just"/>
            <a:r>
              <a:rPr lang="vi-VN" sz="3000" dirty="0">
                <a:latin typeface="Tahoma" panose="020B0604030504040204" pitchFamily="34" charset="0"/>
                <a:ea typeface="Tahoma" panose="020B0604030504040204" pitchFamily="34" charset="0"/>
                <a:cs typeface="Tahoma" panose="020B0604030504040204" pitchFamily="34" charset="0"/>
              </a:rPr>
              <a:t>- Em muốn đến thăm Sambor Prei Kuk: Cố đô của đế quốc Chenla, nơi đây có nhiều đền đài và tháp cổ được xây dựng từ thế kỷ VII đến thế kỷ IX.</a:t>
            </a:r>
          </a:p>
          <a:p>
            <a:pPr algn="just"/>
            <a:r>
              <a:rPr lang="vi-VN" sz="3000" dirty="0">
                <a:latin typeface="Tahoma" panose="020B0604030504040204" pitchFamily="34" charset="0"/>
                <a:ea typeface="Tahoma" panose="020B0604030504040204" pitchFamily="34" charset="0"/>
                <a:cs typeface="Tahoma" panose="020B0604030504040204" pitchFamily="34" charset="0"/>
              </a:rPr>
              <a:t>- Vì đây là một công trình vô cùng tuyệt vời. Sambor Prei Kuk tọa lạc trong khu rừng rậm nhiệt đới, mang đến cho du khách cảm giác hòa mình vào thiên nhiên hoang sơ, thanh bình. Tiếng chim hót líu lo, tiếng suối chảy róc rách tạo nên bầu không khí yên tĩnh, thư giãn.</a:t>
            </a:r>
            <a:endParaRPr lang="en-SG" sz="30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cartoon of a child raising his hand and holding a pencil and a book&#10;&#10;AI-generated content may be incorrect.">
            <a:extLst>
              <a:ext uri="{FF2B5EF4-FFF2-40B4-BE49-F238E27FC236}">
                <a16:creationId xmlns:a16="http://schemas.microsoft.com/office/drawing/2014/main" xmlns="" id="{D6359FAC-F9A9-B00C-C728-3C9239CE5794}"/>
              </a:ext>
            </a:extLst>
          </p:cNvPr>
          <p:cNvPicPr>
            <a:picLocks noChangeAspect="1"/>
          </p:cNvPicPr>
          <p:nvPr/>
        </p:nvPicPr>
        <p:blipFill>
          <a:blip r:embed="rId2">
            <a:extLst>
              <a:ext uri="{28A0092B-C50C-407E-A947-70E740481C1C}">
                <a14:useLocalDpi xmlns:a14="http://schemas.microsoft.com/office/drawing/2010/main" val="0"/>
              </a:ext>
            </a:extLst>
          </a:blip>
          <a:srcRect b="81656"/>
          <a:stretch/>
        </p:blipFill>
        <p:spPr>
          <a:xfrm>
            <a:off x="2451101" y="472232"/>
            <a:ext cx="5992756" cy="1120881"/>
          </a:xfrm>
          <a:prstGeom prst="rect">
            <a:avLst/>
          </a:prstGeom>
        </p:spPr>
      </p:pic>
      <p:pic>
        <p:nvPicPr>
          <p:cNvPr id="7" name="Picture 6" descr="A cartoon of a child&#10;&#10;Description automatically generated">
            <a:extLst>
              <a:ext uri="{FF2B5EF4-FFF2-40B4-BE49-F238E27FC236}">
                <a16:creationId xmlns:a16="http://schemas.microsoft.com/office/drawing/2014/main" xmlns="" id="{CB125F24-275D-F380-D2FC-CBF4D9A5094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162" b="95919" l="9980" r="89980">
                        <a14:foregroundMark x1="65374" y1="10384" x2="44081" y2="8162"/>
                        <a14:foregroundMark x1="47596" y1="88889" x2="48889" y2="95919"/>
                      </a14:backgroundRemoval>
                    </a14:imgEffect>
                  </a14:imgLayer>
                </a14:imgProps>
              </a:ext>
              <a:ext uri="{28A0092B-C50C-407E-A947-70E740481C1C}">
                <a14:useLocalDpi xmlns:a14="http://schemas.microsoft.com/office/drawing/2010/main" val="0"/>
              </a:ext>
            </a:extLst>
          </a:blip>
          <a:stretch>
            <a:fillRect/>
          </a:stretch>
        </p:blipFill>
        <p:spPr>
          <a:xfrm>
            <a:off x="9412357" y="3637880"/>
            <a:ext cx="3220120" cy="3220120"/>
          </a:xfrm>
          <a:prstGeom prst="rect">
            <a:avLst/>
          </a:prstGeom>
        </p:spPr>
      </p:pic>
    </p:spTree>
    <p:extLst>
      <p:ext uri="{BB962C8B-B14F-4D97-AF65-F5344CB8AC3E}">
        <p14:creationId xmlns:p14="http://schemas.microsoft.com/office/powerpoint/2010/main" val="352778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347EA111-CA87-CBBB-1A8C-B974FF27C39F}"/>
              </a:ext>
            </a:extLst>
          </p:cNvPr>
          <p:cNvSpPr/>
          <p:nvPr/>
        </p:nvSpPr>
        <p:spPr>
          <a:xfrm>
            <a:off x="471246" y="222250"/>
            <a:ext cx="11542954" cy="6413500"/>
          </a:xfrm>
          <a:prstGeom prst="roundRect">
            <a:avLst>
              <a:gd name="adj" fmla="val 9710"/>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66F08601-5310-58AF-D169-F8DEE2602C38}"/>
              </a:ext>
            </a:extLst>
          </p:cNvPr>
          <p:cNvPicPr>
            <a:picLocks noChangeAspect="1"/>
          </p:cNvPicPr>
          <p:nvPr/>
        </p:nvPicPr>
        <p:blipFill>
          <a:blip r:embed="rId2"/>
          <a:stretch>
            <a:fillRect/>
          </a:stretch>
        </p:blipFill>
        <p:spPr>
          <a:xfrm>
            <a:off x="954413" y="274638"/>
            <a:ext cx="10576619" cy="5953125"/>
          </a:xfrm>
          <a:prstGeom prst="rect">
            <a:avLst/>
          </a:prstGeom>
        </p:spPr>
      </p:pic>
      <p:sp>
        <p:nvSpPr>
          <p:cNvPr id="4" name="TextBox 3">
            <a:extLst>
              <a:ext uri="{FF2B5EF4-FFF2-40B4-BE49-F238E27FC236}">
                <a16:creationId xmlns:a16="http://schemas.microsoft.com/office/drawing/2014/main" xmlns="" id="{198A4C13-E51F-CD45-E575-CF6A9F262E08}"/>
              </a:ext>
            </a:extLst>
          </p:cNvPr>
          <p:cNvSpPr txBox="1"/>
          <p:nvPr/>
        </p:nvSpPr>
        <p:spPr>
          <a:xfrm>
            <a:off x="4966656" y="6226960"/>
            <a:ext cx="4864100" cy="477054"/>
          </a:xfrm>
          <a:prstGeom prst="rect">
            <a:avLst/>
          </a:prstGeom>
          <a:noFill/>
        </p:spPr>
        <p:txBody>
          <a:bodyPr wrap="square" rtlCol="0">
            <a:spAutoFit/>
          </a:bodyPr>
          <a:lstStyle/>
          <a:p>
            <a:r>
              <a:rPr lang="vi-VN" sz="2500" b="1" dirty="0">
                <a:solidFill>
                  <a:srgbClr val="C00000"/>
                </a:solidFill>
                <a:latin typeface="Tahoma" panose="020B0604030504040204" pitchFamily="34" charset="0"/>
                <a:ea typeface="Tahoma" panose="020B0604030504040204" pitchFamily="34" charset="0"/>
                <a:cs typeface="Tahoma" panose="020B0604030504040204" pitchFamily="34" charset="0"/>
              </a:rPr>
              <a:t>Sambor Prei Kuk</a:t>
            </a:r>
            <a:endParaRPr lang="en-SG" sz="2500" b="1" dirty="0">
              <a:solidFill>
                <a:srgbClr val="C00000"/>
              </a:solidFill>
            </a:endParaRPr>
          </a:p>
        </p:txBody>
      </p:sp>
    </p:spTree>
    <p:extLst>
      <p:ext uri="{BB962C8B-B14F-4D97-AF65-F5344CB8AC3E}">
        <p14:creationId xmlns:p14="http://schemas.microsoft.com/office/powerpoint/2010/main" val="206048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E06544B-BD45-0E31-E375-40E60ACE1AD9}"/>
              </a:ext>
            </a:extLst>
          </p:cNvPr>
          <p:cNvPicPr>
            <a:picLocks noChangeAspect="1"/>
          </p:cNvPicPr>
          <p:nvPr/>
        </p:nvPicPr>
        <p:blipFill>
          <a:blip r:embed="rId2"/>
          <a:stretch>
            <a:fillRect/>
          </a:stretch>
        </p:blipFill>
        <p:spPr>
          <a:xfrm>
            <a:off x="-1113674" y="622300"/>
            <a:ext cx="11311774" cy="4573314"/>
          </a:xfrm>
          <a:prstGeom prst="rect">
            <a:avLst/>
          </a:prstGeom>
        </p:spPr>
      </p:pic>
      <p:pic>
        <p:nvPicPr>
          <p:cNvPr id="7" name="Picture 6" descr="A cartoon of a child&#10;&#10;Description automatically generated">
            <a:extLst>
              <a:ext uri="{FF2B5EF4-FFF2-40B4-BE49-F238E27FC236}">
                <a16:creationId xmlns:a16="http://schemas.microsoft.com/office/drawing/2014/main" xmlns="" id="{CB125F24-275D-F380-D2FC-CBF4D9A5094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162" b="95919" l="9980" r="89980">
                        <a14:foregroundMark x1="65374" y1="10384" x2="44081" y2="8162"/>
                        <a14:foregroundMark x1="47596" y1="88889" x2="48889" y2="95919"/>
                      </a14:backgroundRemoval>
                    </a14:imgEffect>
                  </a14:imgLayer>
                </a14:imgProps>
              </a:ext>
              <a:ext uri="{28A0092B-C50C-407E-A947-70E740481C1C}">
                <a14:useLocalDpi xmlns:a14="http://schemas.microsoft.com/office/drawing/2010/main" val="0"/>
              </a:ext>
            </a:extLst>
          </a:blip>
          <a:stretch>
            <a:fillRect/>
          </a:stretch>
        </p:blipFill>
        <p:spPr>
          <a:xfrm>
            <a:off x="6210300" y="2502557"/>
            <a:ext cx="3987800" cy="3987800"/>
          </a:xfrm>
          <a:prstGeom prst="rect">
            <a:avLst/>
          </a:prstGeom>
        </p:spPr>
      </p:pic>
    </p:spTree>
    <p:extLst>
      <p:ext uri="{BB962C8B-B14F-4D97-AF65-F5344CB8AC3E}">
        <p14:creationId xmlns:p14="http://schemas.microsoft.com/office/powerpoint/2010/main" val="42217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xmlns="" id="{1E23C4E0-0CE3-EE86-4B60-B4775C435DF7}"/>
              </a:ext>
            </a:extLst>
          </p:cNvPr>
          <p:cNvSpPr txBox="1">
            <a:spLocks noChangeArrowheads="1"/>
          </p:cNvSpPr>
          <p:nvPr/>
        </p:nvSpPr>
        <p:spPr bwMode="auto">
          <a:xfrm>
            <a:off x="215900" y="1648849"/>
            <a:ext cx="7620000" cy="2400657"/>
          </a:xfrm>
          <a:prstGeom prst="rect">
            <a:avLst/>
          </a:prstGeom>
          <a:solidFill>
            <a:schemeClr val="bg1"/>
          </a:solidFill>
          <a:ln w="19050">
            <a:solidFill>
              <a:schemeClr val="accent2">
                <a:lumMod val="75000"/>
              </a:schemeClr>
            </a:solidFill>
            <a:prstDash val="dash"/>
            <a:miter lim="800000"/>
            <a:headEnd/>
            <a:tailEnd/>
          </a:ln>
        </p:spPr>
        <p:style>
          <a:lnRef idx="0">
            <a:scrgbClr r="0" g="0" b="0"/>
          </a:lnRef>
          <a:fillRef idx="0">
            <a:scrgbClr r="0" g="0" b="0"/>
          </a:fillRef>
          <a:effectRef idx="0">
            <a:scrgbClr r="0" g="0" b="0"/>
          </a:effectRef>
          <a:fontRef idx="minor">
            <a:schemeClr val="lt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hangingPunct="1">
              <a:spcBef>
                <a:spcPct val="50000"/>
              </a:spcBef>
              <a:defRPr/>
            </a:pPr>
            <a:r>
              <a:rPr kumimoji="0" lang="vi-VN" altLang="en-US" sz="5000" b="1" i="0" u="none" strike="noStrike" kern="1200" cap="none" spc="0" normalizeH="0" baseline="0" noProof="0" dirty="0">
                <a:ln>
                  <a:noFill/>
                </a:ln>
                <a:solidFill>
                  <a:srgbClr val="C00000"/>
                </a:solidFill>
                <a:effectLst/>
                <a:uLnTx/>
                <a:uFillTx/>
                <a:latin typeface="Cambria" panose="02040503050406030204" pitchFamily="18" charset="0"/>
                <a:cs typeface="#9Slide03 Arima Madurai Black" panose="00000A00000000000000" pitchFamily="2" charset="0"/>
              </a:rPr>
              <a:t>Hãy chia sẻ những hiểu biết của em về đất nước Cam-pu-chia.</a:t>
            </a:r>
            <a:endParaRPr kumimoji="0" lang="en-US" altLang="en-US" sz="5000" b="1" i="0" u="none" strike="noStrike" kern="1200" cap="none" spc="0" normalizeH="0" baseline="0" noProof="0" dirty="0">
              <a:ln>
                <a:noFill/>
              </a:ln>
              <a:solidFill>
                <a:srgbClr val="C00000"/>
              </a:solidFill>
              <a:effectLst/>
              <a:uLnTx/>
              <a:uFillTx/>
              <a:latin typeface="Cambria" panose="02040503050406030204" pitchFamily="18" charset="0"/>
              <a:cs typeface="#9Slide03 Arima Madurai Black" panose="00000A00000000000000" pitchFamily="2" charset="0"/>
            </a:endParaRPr>
          </a:p>
        </p:txBody>
      </p:sp>
      <p:pic>
        <p:nvPicPr>
          <p:cNvPr id="3" name="Picture 2" descr="A cartoon of a child&#10;&#10;Description automatically generated">
            <a:extLst>
              <a:ext uri="{FF2B5EF4-FFF2-40B4-BE49-F238E27FC236}">
                <a16:creationId xmlns:a16="http://schemas.microsoft.com/office/drawing/2014/main" xmlns="" id="{7956BF71-86FF-4487-6A8E-5EF322B79BA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162" b="95919" l="9980" r="89980">
                        <a14:foregroundMark x1="65374" y1="10384" x2="44081" y2="8162"/>
                        <a14:foregroundMark x1="47596" y1="88889" x2="48889" y2="95919"/>
                      </a14:backgroundRemoval>
                    </a14:imgEffect>
                  </a14:imgLayer>
                </a14:imgProps>
              </a:ext>
              <a:ext uri="{28A0092B-C50C-407E-A947-70E740481C1C}">
                <a14:useLocalDpi xmlns:a14="http://schemas.microsoft.com/office/drawing/2010/main" val="0"/>
              </a:ext>
            </a:extLst>
          </a:blip>
          <a:stretch>
            <a:fillRect/>
          </a:stretch>
        </p:blipFill>
        <p:spPr>
          <a:xfrm>
            <a:off x="6332361" y="1915549"/>
            <a:ext cx="5145651" cy="5145651"/>
          </a:xfrm>
          <a:prstGeom prst="rect">
            <a:avLst/>
          </a:prstGeom>
        </p:spPr>
      </p:pic>
    </p:spTree>
    <p:extLst>
      <p:ext uri="{BB962C8B-B14F-4D97-AF65-F5344CB8AC3E}">
        <p14:creationId xmlns:p14="http://schemas.microsoft.com/office/powerpoint/2010/main" val="20353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61CE23D-5444-96FA-D9AB-D5D73DCC291A}"/>
              </a:ext>
            </a:extLst>
          </p:cNvPr>
          <p:cNvPicPr>
            <a:picLocks noChangeAspect="1"/>
          </p:cNvPicPr>
          <p:nvPr/>
        </p:nvPicPr>
        <p:blipFill>
          <a:blip r:embed="rId3"/>
          <a:stretch>
            <a:fillRect/>
          </a:stretch>
        </p:blipFill>
        <p:spPr>
          <a:xfrm>
            <a:off x="3219476" y="2375689"/>
            <a:ext cx="9254530" cy="2664183"/>
          </a:xfrm>
          <a:prstGeom prst="rect">
            <a:avLst/>
          </a:prstGeom>
        </p:spPr>
      </p:pic>
      <p:pic>
        <p:nvPicPr>
          <p:cNvPr id="2" name="Picture 1" descr="A cartoon of a child&#10;&#10;Description automatically generated">
            <a:extLst>
              <a:ext uri="{FF2B5EF4-FFF2-40B4-BE49-F238E27FC236}">
                <a16:creationId xmlns:a16="http://schemas.microsoft.com/office/drawing/2014/main" xmlns="" id="{6CE7F309-B2A4-1E75-890F-41CC237B909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162" b="95919" l="9980" r="89980">
                        <a14:foregroundMark x1="65374" y1="10384" x2="44081" y2="8162"/>
                        <a14:foregroundMark x1="47596" y1="88889" x2="48889" y2="95919"/>
                      </a14:backgroundRemoval>
                    </a14:imgEffect>
                  </a14:imgLayer>
                </a14:imgProps>
              </a:ext>
              <a:ext uri="{28A0092B-C50C-407E-A947-70E740481C1C}">
                <a14:useLocalDpi xmlns:a14="http://schemas.microsoft.com/office/drawing/2010/main" val="0"/>
              </a:ext>
            </a:extLst>
          </a:blip>
          <a:stretch>
            <a:fillRect/>
          </a:stretch>
        </p:blipFill>
        <p:spPr>
          <a:xfrm>
            <a:off x="-729768" y="2007219"/>
            <a:ext cx="4959799" cy="4959799"/>
          </a:xfrm>
          <a:prstGeom prst="rect">
            <a:avLst/>
          </a:prstGeom>
        </p:spPr>
      </p:pic>
    </p:spTree>
    <p:extLst>
      <p:ext uri="{BB962C8B-B14F-4D97-AF65-F5344CB8AC3E}">
        <p14:creationId xmlns:p14="http://schemas.microsoft.com/office/powerpoint/2010/main" val="305673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BA2153A-1CB3-57ED-1BB9-6FF414253A20}"/>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2B467BEB-D2DC-3C3A-1D67-6D1B4A70D956}"/>
              </a:ext>
            </a:extLst>
          </p:cNvPr>
          <p:cNvSpPr/>
          <p:nvPr/>
        </p:nvSpPr>
        <p:spPr>
          <a:xfrm>
            <a:off x="315950" y="1583471"/>
            <a:ext cx="11597270" cy="4956477"/>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8FFA80B8-A260-3E4B-DC2B-46B8203FD662}"/>
              </a:ext>
            </a:extLst>
          </p:cNvPr>
          <p:cNvPicPr>
            <a:picLocks noChangeAspect="1"/>
          </p:cNvPicPr>
          <p:nvPr/>
        </p:nvPicPr>
        <p:blipFill>
          <a:blip r:embed="rId3"/>
          <a:stretch>
            <a:fillRect/>
          </a:stretch>
        </p:blipFill>
        <p:spPr>
          <a:xfrm>
            <a:off x="144966" y="167269"/>
            <a:ext cx="10840341" cy="1795346"/>
          </a:xfrm>
          <a:prstGeom prst="rect">
            <a:avLst/>
          </a:prstGeom>
        </p:spPr>
      </p:pic>
      <p:sp>
        <p:nvSpPr>
          <p:cNvPr id="5" name="TextBox 4">
            <a:extLst>
              <a:ext uri="{FF2B5EF4-FFF2-40B4-BE49-F238E27FC236}">
                <a16:creationId xmlns:a16="http://schemas.microsoft.com/office/drawing/2014/main" xmlns="" id="{F8F9956E-4555-8FB1-7D76-A72FE8C9B129}"/>
              </a:ext>
            </a:extLst>
          </p:cNvPr>
          <p:cNvSpPr txBox="1"/>
          <p:nvPr/>
        </p:nvSpPr>
        <p:spPr>
          <a:xfrm>
            <a:off x="3869474" y="1712360"/>
            <a:ext cx="8043746" cy="4247317"/>
          </a:xfrm>
          <a:prstGeom prst="rect">
            <a:avLst/>
          </a:prstGeom>
          <a:noFill/>
        </p:spPr>
        <p:txBody>
          <a:bodyPr wrap="square" rtlCol="0">
            <a:spAutoFit/>
          </a:bodyPr>
          <a:lstStyle/>
          <a:p>
            <a:r>
              <a:rPr lang="vi-VN" sz="4500" dirty="0">
                <a:latin typeface="Tahoma" panose="020B0604030504040204" pitchFamily="34" charset="0"/>
                <a:ea typeface="Tahoma" panose="020B0604030504040204" pitchFamily="34" charset="0"/>
                <a:cs typeface="Tahoma" panose="020B0604030504040204" pitchFamily="34" charset="0"/>
              </a:rPr>
              <a:t>Đọc thông tin và quan sát các hình từ 3 đến 5, em hãy:</a:t>
            </a:r>
          </a:p>
          <a:p>
            <a:r>
              <a:rPr lang="vi-VN" sz="4500" dirty="0">
                <a:latin typeface="Tahoma" panose="020B0604030504040204" pitchFamily="34" charset="0"/>
                <a:ea typeface="Tahoma" panose="020B0604030504040204" pitchFamily="34" charset="0"/>
                <a:cs typeface="Tahoma" panose="020B0604030504040204" pitchFamily="34" charset="0"/>
              </a:rPr>
              <a:t>-Kể tên một số công trình tiêu biểu của Cam-pu-chia.</a:t>
            </a:r>
          </a:p>
          <a:p>
            <a:r>
              <a:rPr lang="vi-VN" sz="4500" dirty="0">
                <a:latin typeface="Tahoma" panose="020B0604030504040204" pitchFamily="34" charset="0"/>
                <a:ea typeface="Tahoma" panose="020B0604030504040204" pitchFamily="34" charset="0"/>
                <a:cs typeface="Tahoma" panose="020B0604030504040204" pitchFamily="34" charset="0"/>
              </a:rPr>
              <a:t>- Mô tả một công trình mà em ấn tượng nhất.</a:t>
            </a:r>
          </a:p>
        </p:txBody>
      </p:sp>
      <p:pic>
        <p:nvPicPr>
          <p:cNvPr id="8" name="Picture 7" descr="A couple of kids sitting at desks&#10;&#10;AI-generated content may be incorrect.">
            <a:extLst>
              <a:ext uri="{FF2B5EF4-FFF2-40B4-BE49-F238E27FC236}">
                <a16:creationId xmlns:a16="http://schemas.microsoft.com/office/drawing/2014/main" xmlns="" id="{189B0920-5B35-D907-6C8B-1F1834860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966" y="3819254"/>
            <a:ext cx="4148254" cy="3010829"/>
          </a:xfrm>
          <a:prstGeom prst="rect">
            <a:avLst/>
          </a:prstGeom>
        </p:spPr>
      </p:pic>
    </p:spTree>
    <p:extLst>
      <p:ext uri="{BB962C8B-B14F-4D97-AF65-F5344CB8AC3E}">
        <p14:creationId xmlns:p14="http://schemas.microsoft.com/office/powerpoint/2010/main" val="176374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F00420-6BF8-1BF7-01BC-AA7CCFB64C4C}"/>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19EAF88-611B-8C6C-0693-FE89C8049F6F}"/>
              </a:ext>
            </a:extLst>
          </p:cNvPr>
          <p:cNvSpPr/>
          <p:nvPr/>
        </p:nvSpPr>
        <p:spPr>
          <a:xfrm>
            <a:off x="3956826" y="1504755"/>
            <a:ext cx="8173844" cy="3390630"/>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163ADACC-9178-8DB9-37F6-1E599D693244}"/>
              </a:ext>
            </a:extLst>
          </p:cNvPr>
          <p:cNvSpPr txBox="1"/>
          <p:nvPr/>
        </p:nvSpPr>
        <p:spPr>
          <a:xfrm>
            <a:off x="304801" y="467174"/>
            <a:ext cx="11887199"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solidFill>
                    <a:schemeClr val="tx1"/>
                  </a:solid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Kể tên một số công trình tiêu biểu của Cam-pu-chia.</a:t>
            </a:r>
          </a:p>
        </p:txBody>
      </p:sp>
      <p:pic>
        <p:nvPicPr>
          <p:cNvPr id="3" name="Picture 2" descr="A cartoon of a child raising his hand and holding a pencil and a book&#10;&#10;AI-generated content may be incorrect.">
            <a:extLst>
              <a:ext uri="{FF2B5EF4-FFF2-40B4-BE49-F238E27FC236}">
                <a16:creationId xmlns:a16="http://schemas.microsoft.com/office/drawing/2014/main" xmlns="" id="{CD76CFCB-2C8A-7CE7-4F72-61B17B3CF51F}"/>
              </a:ext>
            </a:extLst>
          </p:cNvPr>
          <p:cNvPicPr>
            <a:picLocks noChangeAspect="1"/>
          </p:cNvPicPr>
          <p:nvPr/>
        </p:nvPicPr>
        <p:blipFill>
          <a:blip r:embed="rId3">
            <a:extLst>
              <a:ext uri="{28A0092B-C50C-407E-A947-70E740481C1C}">
                <a14:useLocalDpi xmlns:a14="http://schemas.microsoft.com/office/drawing/2010/main" val="0"/>
              </a:ext>
            </a:extLst>
          </a:blip>
          <a:srcRect b="81656"/>
          <a:stretch/>
        </p:blipFill>
        <p:spPr>
          <a:xfrm>
            <a:off x="-264208" y="3378819"/>
            <a:ext cx="4676669" cy="874721"/>
          </a:xfrm>
          <a:prstGeom prst="rect">
            <a:avLst/>
          </a:prstGeom>
        </p:spPr>
      </p:pic>
      <p:pic>
        <p:nvPicPr>
          <p:cNvPr id="7" name="Picture 6" descr="A couple of kids sitting at desks&#10;&#10;AI-generated content may be incorrect.">
            <a:extLst>
              <a:ext uri="{FF2B5EF4-FFF2-40B4-BE49-F238E27FC236}">
                <a16:creationId xmlns:a16="http://schemas.microsoft.com/office/drawing/2014/main" xmlns="" id="{FCA1B972-AB52-5867-C35D-D95FB394186A}"/>
              </a:ext>
            </a:extLst>
          </p:cNvPr>
          <p:cNvPicPr>
            <a:picLocks noChangeAspect="1"/>
          </p:cNvPicPr>
          <p:nvPr/>
        </p:nvPicPr>
        <p:blipFill>
          <a:blip r:embed="rId4" cstate="print">
            <a:extLst>
              <a:ext uri="{28A0092B-C50C-407E-A947-70E740481C1C}">
                <a14:useLocalDpi xmlns:a14="http://schemas.microsoft.com/office/drawing/2010/main" val="0"/>
              </a:ext>
            </a:extLst>
          </a:blip>
          <a:srcRect t="18356" b="-1"/>
          <a:stretch/>
        </p:blipFill>
        <p:spPr>
          <a:xfrm>
            <a:off x="0" y="4399804"/>
            <a:ext cx="4148254" cy="2458196"/>
          </a:xfrm>
          <a:prstGeom prst="rect">
            <a:avLst/>
          </a:prstGeom>
        </p:spPr>
      </p:pic>
      <p:sp>
        <p:nvSpPr>
          <p:cNvPr id="10" name="TextBox 9">
            <a:extLst>
              <a:ext uri="{FF2B5EF4-FFF2-40B4-BE49-F238E27FC236}">
                <a16:creationId xmlns:a16="http://schemas.microsoft.com/office/drawing/2014/main" xmlns="" id="{108B9358-6ADE-FA75-A629-A41D3FF923D3}"/>
              </a:ext>
            </a:extLst>
          </p:cNvPr>
          <p:cNvSpPr txBox="1"/>
          <p:nvPr/>
        </p:nvSpPr>
        <p:spPr>
          <a:xfrm>
            <a:off x="4259766" y="1664026"/>
            <a:ext cx="7415561" cy="3170099"/>
          </a:xfrm>
          <a:prstGeom prst="rect">
            <a:avLst/>
          </a:prstGeom>
          <a:noFill/>
        </p:spPr>
        <p:txBody>
          <a:bodyPr wrap="square" rtlCol="0">
            <a:spAutoFit/>
          </a:bodyPr>
          <a:lstStyle/>
          <a:p>
            <a:pPr algn="just"/>
            <a:r>
              <a:rPr lang="vi-VN" sz="4000" dirty="0">
                <a:latin typeface="Tahoma" panose="020B0604030504040204" pitchFamily="34" charset="0"/>
                <a:ea typeface="Tahoma" panose="020B0604030504040204" pitchFamily="34" charset="0"/>
                <a:cs typeface="Tahoma" panose="020B0604030504040204" pitchFamily="34" charset="0"/>
              </a:rPr>
              <a:t>Một số công trình tiêu biểu của Cam-pu-chia như: Ăng-co Vát; Ăng-co Thom; Chùa Bạc, Tượng đài hữu nghị Việt Nam – Cam- pu -chia,...</a:t>
            </a:r>
            <a:endParaRPr lang="en-SG"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863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55C31F6-D9D9-B2BE-861F-BFEED61E9669}"/>
              </a:ext>
            </a:extLst>
          </p:cNvPr>
          <p:cNvSpPr/>
          <p:nvPr/>
        </p:nvSpPr>
        <p:spPr>
          <a:xfrm>
            <a:off x="78057" y="1117616"/>
            <a:ext cx="11913224" cy="5503715"/>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xmlns="" id="{5BB4B79E-1E58-08B0-8822-53B16A0054A4}"/>
              </a:ext>
            </a:extLst>
          </p:cNvPr>
          <p:cNvSpPr/>
          <p:nvPr/>
        </p:nvSpPr>
        <p:spPr>
          <a:xfrm>
            <a:off x="4449337" y="156116"/>
            <a:ext cx="3010829" cy="880947"/>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E3FDDFE8-3361-58DF-BE42-892035360352}"/>
              </a:ext>
            </a:extLst>
          </p:cNvPr>
          <p:cNvSpPr txBox="1"/>
          <p:nvPr/>
        </p:nvSpPr>
        <p:spPr>
          <a:xfrm>
            <a:off x="4449337" y="236669"/>
            <a:ext cx="7415561" cy="707886"/>
          </a:xfrm>
          <a:prstGeom prst="rect">
            <a:avLst/>
          </a:prstGeom>
          <a:noFill/>
        </p:spPr>
        <p:txBody>
          <a:bodyPr wrap="square" rtlCol="0">
            <a:spAutoFit/>
          </a:bodyPr>
          <a:lstStyle/>
          <a:p>
            <a:pPr algn="just"/>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Ăng-co Vát</a:t>
            </a:r>
            <a:endParaRPr lang="en-SG" sz="4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xmlns="" id="{D531E344-F08F-D494-5A56-4775EEC483E5}"/>
              </a:ext>
            </a:extLst>
          </p:cNvPr>
          <p:cNvSpPr txBox="1"/>
          <p:nvPr/>
        </p:nvSpPr>
        <p:spPr>
          <a:xfrm>
            <a:off x="200719" y="1361094"/>
            <a:ext cx="11445180" cy="5016758"/>
          </a:xfrm>
          <a:prstGeom prst="rect">
            <a:avLst/>
          </a:prstGeom>
          <a:noFill/>
        </p:spPr>
        <p:txBody>
          <a:bodyPr wrap="square" rtlCol="0">
            <a:spAutoFit/>
          </a:bodyPr>
          <a:lstStyle/>
          <a:p>
            <a:pPr algn="just"/>
            <a:r>
              <a:rPr lang="vi-VN" sz="3200" dirty="0">
                <a:latin typeface="Tahoma" panose="020B0604030504040204" pitchFamily="34" charset="0"/>
                <a:ea typeface="Tahoma" panose="020B0604030504040204" pitchFamily="34" charset="0"/>
                <a:cs typeface="Tahoma" panose="020B0604030504040204" pitchFamily="34" charset="0"/>
              </a:rPr>
              <a:t>+ Ăng-co Vát là quần thể đền tháp được xây dựng từ đầu thế kỉ XII ở thành phố Xiêm Riệp (Siem Reap) ngày nay. </a:t>
            </a:r>
          </a:p>
          <a:p>
            <a:pPr algn="just"/>
            <a:r>
              <a:rPr lang="vi-VN" sz="3200" dirty="0">
                <a:latin typeface="Tahoma" panose="020B0604030504040204" pitchFamily="34" charset="0"/>
                <a:ea typeface="Tahoma" panose="020B0604030504040204" pitchFamily="34" charset="0"/>
                <a:cs typeface="Tahoma" panose="020B0604030504040204" pitchFamily="34" charset="0"/>
              </a:rPr>
              <a:t>+ Khu đền chính gồm ba tầng với những ngọn tháp lớn, kết nối với nhau bởi những dãy hành lang dài, xung quanh là hào nước. Trung tâm ngôi đền là tổ hợp năm ngọn tháp, tháp ở giữa cao tới 65 m và bốn tháp ở bốn góc. </a:t>
            </a:r>
          </a:p>
          <a:p>
            <a:pPr algn="just"/>
            <a:r>
              <a:rPr lang="vi-VN" sz="3200" dirty="0">
                <a:latin typeface="Tahoma" panose="020B0604030504040204" pitchFamily="34" charset="0"/>
                <a:ea typeface="Tahoma" panose="020B0604030504040204" pitchFamily="34" charset="0"/>
                <a:cs typeface="Tahoma" panose="020B0604030504040204" pitchFamily="34" charset="0"/>
              </a:rPr>
              <a:t>+ Toàn bộ công trình được xây bằng đá. Những khối đá được đẽo gọt vuông vức và xếp chồng khít lên nhau mà không cần bất cứ chất kết dính nào. Ăng-co Vát trở thành biểu tượng của đất nước Cam-pu-chia. </a:t>
            </a:r>
            <a:endParaRPr lang="en-SG"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77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F76A79F-D362-B2BD-8F38-9A3430E49D68}"/>
              </a:ext>
            </a:extLst>
          </p:cNvPr>
          <p:cNvSpPr/>
          <p:nvPr/>
        </p:nvSpPr>
        <p:spPr>
          <a:xfrm>
            <a:off x="-323385" y="-211873"/>
            <a:ext cx="12779297" cy="7582829"/>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6CB413B1-2BB9-027C-1723-0413A9ACBB66}"/>
              </a:ext>
            </a:extLst>
          </p:cNvPr>
          <p:cNvPicPr>
            <a:picLocks noChangeAspect="1"/>
          </p:cNvPicPr>
          <p:nvPr/>
        </p:nvPicPr>
        <p:blipFill>
          <a:blip r:embed="rId2"/>
          <a:stretch>
            <a:fillRect/>
          </a:stretch>
        </p:blipFill>
        <p:spPr>
          <a:xfrm>
            <a:off x="22303" y="112166"/>
            <a:ext cx="5999356" cy="4146390"/>
          </a:xfrm>
          <a:prstGeom prst="rect">
            <a:avLst/>
          </a:prstGeom>
        </p:spPr>
      </p:pic>
      <p:pic>
        <p:nvPicPr>
          <p:cNvPr id="6" name="Picture 5">
            <a:extLst>
              <a:ext uri="{FF2B5EF4-FFF2-40B4-BE49-F238E27FC236}">
                <a16:creationId xmlns:a16="http://schemas.microsoft.com/office/drawing/2014/main" xmlns="" id="{CC93B748-B046-20F4-CC62-DFED4D8BB6CD}"/>
              </a:ext>
            </a:extLst>
          </p:cNvPr>
          <p:cNvPicPr>
            <a:picLocks noChangeAspect="1"/>
          </p:cNvPicPr>
          <p:nvPr/>
        </p:nvPicPr>
        <p:blipFill>
          <a:blip r:embed="rId3"/>
          <a:stretch>
            <a:fillRect/>
          </a:stretch>
        </p:blipFill>
        <p:spPr>
          <a:xfrm>
            <a:off x="6043960" y="2790825"/>
            <a:ext cx="6096000" cy="4067175"/>
          </a:xfrm>
          <a:prstGeom prst="rect">
            <a:avLst/>
          </a:prstGeom>
        </p:spPr>
      </p:pic>
      <p:sp>
        <p:nvSpPr>
          <p:cNvPr id="7" name="Rectangle: Rounded Corners 6">
            <a:extLst>
              <a:ext uri="{FF2B5EF4-FFF2-40B4-BE49-F238E27FC236}">
                <a16:creationId xmlns:a16="http://schemas.microsoft.com/office/drawing/2014/main" xmlns="" id="{5B7B4698-F8D4-720A-44A4-EB2C5CDD12AE}"/>
              </a:ext>
            </a:extLst>
          </p:cNvPr>
          <p:cNvSpPr/>
          <p:nvPr/>
        </p:nvSpPr>
        <p:spPr>
          <a:xfrm>
            <a:off x="7175809" y="1396922"/>
            <a:ext cx="3010829" cy="880947"/>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25752FEE-B2A7-4347-9E40-D4DF7E29028D}"/>
              </a:ext>
            </a:extLst>
          </p:cNvPr>
          <p:cNvSpPr txBox="1"/>
          <p:nvPr/>
        </p:nvSpPr>
        <p:spPr>
          <a:xfrm>
            <a:off x="7202447" y="1483452"/>
            <a:ext cx="7415561" cy="707886"/>
          </a:xfrm>
          <a:prstGeom prst="rect">
            <a:avLst/>
          </a:prstGeom>
          <a:noFill/>
        </p:spPr>
        <p:txBody>
          <a:bodyPr wrap="square" rtlCol="0">
            <a:spAutoFit/>
          </a:bodyPr>
          <a:lstStyle/>
          <a:p>
            <a:pPr algn="just"/>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Ăng-co Vát</a:t>
            </a:r>
            <a:endParaRPr lang="en-SG" sz="4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11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ỳ thú Campuchia - 12-5-2023 - Đền Angkor Wat - Viên ngọc quý của đất nước chùa Tháp - THDT">
            <a:hlinkClick r:id="" action="ppaction://media"/>
            <a:extLst>
              <a:ext uri="{FF2B5EF4-FFF2-40B4-BE49-F238E27FC236}">
                <a16:creationId xmlns:a16="http://schemas.microsoft.com/office/drawing/2014/main" xmlns="" id="{76FD973B-C7F0-9F0B-F442-B93CD71B71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00" y="127000"/>
            <a:ext cx="12009967" cy="6604000"/>
          </a:xfrm>
          <a:prstGeom prst="rect">
            <a:avLst/>
          </a:prstGeom>
        </p:spPr>
      </p:pic>
    </p:spTree>
    <p:extLst>
      <p:ext uri="{BB962C8B-B14F-4D97-AF65-F5344CB8AC3E}">
        <p14:creationId xmlns:p14="http://schemas.microsoft.com/office/powerpoint/2010/main" val="130774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2157</TotalTime>
  <Words>767</Words>
  <Application>Microsoft Office PowerPoint</Application>
  <PresentationFormat>Custom</PresentationFormat>
  <Paragraphs>46</Paragraphs>
  <Slides>22</Slides>
  <Notes>6</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MNT</cp:keywords>
  <cp:lastModifiedBy>DELL</cp:lastModifiedBy>
  <cp:revision>19</cp:revision>
  <dcterms:created xsi:type="dcterms:W3CDTF">2025-01-27T02:36:15Z</dcterms:created>
  <dcterms:modified xsi:type="dcterms:W3CDTF">2025-03-21T16:02:51Z</dcterms:modified>
</cp:coreProperties>
</file>