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35"/>
  </p:notesMasterIdLst>
  <p:handoutMasterIdLst>
    <p:handoutMasterId r:id="rId36"/>
  </p:handoutMasterIdLst>
  <p:sldIdLst>
    <p:sldId id="306" r:id="rId2"/>
    <p:sldId id="314" r:id="rId3"/>
    <p:sldId id="313" r:id="rId4"/>
    <p:sldId id="315" r:id="rId5"/>
    <p:sldId id="271" r:id="rId6"/>
    <p:sldId id="259" r:id="rId7"/>
    <p:sldId id="269" r:id="rId8"/>
    <p:sldId id="321" r:id="rId9"/>
    <p:sldId id="322" r:id="rId10"/>
    <p:sldId id="323" r:id="rId11"/>
    <p:sldId id="324" r:id="rId12"/>
    <p:sldId id="325" r:id="rId13"/>
    <p:sldId id="278" r:id="rId14"/>
    <p:sldId id="263" r:id="rId15"/>
    <p:sldId id="326" r:id="rId16"/>
    <p:sldId id="327" r:id="rId17"/>
    <p:sldId id="328" r:id="rId18"/>
    <p:sldId id="329" r:id="rId19"/>
    <p:sldId id="274" r:id="rId20"/>
    <p:sldId id="277" r:id="rId21"/>
    <p:sldId id="276" r:id="rId22"/>
    <p:sldId id="330" r:id="rId23"/>
    <p:sldId id="331" r:id="rId24"/>
    <p:sldId id="270" r:id="rId25"/>
    <p:sldId id="280" r:id="rId26"/>
    <p:sldId id="334" r:id="rId27"/>
    <p:sldId id="335" r:id="rId28"/>
    <p:sldId id="336" r:id="rId29"/>
    <p:sldId id="332" r:id="rId30"/>
    <p:sldId id="338" r:id="rId31"/>
    <p:sldId id="337" r:id="rId32"/>
    <p:sldId id="316" r:id="rId33"/>
    <p:sldId id="319" r:id="rId34"/>
  </p:sldIdLst>
  <p:sldSz cx="12192000" cy="6858000"/>
  <p:notesSz cx="6858000" cy="9144000"/>
  <p:embeddedFontLst>
    <p:embeddedFont>
      <p:font typeface="Calibri" pitchFamily="34" charset="0"/>
      <p:regular r:id="rId37"/>
      <p:bold r:id="rId38"/>
      <p:italic r:id="rId39"/>
      <p:boldItalic r:id="rId40"/>
    </p:embeddedFont>
    <p:embeddedFont>
      <p:font typeface="Cambria" pitchFamily="18" charset="0"/>
      <p:regular r:id="rId41"/>
      <p:bold r:id="rId42"/>
      <p:italic r:id="rId43"/>
      <p:boldItalic r:id="rId44"/>
    </p:embeddedFont>
    <p:embeddedFont>
      <p:font typeface="等线" charset="-122"/>
      <p:regular r:id="rId45"/>
      <p:bold r:id="rId4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江 佳铭" initials="江" lastIdx="1" clrIdx="0">
    <p:extLst>
      <p:ext uri="{19B8F6BF-5375-455C-9EA6-DF929625EA0E}">
        <p15:presenceInfo xmlns:p15="http://schemas.microsoft.com/office/powerpoint/2012/main" xmlns="" userId="1deb972cf65ae06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3CD3"/>
    <a:srgbClr val="0066FF"/>
    <a:srgbClr val="33CCCC"/>
    <a:srgbClr val="FF3399"/>
    <a:srgbClr val="9D7032"/>
    <a:srgbClr val="9BDCBC"/>
    <a:srgbClr val="33CC33"/>
    <a:srgbClr val="FBDCD7"/>
    <a:srgbClr val="FFD0E4"/>
    <a:srgbClr val="F88F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4" autoAdjust="0"/>
    <p:restoredTop sz="93987" autoAdjust="0"/>
  </p:normalViewPr>
  <p:slideViewPr>
    <p:cSldViewPr snapToGrid="0" showGuides="1">
      <p:cViewPr>
        <p:scale>
          <a:sx n="100" d="100"/>
          <a:sy n="100" d="100"/>
        </p:scale>
        <p:origin x="-67" y="365"/>
      </p:cViewPr>
      <p:guideLst>
        <p:guide orient="horz" pos="2160"/>
        <p:guide pos="3840"/>
      </p:guideLst>
    </p:cSldViewPr>
  </p:slideViewPr>
  <p:notesTextViewPr>
    <p:cViewPr>
      <p:scale>
        <a:sx n="1" d="1"/>
        <a:sy n="1" d="1"/>
      </p:scale>
      <p:origin x="0" y="0"/>
    </p:cViewPr>
  </p:notesTextViewPr>
  <p:sorterViewPr>
    <p:cViewPr>
      <p:scale>
        <a:sx n="100" d="100"/>
        <a:sy n="100" d="100"/>
      </p:scale>
      <p:origin x="0" y="-693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DCA3A5A-C618-488B-BCC2-C7FAB9FF50C0}" type="datetimeFigureOut">
              <a:rPr lang="en-US" smtClean="0"/>
              <a:t>3/21/2025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E18E521-E712-4D3E-A0CB-FFF31A7D9CBD}" type="slidenum">
              <a:rPr lang="en-US" smtClean="0"/>
              <a:t>‹#›</a:t>
            </a:fld>
            <a:endParaRPr lang="en-US"/>
          </a:p>
        </p:txBody>
      </p:sp>
    </p:spTree>
    <p:extLst>
      <p:ext uri="{BB962C8B-B14F-4D97-AF65-F5344CB8AC3E}">
        <p14:creationId xmlns:p14="http://schemas.microsoft.com/office/powerpoint/2010/main" val="179845468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1C0C59-E250-484E-A11E-66B86B3D23CA}" type="datetimeFigureOut">
              <a:rPr lang="zh-CN" altLang="en-US" smtClean="0"/>
              <a:t>2025/3/21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75FC09-5759-4077-A379-0C0B60E1E32B}" type="slidenum">
              <a:rPr lang="zh-CN" altLang="en-US" smtClean="0"/>
              <a:t>‹#›</a:t>
            </a:fld>
            <a:endParaRPr lang="zh-CN" altLang="en-US"/>
          </a:p>
        </p:txBody>
      </p:sp>
    </p:spTree>
    <p:extLst>
      <p:ext uri="{BB962C8B-B14F-4D97-AF65-F5344CB8AC3E}">
        <p14:creationId xmlns:p14="http://schemas.microsoft.com/office/powerpoint/2010/main" val="188616101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75FC09-5759-4077-A379-0C0B60E1E32B}" type="slidenum">
              <a:rPr lang="zh-CN" altLang="en-US" smtClean="0"/>
              <a:t>1</a:t>
            </a:fld>
            <a:endParaRPr lang="zh-CN" altLang="en-US"/>
          </a:p>
        </p:txBody>
      </p:sp>
      <p:sp>
        <p:nvSpPr>
          <p:cNvPr id="5" name="Footer Placeholder 4"/>
          <p:cNvSpPr>
            <a:spLocks noGrp="1"/>
          </p:cNvSpPr>
          <p:nvPr>
            <p:ph type="ftr" sz="quarter" idx="11"/>
          </p:nvPr>
        </p:nvSpPr>
        <p:spPr/>
        <p:txBody>
          <a:bodyPr/>
          <a:lstStyle/>
          <a:p>
            <a:endParaRPr lang="zh-CN" altLang="en-US"/>
          </a:p>
        </p:txBody>
      </p:sp>
    </p:spTree>
    <p:extLst>
      <p:ext uri="{BB962C8B-B14F-4D97-AF65-F5344CB8AC3E}">
        <p14:creationId xmlns:p14="http://schemas.microsoft.com/office/powerpoint/2010/main" val="836709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Thầy/ cô click vào búp bê để trở lại trang chọn.</a:t>
            </a:r>
            <a:endParaRPr lang="en-US" dirty="0"/>
          </a:p>
        </p:txBody>
      </p:sp>
      <p:sp>
        <p:nvSpPr>
          <p:cNvPr id="4" name="Slide Number Placeholder 3"/>
          <p:cNvSpPr>
            <a:spLocks noGrp="1"/>
          </p:cNvSpPr>
          <p:nvPr>
            <p:ph type="sldNum" sz="quarter" idx="5"/>
          </p:nvPr>
        </p:nvSpPr>
        <p:spPr/>
        <p:txBody>
          <a:bodyPr/>
          <a:lstStyle/>
          <a:p>
            <a:fld id="{0175FC09-5759-4077-A379-0C0B60E1E32B}" type="slidenum">
              <a:rPr lang="zh-CN" altLang="en-US" smtClean="0"/>
              <a:t>14</a:t>
            </a:fld>
            <a:endParaRPr lang="zh-CN" altLang="en-US"/>
          </a:p>
        </p:txBody>
      </p:sp>
      <p:sp>
        <p:nvSpPr>
          <p:cNvPr id="5" name="Footer Placeholder 4"/>
          <p:cNvSpPr>
            <a:spLocks noGrp="1"/>
          </p:cNvSpPr>
          <p:nvPr>
            <p:ph type="ftr" sz="quarter" idx="10"/>
          </p:nvPr>
        </p:nvSpPr>
        <p:spPr/>
        <p:txBody>
          <a:bodyPr/>
          <a:lstStyle/>
          <a:p>
            <a:endParaRPr lang="zh-CN" altLang="en-US"/>
          </a:p>
        </p:txBody>
      </p:sp>
    </p:spTree>
    <p:extLst>
      <p:ext uri="{BB962C8B-B14F-4D97-AF65-F5344CB8AC3E}">
        <p14:creationId xmlns:p14="http://schemas.microsoft.com/office/powerpoint/2010/main" val="3548081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886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37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1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8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58827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746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941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13"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hyperlink" Target="https://www.facebook.com/groups/629898828017053" TargetMode="External"/><Relationship Id="rId4" Type="http://schemas.openxmlformats.org/officeDocument/2006/relationships/slideLayout" Target="../slideLayouts/slideLayout4.xml"/><Relationship Id="rId9" Type="http://schemas.openxmlformats.org/officeDocument/2006/relationships/image" Target="../media/image1.jpeg"/><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9"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sp>
        <p:nvSpPr>
          <p:cNvPr id="3" name="圆角矩形 2"/>
          <p:cNvSpPr/>
          <p:nvPr userDrawn="1"/>
        </p:nvSpPr>
        <p:spPr>
          <a:xfrm>
            <a:off x="395286" y="342900"/>
            <a:ext cx="11401425" cy="6172200"/>
          </a:xfrm>
          <a:prstGeom prst="roundRect">
            <a:avLst>
              <a:gd name="adj" fmla="val 4630"/>
            </a:avLst>
          </a:prstGeom>
          <a:solidFill>
            <a:schemeClr val="bg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xmlns="" id="{467EE8E0-D4DB-948B-1104-63BBB09371F8}"/>
              </a:ext>
            </a:extLst>
          </p:cNvPr>
          <p:cNvSpPr txBox="1"/>
          <p:nvPr userDrawn="1"/>
        </p:nvSpPr>
        <p:spPr>
          <a:xfrm>
            <a:off x="3169920" y="8783763"/>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0">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8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xmlns="" id="{4B0C6CBF-3B18-9C26-8018-4CCBC44B035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pic>
        <p:nvPicPr>
          <p:cNvPr id="6" name="Hình ảnh 31">
            <a:extLst>
              <a:ext uri="{FF2B5EF4-FFF2-40B4-BE49-F238E27FC236}">
                <a16:creationId xmlns:a16="http://schemas.microsoft.com/office/drawing/2014/main" xmlns="" id="{1473C2CD-30E8-D6C4-BEAD-E9638D81B301}"/>
              </a:ext>
            </a:extLst>
          </p:cNvPr>
          <p:cNvPicPr>
            <a:picLocks noChangeAspect="1"/>
          </p:cNvPicPr>
          <p:nvPr userDrawn="1"/>
        </p:nvPicPr>
        <p:blipFill>
          <a:blip r:embed="rId12"/>
          <a:stretch>
            <a:fillRect/>
          </a:stretch>
        </p:blipFill>
        <p:spPr>
          <a:xfrm>
            <a:off x="-2554458" y="-541097"/>
            <a:ext cx="1804572" cy="2542252"/>
          </a:xfrm>
          <a:prstGeom prst="rect">
            <a:avLst/>
          </a:prstGeom>
        </p:spPr>
      </p:pic>
      <p:pic>
        <p:nvPicPr>
          <p:cNvPr id="7" name="Picture 6">
            <a:extLst>
              <a:ext uri="{FF2B5EF4-FFF2-40B4-BE49-F238E27FC236}">
                <a16:creationId xmlns:a16="http://schemas.microsoft.com/office/drawing/2014/main" xmlns="" id="{206338F8-5289-95A2-C9BC-564C24753347}"/>
              </a:ext>
            </a:extLst>
          </p:cNvPr>
          <p:cNvPicPr>
            <a:picLocks noChangeAspect="1"/>
          </p:cNvPicPr>
          <p:nvPr userDrawn="1"/>
        </p:nvPicPr>
        <p:blipFill>
          <a:blip r:embed="rId13"/>
          <a:stretch>
            <a:fillRect/>
          </a:stretch>
        </p:blipFill>
        <p:spPr>
          <a:xfrm>
            <a:off x="11115551" y="1"/>
            <a:ext cx="1249788" cy="499915"/>
          </a:xfrm>
          <a:prstGeom prst="rect">
            <a:avLst/>
          </a:prstGeom>
        </p:spPr>
      </p:pic>
      <p:pic>
        <p:nvPicPr>
          <p:cNvPr id="8" name="Picture 7">
            <a:extLst>
              <a:ext uri="{FF2B5EF4-FFF2-40B4-BE49-F238E27FC236}">
                <a16:creationId xmlns:a16="http://schemas.microsoft.com/office/drawing/2014/main" xmlns="" id="{6E8B242E-CBF2-DAC9-7C35-5F84951F9644}"/>
              </a:ext>
            </a:extLst>
          </p:cNvPr>
          <p:cNvPicPr>
            <a:picLocks noChangeAspect="1"/>
          </p:cNvPicPr>
          <p:nvPr userDrawn="1"/>
        </p:nvPicPr>
        <p:blipFill>
          <a:blip r:embed="rId14"/>
          <a:stretch>
            <a:fillRect/>
          </a:stretch>
        </p:blipFill>
        <p:spPr>
          <a:xfrm>
            <a:off x="-23255" y="6464110"/>
            <a:ext cx="1450974" cy="499915"/>
          </a:xfrm>
          <a:prstGeom prst="rect">
            <a:avLst/>
          </a:prstGeom>
        </p:spPr>
      </p:pic>
    </p:spTree>
    <p:extLst>
      <p:ext uri="{BB962C8B-B14F-4D97-AF65-F5344CB8AC3E}">
        <p14:creationId xmlns:p14="http://schemas.microsoft.com/office/powerpoint/2010/main" val="373093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58" r:id="rId5"/>
    <p:sldLayoutId id="2147483657" r:id="rId6"/>
    <p:sldLayoutId id="2147483655"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思源黑体" panose="020B0500000000000000" pitchFamily="34" charset="-122"/>
          <a:ea typeface="思源黑体" panose="020B05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slide" Target="slide17.xml"/><Relationship Id="rId13" Type="http://schemas.microsoft.com/office/2007/relationships/hdphoto" Target="../media/hdphoto4.wdp"/><Relationship Id="rId3" Type="http://schemas.openxmlformats.org/officeDocument/2006/relationships/image" Target="../media/image29.png"/><Relationship Id="rId7" Type="http://schemas.microsoft.com/office/2007/relationships/hdphoto" Target="../media/hdphoto2.wdp"/><Relationship Id="rId12" Type="http://schemas.openxmlformats.org/officeDocument/2006/relationships/image" Target="../media/image32.png"/><Relationship Id="rId2" Type="http://schemas.openxmlformats.org/officeDocument/2006/relationships/slide" Target="slide14.xml"/><Relationship Id="rId16" Type="http://schemas.microsoft.com/office/2007/relationships/hdphoto" Target="../media/hdphoto5.wdp"/><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slide" Target="slide18.xml"/><Relationship Id="rId5" Type="http://schemas.openxmlformats.org/officeDocument/2006/relationships/slide" Target="slide16.xml"/><Relationship Id="rId15" Type="http://schemas.openxmlformats.org/officeDocument/2006/relationships/image" Target="../media/image3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31.png"/><Relationship Id="rId14" Type="http://schemas.openxmlformats.org/officeDocument/2006/relationships/slide" Target="slide15.xml"/></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 Target="slide13.xml"/><Relationship Id="rId1" Type="http://schemas.openxmlformats.org/officeDocument/2006/relationships/slideLayout" Target="../slideLayouts/slideLayout1.xml"/><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 Target="slide13.xml"/><Relationship Id="rId1" Type="http://schemas.openxmlformats.org/officeDocument/2006/relationships/slideLayout" Target="../slideLayouts/slideLayout1.xml"/><Relationship Id="rId5" Type="http://schemas.openxmlformats.org/officeDocument/2006/relationships/image" Target="../media/image35.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 Target="slide13.xml"/><Relationship Id="rId1" Type="http://schemas.openxmlformats.org/officeDocument/2006/relationships/slideLayout" Target="../slideLayouts/slideLayout1.xml"/><Relationship Id="rId5" Type="http://schemas.openxmlformats.org/officeDocument/2006/relationships/image" Target="../media/image36.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13.xml"/><Relationship Id="rId1" Type="http://schemas.openxmlformats.org/officeDocument/2006/relationships/slideLayout" Target="../slideLayouts/slideLayout1.xml"/><Relationship Id="rId5" Type="http://schemas.openxmlformats.org/officeDocument/2006/relationships/image" Target="../media/image37.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437" y="1152362"/>
            <a:ext cx="4995605" cy="2967013"/>
          </a:xfrm>
          <a:prstGeom prst="rect">
            <a:avLst/>
          </a:prstGeom>
        </p:spPr>
      </p:pic>
      <p:pic>
        <p:nvPicPr>
          <p:cNvPr id="10" name="Picture 9">
            <a:extLst>
              <a:ext uri="{FF2B5EF4-FFF2-40B4-BE49-F238E27FC236}">
                <a16:creationId xmlns:a16="http://schemas.microsoft.com/office/drawing/2014/main" xmlns="" id="{86A31869-48B5-ECF9-32B6-292A707FA2AC}"/>
              </a:ext>
            </a:extLst>
          </p:cNvPr>
          <p:cNvPicPr>
            <a:picLocks noChangeAspect="1"/>
          </p:cNvPicPr>
          <p:nvPr/>
        </p:nvPicPr>
        <p:blipFill>
          <a:blip r:embed="rId5"/>
          <a:stretch>
            <a:fillRect/>
          </a:stretch>
        </p:blipFill>
        <p:spPr>
          <a:xfrm>
            <a:off x="3620183" y="560999"/>
            <a:ext cx="3383573" cy="1182727"/>
          </a:xfrm>
          <a:prstGeom prst="rect">
            <a:avLst/>
          </a:prstGeom>
        </p:spPr>
      </p:pic>
      <p:pic>
        <p:nvPicPr>
          <p:cNvPr id="11" name="Picture 10">
            <a:extLst>
              <a:ext uri="{FF2B5EF4-FFF2-40B4-BE49-F238E27FC236}">
                <a16:creationId xmlns:a16="http://schemas.microsoft.com/office/drawing/2014/main" xmlns="" id="{08EC2775-E9EE-1D3A-6868-DBBE44D853AD}"/>
              </a:ext>
            </a:extLst>
          </p:cNvPr>
          <p:cNvPicPr>
            <a:picLocks noChangeAspect="1"/>
          </p:cNvPicPr>
          <p:nvPr/>
        </p:nvPicPr>
        <p:blipFill>
          <a:blip r:embed="rId6"/>
          <a:stretch>
            <a:fillRect/>
          </a:stretch>
        </p:blipFill>
        <p:spPr>
          <a:xfrm>
            <a:off x="1303501" y="1859144"/>
            <a:ext cx="8016935" cy="3139712"/>
          </a:xfrm>
          <a:prstGeom prst="rect">
            <a:avLst/>
          </a:prstGeom>
        </p:spPr>
      </p:pic>
      <p:pic>
        <p:nvPicPr>
          <p:cNvPr id="13" name="Picture 12">
            <a:extLst>
              <a:ext uri="{FF2B5EF4-FFF2-40B4-BE49-F238E27FC236}">
                <a16:creationId xmlns:a16="http://schemas.microsoft.com/office/drawing/2014/main" xmlns="" id="{3F6A7630-1CC4-412C-9813-114D9DDF5DD2}"/>
              </a:ext>
            </a:extLst>
          </p:cNvPr>
          <p:cNvPicPr>
            <a:picLocks noChangeAspect="1"/>
          </p:cNvPicPr>
          <p:nvPr/>
        </p:nvPicPr>
        <p:blipFill>
          <a:blip r:embed="rId7"/>
          <a:stretch>
            <a:fillRect/>
          </a:stretch>
        </p:blipFill>
        <p:spPr>
          <a:xfrm>
            <a:off x="3821634" y="4693104"/>
            <a:ext cx="3401863" cy="1286367"/>
          </a:xfrm>
          <a:prstGeom prst="rect">
            <a:avLst/>
          </a:prstGeom>
        </p:spPr>
      </p:pic>
      <p:pic>
        <p:nvPicPr>
          <p:cNvPr id="4" name="Picture 3">
            <a:extLst>
              <a:ext uri="{FF2B5EF4-FFF2-40B4-BE49-F238E27FC236}">
                <a16:creationId xmlns:a16="http://schemas.microsoft.com/office/drawing/2014/main" xmlns="" id="{FFFDEC4A-475D-5073-8044-8AE8CF901148}"/>
              </a:ext>
            </a:extLst>
          </p:cNvPr>
          <p:cNvPicPr>
            <a:picLocks noChangeAspect="1"/>
          </p:cNvPicPr>
          <p:nvPr/>
        </p:nvPicPr>
        <p:blipFill>
          <a:blip r:embed="rId8"/>
          <a:stretch>
            <a:fillRect/>
          </a:stretch>
        </p:blipFill>
        <p:spPr>
          <a:xfrm>
            <a:off x="11115551" y="1"/>
            <a:ext cx="1249788" cy="499915"/>
          </a:xfrm>
          <a:prstGeom prst="rect">
            <a:avLst/>
          </a:prstGeom>
        </p:spPr>
      </p:pic>
      <p:sp>
        <p:nvSpPr>
          <p:cNvPr id="7" name="TextBox 6"/>
          <p:cNvSpPr txBox="1"/>
          <p:nvPr/>
        </p:nvSpPr>
        <p:spPr>
          <a:xfrm>
            <a:off x="2842260" y="5676900"/>
            <a:ext cx="6096000" cy="646331"/>
          </a:xfrm>
          <a:prstGeom prst="rect">
            <a:avLst/>
          </a:prstGeom>
          <a:noFill/>
        </p:spPr>
        <p:txBody>
          <a:bodyPr wrap="square" rtlCol="0">
            <a:spAutoFit/>
          </a:bodyPr>
          <a:lstStyle/>
          <a:p>
            <a:r>
              <a:rPr lang="en-US" sz="3600" b="1" dirty="0" err="1" smtClean="0">
                <a:solidFill>
                  <a:schemeClr val="tx1">
                    <a:lumMod val="75000"/>
                    <a:lumOff val="25000"/>
                  </a:schemeClr>
                </a:solidFill>
                <a:latin typeface="Cambria" pitchFamily="18" charset="0"/>
                <a:ea typeface="Cambria" pitchFamily="18" charset="0"/>
              </a:rPr>
              <a:t>Giáo</a:t>
            </a:r>
            <a:r>
              <a:rPr lang="en-US" sz="3600" b="1" dirty="0" smtClean="0">
                <a:solidFill>
                  <a:schemeClr val="tx1">
                    <a:lumMod val="75000"/>
                    <a:lumOff val="25000"/>
                  </a:schemeClr>
                </a:solidFill>
                <a:latin typeface="Cambria" pitchFamily="18" charset="0"/>
                <a:ea typeface="Cambria" pitchFamily="18" charset="0"/>
              </a:rPr>
              <a:t> </a:t>
            </a:r>
            <a:r>
              <a:rPr lang="en-US" sz="3600" b="1" dirty="0" err="1" smtClean="0">
                <a:solidFill>
                  <a:schemeClr val="tx1">
                    <a:lumMod val="75000"/>
                    <a:lumOff val="25000"/>
                  </a:schemeClr>
                </a:solidFill>
                <a:latin typeface="Cambria" pitchFamily="18" charset="0"/>
                <a:ea typeface="Cambria" pitchFamily="18" charset="0"/>
              </a:rPr>
              <a:t>viên</a:t>
            </a:r>
            <a:r>
              <a:rPr lang="en-US" sz="3600" b="1" dirty="0" smtClean="0">
                <a:solidFill>
                  <a:schemeClr val="tx1">
                    <a:lumMod val="75000"/>
                    <a:lumOff val="25000"/>
                  </a:schemeClr>
                </a:solidFill>
                <a:latin typeface="Cambria" pitchFamily="18" charset="0"/>
                <a:ea typeface="Cambria" pitchFamily="18" charset="0"/>
              </a:rPr>
              <a:t>: </a:t>
            </a:r>
            <a:r>
              <a:rPr lang="en-US" sz="3600" b="1" dirty="0" err="1" smtClean="0">
                <a:solidFill>
                  <a:schemeClr val="tx1">
                    <a:lumMod val="75000"/>
                    <a:lumOff val="25000"/>
                  </a:schemeClr>
                </a:solidFill>
                <a:latin typeface="Cambria" pitchFamily="18" charset="0"/>
                <a:ea typeface="Cambria" pitchFamily="18" charset="0"/>
              </a:rPr>
              <a:t>Phạm</a:t>
            </a:r>
            <a:r>
              <a:rPr lang="en-US" sz="3600" b="1" dirty="0" smtClean="0">
                <a:solidFill>
                  <a:schemeClr val="tx1">
                    <a:lumMod val="75000"/>
                    <a:lumOff val="25000"/>
                  </a:schemeClr>
                </a:solidFill>
                <a:latin typeface="Cambria" pitchFamily="18" charset="0"/>
                <a:ea typeface="Cambria" pitchFamily="18" charset="0"/>
              </a:rPr>
              <a:t> </a:t>
            </a:r>
            <a:r>
              <a:rPr lang="en-US" sz="3600" b="1" dirty="0" err="1" smtClean="0">
                <a:solidFill>
                  <a:schemeClr val="tx1">
                    <a:lumMod val="75000"/>
                    <a:lumOff val="25000"/>
                  </a:schemeClr>
                </a:solidFill>
                <a:latin typeface="Cambria" pitchFamily="18" charset="0"/>
                <a:ea typeface="Cambria" pitchFamily="18" charset="0"/>
              </a:rPr>
              <a:t>Thị</a:t>
            </a:r>
            <a:r>
              <a:rPr lang="en-US" sz="3600" b="1" dirty="0" smtClean="0">
                <a:solidFill>
                  <a:schemeClr val="tx1">
                    <a:lumMod val="75000"/>
                    <a:lumOff val="25000"/>
                  </a:schemeClr>
                </a:solidFill>
                <a:latin typeface="Cambria" pitchFamily="18" charset="0"/>
                <a:ea typeface="Cambria" pitchFamily="18" charset="0"/>
              </a:rPr>
              <a:t> </a:t>
            </a:r>
            <a:r>
              <a:rPr lang="en-US" sz="3600" b="1" dirty="0" err="1" smtClean="0">
                <a:solidFill>
                  <a:schemeClr val="tx1">
                    <a:lumMod val="75000"/>
                    <a:lumOff val="25000"/>
                  </a:schemeClr>
                </a:solidFill>
                <a:latin typeface="Cambria" pitchFamily="18" charset="0"/>
                <a:ea typeface="Cambria" pitchFamily="18" charset="0"/>
              </a:rPr>
              <a:t>Thanh</a:t>
            </a:r>
            <a:r>
              <a:rPr lang="en-US" sz="3600" b="1" dirty="0" smtClean="0">
                <a:solidFill>
                  <a:schemeClr val="tx1">
                    <a:lumMod val="75000"/>
                    <a:lumOff val="25000"/>
                  </a:schemeClr>
                </a:solidFill>
                <a:latin typeface="Cambria" pitchFamily="18" charset="0"/>
                <a:ea typeface="Cambria" pitchFamily="18" charset="0"/>
              </a:rPr>
              <a:t> </a:t>
            </a:r>
            <a:endParaRPr lang="en-US" sz="3600" b="1" dirty="0">
              <a:solidFill>
                <a:schemeClr val="tx1">
                  <a:lumMod val="75000"/>
                  <a:lumOff val="25000"/>
                </a:schemeClr>
              </a:solidFill>
              <a:latin typeface="Cambria" pitchFamily="18" charset="0"/>
              <a:ea typeface="Cambria" pitchFamily="18" charset="0"/>
            </a:endParaRPr>
          </a:p>
        </p:txBody>
      </p:sp>
    </p:spTree>
    <p:extLst>
      <p:ext uri="{BB962C8B-B14F-4D97-AF65-F5344CB8AC3E}">
        <p14:creationId xmlns:p14="http://schemas.microsoft.com/office/powerpoint/2010/main" val="1150844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par>
                          <p:cTn id="16" fill="hold">
                            <p:stCondLst>
                              <p:cond delay="1000"/>
                            </p:stCondLst>
                            <p:childTnLst>
                              <p:par>
                                <p:cTn id="17" presetID="14" presetClass="entr" presetSubtype="1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7A437C3-7667-CC30-9140-7F24361A5AD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7E94C4AB-3BBD-3787-6E2A-CF829623BDF7}"/>
              </a:ext>
            </a:extLst>
          </p:cNvPr>
          <p:cNvPicPr>
            <a:picLocks noChangeAspect="1"/>
          </p:cNvPicPr>
          <p:nvPr/>
        </p:nvPicPr>
        <p:blipFill>
          <a:blip r:embed="rId2"/>
          <a:srcRect t="30810" r="30228" b="20220"/>
          <a:stretch/>
        </p:blipFill>
        <p:spPr>
          <a:xfrm>
            <a:off x="2986983" y="206819"/>
            <a:ext cx="1145894" cy="1317887"/>
          </a:xfrm>
          <a:prstGeom prst="rect">
            <a:avLst/>
          </a:prstGeom>
        </p:spPr>
      </p:pic>
      <p:pic>
        <p:nvPicPr>
          <p:cNvPr id="7" name="Picture 6">
            <a:extLst>
              <a:ext uri="{FF2B5EF4-FFF2-40B4-BE49-F238E27FC236}">
                <a16:creationId xmlns:a16="http://schemas.microsoft.com/office/drawing/2014/main" xmlns="" id="{120ABBC6-BE6A-F780-175A-C2DB69133138}"/>
              </a:ext>
            </a:extLst>
          </p:cNvPr>
          <p:cNvPicPr>
            <a:picLocks noChangeAspect="1"/>
          </p:cNvPicPr>
          <p:nvPr/>
        </p:nvPicPr>
        <p:blipFill>
          <a:blip r:embed="rId3"/>
          <a:srcRect l="19910" t="12129" r="20509" b="30852"/>
          <a:stretch/>
        </p:blipFill>
        <p:spPr>
          <a:xfrm>
            <a:off x="1794075" y="206819"/>
            <a:ext cx="1145894" cy="1010320"/>
          </a:xfrm>
          <a:prstGeom prst="rect">
            <a:avLst/>
          </a:prstGeom>
        </p:spPr>
      </p:pic>
      <p:pic>
        <p:nvPicPr>
          <p:cNvPr id="8" name="Picture 7">
            <a:extLst>
              <a:ext uri="{FF2B5EF4-FFF2-40B4-BE49-F238E27FC236}">
                <a16:creationId xmlns:a16="http://schemas.microsoft.com/office/drawing/2014/main" xmlns="" id="{E2A94A24-056B-A217-44C2-A46BB7DD9D7C}"/>
              </a:ext>
            </a:extLst>
          </p:cNvPr>
          <p:cNvPicPr>
            <a:picLocks noChangeAspect="1"/>
          </p:cNvPicPr>
          <p:nvPr/>
        </p:nvPicPr>
        <p:blipFill>
          <a:blip r:embed="rId4"/>
          <a:srcRect l="18761" t="36052" r="17663" b="18415"/>
          <a:stretch/>
        </p:blipFill>
        <p:spPr>
          <a:xfrm>
            <a:off x="601167" y="351188"/>
            <a:ext cx="1320230" cy="1082820"/>
          </a:xfrm>
          <a:prstGeom prst="rect">
            <a:avLst/>
          </a:prstGeom>
        </p:spPr>
      </p:pic>
      <p:pic>
        <p:nvPicPr>
          <p:cNvPr id="9" name="Picture 8" descr="A red question mark on a black background&#10;&#10;AI-generated content may be incorrect.">
            <a:extLst>
              <a:ext uri="{FF2B5EF4-FFF2-40B4-BE49-F238E27FC236}">
                <a16:creationId xmlns:a16="http://schemas.microsoft.com/office/drawing/2014/main" xmlns="" id="{7580295E-E849-2FF6-EEFC-A74B7E6D73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1684">
            <a:off x="3879573" y="-51950"/>
            <a:ext cx="1145894" cy="1527859"/>
          </a:xfrm>
          <a:prstGeom prst="rect">
            <a:avLst/>
          </a:prstGeom>
        </p:spPr>
      </p:pic>
      <p:grpSp>
        <p:nvGrpSpPr>
          <p:cNvPr id="15" name="Group 14">
            <a:extLst>
              <a:ext uri="{FF2B5EF4-FFF2-40B4-BE49-F238E27FC236}">
                <a16:creationId xmlns:a16="http://schemas.microsoft.com/office/drawing/2014/main" xmlns="" id="{8411286C-A6FD-3734-2CC0-FD11FE958893}"/>
              </a:ext>
            </a:extLst>
          </p:cNvPr>
          <p:cNvGrpSpPr/>
          <p:nvPr/>
        </p:nvGrpSpPr>
        <p:grpSpPr>
          <a:xfrm>
            <a:off x="6261904" y="1582211"/>
            <a:ext cx="5434704" cy="3693577"/>
            <a:chOff x="6261904" y="1582211"/>
            <a:chExt cx="5434704" cy="3693577"/>
          </a:xfrm>
        </p:grpSpPr>
        <p:sp>
          <p:nvSpPr>
            <p:cNvPr id="12" name="Freeform 9">
              <a:extLst>
                <a:ext uri="{FF2B5EF4-FFF2-40B4-BE49-F238E27FC236}">
                  <a16:creationId xmlns:a16="http://schemas.microsoft.com/office/drawing/2014/main" xmlns="" id="{A1AB0D31-43BD-ACD0-2E34-D715177C9549}"/>
                </a:ext>
              </a:extLst>
            </p:cNvPr>
            <p:cNvSpPr/>
            <p:nvPr/>
          </p:nvSpPr>
          <p:spPr bwMode="auto">
            <a:xfrm>
              <a:off x="6261904" y="1582211"/>
              <a:ext cx="5434704" cy="3693577"/>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9BDCBC"/>
            </a:solidFill>
            <a:ln w="9525">
              <a:solidFill>
                <a:srgbClr val="33CC33"/>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7D8EF152-902E-E3AF-6ECD-995B60A76A93}"/>
                </a:ext>
              </a:extLst>
            </p:cNvPr>
            <p:cNvSpPr txBox="1"/>
            <p:nvPr/>
          </p:nvSpPr>
          <p:spPr>
            <a:xfrm>
              <a:off x="7636598" y="2313276"/>
              <a:ext cx="2867433"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Tôi là </a:t>
              </a:r>
              <a:r>
                <a:rPr lang="vi-VN" sz="4000" b="1" dirty="0">
                  <a:solidFill>
                    <a:srgbClr val="C00000"/>
                  </a:solidFill>
                  <a:latin typeface="Cambria" panose="02040503050406030204" pitchFamily="18" charset="0"/>
                  <a:ea typeface="Cambria" panose="02040503050406030204" pitchFamily="18" charset="0"/>
                </a:rPr>
                <a:t>Mát</a:t>
              </a:r>
              <a:endParaRPr lang="en-US" sz="4000" b="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7152438F-8D7D-29EC-82AA-FBC73F4CC6FD}"/>
                </a:ext>
              </a:extLst>
            </p:cNvPr>
            <p:cNvSpPr txBox="1"/>
            <p:nvPr/>
          </p:nvSpPr>
          <p:spPr>
            <a:xfrm>
              <a:off x="6744183" y="3021162"/>
              <a:ext cx="4470146" cy="1323439"/>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 trong câu chuyện </a:t>
              </a:r>
              <a:r>
                <a:rPr lang="vi-VN" sz="4000" b="1" i="1" dirty="0">
                  <a:solidFill>
                    <a:srgbClr val="002060"/>
                  </a:solidFill>
                  <a:latin typeface="Cambria" panose="02040503050406030204" pitchFamily="18" charset="0"/>
                  <a:ea typeface="Cambria" panose="02040503050406030204" pitchFamily="18" charset="0"/>
                </a:rPr>
                <a:t>Khu rừng của Mát</a:t>
              </a:r>
              <a:r>
                <a:rPr lang="vi-VN" sz="4000" b="1" dirty="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xmlns="" id="{9ED8D546-38BA-EB5B-5DE6-1BB58C4936FF}"/>
              </a:ext>
            </a:extLst>
          </p:cNvPr>
          <p:cNvPicPr>
            <a:picLocks noChangeAspect="1"/>
          </p:cNvPicPr>
          <p:nvPr/>
        </p:nvPicPr>
        <p:blipFill>
          <a:blip r:embed="rId6"/>
          <a:stretch>
            <a:fillRect/>
          </a:stretch>
        </p:blipFill>
        <p:spPr>
          <a:xfrm>
            <a:off x="443538" y="1669075"/>
            <a:ext cx="5115250" cy="2802351"/>
          </a:xfrm>
          <a:prstGeom prst="rect">
            <a:avLst/>
          </a:prstGeom>
          <a:ln>
            <a:noFill/>
          </a:ln>
          <a:effectLst>
            <a:softEdge rad="112500"/>
          </a:effectLst>
        </p:spPr>
      </p:pic>
    </p:spTree>
    <p:extLst>
      <p:ext uri="{BB962C8B-B14F-4D97-AF65-F5344CB8AC3E}">
        <p14:creationId xmlns:p14="http://schemas.microsoft.com/office/powerpoint/2010/main" val="1362176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45"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anim calcmode="lin" valueType="num">
                                      <p:cBhvr>
                                        <p:cTn id="16" dur="2000" fill="hold"/>
                                        <p:tgtEl>
                                          <p:spTgt spid="2"/>
                                        </p:tgtEl>
                                        <p:attrNameLst>
                                          <p:attrName>ppt_w</p:attrName>
                                        </p:attrNameLst>
                                      </p:cBhvr>
                                      <p:tavLst>
                                        <p:tav tm="0" fmla="#ppt_w*sin(2.5*pi*$)">
                                          <p:val>
                                            <p:fltVal val="0"/>
                                          </p:val>
                                        </p:tav>
                                        <p:tav tm="100000">
                                          <p:val>
                                            <p:fltVal val="1"/>
                                          </p:val>
                                        </p:tav>
                                      </p:tavLst>
                                    </p:anim>
                                    <p:anim calcmode="lin" valueType="num">
                                      <p:cBhvr>
                                        <p:cTn id="17" dur="2000" fill="hold"/>
                                        <p:tgtEl>
                                          <p:spTgt spid="2"/>
                                        </p:tgtEl>
                                        <p:attrNameLst>
                                          <p:attrName>ppt_h</p:attrName>
                                        </p:attrNameLst>
                                      </p:cBhvr>
                                      <p:tavLst>
                                        <p:tav tm="0">
                                          <p:val>
                                            <p:strVal val="#ppt_h"/>
                                          </p:val>
                                        </p:tav>
                                        <p:tav tm="100000">
                                          <p:val>
                                            <p:strVal val="#ppt_h"/>
                                          </p:val>
                                        </p:tav>
                                      </p:tavLst>
                                    </p:anim>
                                  </p:childTnLst>
                                </p:cTn>
                              </p:par>
                              <p:par>
                                <p:cTn id="18" presetID="5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D3C9207-B409-1756-A1B5-254EFC8888A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DBC3BC48-C9B9-273E-A311-97B1A9CA493D}"/>
              </a:ext>
            </a:extLst>
          </p:cNvPr>
          <p:cNvPicPr>
            <a:picLocks noChangeAspect="1"/>
          </p:cNvPicPr>
          <p:nvPr/>
        </p:nvPicPr>
        <p:blipFill>
          <a:blip r:embed="rId2"/>
          <a:srcRect t="30810" r="30228" b="20220"/>
          <a:stretch/>
        </p:blipFill>
        <p:spPr>
          <a:xfrm>
            <a:off x="2986983" y="206819"/>
            <a:ext cx="1145894" cy="1317887"/>
          </a:xfrm>
          <a:prstGeom prst="rect">
            <a:avLst/>
          </a:prstGeom>
        </p:spPr>
      </p:pic>
      <p:pic>
        <p:nvPicPr>
          <p:cNvPr id="7" name="Picture 6">
            <a:extLst>
              <a:ext uri="{FF2B5EF4-FFF2-40B4-BE49-F238E27FC236}">
                <a16:creationId xmlns:a16="http://schemas.microsoft.com/office/drawing/2014/main" xmlns="" id="{342AB350-C372-5B58-6496-AA2AD0282D07}"/>
              </a:ext>
            </a:extLst>
          </p:cNvPr>
          <p:cNvPicPr>
            <a:picLocks noChangeAspect="1"/>
          </p:cNvPicPr>
          <p:nvPr/>
        </p:nvPicPr>
        <p:blipFill>
          <a:blip r:embed="rId3"/>
          <a:srcRect l="19910" t="12129" r="20509" b="30852"/>
          <a:stretch/>
        </p:blipFill>
        <p:spPr>
          <a:xfrm>
            <a:off x="1794075" y="206819"/>
            <a:ext cx="1145894" cy="1010320"/>
          </a:xfrm>
          <a:prstGeom prst="rect">
            <a:avLst/>
          </a:prstGeom>
        </p:spPr>
      </p:pic>
      <p:pic>
        <p:nvPicPr>
          <p:cNvPr id="8" name="Picture 7">
            <a:extLst>
              <a:ext uri="{FF2B5EF4-FFF2-40B4-BE49-F238E27FC236}">
                <a16:creationId xmlns:a16="http://schemas.microsoft.com/office/drawing/2014/main" xmlns="" id="{432C09AA-270F-9049-089D-3FF678B13314}"/>
              </a:ext>
            </a:extLst>
          </p:cNvPr>
          <p:cNvPicPr>
            <a:picLocks noChangeAspect="1"/>
          </p:cNvPicPr>
          <p:nvPr/>
        </p:nvPicPr>
        <p:blipFill>
          <a:blip r:embed="rId4"/>
          <a:srcRect l="18761" t="36052" r="17663" b="18415"/>
          <a:stretch/>
        </p:blipFill>
        <p:spPr>
          <a:xfrm>
            <a:off x="601167" y="351188"/>
            <a:ext cx="1320230" cy="1082820"/>
          </a:xfrm>
          <a:prstGeom prst="rect">
            <a:avLst/>
          </a:prstGeom>
        </p:spPr>
      </p:pic>
      <p:pic>
        <p:nvPicPr>
          <p:cNvPr id="9" name="Picture 8" descr="A red question mark on a black background&#10;&#10;AI-generated content may be incorrect.">
            <a:extLst>
              <a:ext uri="{FF2B5EF4-FFF2-40B4-BE49-F238E27FC236}">
                <a16:creationId xmlns:a16="http://schemas.microsoft.com/office/drawing/2014/main" xmlns="" id="{D5FC76C3-C04C-AB92-0717-D1B6C025A5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1684">
            <a:off x="3879573" y="-51950"/>
            <a:ext cx="1145894" cy="1527859"/>
          </a:xfrm>
          <a:prstGeom prst="rect">
            <a:avLst/>
          </a:prstGeom>
        </p:spPr>
      </p:pic>
      <p:grpSp>
        <p:nvGrpSpPr>
          <p:cNvPr id="15" name="Group 14">
            <a:extLst>
              <a:ext uri="{FF2B5EF4-FFF2-40B4-BE49-F238E27FC236}">
                <a16:creationId xmlns:a16="http://schemas.microsoft.com/office/drawing/2014/main" xmlns="" id="{5DC87499-3B54-4B36-B794-2EDA25FE3DF3}"/>
              </a:ext>
            </a:extLst>
          </p:cNvPr>
          <p:cNvGrpSpPr/>
          <p:nvPr/>
        </p:nvGrpSpPr>
        <p:grpSpPr>
          <a:xfrm>
            <a:off x="6261904" y="1582211"/>
            <a:ext cx="5434704" cy="3693577"/>
            <a:chOff x="6261904" y="1582211"/>
            <a:chExt cx="5434704" cy="3693577"/>
          </a:xfrm>
        </p:grpSpPr>
        <p:sp>
          <p:nvSpPr>
            <p:cNvPr id="12" name="Freeform 9">
              <a:extLst>
                <a:ext uri="{FF2B5EF4-FFF2-40B4-BE49-F238E27FC236}">
                  <a16:creationId xmlns:a16="http://schemas.microsoft.com/office/drawing/2014/main" xmlns="" id="{12086AB5-CBE1-53B2-FDB6-E042E8D044D3}"/>
                </a:ext>
              </a:extLst>
            </p:cNvPr>
            <p:cNvSpPr/>
            <p:nvPr/>
          </p:nvSpPr>
          <p:spPr bwMode="auto">
            <a:xfrm>
              <a:off x="6261904" y="1582211"/>
              <a:ext cx="5434704" cy="3693577"/>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9BDCBC"/>
            </a:solidFill>
            <a:ln w="9525">
              <a:solidFill>
                <a:srgbClr val="33CC33"/>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E0134145-0AE6-25E8-C9FD-D82B984430D8}"/>
                </a:ext>
              </a:extLst>
            </p:cNvPr>
            <p:cNvSpPr txBox="1"/>
            <p:nvPr/>
          </p:nvSpPr>
          <p:spPr>
            <a:xfrm>
              <a:off x="6744183" y="1848790"/>
              <a:ext cx="4470146" cy="1323439"/>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Tôi là </a:t>
              </a:r>
            </a:p>
            <a:p>
              <a:pPr algn="ctr"/>
              <a:r>
                <a:rPr lang="vi-VN" sz="4000" b="1" dirty="0">
                  <a:solidFill>
                    <a:srgbClr val="C00000"/>
                  </a:solidFill>
                  <a:latin typeface="Cambria" panose="02040503050406030204" pitchFamily="18" charset="0"/>
                  <a:ea typeface="Cambria" panose="02040503050406030204" pitchFamily="18" charset="0"/>
                </a:rPr>
                <a:t>Thào A Sùng</a:t>
              </a:r>
              <a:endParaRPr lang="en-US" sz="4000" b="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78AB2616-52E7-AA73-ADE2-F05E00364D97}"/>
                </a:ext>
              </a:extLst>
            </p:cNvPr>
            <p:cNvSpPr txBox="1"/>
            <p:nvPr/>
          </p:nvSpPr>
          <p:spPr>
            <a:xfrm>
              <a:off x="6621879" y="3009587"/>
              <a:ext cx="4714754" cy="1938992"/>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 trong câu chuyện </a:t>
              </a:r>
              <a:r>
                <a:rPr lang="vi-VN" sz="4000" b="1" i="1" dirty="0">
                  <a:solidFill>
                    <a:srgbClr val="002060"/>
                  </a:solidFill>
                  <a:latin typeface="Cambria" panose="02040503050406030204" pitchFamily="18" charset="0"/>
                  <a:ea typeface="Cambria" panose="02040503050406030204" pitchFamily="18" charset="0"/>
                </a:rPr>
                <a:t>Những búp chè trên cây cổ thụ</a:t>
              </a:r>
              <a:r>
                <a:rPr lang="vi-VN" sz="4000" b="1" dirty="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xmlns="" id="{11560E14-B79A-D503-8581-712C0294306F}"/>
              </a:ext>
            </a:extLst>
          </p:cNvPr>
          <p:cNvPicPr>
            <a:picLocks noChangeAspect="1"/>
          </p:cNvPicPr>
          <p:nvPr/>
        </p:nvPicPr>
        <p:blipFill>
          <a:blip r:embed="rId6"/>
          <a:stretch>
            <a:fillRect/>
          </a:stretch>
        </p:blipFill>
        <p:spPr>
          <a:xfrm>
            <a:off x="412189" y="1853833"/>
            <a:ext cx="5149587" cy="2783299"/>
          </a:xfrm>
          <a:prstGeom prst="rect">
            <a:avLst/>
          </a:prstGeom>
          <a:ln>
            <a:noFill/>
          </a:ln>
          <a:effectLst>
            <a:softEdge rad="112500"/>
          </a:effectLst>
        </p:spPr>
      </p:pic>
    </p:spTree>
    <p:extLst>
      <p:ext uri="{BB962C8B-B14F-4D97-AF65-F5344CB8AC3E}">
        <p14:creationId xmlns:p14="http://schemas.microsoft.com/office/powerpoint/2010/main" val="3779907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45"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anim calcmode="lin" valueType="num">
                                      <p:cBhvr>
                                        <p:cTn id="16" dur="2000" fill="hold"/>
                                        <p:tgtEl>
                                          <p:spTgt spid="2"/>
                                        </p:tgtEl>
                                        <p:attrNameLst>
                                          <p:attrName>ppt_w</p:attrName>
                                        </p:attrNameLst>
                                      </p:cBhvr>
                                      <p:tavLst>
                                        <p:tav tm="0" fmla="#ppt_w*sin(2.5*pi*$)">
                                          <p:val>
                                            <p:fltVal val="0"/>
                                          </p:val>
                                        </p:tav>
                                        <p:tav tm="100000">
                                          <p:val>
                                            <p:fltVal val="1"/>
                                          </p:val>
                                        </p:tav>
                                      </p:tavLst>
                                    </p:anim>
                                    <p:anim calcmode="lin" valueType="num">
                                      <p:cBhvr>
                                        <p:cTn id="17" dur="2000" fill="hold"/>
                                        <p:tgtEl>
                                          <p:spTgt spid="2"/>
                                        </p:tgtEl>
                                        <p:attrNameLst>
                                          <p:attrName>ppt_h</p:attrName>
                                        </p:attrNameLst>
                                      </p:cBhvr>
                                      <p:tavLst>
                                        <p:tav tm="0">
                                          <p:val>
                                            <p:strVal val="#ppt_h"/>
                                          </p:val>
                                        </p:tav>
                                        <p:tav tm="100000">
                                          <p:val>
                                            <p:strVal val="#ppt_h"/>
                                          </p:val>
                                        </p:tav>
                                      </p:tavLst>
                                    </p:anim>
                                  </p:childTnLst>
                                </p:cTn>
                              </p:par>
                              <p:par>
                                <p:cTn id="18" presetID="5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BC3B727-BED5-48F5-38C6-F00E26AECCE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84997E7-9B6A-40A4-A1F3-11D806D63B3A}"/>
              </a:ext>
            </a:extLst>
          </p:cNvPr>
          <p:cNvSpPr/>
          <p:nvPr/>
        </p:nvSpPr>
        <p:spPr>
          <a:xfrm>
            <a:off x="1696825" y="377618"/>
            <a:ext cx="10025406" cy="1236694"/>
          </a:xfrm>
          <a:prstGeom prst="roundRect">
            <a:avLst>
              <a:gd name="adj" fmla="val 50000"/>
            </a:avLst>
          </a:prstGeom>
          <a:solidFill>
            <a:srgbClr val="6C75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latin typeface="Cambria" panose="02040503050406030204" pitchFamily="18" charset="0"/>
                <a:ea typeface="Cambria" panose="02040503050406030204" pitchFamily="18" charset="0"/>
              </a:rPr>
              <a:t>Nêu nội dung chính của một trong những câu chuyện được nhắc tới ở bài tập 1.</a:t>
            </a:r>
            <a:endParaRPr kumimoji="0" lang="en-US" sz="7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 name="Đồ họa 6">
            <a:extLst>
              <a:ext uri="{FF2B5EF4-FFF2-40B4-BE49-F238E27FC236}">
                <a16:creationId xmlns:a16="http://schemas.microsoft.com/office/drawing/2014/main" xmlns="" id="{97530F5B-7AA1-6EE0-6B19-ED3D5EA42C39}"/>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585517" y="377618"/>
            <a:ext cx="1227056" cy="1025348"/>
          </a:xfrm>
          <a:prstGeom prst="rect">
            <a:avLst/>
          </a:prstGeom>
        </p:spPr>
      </p:pic>
      <p:grpSp>
        <p:nvGrpSpPr>
          <p:cNvPr id="9" name="Group 8">
            <a:extLst>
              <a:ext uri="{FF2B5EF4-FFF2-40B4-BE49-F238E27FC236}">
                <a16:creationId xmlns:a16="http://schemas.microsoft.com/office/drawing/2014/main" xmlns="" id="{AF2ECDB9-6973-CC32-87D4-213E626BF64F}"/>
              </a:ext>
            </a:extLst>
          </p:cNvPr>
          <p:cNvGrpSpPr/>
          <p:nvPr/>
        </p:nvGrpSpPr>
        <p:grpSpPr>
          <a:xfrm>
            <a:off x="4697687" y="1714919"/>
            <a:ext cx="6078345" cy="791476"/>
            <a:chOff x="4697687" y="1969565"/>
            <a:chExt cx="6619359" cy="1042747"/>
          </a:xfrm>
        </p:grpSpPr>
        <p:sp>
          <p:nvSpPr>
            <p:cNvPr id="5" name="矩形: 圆角 15">
              <a:extLst>
                <a:ext uri="{FF2B5EF4-FFF2-40B4-BE49-F238E27FC236}">
                  <a16:creationId xmlns:a16="http://schemas.microsoft.com/office/drawing/2014/main" xmlns="" id="{2F3E22C4-4BB6-48C6-0EA8-67BF3E8892AA}"/>
                </a:ext>
              </a:extLst>
            </p:cNvPr>
            <p:cNvSpPr/>
            <p:nvPr/>
          </p:nvSpPr>
          <p:spPr>
            <a:xfrm>
              <a:off x="4697687" y="1969565"/>
              <a:ext cx="6619359" cy="1042747"/>
            </a:xfrm>
            <a:custGeom>
              <a:avLst/>
              <a:gdLst>
                <a:gd name="connsiteX0" fmla="*/ 0 w 6078345"/>
                <a:gd name="connsiteY0" fmla="*/ 124396 h 791476"/>
                <a:gd name="connsiteX1" fmla="*/ 124396 w 6078345"/>
                <a:gd name="connsiteY1" fmla="*/ 0 h 791476"/>
                <a:gd name="connsiteX2" fmla="*/ 5953949 w 6078345"/>
                <a:gd name="connsiteY2" fmla="*/ 0 h 791476"/>
                <a:gd name="connsiteX3" fmla="*/ 6078345 w 6078345"/>
                <a:gd name="connsiteY3" fmla="*/ 124396 h 791476"/>
                <a:gd name="connsiteX4" fmla="*/ 6078345 w 6078345"/>
                <a:gd name="connsiteY4" fmla="*/ 667080 h 791476"/>
                <a:gd name="connsiteX5" fmla="*/ 5953949 w 6078345"/>
                <a:gd name="connsiteY5" fmla="*/ 791476 h 791476"/>
                <a:gd name="connsiteX6" fmla="*/ 124396 w 6078345"/>
                <a:gd name="connsiteY6" fmla="*/ 791476 h 791476"/>
                <a:gd name="connsiteX7" fmla="*/ 0 w 6078345"/>
                <a:gd name="connsiteY7" fmla="*/ 667080 h 791476"/>
                <a:gd name="connsiteX8" fmla="*/ 0 w 6078345"/>
                <a:gd name="connsiteY8" fmla="*/ 124396 h 7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345" h="791476" fill="none" extrusionOk="0">
                  <a:moveTo>
                    <a:pt x="0" y="124396"/>
                  </a:moveTo>
                  <a:cubicBezTo>
                    <a:pt x="3564" y="53141"/>
                    <a:pt x="55774" y="1226"/>
                    <a:pt x="124396" y="0"/>
                  </a:cubicBezTo>
                  <a:cubicBezTo>
                    <a:pt x="1020810" y="67604"/>
                    <a:pt x="5349476" y="47072"/>
                    <a:pt x="5953949" y="0"/>
                  </a:cubicBezTo>
                  <a:cubicBezTo>
                    <a:pt x="6016463" y="5785"/>
                    <a:pt x="6079537" y="52501"/>
                    <a:pt x="6078345" y="124396"/>
                  </a:cubicBezTo>
                  <a:cubicBezTo>
                    <a:pt x="6072952" y="352059"/>
                    <a:pt x="6071557" y="426643"/>
                    <a:pt x="6078345" y="667080"/>
                  </a:cubicBezTo>
                  <a:cubicBezTo>
                    <a:pt x="6074446" y="732397"/>
                    <a:pt x="6022893" y="789892"/>
                    <a:pt x="5953949" y="791476"/>
                  </a:cubicBezTo>
                  <a:cubicBezTo>
                    <a:pt x="3804740" y="777305"/>
                    <a:pt x="1402966" y="793113"/>
                    <a:pt x="124396" y="791476"/>
                  </a:cubicBezTo>
                  <a:cubicBezTo>
                    <a:pt x="56463" y="783727"/>
                    <a:pt x="1889" y="739221"/>
                    <a:pt x="0" y="667080"/>
                  </a:cubicBezTo>
                  <a:cubicBezTo>
                    <a:pt x="-33465" y="596381"/>
                    <a:pt x="-8291" y="343196"/>
                    <a:pt x="0" y="124396"/>
                  </a:cubicBezTo>
                  <a:close/>
                </a:path>
                <a:path w="6078345" h="791476" stroke="0" extrusionOk="0">
                  <a:moveTo>
                    <a:pt x="0" y="124396"/>
                  </a:moveTo>
                  <a:cubicBezTo>
                    <a:pt x="12755" y="56902"/>
                    <a:pt x="52803" y="5836"/>
                    <a:pt x="124396" y="0"/>
                  </a:cubicBezTo>
                  <a:cubicBezTo>
                    <a:pt x="936519" y="-112043"/>
                    <a:pt x="5107160" y="-89938"/>
                    <a:pt x="5953949" y="0"/>
                  </a:cubicBezTo>
                  <a:cubicBezTo>
                    <a:pt x="6022402" y="6724"/>
                    <a:pt x="6080651" y="65700"/>
                    <a:pt x="6078345" y="124396"/>
                  </a:cubicBezTo>
                  <a:cubicBezTo>
                    <a:pt x="6099419" y="364910"/>
                    <a:pt x="6030613" y="606818"/>
                    <a:pt x="6078345" y="667080"/>
                  </a:cubicBezTo>
                  <a:cubicBezTo>
                    <a:pt x="6071023" y="746469"/>
                    <a:pt x="6020252" y="790159"/>
                    <a:pt x="5953949" y="791476"/>
                  </a:cubicBezTo>
                  <a:cubicBezTo>
                    <a:pt x="5222997" y="886136"/>
                    <a:pt x="1065883" y="904566"/>
                    <a:pt x="124396" y="791476"/>
                  </a:cubicBezTo>
                  <a:cubicBezTo>
                    <a:pt x="63113" y="784645"/>
                    <a:pt x="-11516" y="739025"/>
                    <a:pt x="0" y="667080"/>
                  </a:cubicBezTo>
                  <a:cubicBezTo>
                    <a:pt x="31382" y="509299"/>
                    <a:pt x="-37896" y="325863"/>
                    <a:pt x="0" y="124396"/>
                  </a:cubicBezTo>
                  <a:close/>
                </a:path>
              </a:pathLst>
            </a:custGeom>
            <a:solidFill>
              <a:schemeClr val="bg1"/>
            </a:solidFill>
            <a:ln w="28575">
              <a:solidFill>
                <a:srgbClr val="6E89F2"/>
              </a:solidFill>
              <a:prstDash val="lgDashDot"/>
              <a:extLst>
                <a:ext uri="{C807C97D-BFC1-408E-A445-0C87EB9F89A2}">
                  <ask:lineSketchStyleProps xmlns="" xmlns:ask="http://schemas.microsoft.com/office/drawing/2018/sketchyshapes" sd="260381700">
                    <a:prstGeom prst="roundRect">
                      <a:avLst>
                        <a:gd name="adj" fmla="val 15717"/>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6" name="TextBox 5">
              <a:extLst>
                <a:ext uri="{FF2B5EF4-FFF2-40B4-BE49-F238E27FC236}">
                  <a16:creationId xmlns:a16="http://schemas.microsoft.com/office/drawing/2014/main" xmlns="" id="{7B6AC2F6-094D-9C75-69C9-0AD515EE8063}"/>
                </a:ext>
              </a:extLst>
            </p:cNvPr>
            <p:cNvSpPr txBox="1"/>
            <p:nvPr/>
          </p:nvSpPr>
          <p:spPr>
            <a:xfrm>
              <a:off x="4882971" y="2136995"/>
              <a:ext cx="6248790" cy="646331"/>
            </a:xfrm>
            <a:prstGeom prst="rect">
              <a:avLst/>
            </a:prstGeom>
            <a:noFill/>
          </p:spPr>
          <p:txBody>
            <a:bodyPr wrap="square" rtlCol="0">
              <a:spAutoFit/>
            </a:bodyPr>
            <a:lstStyle/>
            <a:p>
              <a:pPr algn="just"/>
              <a:r>
                <a:rPr lang="vi-VN" sz="3600" b="1" dirty="0">
                  <a:solidFill>
                    <a:srgbClr val="002060"/>
                  </a:solidFill>
                  <a:latin typeface="Cambria" panose="02040503050406030204" pitchFamily="18" charset="0"/>
                  <a:ea typeface="Cambria" panose="02040503050406030204" pitchFamily="18" charset="0"/>
                </a:rPr>
                <a:t>Hộp quà màu thiên thanh.</a:t>
              </a:r>
            </a:p>
          </p:txBody>
        </p:sp>
      </p:grpSp>
      <p:grpSp>
        <p:nvGrpSpPr>
          <p:cNvPr id="10" name="Group 9">
            <a:extLst>
              <a:ext uri="{FF2B5EF4-FFF2-40B4-BE49-F238E27FC236}">
                <a16:creationId xmlns:a16="http://schemas.microsoft.com/office/drawing/2014/main" xmlns="" id="{F390207A-7857-DBAE-B3FB-AC4AD734B572}"/>
              </a:ext>
            </a:extLst>
          </p:cNvPr>
          <p:cNvGrpSpPr/>
          <p:nvPr/>
        </p:nvGrpSpPr>
        <p:grpSpPr>
          <a:xfrm>
            <a:off x="4697685" y="2666081"/>
            <a:ext cx="6078345" cy="791476"/>
            <a:chOff x="4697687" y="1969565"/>
            <a:chExt cx="6619359" cy="1042747"/>
          </a:xfrm>
        </p:grpSpPr>
        <p:sp>
          <p:nvSpPr>
            <p:cNvPr id="11" name="矩形: 圆角 15">
              <a:extLst>
                <a:ext uri="{FF2B5EF4-FFF2-40B4-BE49-F238E27FC236}">
                  <a16:creationId xmlns:a16="http://schemas.microsoft.com/office/drawing/2014/main" xmlns="" id="{5A9E35E3-F1B0-586D-3775-81E5480F81AD}"/>
                </a:ext>
              </a:extLst>
            </p:cNvPr>
            <p:cNvSpPr/>
            <p:nvPr/>
          </p:nvSpPr>
          <p:spPr>
            <a:xfrm>
              <a:off x="4697687" y="1969565"/>
              <a:ext cx="6619359" cy="1042747"/>
            </a:xfrm>
            <a:custGeom>
              <a:avLst/>
              <a:gdLst>
                <a:gd name="connsiteX0" fmla="*/ 0 w 6078345"/>
                <a:gd name="connsiteY0" fmla="*/ 124396 h 791476"/>
                <a:gd name="connsiteX1" fmla="*/ 124396 w 6078345"/>
                <a:gd name="connsiteY1" fmla="*/ 0 h 791476"/>
                <a:gd name="connsiteX2" fmla="*/ 5953949 w 6078345"/>
                <a:gd name="connsiteY2" fmla="*/ 0 h 791476"/>
                <a:gd name="connsiteX3" fmla="*/ 6078345 w 6078345"/>
                <a:gd name="connsiteY3" fmla="*/ 124396 h 791476"/>
                <a:gd name="connsiteX4" fmla="*/ 6078345 w 6078345"/>
                <a:gd name="connsiteY4" fmla="*/ 667080 h 791476"/>
                <a:gd name="connsiteX5" fmla="*/ 5953949 w 6078345"/>
                <a:gd name="connsiteY5" fmla="*/ 791476 h 791476"/>
                <a:gd name="connsiteX6" fmla="*/ 124396 w 6078345"/>
                <a:gd name="connsiteY6" fmla="*/ 791476 h 791476"/>
                <a:gd name="connsiteX7" fmla="*/ 0 w 6078345"/>
                <a:gd name="connsiteY7" fmla="*/ 667080 h 791476"/>
                <a:gd name="connsiteX8" fmla="*/ 0 w 6078345"/>
                <a:gd name="connsiteY8" fmla="*/ 124396 h 7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345" h="791476" fill="none" extrusionOk="0">
                  <a:moveTo>
                    <a:pt x="0" y="124396"/>
                  </a:moveTo>
                  <a:cubicBezTo>
                    <a:pt x="3564" y="53141"/>
                    <a:pt x="55774" y="1226"/>
                    <a:pt x="124396" y="0"/>
                  </a:cubicBezTo>
                  <a:cubicBezTo>
                    <a:pt x="1020810" y="67604"/>
                    <a:pt x="5349476" y="47072"/>
                    <a:pt x="5953949" y="0"/>
                  </a:cubicBezTo>
                  <a:cubicBezTo>
                    <a:pt x="6016463" y="5785"/>
                    <a:pt x="6079537" y="52501"/>
                    <a:pt x="6078345" y="124396"/>
                  </a:cubicBezTo>
                  <a:cubicBezTo>
                    <a:pt x="6072952" y="352059"/>
                    <a:pt x="6071557" y="426643"/>
                    <a:pt x="6078345" y="667080"/>
                  </a:cubicBezTo>
                  <a:cubicBezTo>
                    <a:pt x="6074446" y="732397"/>
                    <a:pt x="6022893" y="789892"/>
                    <a:pt x="5953949" y="791476"/>
                  </a:cubicBezTo>
                  <a:cubicBezTo>
                    <a:pt x="3804740" y="777305"/>
                    <a:pt x="1402966" y="793113"/>
                    <a:pt x="124396" y="791476"/>
                  </a:cubicBezTo>
                  <a:cubicBezTo>
                    <a:pt x="56463" y="783727"/>
                    <a:pt x="1889" y="739221"/>
                    <a:pt x="0" y="667080"/>
                  </a:cubicBezTo>
                  <a:cubicBezTo>
                    <a:pt x="-33465" y="596381"/>
                    <a:pt x="-8291" y="343196"/>
                    <a:pt x="0" y="124396"/>
                  </a:cubicBezTo>
                  <a:close/>
                </a:path>
                <a:path w="6078345" h="791476" stroke="0" extrusionOk="0">
                  <a:moveTo>
                    <a:pt x="0" y="124396"/>
                  </a:moveTo>
                  <a:cubicBezTo>
                    <a:pt x="12755" y="56902"/>
                    <a:pt x="52803" y="5836"/>
                    <a:pt x="124396" y="0"/>
                  </a:cubicBezTo>
                  <a:cubicBezTo>
                    <a:pt x="936519" y="-112043"/>
                    <a:pt x="5107160" y="-89938"/>
                    <a:pt x="5953949" y="0"/>
                  </a:cubicBezTo>
                  <a:cubicBezTo>
                    <a:pt x="6022402" y="6724"/>
                    <a:pt x="6080651" y="65700"/>
                    <a:pt x="6078345" y="124396"/>
                  </a:cubicBezTo>
                  <a:cubicBezTo>
                    <a:pt x="6099419" y="364910"/>
                    <a:pt x="6030613" y="606818"/>
                    <a:pt x="6078345" y="667080"/>
                  </a:cubicBezTo>
                  <a:cubicBezTo>
                    <a:pt x="6071023" y="746469"/>
                    <a:pt x="6020252" y="790159"/>
                    <a:pt x="5953949" y="791476"/>
                  </a:cubicBezTo>
                  <a:cubicBezTo>
                    <a:pt x="5222997" y="886136"/>
                    <a:pt x="1065883" y="904566"/>
                    <a:pt x="124396" y="791476"/>
                  </a:cubicBezTo>
                  <a:cubicBezTo>
                    <a:pt x="63113" y="784645"/>
                    <a:pt x="-11516" y="739025"/>
                    <a:pt x="0" y="667080"/>
                  </a:cubicBezTo>
                  <a:cubicBezTo>
                    <a:pt x="31382" y="509299"/>
                    <a:pt x="-37896" y="325863"/>
                    <a:pt x="0" y="124396"/>
                  </a:cubicBezTo>
                  <a:close/>
                </a:path>
              </a:pathLst>
            </a:custGeom>
            <a:solidFill>
              <a:schemeClr val="bg1"/>
            </a:solidFill>
            <a:ln w="28575">
              <a:solidFill>
                <a:srgbClr val="6E89F2"/>
              </a:solidFill>
              <a:prstDash val="lgDashDot"/>
              <a:extLst>
                <a:ext uri="{C807C97D-BFC1-408E-A445-0C87EB9F89A2}">
                  <ask:lineSketchStyleProps xmlns="" xmlns:ask="http://schemas.microsoft.com/office/drawing/2018/sketchyshapes" sd="260381700">
                    <a:prstGeom prst="roundRect">
                      <a:avLst>
                        <a:gd name="adj" fmla="val 15717"/>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2" name="TextBox 11">
              <a:extLst>
                <a:ext uri="{FF2B5EF4-FFF2-40B4-BE49-F238E27FC236}">
                  <a16:creationId xmlns:a16="http://schemas.microsoft.com/office/drawing/2014/main" xmlns="" id="{AAE8D869-FB42-F7B3-955F-D8DC1A5F3C5B}"/>
                </a:ext>
              </a:extLst>
            </p:cNvPr>
            <p:cNvSpPr txBox="1"/>
            <p:nvPr/>
          </p:nvSpPr>
          <p:spPr>
            <a:xfrm>
              <a:off x="4882971" y="2060746"/>
              <a:ext cx="6248789" cy="851523"/>
            </a:xfrm>
            <a:prstGeom prst="rect">
              <a:avLst/>
            </a:prstGeom>
            <a:noFill/>
          </p:spPr>
          <p:txBody>
            <a:bodyPr wrap="square" rtlCol="0">
              <a:spAutoFit/>
            </a:bodyPr>
            <a:lstStyle/>
            <a:p>
              <a:pPr algn="just"/>
              <a:r>
                <a:rPr lang="vi-VN" sz="3600" b="1" dirty="0">
                  <a:solidFill>
                    <a:srgbClr val="C00000"/>
                  </a:solidFill>
                  <a:latin typeface="Cambria" panose="02040503050406030204" pitchFamily="18" charset="0"/>
                  <a:ea typeface="Cambria" panose="02040503050406030204" pitchFamily="18" charset="0"/>
                </a:rPr>
                <a:t>Giỏ hoa tháng Năm.</a:t>
              </a:r>
            </a:p>
          </p:txBody>
        </p:sp>
      </p:grpSp>
      <p:grpSp>
        <p:nvGrpSpPr>
          <p:cNvPr id="13" name="Group 12">
            <a:extLst>
              <a:ext uri="{FF2B5EF4-FFF2-40B4-BE49-F238E27FC236}">
                <a16:creationId xmlns:a16="http://schemas.microsoft.com/office/drawing/2014/main" xmlns="" id="{1FC0192A-9E9D-076D-50ED-141C87FE7A12}"/>
              </a:ext>
            </a:extLst>
          </p:cNvPr>
          <p:cNvGrpSpPr/>
          <p:nvPr/>
        </p:nvGrpSpPr>
        <p:grpSpPr>
          <a:xfrm>
            <a:off x="4697685" y="3645765"/>
            <a:ext cx="6078345" cy="791476"/>
            <a:chOff x="4697687" y="1969565"/>
            <a:chExt cx="6619359" cy="1042747"/>
          </a:xfrm>
        </p:grpSpPr>
        <p:sp>
          <p:nvSpPr>
            <p:cNvPr id="14" name="矩形: 圆角 15">
              <a:extLst>
                <a:ext uri="{FF2B5EF4-FFF2-40B4-BE49-F238E27FC236}">
                  <a16:creationId xmlns:a16="http://schemas.microsoft.com/office/drawing/2014/main" xmlns="" id="{58F76771-5E25-D2B5-F219-12513156146A}"/>
                </a:ext>
              </a:extLst>
            </p:cNvPr>
            <p:cNvSpPr/>
            <p:nvPr/>
          </p:nvSpPr>
          <p:spPr>
            <a:xfrm>
              <a:off x="4697687" y="1969565"/>
              <a:ext cx="6619359" cy="1042747"/>
            </a:xfrm>
            <a:custGeom>
              <a:avLst/>
              <a:gdLst>
                <a:gd name="connsiteX0" fmla="*/ 0 w 6078345"/>
                <a:gd name="connsiteY0" fmla="*/ 124396 h 791476"/>
                <a:gd name="connsiteX1" fmla="*/ 124396 w 6078345"/>
                <a:gd name="connsiteY1" fmla="*/ 0 h 791476"/>
                <a:gd name="connsiteX2" fmla="*/ 5953949 w 6078345"/>
                <a:gd name="connsiteY2" fmla="*/ 0 h 791476"/>
                <a:gd name="connsiteX3" fmla="*/ 6078345 w 6078345"/>
                <a:gd name="connsiteY3" fmla="*/ 124396 h 791476"/>
                <a:gd name="connsiteX4" fmla="*/ 6078345 w 6078345"/>
                <a:gd name="connsiteY4" fmla="*/ 667080 h 791476"/>
                <a:gd name="connsiteX5" fmla="*/ 5953949 w 6078345"/>
                <a:gd name="connsiteY5" fmla="*/ 791476 h 791476"/>
                <a:gd name="connsiteX6" fmla="*/ 124396 w 6078345"/>
                <a:gd name="connsiteY6" fmla="*/ 791476 h 791476"/>
                <a:gd name="connsiteX7" fmla="*/ 0 w 6078345"/>
                <a:gd name="connsiteY7" fmla="*/ 667080 h 791476"/>
                <a:gd name="connsiteX8" fmla="*/ 0 w 6078345"/>
                <a:gd name="connsiteY8" fmla="*/ 124396 h 7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345" h="791476" fill="none" extrusionOk="0">
                  <a:moveTo>
                    <a:pt x="0" y="124396"/>
                  </a:moveTo>
                  <a:cubicBezTo>
                    <a:pt x="3564" y="53141"/>
                    <a:pt x="55774" y="1226"/>
                    <a:pt x="124396" y="0"/>
                  </a:cubicBezTo>
                  <a:cubicBezTo>
                    <a:pt x="1020810" y="67604"/>
                    <a:pt x="5349476" y="47072"/>
                    <a:pt x="5953949" y="0"/>
                  </a:cubicBezTo>
                  <a:cubicBezTo>
                    <a:pt x="6016463" y="5785"/>
                    <a:pt x="6079537" y="52501"/>
                    <a:pt x="6078345" y="124396"/>
                  </a:cubicBezTo>
                  <a:cubicBezTo>
                    <a:pt x="6072952" y="352059"/>
                    <a:pt x="6071557" y="426643"/>
                    <a:pt x="6078345" y="667080"/>
                  </a:cubicBezTo>
                  <a:cubicBezTo>
                    <a:pt x="6074446" y="732397"/>
                    <a:pt x="6022893" y="789892"/>
                    <a:pt x="5953949" y="791476"/>
                  </a:cubicBezTo>
                  <a:cubicBezTo>
                    <a:pt x="3804740" y="777305"/>
                    <a:pt x="1402966" y="793113"/>
                    <a:pt x="124396" y="791476"/>
                  </a:cubicBezTo>
                  <a:cubicBezTo>
                    <a:pt x="56463" y="783727"/>
                    <a:pt x="1889" y="739221"/>
                    <a:pt x="0" y="667080"/>
                  </a:cubicBezTo>
                  <a:cubicBezTo>
                    <a:pt x="-33465" y="596381"/>
                    <a:pt x="-8291" y="343196"/>
                    <a:pt x="0" y="124396"/>
                  </a:cubicBezTo>
                  <a:close/>
                </a:path>
                <a:path w="6078345" h="791476" stroke="0" extrusionOk="0">
                  <a:moveTo>
                    <a:pt x="0" y="124396"/>
                  </a:moveTo>
                  <a:cubicBezTo>
                    <a:pt x="12755" y="56902"/>
                    <a:pt x="52803" y="5836"/>
                    <a:pt x="124396" y="0"/>
                  </a:cubicBezTo>
                  <a:cubicBezTo>
                    <a:pt x="936519" y="-112043"/>
                    <a:pt x="5107160" y="-89938"/>
                    <a:pt x="5953949" y="0"/>
                  </a:cubicBezTo>
                  <a:cubicBezTo>
                    <a:pt x="6022402" y="6724"/>
                    <a:pt x="6080651" y="65700"/>
                    <a:pt x="6078345" y="124396"/>
                  </a:cubicBezTo>
                  <a:cubicBezTo>
                    <a:pt x="6099419" y="364910"/>
                    <a:pt x="6030613" y="606818"/>
                    <a:pt x="6078345" y="667080"/>
                  </a:cubicBezTo>
                  <a:cubicBezTo>
                    <a:pt x="6071023" y="746469"/>
                    <a:pt x="6020252" y="790159"/>
                    <a:pt x="5953949" y="791476"/>
                  </a:cubicBezTo>
                  <a:cubicBezTo>
                    <a:pt x="5222997" y="886136"/>
                    <a:pt x="1065883" y="904566"/>
                    <a:pt x="124396" y="791476"/>
                  </a:cubicBezTo>
                  <a:cubicBezTo>
                    <a:pt x="63113" y="784645"/>
                    <a:pt x="-11516" y="739025"/>
                    <a:pt x="0" y="667080"/>
                  </a:cubicBezTo>
                  <a:cubicBezTo>
                    <a:pt x="31382" y="509299"/>
                    <a:pt x="-37896" y="325863"/>
                    <a:pt x="0" y="124396"/>
                  </a:cubicBezTo>
                  <a:close/>
                </a:path>
              </a:pathLst>
            </a:custGeom>
            <a:solidFill>
              <a:schemeClr val="bg1"/>
            </a:solidFill>
            <a:ln w="28575">
              <a:solidFill>
                <a:srgbClr val="6E89F2"/>
              </a:solidFill>
              <a:prstDash val="lgDashDot"/>
              <a:extLst>
                <a:ext uri="{C807C97D-BFC1-408E-A445-0C87EB9F89A2}">
                  <ask:lineSketchStyleProps xmlns="" xmlns:ask="http://schemas.microsoft.com/office/drawing/2018/sketchyshapes" sd="260381700">
                    <a:prstGeom prst="roundRect">
                      <a:avLst>
                        <a:gd name="adj" fmla="val 15717"/>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5" name="TextBox 14">
              <a:extLst>
                <a:ext uri="{FF2B5EF4-FFF2-40B4-BE49-F238E27FC236}">
                  <a16:creationId xmlns:a16="http://schemas.microsoft.com/office/drawing/2014/main" xmlns="" id="{0F74149E-936F-8ABE-2613-81B9D612CD06}"/>
                </a:ext>
              </a:extLst>
            </p:cNvPr>
            <p:cNvSpPr txBox="1"/>
            <p:nvPr/>
          </p:nvSpPr>
          <p:spPr>
            <a:xfrm>
              <a:off x="4845155" y="2030246"/>
              <a:ext cx="6248789" cy="851523"/>
            </a:xfrm>
            <a:prstGeom prst="rect">
              <a:avLst/>
            </a:prstGeom>
            <a:noFill/>
          </p:spPr>
          <p:txBody>
            <a:bodyPr wrap="square" rtlCol="0">
              <a:spAutoFit/>
            </a:bodyPr>
            <a:lstStyle/>
            <a:p>
              <a:pPr algn="just"/>
              <a:r>
                <a:rPr lang="vi-VN" sz="3600" b="1" dirty="0">
                  <a:solidFill>
                    <a:srgbClr val="00B050"/>
                  </a:solidFill>
                  <a:latin typeface="Cambria" panose="02040503050406030204" pitchFamily="18" charset="0"/>
                  <a:ea typeface="Cambria" panose="02040503050406030204" pitchFamily="18" charset="0"/>
                </a:rPr>
                <a:t>Tiếng hát của người đá.</a:t>
              </a:r>
            </a:p>
          </p:txBody>
        </p:sp>
      </p:grpSp>
      <p:grpSp>
        <p:nvGrpSpPr>
          <p:cNvPr id="16" name="Group 15">
            <a:extLst>
              <a:ext uri="{FF2B5EF4-FFF2-40B4-BE49-F238E27FC236}">
                <a16:creationId xmlns:a16="http://schemas.microsoft.com/office/drawing/2014/main" xmlns="" id="{F9BB2F20-8495-144F-7C15-EFA73AFDE239}"/>
              </a:ext>
            </a:extLst>
          </p:cNvPr>
          <p:cNvGrpSpPr/>
          <p:nvPr/>
        </p:nvGrpSpPr>
        <p:grpSpPr>
          <a:xfrm>
            <a:off x="4697685" y="4613895"/>
            <a:ext cx="6078345" cy="791476"/>
            <a:chOff x="4697687" y="1969565"/>
            <a:chExt cx="6619359" cy="1042747"/>
          </a:xfrm>
        </p:grpSpPr>
        <p:sp>
          <p:nvSpPr>
            <p:cNvPr id="17" name="矩形: 圆角 15">
              <a:extLst>
                <a:ext uri="{FF2B5EF4-FFF2-40B4-BE49-F238E27FC236}">
                  <a16:creationId xmlns:a16="http://schemas.microsoft.com/office/drawing/2014/main" xmlns="" id="{5C8F7C45-5898-3944-5F97-FBE333842B59}"/>
                </a:ext>
              </a:extLst>
            </p:cNvPr>
            <p:cNvSpPr/>
            <p:nvPr/>
          </p:nvSpPr>
          <p:spPr>
            <a:xfrm>
              <a:off x="4697687" y="1969565"/>
              <a:ext cx="6619359" cy="1042747"/>
            </a:xfrm>
            <a:custGeom>
              <a:avLst/>
              <a:gdLst>
                <a:gd name="connsiteX0" fmla="*/ 0 w 6078345"/>
                <a:gd name="connsiteY0" fmla="*/ 124396 h 791476"/>
                <a:gd name="connsiteX1" fmla="*/ 124396 w 6078345"/>
                <a:gd name="connsiteY1" fmla="*/ 0 h 791476"/>
                <a:gd name="connsiteX2" fmla="*/ 5953949 w 6078345"/>
                <a:gd name="connsiteY2" fmla="*/ 0 h 791476"/>
                <a:gd name="connsiteX3" fmla="*/ 6078345 w 6078345"/>
                <a:gd name="connsiteY3" fmla="*/ 124396 h 791476"/>
                <a:gd name="connsiteX4" fmla="*/ 6078345 w 6078345"/>
                <a:gd name="connsiteY4" fmla="*/ 667080 h 791476"/>
                <a:gd name="connsiteX5" fmla="*/ 5953949 w 6078345"/>
                <a:gd name="connsiteY5" fmla="*/ 791476 h 791476"/>
                <a:gd name="connsiteX6" fmla="*/ 124396 w 6078345"/>
                <a:gd name="connsiteY6" fmla="*/ 791476 h 791476"/>
                <a:gd name="connsiteX7" fmla="*/ 0 w 6078345"/>
                <a:gd name="connsiteY7" fmla="*/ 667080 h 791476"/>
                <a:gd name="connsiteX8" fmla="*/ 0 w 6078345"/>
                <a:gd name="connsiteY8" fmla="*/ 124396 h 7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78345" h="791476" fill="none" extrusionOk="0">
                  <a:moveTo>
                    <a:pt x="0" y="124396"/>
                  </a:moveTo>
                  <a:cubicBezTo>
                    <a:pt x="3564" y="53141"/>
                    <a:pt x="55774" y="1226"/>
                    <a:pt x="124396" y="0"/>
                  </a:cubicBezTo>
                  <a:cubicBezTo>
                    <a:pt x="1020810" y="67604"/>
                    <a:pt x="5349476" y="47072"/>
                    <a:pt x="5953949" y="0"/>
                  </a:cubicBezTo>
                  <a:cubicBezTo>
                    <a:pt x="6016463" y="5785"/>
                    <a:pt x="6079537" y="52501"/>
                    <a:pt x="6078345" y="124396"/>
                  </a:cubicBezTo>
                  <a:cubicBezTo>
                    <a:pt x="6072952" y="352059"/>
                    <a:pt x="6071557" y="426643"/>
                    <a:pt x="6078345" y="667080"/>
                  </a:cubicBezTo>
                  <a:cubicBezTo>
                    <a:pt x="6074446" y="732397"/>
                    <a:pt x="6022893" y="789892"/>
                    <a:pt x="5953949" y="791476"/>
                  </a:cubicBezTo>
                  <a:cubicBezTo>
                    <a:pt x="3804740" y="777305"/>
                    <a:pt x="1402966" y="793113"/>
                    <a:pt x="124396" y="791476"/>
                  </a:cubicBezTo>
                  <a:cubicBezTo>
                    <a:pt x="56463" y="783727"/>
                    <a:pt x="1889" y="739221"/>
                    <a:pt x="0" y="667080"/>
                  </a:cubicBezTo>
                  <a:cubicBezTo>
                    <a:pt x="-33465" y="596381"/>
                    <a:pt x="-8291" y="343196"/>
                    <a:pt x="0" y="124396"/>
                  </a:cubicBezTo>
                  <a:close/>
                </a:path>
                <a:path w="6078345" h="791476" stroke="0" extrusionOk="0">
                  <a:moveTo>
                    <a:pt x="0" y="124396"/>
                  </a:moveTo>
                  <a:cubicBezTo>
                    <a:pt x="12755" y="56902"/>
                    <a:pt x="52803" y="5836"/>
                    <a:pt x="124396" y="0"/>
                  </a:cubicBezTo>
                  <a:cubicBezTo>
                    <a:pt x="936519" y="-112043"/>
                    <a:pt x="5107160" y="-89938"/>
                    <a:pt x="5953949" y="0"/>
                  </a:cubicBezTo>
                  <a:cubicBezTo>
                    <a:pt x="6022402" y="6724"/>
                    <a:pt x="6080651" y="65700"/>
                    <a:pt x="6078345" y="124396"/>
                  </a:cubicBezTo>
                  <a:cubicBezTo>
                    <a:pt x="6099419" y="364910"/>
                    <a:pt x="6030613" y="606818"/>
                    <a:pt x="6078345" y="667080"/>
                  </a:cubicBezTo>
                  <a:cubicBezTo>
                    <a:pt x="6071023" y="746469"/>
                    <a:pt x="6020252" y="790159"/>
                    <a:pt x="5953949" y="791476"/>
                  </a:cubicBezTo>
                  <a:cubicBezTo>
                    <a:pt x="5222997" y="886136"/>
                    <a:pt x="1065883" y="904566"/>
                    <a:pt x="124396" y="791476"/>
                  </a:cubicBezTo>
                  <a:cubicBezTo>
                    <a:pt x="63113" y="784645"/>
                    <a:pt x="-11516" y="739025"/>
                    <a:pt x="0" y="667080"/>
                  </a:cubicBezTo>
                  <a:cubicBezTo>
                    <a:pt x="31382" y="509299"/>
                    <a:pt x="-37896" y="325863"/>
                    <a:pt x="0" y="124396"/>
                  </a:cubicBezTo>
                  <a:close/>
                </a:path>
              </a:pathLst>
            </a:custGeom>
            <a:solidFill>
              <a:schemeClr val="bg1"/>
            </a:solidFill>
            <a:ln w="28575">
              <a:solidFill>
                <a:srgbClr val="6E89F2"/>
              </a:solidFill>
              <a:prstDash val="lgDashDot"/>
              <a:extLst>
                <a:ext uri="{C807C97D-BFC1-408E-A445-0C87EB9F89A2}">
                  <ask:lineSketchStyleProps xmlns="" xmlns:ask="http://schemas.microsoft.com/office/drawing/2018/sketchyshapes" sd="260381700">
                    <a:prstGeom prst="roundRect">
                      <a:avLst>
                        <a:gd name="adj" fmla="val 15717"/>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8" name="TextBox 17">
              <a:extLst>
                <a:ext uri="{FF2B5EF4-FFF2-40B4-BE49-F238E27FC236}">
                  <a16:creationId xmlns:a16="http://schemas.microsoft.com/office/drawing/2014/main" xmlns="" id="{AADC1C55-90E2-3460-1B1E-AF8343A12BA3}"/>
                </a:ext>
              </a:extLst>
            </p:cNvPr>
            <p:cNvSpPr txBox="1"/>
            <p:nvPr/>
          </p:nvSpPr>
          <p:spPr>
            <a:xfrm>
              <a:off x="4857760" y="2060746"/>
              <a:ext cx="6248790" cy="851523"/>
            </a:xfrm>
            <a:prstGeom prst="rect">
              <a:avLst/>
            </a:prstGeom>
            <a:noFill/>
          </p:spPr>
          <p:txBody>
            <a:bodyPr wrap="square" rtlCol="0">
              <a:spAutoFit/>
            </a:bodyPr>
            <a:lstStyle/>
            <a:p>
              <a:pPr algn="just"/>
              <a:r>
                <a:rPr lang="vi-VN" sz="3600" b="1" dirty="0">
                  <a:solidFill>
                    <a:srgbClr val="7030A0"/>
                  </a:solidFill>
                  <a:latin typeface="Cambria" panose="02040503050406030204" pitchFamily="18" charset="0"/>
                  <a:ea typeface="Cambria" panose="02040503050406030204" pitchFamily="18" charset="0"/>
                </a:rPr>
                <a:t>Khu rừng của Mát.</a:t>
              </a:r>
            </a:p>
          </p:txBody>
        </p:sp>
      </p:grpSp>
      <p:grpSp>
        <p:nvGrpSpPr>
          <p:cNvPr id="19" name="Group 18">
            <a:extLst>
              <a:ext uri="{FF2B5EF4-FFF2-40B4-BE49-F238E27FC236}">
                <a16:creationId xmlns:a16="http://schemas.microsoft.com/office/drawing/2014/main" xmlns="" id="{A09D5489-A348-B4E6-46D2-4F2FB897FBD5}"/>
              </a:ext>
            </a:extLst>
          </p:cNvPr>
          <p:cNvGrpSpPr/>
          <p:nvPr/>
        </p:nvGrpSpPr>
        <p:grpSpPr>
          <a:xfrm>
            <a:off x="4709256" y="5631031"/>
            <a:ext cx="7012975" cy="791476"/>
            <a:chOff x="4697687" y="1969565"/>
            <a:chExt cx="6619359" cy="1042747"/>
          </a:xfrm>
        </p:grpSpPr>
        <p:sp>
          <p:nvSpPr>
            <p:cNvPr id="20" name="矩形: 圆角 15">
              <a:extLst>
                <a:ext uri="{FF2B5EF4-FFF2-40B4-BE49-F238E27FC236}">
                  <a16:creationId xmlns:a16="http://schemas.microsoft.com/office/drawing/2014/main" xmlns="" id="{F5B24A78-C21B-72CF-4AEF-595BB7C10170}"/>
                </a:ext>
              </a:extLst>
            </p:cNvPr>
            <p:cNvSpPr/>
            <p:nvPr/>
          </p:nvSpPr>
          <p:spPr>
            <a:xfrm>
              <a:off x="4697687" y="1969565"/>
              <a:ext cx="6619359" cy="1042747"/>
            </a:xfrm>
            <a:custGeom>
              <a:avLst/>
              <a:gdLst>
                <a:gd name="connsiteX0" fmla="*/ 0 w 7012975"/>
                <a:gd name="connsiteY0" fmla="*/ 124396 h 791476"/>
                <a:gd name="connsiteX1" fmla="*/ 124396 w 7012975"/>
                <a:gd name="connsiteY1" fmla="*/ 0 h 791476"/>
                <a:gd name="connsiteX2" fmla="*/ 6888579 w 7012975"/>
                <a:gd name="connsiteY2" fmla="*/ 0 h 791476"/>
                <a:gd name="connsiteX3" fmla="*/ 7012975 w 7012975"/>
                <a:gd name="connsiteY3" fmla="*/ 124396 h 791476"/>
                <a:gd name="connsiteX4" fmla="*/ 7012975 w 7012975"/>
                <a:gd name="connsiteY4" fmla="*/ 667080 h 791476"/>
                <a:gd name="connsiteX5" fmla="*/ 6888579 w 7012975"/>
                <a:gd name="connsiteY5" fmla="*/ 791476 h 791476"/>
                <a:gd name="connsiteX6" fmla="*/ 124396 w 7012975"/>
                <a:gd name="connsiteY6" fmla="*/ 791476 h 791476"/>
                <a:gd name="connsiteX7" fmla="*/ 0 w 7012975"/>
                <a:gd name="connsiteY7" fmla="*/ 667080 h 791476"/>
                <a:gd name="connsiteX8" fmla="*/ 0 w 7012975"/>
                <a:gd name="connsiteY8" fmla="*/ 124396 h 79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2975" h="791476" fill="none" extrusionOk="0">
                  <a:moveTo>
                    <a:pt x="0" y="124396"/>
                  </a:moveTo>
                  <a:cubicBezTo>
                    <a:pt x="3564" y="53141"/>
                    <a:pt x="55774" y="1226"/>
                    <a:pt x="124396" y="0"/>
                  </a:cubicBezTo>
                  <a:cubicBezTo>
                    <a:pt x="2508201" y="67604"/>
                    <a:pt x="3637006" y="47072"/>
                    <a:pt x="6888579" y="0"/>
                  </a:cubicBezTo>
                  <a:cubicBezTo>
                    <a:pt x="6951093" y="5785"/>
                    <a:pt x="7014167" y="52501"/>
                    <a:pt x="7012975" y="124396"/>
                  </a:cubicBezTo>
                  <a:cubicBezTo>
                    <a:pt x="7007582" y="352059"/>
                    <a:pt x="7006187" y="426643"/>
                    <a:pt x="7012975" y="667080"/>
                  </a:cubicBezTo>
                  <a:cubicBezTo>
                    <a:pt x="7009076" y="732397"/>
                    <a:pt x="6957523" y="789892"/>
                    <a:pt x="6888579" y="791476"/>
                  </a:cubicBezTo>
                  <a:cubicBezTo>
                    <a:pt x="3929906" y="777305"/>
                    <a:pt x="2282260" y="793113"/>
                    <a:pt x="124396" y="791476"/>
                  </a:cubicBezTo>
                  <a:cubicBezTo>
                    <a:pt x="56463" y="783727"/>
                    <a:pt x="1889" y="739221"/>
                    <a:pt x="0" y="667080"/>
                  </a:cubicBezTo>
                  <a:cubicBezTo>
                    <a:pt x="-33465" y="596381"/>
                    <a:pt x="-8291" y="343196"/>
                    <a:pt x="0" y="124396"/>
                  </a:cubicBezTo>
                  <a:close/>
                </a:path>
                <a:path w="7012975" h="791476" stroke="0" extrusionOk="0">
                  <a:moveTo>
                    <a:pt x="0" y="124396"/>
                  </a:moveTo>
                  <a:cubicBezTo>
                    <a:pt x="12755" y="56902"/>
                    <a:pt x="52803" y="5836"/>
                    <a:pt x="124396" y="0"/>
                  </a:cubicBezTo>
                  <a:cubicBezTo>
                    <a:pt x="2645751" y="-112043"/>
                    <a:pt x="4167777" y="-89938"/>
                    <a:pt x="6888579" y="0"/>
                  </a:cubicBezTo>
                  <a:cubicBezTo>
                    <a:pt x="6957032" y="6724"/>
                    <a:pt x="7015281" y="65700"/>
                    <a:pt x="7012975" y="124396"/>
                  </a:cubicBezTo>
                  <a:cubicBezTo>
                    <a:pt x="7034049" y="364910"/>
                    <a:pt x="6965243" y="606818"/>
                    <a:pt x="7012975" y="667080"/>
                  </a:cubicBezTo>
                  <a:cubicBezTo>
                    <a:pt x="7005653" y="746469"/>
                    <a:pt x="6954882" y="790159"/>
                    <a:pt x="6888579" y="791476"/>
                  </a:cubicBezTo>
                  <a:cubicBezTo>
                    <a:pt x="5265798" y="886136"/>
                    <a:pt x="2673765" y="904566"/>
                    <a:pt x="124396" y="791476"/>
                  </a:cubicBezTo>
                  <a:cubicBezTo>
                    <a:pt x="63113" y="784645"/>
                    <a:pt x="-11516" y="739025"/>
                    <a:pt x="0" y="667080"/>
                  </a:cubicBezTo>
                  <a:cubicBezTo>
                    <a:pt x="31382" y="509299"/>
                    <a:pt x="-37896" y="325863"/>
                    <a:pt x="0" y="124396"/>
                  </a:cubicBezTo>
                  <a:close/>
                </a:path>
              </a:pathLst>
            </a:custGeom>
            <a:solidFill>
              <a:schemeClr val="bg1"/>
            </a:solidFill>
            <a:ln w="28575">
              <a:solidFill>
                <a:srgbClr val="6E89F2"/>
              </a:solidFill>
              <a:prstDash val="lgDashDot"/>
              <a:extLst>
                <a:ext uri="{C807C97D-BFC1-408E-A445-0C87EB9F89A2}">
                  <ask:lineSketchStyleProps xmlns="" xmlns:ask="http://schemas.microsoft.com/office/drawing/2018/sketchyshapes" sd="260381700">
                    <a:prstGeom prst="roundRect">
                      <a:avLst>
                        <a:gd name="adj" fmla="val 15717"/>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21" name="TextBox 20">
              <a:extLst>
                <a:ext uri="{FF2B5EF4-FFF2-40B4-BE49-F238E27FC236}">
                  <a16:creationId xmlns:a16="http://schemas.microsoft.com/office/drawing/2014/main" xmlns="" id="{DC11F8F0-9624-FF5D-6C15-30A27E0F06FE}"/>
                </a:ext>
              </a:extLst>
            </p:cNvPr>
            <p:cNvSpPr txBox="1"/>
            <p:nvPr/>
          </p:nvSpPr>
          <p:spPr>
            <a:xfrm>
              <a:off x="4857760" y="2060746"/>
              <a:ext cx="6248790" cy="851523"/>
            </a:xfrm>
            <a:prstGeom prst="rect">
              <a:avLst/>
            </a:prstGeom>
            <a:noFill/>
          </p:spPr>
          <p:txBody>
            <a:bodyPr wrap="square" rtlCol="0">
              <a:spAutoFit/>
            </a:bodyPr>
            <a:lstStyle/>
            <a:p>
              <a:pPr algn="just"/>
              <a:r>
                <a:rPr lang="vi-VN" sz="3600" b="1" dirty="0">
                  <a:solidFill>
                    <a:srgbClr val="FF3399"/>
                  </a:solidFill>
                  <a:latin typeface="Cambria" panose="02040503050406030204" pitchFamily="18" charset="0"/>
                  <a:ea typeface="Cambria" panose="02040503050406030204" pitchFamily="18" charset="0"/>
                </a:rPr>
                <a:t>Những búp chè trên cây cổ thụ. </a:t>
              </a:r>
            </a:p>
          </p:txBody>
        </p:sp>
      </p:grpSp>
      <p:pic>
        <p:nvPicPr>
          <p:cNvPr id="22" name="Picture 21">
            <a:extLst>
              <a:ext uri="{FF2B5EF4-FFF2-40B4-BE49-F238E27FC236}">
                <a16:creationId xmlns:a16="http://schemas.microsoft.com/office/drawing/2014/main" xmlns="" id="{6EFB2B15-ECB5-3B62-1620-BC56A6B103F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50815"/>
          <a:stretch/>
        </p:blipFill>
        <p:spPr>
          <a:xfrm flipH="1">
            <a:off x="874954" y="1969565"/>
            <a:ext cx="3071195" cy="4433047"/>
          </a:xfrm>
          <a:prstGeom prst="rect">
            <a:avLst/>
          </a:prstGeom>
        </p:spPr>
      </p:pic>
    </p:spTree>
    <p:extLst>
      <p:ext uri="{BB962C8B-B14F-4D97-AF65-F5344CB8AC3E}">
        <p14:creationId xmlns:p14="http://schemas.microsoft.com/office/powerpoint/2010/main" val="1407169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500" fill="hold"/>
                                        <p:tgtEl>
                                          <p:spTgt spid="3"/>
                                        </p:tgtEl>
                                        <p:attrNameLst>
                                          <p:attrName>ppt_w</p:attrName>
                                        </p:attrNameLst>
                                      </p:cBhvr>
                                      <p:tavLst>
                                        <p:tav tm="0">
                                          <p:val>
                                            <p:fltVal val="0"/>
                                          </p:val>
                                        </p:tav>
                                        <p:tav tm="100000">
                                          <p:val>
                                            <p:strVal val="#ppt_w"/>
                                          </p:val>
                                        </p:tav>
                                      </p:tavLst>
                                    </p:anim>
                                    <p:anim calcmode="lin" valueType="num">
                                      <p:cBhvr>
                                        <p:cTn id="11" dur="500" fill="hold"/>
                                        <p:tgtEl>
                                          <p:spTgt spid="3"/>
                                        </p:tgtEl>
                                        <p:attrNameLst>
                                          <p:attrName>ppt_h</p:attrName>
                                        </p:attrNameLst>
                                      </p:cBhvr>
                                      <p:tavLst>
                                        <p:tav tm="0">
                                          <p:val>
                                            <p:fltVal val="0"/>
                                          </p:val>
                                        </p:tav>
                                        <p:tav tm="100000">
                                          <p:val>
                                            <p:strVal val="#ppt_h"/>
                                          </p:val>
                                        </p:tav>
                                      </p:tavLst>
                                    </p:anim>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9706C544-3554-676D-9E5D-C8EB261647EF}"/>
              </a:ext>
            </a:extLst>
          </p:cNvPr>
          <p:cNvSpPr/>
          <p:nvPr/>
        </p:nvSpPr>
        <p:spPr>
          <a:xfrm>
            <a:off x="2385620" y="324518"/>
            <a:ext cx="7013543" cy="948697"/>
          </a:xfrm>
          <a:custGeom>
            <a:avLst/>
            <a:gdLst>
              <a:gd name="connsiteX0" fmla="*/ 0 w 7013543"/>
              <a:gd name="connsiteY0" fmla="*/ 0 h 948697"/>
              <a:gd name="connsiteX1" fmla="*/ 0 w 7013543"/>
              <a:gd name="connsiteY1" fmla="*/ 0 h 948697"/>
              <a:gd name="connsiteX2" fmla="*/ 7013543 w 7013543"/>
              <a:gd name="connsiteY2" fmla="*/ 0 h 948697"/>
              <a:gd name="connsiteX3" fmla="*/ 7013543 w 7013543"/>
              <a:gd name="connsiteY3" fmla="*/ 0 h 948697"/>
              <a:gd name="connsiteX4" fmla="*/ 7013543 w 7013543"/>
              <a:gd name="connsiteY4" fmla="*/ 948697 h 948697"/>
              <a:gd name="connsiteX5" fmla="*/ 7013543 w 7013543"/>
              <a:gd name="connsiteY5" fmla="*/ 948697 h 948697"/>
              <a:gd name="connsiteX6" fmla="*/ 0 w 7013543"/>
              <a:gd name="connsiteY6" fmla="*/ 948697 h 948697"/>
              <a:gd name="connsiteX7" fmla="*/ 0 w 7013543"/>
              <a:gd name="connsiteY7" fmla="*/ 948697 h 948697"/>
              <a:gd name="connsiteX8" fmla="*/ 0 w 7013543"/>
              <a:gd name="connsiteY8" fmla="*/ 0 h 948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3543" h="948697" fill="none" extrusionOk="0">
                <a:moveTo>
                  <a:pt x="0" y="0"/>
                </a:moveTo>
                <a:lnTo>
                  <a:pt x="0" y="0"/>
                </a:lnTo>
                <a:cubicBezTo>
                  <a:pt x="1401046" y="129708"/>
                  <a:pt x="3879637" y="-64990"/>
                  <a:pt x="7013543" y="0"/>
                </a:cubicBezTo>
                <a:lnTo>
                  <a:pt x="7013543" y="0"/>
                </a:lnTo>
                <a:cubicBezTo>
                  <a:pt x="6969907" y="239259"/>
                  <a:pt x="7027123" y="607796"/>
                  <a:pt x="7013543" y="948697"/>
                </a:cubicBezTo>
                <a:lnTo>
                  <a:pt x="7013543" y="948697"/>
                </a:lnTo>
                <a:cubicBezTo>
                  <a:pt x="5375335" y="849102"/>
                  <a:pt x="1603887" y="1079048"/>
                  <a:pt x="0" y="948697"/>
                </a:cubicBezTo>
                <a:lnTo>
                  <a:pt x="0" y="948697"/>
                </a:lnTo>
                <a:cubicBezTo>
                  <a:pt x="-44279" y="772739"/>
                  <a:pt x="70603" y="310520"/>
                  <a:pt x="0" y="0"/>
                </a:cubicBezTo>
                <a:close/>
              </a:path>
              <a:path w="7013543" h="948697" stroke="0" extrusionOk="0">
                <a:moveTo>
                  <a:pt x="0" y="0"/>
                </a:moveTo>
                <a:lnTo>
                  <a:pt x="0" y="0"/>
                </a:lnTo>
                <a:cubicBezTo>
                  <a:pt x="2498111" y="-117334"/>
                  <a:pt x="5988901" y="-99874"/>
                  <a:pt x="7013543" y="0"/>
                </a:cubicBezTo>
                <a:lnTo>
                  <a:pt x="7013543" y="0"/>
                </a:lnTo>
                <a:cubicBezTo>
                  <a:pt x="6989908" y="234346"/>
                  <a:pt x="6965863" y="800214"/>
                  <a:pt x="7013543" y="948697"/>
                </a:cubicBezTo>
                <a:lnTo>
                  <a:pt x="7013543" y="948697"/>
                </a:lnTo>
                <a:cubicBezTo>
                  <a:pt x="4526205" y="968533"/>
                  <a:pt x="2538513" y="1054014"/>
                  <a:pt x="0" y="948697"/>
                </a:cubicBezTo>
                <a:lnTo>
                  <a:pt x="0" y="948697"/>
                </a:lnTo>
                <a:cubicBezTo>
                  <a:pt x="-50590" y="649109"/>
                  <a:pt x="32389" y="424467"/>
                  <a:pt x="0" y="0"/>
                </a:cubicBezTo>
                <a:close/>
              </a:path>
            </a:pathLst>
          </a:custGeom>
          <a:solidFill>
            <a:srgbClr val="FF96B8"/>
          </a:solidFill>
          <a:ln>
            <a:solidFill>
              <a:srgbClr val="DC3258"/>
            </a:solidFill>
            <a:extLst>
              <a:ext uri="{C807C97D-BFC1-408E-A445-0C87EB9F89A2}">
                <ask:lineSketchStyleProps xmlns="" xmlns:ask="http://schemas.microsoft.com/office/drawing/2018/sketchyshapes" sd="386497501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ea typeface="Cambria" panose="02040503050406030204" pitchFamily="18" charset="0"/>
              </a:rPr>
              <a:t>Bốc</a:t>
            </a:r>
            <a:r>
              <a:rPr lang="en-US" sz="4000" b="1" dirty="0">
                <a:solidFill>
                  <a:schemeClr val="tx1"/>
                </a:solidFill>
                <a:latin typeface="Cambria" panose="02040503050406030204" pitchFamily="18" charset="0"/>
                <a:ea typeface="Cambria" panose="02040503050406030204" pitchFamily="18" charset="0"/>
              </a:rPr>
              <a:t> </a:t>
            </a:r>
            <a:r>
              <a:rPr lang="en-US" sz="4000" b="1" dirty="0" err="1">
                <a:solidFill>
                  <a:schemeClr val="tx1"/>
                </a:solidFill>
                <a:latin typeface="Cambria" panose="02040503050406030204" pitchFamily="18" charset="0"/>
                <a:ea typeface="Cambria" panose="02040503050406030204" pitchFamily="18" charset="0"/>
              </a:rPr>
              <a:t>thăm</a:t>
            </a:r>
            <a:r>
              <a:rPr lang="en-US" sz="4000" b="1" dirty="0">
                <a:solidFill>
                  <a:schemeClr val="tx1"/>
                </a:solidFill>
                <a:latin typeface="Cambria" panose="02040503050406030204" pitchFamily="18" charset="0"/>
                <a:ea typeface="Cambria" panose="02040503050406030204" pitchFamily="18" charset="0"/>
              </a:rPr>
              <a:t> </a:t>
            </a:r>
            <a:r>
              <a:rPr lang="vi-VN" sz="4000" b="1" dirty="0">
                <a:solidFill>
                  <a:schemeClr val="tx1"/>
                </a:solidFill>
                <a:latin typeface="Cambria" panose="02040503050406030204" pitchFamily="18" charset="0"/>
                <a:ea typeface="Cambria" panose="02040503050406030204" pitchFamily="18" charset="0"/>
              </a:rPr>
              <a:t>và nêu nội dung</a:t>
            </a:r>
            <a:endParaRPr lang="en-US" sz="4000" b="1" dirty="0">
              <a:solidFill>
                <a:schemeClr val="tx1"/>
              </a:solidFill>
              <a:latin typeface="Cambria" panose="02040503050406030204" pitchFamily="18" charset="0"/>
              <a:ea typeface="Cambria" panose="02040503050406030204" pitchFamily="18" charset="0"/>
            </a:endParaRPr>
          </a:p>
        </p:txBody>
      </p:sp>
      <p:pic>
        <p:nvPicPr>
          <p:cNvPr id="1026" name="Picture 2" descr="baby three mắt ướt vector">
            <a:hlinkClick r:id="rId2" action="ppaction://hlinksldjump"/>
            <a:extLst>
              <a:ext uri="{FF2B5EF4-FFF2-40B4-BE49-F238E27FC236}">
                <a16:creationId xmlns:a16="http://schemas.microsoft.com/office/drawing/2014/main" xmlns="" id="{B844ED50-7BD8-902A-DFE2-39BFC8E77D2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l="16602" t="9669" r="17324" b="6127"/>
          <a:stretch/>
        </p:blipFill>
        <p:spPr bwMode="auto">
          <a:xfrm>
            <a:off x="1076446" y="1551008"/>
            <a:ext cx="1898248" cy="24191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by three mắt lé vector">
            <a:hlinkClick r:id="rId5" action="ppaction://hlinksldjump"/>
            <a:extLst>
              <a:ext uri="{FF2B5EF4-FFF2-40B4-BE49-F238E27FC236}">
                <a16:creationId xmlns:a16="http://schemas.microsoft.com/office/drawing/2014/main" xmlns="" id="{65DA20AF-F2AF-3197-33C6-31268AD9695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2833" l="10000" r="90000">
                        <a14:foregroundMark x1="53833" y1="73500" x2="46667" y2="84333"/>
                        <a14:foregroundMark x1="42833" y1="90333" x2="42500" y2="92333"/>
                        <a14:foregroundMark x1="59667" y1="92333" x2="59667" y2="92833"/>
                        <a14:foregroundMark x1="71500" y1="76500" x2="71500" y2="76500"/>
                        <a14:foregroundMark x1="73333" y1="76000" x2="71667" y2="76667"/>
                        <a14:foregroundMark x1="70333" y1="77667" x2="72833" y2="77500"/>
                        <a14:foregroundMark x1="51667" y1="75500" x2="55333" y2="80167"/>
                      </a14:backgroundRemoval>
                    </a14:imgEffect>
                    <a14:imgEffect>
                      <a14:saturation sat="300000"/>
                    </a14:imgEffect>
                  </a14:imgLayer>
                </a14:imgProps>
              </a:ext>
              <a:ext uri="{28A0092B-C50C-407E-A947-70E740481C1C}">
                <a14:useLocalDpi xmlns:a14="http://schemas.microsoft.com/office/drawing/2010/main" val="0"/>
              </a:ext>
            </a:extLst>
          </a:blip>
          <a:srcRect l="21633" t="16519" r="16658"/>
          <a:stretch/>
        </p:blipFill>
        <p:spPr bwMode="auto">
          <a:xfrm>
            <a:off x="8741508" y="1319976"/>
            <a:ext cx="2129743" cy="288117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ỏ baby three vector">
            <a:hlinkClick r:id="rId8" action="ppaction://hlinksldjump"/>
            <a:extLst>
              <a:ext uri="{FF2B5EF4-FFF2-40B4-BE49-F238E27FC236}">
                <a16:creationId xmlns:a16="http://schemas.microsoft.com/office/drawing/2014/main" xmlns="" id="{953E1DD4-360B-460A-C2B7-51847678057B}"/>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2000" l="10000" r="90000">
                        <a14:foregroundMark x1="36667" y1="88500" x2="42333" y2="90667"/>
                        <a14:foregroundMark x1="58333" y1="90333" x2="61667" y2="92000"/>
                        <a14:foregroundMark x1="44833" y1="69500" x2="51167" y2="79833"/>
                      </a14:backgroundRemoval>
                    </a14:imgEffect>
                    <a14:imgEffect>
                      <a14:saturation sat="200000"/>
                    </a14:imgEffect>
                  </a14:imgLayer>
                </a14:imgProps>
              </a:ext>
              <a:ext uri="{28A0092B-C50C-407E-A947-70E740481C1C}">
                <a14:useLocalDpi xmlns:a14="http://schemas.microsoft.com/office/drawing/2010/main" val="0"/>
              </a:ext>
            </a:extLst>
          </a:blip>
          <a:srcRect l="10964" t="13884" r="8885" b="4136"/>
          <a:stretch/>
        </p:blipFill>
        <p:spPr bwMode="auto">
          <a:xfrm>
            <a:off x="2509393" y="3824542"/>
            <a:ext cx="2522664" cy="258023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áo mắt ướt vector">
            <a:hlinkClick r:id="rId11" action="ppaction://hlinksldjump"/>
            <a:extLst>
              <a:ext uri="{FF2B5EF4-FFF2-40B4-BE49-F238E27FC236}">
                <a16:creationId xmlns:a16="http://schemas.microsoft.com/office/drawing/2014/main" xmlns="" id="{34FB573E-8C55-4B87-3B6B-C40AEA75864B}"/>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3500" l="10000" r="90000">
                        <a14:foregroundMark x1="60000" y1="54667" x2="59167" y2="59500"/>
                        <a14:foregroundMark x1="41500" y1="91333" x2="41500" y2="93500"/>
                      </a14:backgroundRemoval>
                    </a14:imgEffect>
                    <a14:imgEffect>
                      <a14:saturation sat="200000"/>
                    </a14:imgEffect>
                  </a14:imgLayer>
                </a14:imgProps>
              </a:ext>
              <a:ext uri="{28A0092B-C50C-407E-A947-70E740481C1C}">
                <a14:useLocalDpi xmlns:a14="http://schemas.microsoft.com/office/drawing/2010/main" val="0"/>
              </a:ext>
            </a:extLst>
          </a:blip>
          <a:srcRect l="18872" t="16120" r="15740" b="3627"/>
          <a:stretch/>
        </p:blipFill>
        <p:spPr bwMode="auto">
          <a:xfrm>
            <a:off x="6863479" y="3652311"/>
            <a:ext cx="2347498" cy="288117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ector hidden baby three">
            <a:hlinkClick r:id="rId14" action="ppaction://hlinksldjump"/>
            <a:extLst>
              <a:ext uri="{FF2B5EF4-FFF2-40B4-BE49-F238E27FC236}">
                <a16:creationId xmlns:a16="http://schemas.microsoft.com/office/drawing/2014/main" xmlns="" id="{EF379220-BEC2-F1F9-8C62-714F4824DFB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10000" b="92000" l="10000" r="90000">
                        <a14:foregroundMark x1="43833" y1="90333" x2="45000" y2="91833"/>
                        <a14:foregroundMark x1="58333" y1="91000" x2="60000" y2="92000"/>
                      </a14:backgroundRemoval>
                    </a14:imgEffect>
                    <a14:imgEffect>
                      <a14:saturation sat="200000"/>
                    </a14:imgEffect>
                  </a14:imgLayer>
                </a14:imgProps>
              </a:ext>
              <a:ext uri="{28A0092B-C50C-407E-A947-70E740481C1C}">
                <a14:useLocalDpi xmlns:a14="http://schemas.microsoft.com/office/drawing/2010/main" val="0"/>
              </a:ext>
            </a:extLst>
          </a:blip>
          <a:srcRect l="17838" t="12209" r="14404" b="4413"/>
          <a:stretch/>
        </p:blipFill>
        <p:spPr bwMode="auto">
          <a:xfrm>
            <a:off x="4713518" y="1380299"/>
            <a:ext cx="2359616" cy="2903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49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barn(inVertical)">
                                      <p:cBhvr>
                                        <p:cTn id="14" dur="500"/>
                                        <p:tgtEl>
                                          <p:spTgt spid="1026"/>
                                        </p:tgtEl>
                                      </p:cBhvr>
                                    </p:animEffect>
                                  </p:childTnLst>
                                </p:cTn>
                              </p:par>
                              <p:par>
                                <p:cTn id="15" presetID="16" presetClass="entr" presetSubtype="21"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barn(inVertical)">
                                      <p:cBhvr>
                                        <p:cTn id="17" dur="500"/>
                                        <p:tgtEl>
                                          <p:spTgt spid="1030"/>
                                        </p:tgtEl>
                                      </p:cBhvr>
                                    </p:animEffect>
                                  </p:childTnLst>
                                </p:cTn>
                              </p:par>
                              <p:par>
                                <p:cTn id="18" presetID="16" presetClass="entr" presetSubtype="21" fill="hold" nodeType="withEffect">
                                  <p:stCondLst>
                                    <p:cond delay="0"/>
                                  </p:stCondLst>
                                  <p:childTnLst>
                                    <p:set>
                                      <p:cBhvr>
                                        <p:cTn id="19" dur="1" fill="hold">
                                          <p:stCondLst>
                                            <p:cond delay="0"/>
                                          </p:stCondLst>
                                        </p:cTn>
                                        <p:tgtEl>
                                          <p:spTgt spid="1032"/>
                                        </p:tgtEl>
                                        <p:attrNameLst>
                                          <p:attrName>style.visibility</p:attrName>
                                        </p:attrNameLst>
                                      </p:cBhvr>
                                      <p:to>
                                        <p:strVal val="visible"/>
                                      </p:to>
                                    </p:set>
                                    <p:animEffect transition="in" filter="barn(inVertical)">
                                      <p:cBhvr>
                                        <p:cTn id="20" dur="500"/>
                                        <p:tgtEl>
                                          <p:spTgt spid="1032"/>
                                        </p:tgtEl>
                                      </p:cBhvr>
                                    </p:animEffect>
                                  </p:childTnLst>
                                </p:cTn>
                              </p:par>
                              <p:par>
                                <p:cTn id="21" presetID="16" presetClass="entr" presetSubtype="21" fill="hold" nodeType="with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barn(inVertical)">
                                      <p:cBhvr>
                                        <p:cTn id="23" dur="500"/>
                                        <p:tgtEl>
                                          <p:spTgt spid="1034"/>
                                        </p:tgtEl>
                                      </p:cBhvr>
                                    </p:animEffect>
                                  </p:childTnLst>
                                </p:cTn>
                              </p:par>
                              <p:par>
                                <p:cTn id="24" presetID="16" presetClass="entr" presetSubtype="21" fill="hold" nodeType="withEffect">
                                  <p:stCondLst>
                                    <p:cond delay="0"/>
                                  </p:stCondLst>
                                  <p:childTnLst>
                                    <p:set>
                                      <p:cBhvr>
                                        <p:cTn id="25" dur="1" fill="hold">
                                          <p:stCondLst>
                                            <p:cond delay="0"/>
                                          </p:stCondLst>
                                        </p:cTn>
                                        <p:tgtEl>
                                          <p:spTgt spid="1036"/>
                                        </p:tgtEl>
                                        <p:attrNameLst>
                                          <p:attrName>style.visibility</p:attrName>
                                        </p:attrNameLst>
                                      </p:cBhvr>
                                      <p:to>
                                        <p:strVal val="visible"/>
                                      </p:to>
                                    </p:set>
                                    <p:animEffect transition="in" filter="barn(inVertical)">
                                      <p:cBhvr>
                                        <p:cTn id="26"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aby three mắt ướt vector">
            <a:hlinkClick r:id="rId3" action="ppaction://hlinksldjump"/>
            <a:extLst>
              <a:ext uri="{FF2B5EF4-FFF2-40B4-BE49-F238E27FC236}">
                <a16:creationId xmlns:a16="http://schemas.microsoft.com/office/drawing/2014/main" xmlns="" id="{E0D897BE-A948-8113-9C5D-D2917C388586}"/>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Effect>
                      <a14:saturation sat="200000"/>
                    </a14:imgEffect>
                  </a14:imgLayer>
                </a14:imgProps>
              </a:ext>
              <a:ext uri="{28A0092B-C50C-407E-A947-70E740481C1C}">
                <a14:useLocalDpi xmlns:a14="http://schemas.microsoft.com/office/drawing/2010/main" val="0"/>
              </a:ext>
            </a:extLst>
          </a:blip>
          <a:srcRect l="16602" t="9669" r="17324" b="6127"/>
          <a:stretch/>
        </p:blipFill>
        <p:spPr bwMode="auto">
          <a:xfrm>
            <a:off x="451414" y="936139"/>
            <a:ext cx="3912242" cy="49857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DFE3CA9-53B1-7FD2-8A7B-A24D3E8891B1}"/>
              </a:ext>
            </a:extLst>
          </p:cNvPr>
          <p:cNvSpPr/>
          <p:nvPr/>
        </p:nvSpPr>
        <p:spPr>
          <a:xfrm>
            <a:off x="4363656" y="660184"/>
            <a:ext cx="7176303" cy="1284363"/>
          </a:xfrm>
          <a:custGeom>
            <a:avLst/>
            <a:gdLst>
              <a:gd name="connsiteX0" fmla="*/ 0 w 7176303"/>
              <a:gd name="connsiteY0" fmla="*/ 0 h 1284363"/>
              <a:gd name="connsiteX1" fmla="*/ 0 w 7176303"/>
              <a:gd name="connsiteY1" fmla="*/ 0 h 1284363"/>
              <a:gd name="connsiteX2" fmla="*/ 7176303 w 7176303"/>
              <a:gd name="connsiteY2" fmla="*/ 0 h 1284363"/>
              <a:gd name="connsiteX3" fmla="*/ 7176303 w 7176303"/>
              <a:gd name="connsiteY3" fmla="*/ 0 h 1284363"/>
              <a:gd name="connsiteX4" fmla="*/ 7176303 w 7176303"/>
              <a:gd name="connsiteY4" fmla="*/ 1284363 h 1284363"/>
              <a:gd name="connsiteX5" fmla="*/ 7176303 w 7176303"/>
              <a:gd name="connsiteY5" fmla="*/ 1284363 h 1284363"/>
              <a:gd name="connsiteX6" fmla="*/ 0 w 7176303"/>
              <a:gd name="connsiteY6" fmla="*/ 1284363 h 1284363"/>
              <a:gd name="connsiteX7" fmla="*/ 0 w 7176303"/>
              <a:gd name="connsiteY7" fmla="*/ 1284363 h 1284363"/>
              <a:gd name="connsiteX8" fmla="*/ 0 w 7176303"/>
              <a:gd name="connsiteY8" fmla="*/ 0 h 128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303" h="1284363" fill="none" extrusionOk="0">
                <a:moveTo>
                  <a:pt x="0" y="0"/>
                </a:moveTo>
                <a:lnTo>
                  <a:pt x="0" y="0"/>
                </a:lnTo>
                <a:cubicBezTo>
                  <a:pt x="2074917" y="129708"/>
                  <a:pt x="4026729" y="-64990"/>
                  <a:pt x="7176303" y="0"/>
                </a:cubicBezTo>
                <a:lnTo>
                  <a:pt x="7176303" y="0"/>
                </a:lnTo>
                <a:cubicBezTo>
                  <a:pt x="7232818" y="414811"/>
                  <a:pt x="7259568" y="1110119"/>
                  <a:pt x="7176303" y="1284363"/>
                </a:cubicBezTo>
                <a:lnTo>
                  <a:pt x="7176303" y="1284363"/>
                </a:lnTo>
                <a:cubicBezTo>
                  <a:pt x="4106761" y="1184768"/>
                  <a:pt x="1365389" y="1414714"/>
                  <a:pt x="0" y="1284363"/>
                </a:cubicBezTo>
                <a:lnTo>
                  <a:pt x="0" y="1284363"/>
                </a:lnTo>
                <a:cubicBezTo>
                  <a:pt x="-1090" y="1124864"/>
                  <a:pt x="17587" y="312820"/>
                  <a:pt x="0" y="0"/>
                </a:cubicBezTo>
                <a:close/>
              </a:path>
              <a:path w="7176303" h="1284363" stroke="0" extrusionOk="0">
                <a:moveTo>
                  <a:pt x="0" y="0"/>
                </a:moveTo>
                <a:lnTo>
                  <a:pt x="0" y="0"/>
                </a:lnTo>
                <a:cubicBezTo>
                  <a:pt x="2124371" y="-117334"/>
                  <a:pt x="5029226" y="-99874"/>
                  <a:pt x="7176303" y="0"/>
                </a:cubicBezTo>
                <a:lnTo>
                  <a:pt x="7176303" y="0"/>
                </a:lnTo>
                <a:cubicBezTo>
                  <a:pt x="7137354" y="308111"/>
                  <a:pt x="7174126" y="759102"/>
                  <a:pt x="7176303" y="1284363"/>
                </a:cubicBezTo>
                <a:lnTo>
                  <a:pt x="7176303" y="1284363"/>
                </a:lnTo>
                <a:cubicBezTo>
                  <a:pt x="3594740" y="1304199"/>
                  <a:pt x="3140117" y="1389680"/>
                  <a:pt x="0" y="1284363"/>
                </a:cubicBezTo>
                <a:lnTo>
                  <a:pt x="0" y="1284363"/>
                </a:lnTo>
                <a:cubicBezTo>
                  <a:pt x="-105647" y="999269"/>
                  <a:pt x="-66733" y="440663"/>
                  <a:pt x="0" y="0"/>
                </a:cubicBezTo>
                <a:close/>
              </a:path>
            </a:pathLst>
          </a:custGeom>
          <a:solidFill>
            <a:srgbClr val="FF96B8"/>
          </a:solidFill>
          <a:ln>
            <a:solidFill>
              <a:srgbClr val="DC3258"/>
            </a:solidFill>
            <a:extLst>
              <a:ext uri="{C807C97D-BFC1-408E-A445-0C87EB9F89A2}">
                <ask:lineSketchStyleProps xmlns="" xmlns:ask="http://schemas.microsoft.com/office/drawing/2018/sketchyshapes" sd="386497501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Nêu nội dung chính của câu chuyện </a:t>
            </a:r>
            <a:r>
              <a:rPr lang="vi-VN" sz="4000" b="1" i="1" dirty="0">
                <a:solidFill>
                  <a:schemeClr val="tx1"/>
                </a:solidFill>
                <a:latin typeface="Cambria" panose="02040503050406030204" pitchFamily="18" charset="0"/>
                <a:ea typeface="Cambria" panose="02040503050406030204" pitchFamily="18" charset="0"/>
              </a:rPr>
              <a:t>Giỏ hoa tháng Năm.</a:t>
            </a:r>
            <a:r>
              <a:rPr lang="vi-VN" sz="4000" b="1" dirty="0">
                <a:solidFill>
                  <a:schemeClr val="tx1"/>
                </a:solidFill>
                <a:latin typeface="Cambria" panose="02040503050406030204" pitchFamily="18" charset="0"/>
                <a:ea typeface="Cambria" panose="02040503050406030204" pitchFamily="18" charset="0"/>
              </a:rPr>
              <a:t> </a:t>
            </a:r>
            <a:endParaRPr lang="en-US" sz="4000" b="1" dirty="0">
              <a:solidFill>
                <a:schemeClr val="tx1"/>
              </a:solidFill>
              <a:latin typeface="Cambria" panose="02040503050406030204" pitchFamily="18" charset="0"/>
              <a:ea typeface="Cambria" panose="02040503050406030204" pitchFamily="18" charset="0"/>
            </a:endParaRPr>
          </a:p>
        </p:txBody>
      </p:sp>
      <p:grpSp>
        <p:nvGrpSpPr>
          <p:cNvPr id="7" name="Group 6">
            <a:extLst>
              <a:ext uri="{FF2B5EF4-FFF2-40B4-BE49-F238E27FC236}">
                <a16:creationId xmlns:a16="http://schemas.microsoft.com/office/drawing/2014/main" xmlns="" id="{AF3076DA-62C1-C88E-FDC8-8649EE83A2E4}"/>
              </a:ext>
            </a:extLst>
          </p:cNvPr>
          <p:cNvGrpSpPr/>
          <p:nvPr/>
        </p:nvGrpSpPr>
        <p:grpSpPr>
          <a:xfrm>
            <a:off x="4056323" y="1305259"/>
            <a:ext cx="7483636" cy="6076494"/>
            <a:chOff x="4056323" y="1305259"/>
            <a:chExt cx="7483636" cy="6076494"/>
          </a:xfrm>
        </p:grpSpPr>
        <p:pic>
          <p:nvPicPr>
            <p:cNvPr id="5" name="图片 10">
              <a:extLst>
                <a:ext uri="{FF2B5EF4-FFF2-40B4-BE49-F238E27FC236}">
                  <a16:creationId xmlns:a16="http://schemas.microsoft.com/office/drawing/2014/main" xmlns="" id="{75C55A9C-F6C5-0672-3691-0A5F4F79A7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759894" y="601688"/>
              <a:ext cx="6076494" cy="7483636"/>
            </a:xfrm>
            <a:prstGeom prst="rect">
              <a:avLst/>
            </a:prstGeom>
          </p:spPr>
        </p:pic>
        <p:sp>
          <p:nvSpPr>
            <p:cNvPr id="6" name="TextBox 5">
              <a:extLst>
                <a:ext uri="{FF2B5EF4-FFF2-40B4-BE49-F238E27FC236}">
                  <a16:creationId xmlns:a16="http://schemas.microsoft.com/office/drawing/2014/main" xmlns="" id="{20D24FD5-F0B1-007B-1B8B-AC8D9C2B9892}"/>
                </a:ext>
              </a:extLst>
            </p:cNvPr>
            <p:cNvSpPr txBox="1"/>
            <p:nvPr/>
          </p:nvSpPr>
          <p:spPr>
            <a:xfrm>
              <a:off x="5660020" y="2912345"/>
              <a:ext cx="5034987" cy="2862322"/>
            </a:xfrm>
            <a:prstGeom prst="rect">
              <a:avLst/>
            </a:prstGeom>
            <a:noFill/>
          </p:spPr>
          <p:txBody>
            <a:bodyPr wrap="square" rtlCol="0">
              <a:spAutoFit/>
            </a:bodyPr>
            <a:lstStyle/>
            <a:p>
              <a:pPr algn="just"/>
              <a:r>
                <a:rPr lang="en-US" sz="3600" b="1" dirty="0" err="1">
                  <a:solidFill>
                    <a:srgbClr val="133CD3"/>
                  </a:solidFill>
                  <a:latin typeface="Cambria" panose="02040503050406030204" pitchFamily="18" charset="0"/>
                  <a:ea typeface="Cambria" panose="02040503050406030204" pitchFamily="18" charset="0"/>
                </a:rPr>
                <a:t>Tình</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bạn</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là</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một</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phần</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đẹp</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đẽ</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của</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cuộc</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sống</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cần</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hiểu</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đúng</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về</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tình</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bạn</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và</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biết</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cách</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giữ</a:t>
              </a:r>
              <a:r>
                <a:rPr lang="vi-VN"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gìn</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tình</a:t>
              </a:r>
              <a:r>
                <a:rPr lang="en-US" sz="3600" b="1" dirty="0">
                  <a:solidFill>
                    <a:srgbClr val="133CD3"/>
                  </a:solidFill>
                  <a:latin typeface="Cambria" panose="02040503050406030204" pitchFamily="18" charset="0"/>
                  <a:ea typeface="Cambria" panose="02040503050406030204" pitchFamily="18" charset="0"/>
                </a:rPr>
                <a:t> </a:t>
              </a:r>
              <a:r>
                <a:rPr lang="en-US" sz="3600" b="1" dirty="0" err="1">
                  <a:solidFill>
                    <a:srgbClr val="133CD3"/>
                  </a:solidFill>
                  <a:latin typeface="Cambria" panose="02040503050406030204" pitchFamily="18" charset="0"/>
                  <a:ea typeface="Cambria" panose="02040503050406030204" pitchFamily="18" charset="0"/>
                </a:rPr>
                <a:t>bạn</a:t>
              </a:r>
              <a:r>
                <a:rPr lang="en-US" sz="3600" b="1" dirty="0">
                  <a:solidFill>
                    <a:srgbClr val="133CD3"/>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987389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vector hidden baby three">
            <a:hlinkClick r:id="rId2" action="ppaction://hlinksldjump"/>
            <a:extLst>
              <a:ext uri="{FF2B5EF4-FFF2-40B4-BE49-F238E27FC236}">
                <a16:creationId xmlns:a16="http://schemas.microsoft.com/office/drawing/2014/main" xmlns="" id="{5E42BC9F-A1D3-CA0D-9EC7-1F59E37E904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2000" l="10000" r="90000">
                        <a14:foregroundMark x1="43833" y1="90333" x2="45000" y2="91833"/>
                        <a14:foregroundMark x1="58333" y1="91000" x2="60000" y2="92000"/>
                      </a14:backgroundRemoval>
                    </a14:imgEffect>
                    <a14:imgEffect>
                      <a14:saturation sat="200000"/>
                    </a14:imgEffect>
                  </a14:imgLayer>
                </a14:imgProps>
              </a:ext>
              <a:ext uri="{28A0092B-C50C-407E-A947-70E740481C1C}">
                <a14:useLocalDpi xmlns:a14="http://schemas.microsoft.com/office/drawing/2010/main" val="0"/>
              </a:ext>
            </a:extLst>
          </a:blip>
          <a:srcRect l="17838" t="12209" r="14404" b="4413"/>
          <a:stretch/>
        </p:blipFill>
        <p:spPr bwMode="auto">
          <a:xfrm>
            <a:off x="500333" y="1206677"/>
            <a:ext cx="3825900" cy="470798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C1212325-660A-7234-9261-73FD70E74FC7}"/>
              </a:ext>
            </a:extLst>
          </p:cNvPr>
          <p:cNvSpPr/>
          <p:nvPr/>
        </p:nvSpPr>
        <p:spPr>
          <a:xfrm>
            <a:off x="4326233" y="729632"/>
            <a:ext cx="7176303" cy="1284363"/>
          </a:xfrm>
          <a:custGeom>
            <a:avLst/>
            <a:gdLst>
              <a:gd name="connsiteX0" fmla="*/ 0 w 7176303"/>
              <a:gd name="connsiteY0" fmla="*/ 0 h 1284363"/>
              <a:gd name="connsiteX1" fmla="*/ 0 w 7176303"/>
              <a:gd name="connsiteY1" fmla="*/ 0 h 1284363"/>
              <a:gd name="connsiteX2" fmla="*/ 7176303 w 7176303"/>
              <a:gd name="connsiteY2" fmla="*/ 0 h 1284363"/>
              <a:gd name="connsiteX3" fmla="*/ 7176303 w 7176303"/>
              <a:gd name="connsiteY3" fmla="*/ 0 h 1284363"/>
              <a:gd name="connsiteX4" fmla="*/ 7176303 w 7176303"/>
              <a:gd name="connsiteY4" fmla="*/ 1284363 h 1284363"/>
              <a:gd name="connsiteX5" fmla="*/ 7176303 w 7176303"/>
              <a:gd name="connsiteY5" fmla="*/ 1284363 h 1284363"/>
              <a:gd name="connsiteX6" fmla="*/ 0 w 7176303"/>
              <a:gd name="connsiteY6" fmla="*/ 1284363 h 1284363"/>
              <a:gd name="connsiteX7" fmla="*/ 0 w 7176303"/>
              <a:gd name="connsiteY7" fmla="*/ 1284363 h 1284363"/>
              <a:gd name="connsiteX8" fmla="*/ 0 w 7176303"/>
              <a:gd name="connsiteY8" fmla="*/ 0 h 128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6303" h="1284363" fill="none" extrusionOk="0">
                <a:moveTo>
                  <a:pt x="0" y="0"/>
                </a:moveTo>
                <a:lnTo>
                  <a:pt x="0" y="0"/>
                </a:lnTo>
                <a:cubicBezTo>
                  <a:pt x="2074917" y="129708"/>
                  <a:pt x="4026729" y="-64990"/>
                  <a:pt x="7176303" y="0"/>
                </a:cubicBezTo>
                <a:lnTo>
                  <a:pt x="7176303" y="0"/>
                </a:lnTo>
                <a:cubicBezTo>
                  <a:pt x="7232818" y="414811"/>
                  <a:pt x="7259568" y="1110119"/>
                  <a:pt x="7176303" y="1284363"/>
                </a:cubicBezTo>
                <a:lnTo>
                  <a:pt x="7176303" y="1284363"/>
                </a:lnTo>
                <a:cubicBezTo>
                  <a:pt x="4106761" y="1184768"/>
                  <a:pt x="1365389" y="1414714"/>
                  <a:pt x="0" y="1284363"/>
                </a:cubicBezTo>
                <a:lnTo>
                  <a:pt x="0" y="1284363"/>
                </a:lnTo>
                <a:cubicBezTo>
                  <a:pt x="-1090" y="1124864"/>
                  <a:pt x="17587" y="312820"/>
                  <a:pt x="0" y="0"/>
                </a:cubicBezTo>
                <a:close/>
              </a:path>
              <a:path w="7176303" h="1284363" stroke="0" extrusionOk="0">
                <a:moveTo>
                  <a:pt x="0" y="0"/>
                </a:moveTo>
                <a:lnTo>
                  <a:pt x="0" y="0"/>
                </a:lnTo>
                <a:cubicBezTo>
                  <a:pt x="2124371" y="-117334"/>
                  <a:pt x="5029226" y="-99874"/>
                  <a:pt x="7176303" y="0"/>
                </a:cubicBezTo>
                <a:lnTo>
                  <a:pt x="7176303" y="0"/>
                </a:lnTo>
                <a:cubicBezTo>
                  <a:pt x="7137354" y="308111"/>
                  <a:pt x="7174126" y="759102"/>
                  <a:pt x="7176303" y="1284363"/>
                </a:cubicBezTo>
                <a:lnTo>
                  <a:pt x="7176303" y="1284363"/>
                </a:lnTo>
                <a:cubicBezTo>
                  <a:pt x="3594740" y="1304199"/>
                  <a:pt x="3140117" y="1389680"/>
                  <a:pt x="0" y="1284363"/>
                </a:cubicBezTo>
                <a:lnTo>
                  <a:pt x="0" y="1284363"/>
                </a:lnTo>
                <a:cubicBezTo>
                  <a:pt x="-105647" y="999269"/>
                  <a:pt x="-66733" y="440663"/>
                  <a:pt x="0" y="0"/>
                </a:cubicBezTo>
                <a:close/>
              </a:path>
            </a:pathLst>
          </a:custGeom>
          <a:solidFill>
            <a:srgbClr val="9D7032"/>
          </a:solidFill>
          <a:ln>
            <a:solidFill>
              <a:srgbClr val="9D7032"/>
            </a:solidFill>
            <a:extLst>
              <a:ext uri="{C807C97D-BFC1-408E-A445-0C87EB9F89A2}">
                <ask:lineSketchStyleProps xmlns="" xmlns:ask="http://schemas.microsoft.com/office/drawing/2018/sketchyshapes" sd="386497501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bg1"/>
                </a:solidFill>
                <a:latin typeface="Cambria" panose="02040503050406030204" pitchFamily="18" charset="0"/>
                <a:ea typeface="Cambria" panose="02040503050406030204" pitchFamily="18" charset="0"/>
              </a:rPr>
              <a:t>Nêu nội dung chính của câu chuyện </a:t>
            </a:r>
            <a:r>
              <a:rPr lang="vi-VN" sz="4000" b="1" i="1" dirty="0">
                <a:solidFill>
                  <a:schemeClr val="bg1"/>
                </a:solidFill>
                <a:latin typeface="Cambria" panose="02040503050406030204" pitchFamily="18" charset="0"/>
                <a:ea typeface="Cambria" panose="02040503050406030204" pitchFamily="18" charset="0"/>
              </a:rPr>
              <a:t>Khu rừng của Mát.</a:t>
            </a:r>
            <a:r>
              <a:rPr lang="vi-VN" sz="4000" b="1" dirty="0">
                <a:solidFill>
                  <a:schemeClr val="bg1"/>
                </a:solidFill>
                <a:latin typeface="Cambria" panose="02040503050406030204" pitchFamily="18" charset="0"/>
                <a:ea typeface="Cambria" panose="02040503050406030204" pitchFamily="18" charset="0"/>
              </a:rPr>
              <a:t> </a:t>
            </a:r>
            <a:endParaRPr lang="en-US" sz="4000" b="1" dirty="0">
              <a:solidFill>
                <a:schemeClr val="bg1"/>
              </a:solidFill>
              <a:latin typeface="Cambria" panose="02040503050406030204" pitchFamily="18" charset="0"/>
              <a:ea typeface="Cambria" panose="02040503050406030204" pitchFamily="18" charset="0"/>
            </a:endParaRPr>
          </a:p>
        </p:txBody>
      </p:sp>
      <p:sp>
        <p:nvSpPr>
          <p:cNvPr id="4" name="矩形: 圆角 8">
            <a:extLst>
              <a:ext uri="{FF2B5EF4-FFF2-40B4-BE49-F238E27FC236}">
                <a16:creationId xmlns:a16="http://schemas.microsoft.com/office/drawing/2014/main" xmlns="" id="{01E39AB8-13BE-76DC-E5B5-C6279089FC9A}"/>
              </a:ext>
            </a:extLst>
          </p:cNvPr>
          <p:cNvSpPr/>
          <p:nvPr/>
        </p:nvSpPr>
        <p:spPr>
          <a:xfrm>
            <a:off x="4986964" y="2558005"/>
            <a:ext cx="6379375" cy="2801073"/>
          </a:xfrm>
          <a:prstGeom prst="roundRect">
            <a:avLst>
              <a:gd name="adj" fmla="val 8334"/>
            </a:avLst>
          </a:prstGeom>
          <a:noFill/>
          <a:ln w="34925">
            <a:solidFill>
              <a:srgbClr val="6E89F2"/>
            </a:solidFill>
            <a:prstDash val="dashDo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5" name="TextBox 4">
            <a:extLst>
              <a:ext uri="{FF2B5EF4-FFF2-40B4-BE49-F238E27FC236}">
                <a16:creationId xmlns:a16="http://schemas.microsoft.com/office/drawing/2014/main" xmlns="" id="{5AA1CB0F-8D4A-6578-B46D-62B778128D4A}"/>
              </a:ext>
            </a:extLst>
          </p:cNvPr>
          <p:cNvSpPr txBox="1"/>
          <p:nvPr/>
        </p:nvSpPr>
        <p:spPr>
          <a:xfrm>
            <a:off x="5231758" y="2842897"/>
            <a:ext cx="5891514" cy="2308324"/>
          </a:xfrm>
          <a:prstGeom prst="rect">
            <a:avLst/>
          </a:prstGeom>
          <a:noFill/>
        </p:spPr>
        <p:txBody>
          <a:bodyPr wrap="square" rtlCol="0">
            <a:spAutoFit/>
          </a:bodyPr>
          <a:lstStyle/>
          <a:p>
            <a:pPr algn="just"/>
            <a:r>
              <a:rPr lang="vi-VN" sz="3600" b="1" dirty="0">
                <a:solidFill>
                  <a:srgbClr val="133CD3"/>
                </a:solidFill>
                <a:latin typeface="Cambria" panose="02040503050406030204" pitchFamily="18" charset="0"/>
                <a:ea typeface="Cambria" panose="02040503050406030204" pitchFamily="18" charset="0"/>
              </a:rPr>
              <a:t>Mỗi người nếu biết vượt qua khó khăn, thất bại trong cuộc sống sẽ thành công trong tương lai.</a:t>
            </a:r>
            <a:endParaRPr lang="en-US" sz="3600" b="1" dirty="0">
              <a:solidFill>
                <a:srgbClr val="133CD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13347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aby three mắt lé vector">
            <a:hlinkClick r:id="rId2" action="ppaction://hlinksldjump"/>
            <a:extLst>
              <a:ext uri="{FF2B5EF4-FFF2-40B4-BE49-F238E27FC236}">
                <a16:creationId xmlns:a16="http://schemas.microsoft.com/office/drawing/2014/main" xmlns="" id="{BE295052-5BBC-FC72-8D5E-693B2CB2415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2833" l="10000" r="90000">
                        <a14:foregroundMark x1="53833" y1="73500" x2="46667" y2="84333"/>
                        <a14:foregroundMark x1="42833" y1="90333" x2="42500" y2="92333"/>
                        <a14:foregroundMark x1="59667" y1="92333" x2="59667" y2="92833"/>
                        <a14:foregroundMark x1="71500" y1="76500" x2="71500" y2="76500"/>
                        <a14:foregroundMark x1="73333" y1="76000" x2="71667" y2="76667"/>
                        <a14:foregroundMark x1="70333" y1="77667" x2="72833" y2="77500"/>
                        <a14:foregroundMark x1="51667" y1="75500" x2="55333" y2="80167"/>
                      </a14:backgroundRemoval>
                    </a14:imgEffect>
                    <a14:imgEffect>
                      <a14:saturation sat="300000"/>
                    </a14:imgEffect>
                  </a14:imgLayer>
                </a14:imgProps>
              </a:ext>
              <a:ext uri="{28A0092B-C50C-407E-A947-70E740481C1C}">
                <a14:useLocalDpi xmlns:a14="http://schemas.microsoft.com/office/drawing/2010/main" val="0"/>
              </a:ext>
            </a:extLst>
          </a:blip>
          <a:srcRect l="21633" t="16519" r="16658"/>
          <a:stretch/>
        </p:blipFill>
        <p:spPr bwMode="auto">
          <a:xfrm>
            <a:off x="569781" y="995885"/>
            <a:ext cx="3721488" cy="503452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7CAA5B15-199A-7D8F-E2C9-1CA5D52EEF08}"/>
              </a:ext>
            </a:extLst>
          </p:cNvPr>
          <p:cNvSpPr/>
          <p:nvPr/>
        </p:nvSpPr>
        <p:spPr>
          <a:xfrm>
            <a:off x="4016415" y="729632"/>
            <a:ext cx="7486121" cy="1284363"/>
          </a:xfrm>
          <a:custGeom>
            <a:avLst/>
            <a:gdLst>
              <a:gd name="connsiteX0" fmla="*/ 0 w 7486121"/>
              <a:gd name="connsiteY0" fmla="*/ 0 h 1284363"/>
              <a:gd name="connsiteX1" fmla="*/ 0 w 7486121"/>
              <a:gd name="connsiteY1" fmla="*/ 0 h 1284363"/>
              <a:gd name="connsiteX2" fmla="*/ 7486121 w 7486121"/>
              <a:gd name="connsiteY2" fmla="*/ 0 h 1284363"/>
              <a:gd name="connsiteX3" fmla="*/ 7486121 w 7486121"/>
              <a:gd name="connsiteY3" fmla="*/ 0 h 1284363"/>
              <a:gd name="connsiteX4" fmla="*/ 7486121 w 7486121"/>
              <a:gd name="connsiteY4" fmla="*/ 1284363 h 1284363"/>
              <a:gd name="connsiteX5" fmla="*/ 7486121 w 7486121"/>
              <a:gd name="connsiteY5" fmla="*/ 1284363 h 1284363"/>
              <a:gd name="connsiteX6" fmla="*/ 0 w 7486121"/>
              <a:gd name="connsiteY6" fmla="*/ 1284363 h 1284363"/>
              <a:gd name="connsiteX7" fmla="*/ 0 w 7486121"/>
              <a:gd name="connsiteY7" fmla="*/ 1284363 h 1284363"/>
              <a:gd name="connsiteX8" fmla="*/ 0 w 7486121"/>
              <a:gd name="connsiteY8" fmla="*/ 0 h 128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86121" h="1284363" fill="none" extrusionOk="0">
                <a:moveTo>
                  <a:pt x="0" y="0"/>
                </a:moveTo>
                <a:lnTo>
                  <a:pt x="0" y="0"/>
                </a:lnTo>
                <a:cubicBezTo>
                  <a:pt x="3305741" y="129708"/>
                  <a:pt x="6600556" y="-64990"/>
                  <a:pt x="7486121" y="0"/>
                </a:cubicBezTo>
                <a:lnTo>
                  <a:pt x="7486121" y="0"/>
                </a:lnTo>
                <a:cubicBezTo>
                  <a:pt x="7542636" y="414811"/>
                  <a:pt x="7569386" y="1110119"/>
                  <a:pt x="7486121" y="1284363"/>
                </a:cubicBezTo>
                <a:lnTo>
                  <a:pt x="7486121" y="1284363"/>
                </a:lnTo>
                <a:cubicBezTo>
                  <a:pt x="4338745" y="1184768"/>
                  <a:pt x="3407645" y="1414714"/>
                  <a:pt x="0" y="1284363"/>
                </a:cubicBezTo>
                <a:lnTo>
                  <a:pt x="0" y="1284363"/>
                </a:lnTo>
                <a:cubicBezTo>
                  <a:pt x="-1090" y="1124864"/>
                  <a:pt x="17587" y="312820"/>
                  <a:pt x="0" y="0"/>
                </a:cubicBezTo>
                <a:close/>
              </a:path>
              <a:path w="7486121" h="1284363" stroke="0" extrusionOk="0">
                <a:moveTo>
                  <a:pt x="0" y="0"/>
                </a:moveTo>
                <a:lnTo>
                  <a:pt x="0" y="0"/>
                </a:lnTo>
                <a:cubicBezTo>
                  <a:pt x="3706781" y="-117334"/>
                  <a:pt x="5496290" y="-99874"/>
                  <a:pt x="7486121" y="0"/>
                </a:cubicBezTo>
                <a:lnTo>
                  <a:pt x="7486121" y="0"/>
                </a:lnTo>
                <a:cubicBezTo>
                  <a:pt x="7447172" y="308111"/>
                  <a:pt x="7483944" y="759102"/>
                  <a:pt x="7486121" y="1284363"/>
                </a:cubicBezTo>
                <a:lnTo>
                  <a:pt x="7486121" y="1284363"/>
                </a:lnTo>
                <a:cubicBezTo>
                  <a:pt x="4618923" y="1304199"/>
                  <a:pt x="1991453" y="1389680"/>
                  <a:pt x="0" y="1284363"/>
                </a:cubicBezTo>
                <a:lnTo>
                  <a:pt x="0" y="1284363"/>
                </a:lnTo>
                <a:cubicBezTo>
                  <a:pt x="-105647" y="999269"/>
                  <a:pt x="-66733" y="440663"/>
                  <a:pt x="0" y="0"/>
                </a:cubicBezTo>
                <a:close/>
              </a:path>
            </a:pathLst>
          </a:custGeom>
          <a:solidFill>
            <a:srgbClr val="9BDCBC"/>
          </a:solidFill>
          <a:ln>
            <a:solidFill>
              <a:srgbClr val="33CC33"/>
            </a:solidFill>
            <a:extLst>
              <a:ext uri="{C807C97D-BFC1-408E-A445-0C87EB9F89A2}">
                <ask:lineSketchStyleProps xmlns="" xmlns:ask="http://schemas.microsoft.com/office/drawing/2018/sketchyshapes" sd="386497501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Nêu nội dung chính của câu chuyện </a:t>
            </a:r>
            <a:r>
              <a:rPr lang="vi-VN" sz="4000" b="1" i="1" dirty="0">
                <a:solidFill>
                  <a:schemeClr val="tx1"/>
                </a:solidFill>
                <a:latin typeface="Cambria" panose="02040503050406030204" pitchFamily="18" charset="0"/>
                <a:ea typeface="Cambria" panose="02040503050406030204" pitchFamily="18" charset="0"/>
              </a:rPr>
              <a:t>Tiếng hát của người đá.</a:t>
            </a:r>
            <a:r>
              <a:rPr lang="vi-VN" sz="4000" b="1" dirty="0">
                <a:solidFill>
                  <a:schemeClr val="tx1"/>
                </a:solidFill>
                <a:latin typeface="Cambria" panose="02040503050406030204" pitchFamily="18" charset="0"/>
                <a:ea typeface="Cambria" panose="02040503050406030204" pitchFamily="18" charset="0"/>
              </a:rPr>
              <a:t> </a:t>
            </a:r>
            <a:endParaRPr lang="en-US" sz="4000" b="1" dirty="0">
              <a:solidFill>
                <a:schemeClr val="tx1"/>
              </a:solidFill>
              <a:latin typeface="Cambria" panose="02040503050406030204" pitchFamily="18" charset="0"/>
              <a:ea typeface="Cambria" panose="02040503050406030204" pitchFamily="18" charset="0"/>
            </a:endParaRPr>
          </a:p>
        </p:txBody>
      </p:sp>
      <p:pic>
        <p:nvPicPr>
          <p:cNvPr id="4" name="图片 3">
            <a:extLst>
              <a:ext uri="{FF2B5EF4-FFF2-40B4-BE49-F238E27FC236}">
                <a16:creationId xmlns:a16="http://schemas.microsoft.com/office/drawing/2014/main" xmlns="" id="{61B7E497-7281-1BB2-8817-E0D54293B149}"/>
              </a:ext>
            </a:extLst>
          </p:cNvPr>
          <p:cNvPicPr>
            <a:picLocks noChangeAspect="1"/>
          </p:cNvPicPr>
          <p:nvPr/>
        </p:nvPicPr>
        <p:blipFill>
          <a:blip r:embed="rId5" cstate="print">
            <a:extLst>
              <a:ext uri="{28A0092B-C50C-407E-A947-70E740481C1C}">
                <a14:useLocalDpi xmlns:a14="http://schemas.microsoft.com/office/drawing/2010/main" val="0"/>
              </a:ext>
            </a:extLst>
          </a:blip>
          <a:srcRect l="14923" t="15643" r="16221" b="18664"/>
          <a:stretch/>
        </p:blipFill>
        <p:spPr>
          <a:xfrm>
            <a:off x="4445916" y="1729950"/>
            <a:ext cx="7176303" cy="4835079"/>
          </a:xfrm>
          <a:prstGeom prst="rect">
            <a:avLst/>
          </a:prstGeom>
        </p:spPr>
      </p:pic>
      <p:sp>
        <p:nvSpPr>
          <p:cNvPr id="5" name="TextBox 4">
            <a:extLst>
              <a:ext uri="{FF2B5EF4-FFF2-40B4-BE49-F238E27FC236}">
                <a16:creationId xmlns:a16="http://schemas.microsoft.com/office/drawing/2014/main" xmlns="" id="{7AB41D65-35DB-CFFD-97DD-12642F3156F4}"/>
              </a:ext>
            </a:extLst>
          </p:cNvPr>
          <p:cNvSpPr txBox="1"/>
          <p:nvPr/>
        </p:nvSpPr>
        <p:spPr>
          <a:xfrm>
            <a:off x="5139159" y="2797401"/>
            <a:ext cx="5613722" cy="2862322"/>
          </a:xfrm>
          <a:prstGeom prst="rect">
            <a:avLst/>
          </a:prstGeom>
          <a:noFill/>
        </p:spPr>
        <p:txBody>
          <a:bodyPr wrap="square" rtlCol="0">
            <a:spAutoFit/>
          </a:bodyPr>
          <a:lstStyle/>
          <a:p>
            <a:pPr algn="just"/>
            <a:r>
              <a:rPr lang="vi-VN" sz="3600" b="1" dirty="0">
                <a:solidFill>
                  <a:srgbClr val="133CD3"/>
                </a:solidFill>
                <a:latin typeface="Cambria" panose="02040503050406030204" pitchFamily="18" charset="0"/>
                <a:ea typeface="Cambria" panose="02040503050406030204" pitchFamily="18" charset="0"/>
              </a:rPr>
              <a:t>Những hành động, việc làm của chú bé người đá trong câu chuyện cổ tích thể hiện tình yêu đối với cuộc sống và con người.</a:t>
            </a:r>
            <a:endParaRPr lang="en-US" sz="3600" b="1" dirty="0">
              <a:solidFill>
                <a:srgbClr val="133CD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589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thỏ baby three vector">
            <a:hlinkClick r:id="rId2" action="ppaction://hlinksldjump"/>
            <a:extLst>
              <a:ext uri="{FF2B5EF4-FFF2-40B4-BE49-F238E27FC236}">
                <a16:creationId xmlns:a16="http://schemas.microsoft.com/office/drawing/2014/main" xmlns="" id="{BF54C107-ABA9-0E6C-8F3B-218587F38A7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2000" l="10000" r="90000">
                        <a14:foregroundMark x1="36667" y1="88500" x2="42333" y2="90667"/>
                        <a14:foregroundMark x1="58333" y1="90333" x2="61667" y2="92000"/>
                        <a14:foregroundMark x1="44833" y1="69500" x2="51167" y2="79833"/>
                      </a14:backgroundRemoval>
                    </a14:imgEffect>
                    <a14:imgEffect>
                      <a14:saturation sat="200000"/>
                    </a14:imgEffect>
                  </a14:imgLayer>
                </a14:imgProps>
              </a:ext>
              <a:ext uri="{28A0092B-C50C-407E-A947-70E740481C1C}">
                <a14:useLocalDpi xmlns:a14="http://schemas.microsoft.com/office/drawing/2010/main" val="0"/>
              </a:ext>
            </a:extLst>
          </a:blip>
          <a:srcRect l="10964" t="13884" r="8885" b="4136"/>
          <a:stretch/>
        </p:blipFill>
        <p:spPr bwMode="auto">
          <a:xfrm>
            <a:off x="402801" y="1359134"/>
            <a:ext cx="4374678" cy="44745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3614D42C-5F9A-25B7-F3FF-3E9DE0519DC7}"/>
              </a:ext>
            </a:extLst>
          </p:cNvPr>
          <p:cNvSpPr/>
          <p:nvPr/>
        </p:nvSpPr>
        <p:spPr>
          <a:xfrm>
            <a:off x="3680750" y="532863"/>
            <a:ext cx="7951807" cy="1284363"/>
          </a:xfrm>
          <a:custGeom>
            <a:avLst/>
            <a:gdLst>
              <a:gd name="connsiteX0" fmla="*/ 0 w 7951807"/>
              <a:gd name="connsiteY0" fmla="*/ 0 h 1284363"/>
              <a:gd name="connsiteX1" fmla="*/ 0 w 7951807"/>
              <a:gd name="connsiteY1" fmla="*/ 0 h 1284363"/>
              <a:gd name="connsiteX2" fmla="*/ 7951807 w 7951807"/>
              <a:gd name="connsiteY2" fmla="*/ 0 h 1284363"/>
              <a:gd name="connsiteX3" fmla="*/ 7951807 w 7951807"/>
              <a:gd name="connsiteY3" fmla="*/ 0 h 1284363"/>
              <a:gd name="connsiteX4" fmla="*/ 7951807 w 7951807"/>
              <a:gd name="connsiteY4" fmla="*/ 1284363 h 1284363"/>
              <a:gd name="connsiteX5" fmla="*/ 7951807 w 7951807"/>
              <a:gd name="connsiteY5" fmla="*/ 1284363 h 1284363"/>
              <a:gd name="connsiteX6" fmla="*/ 0 w 7951807"/>
              <a:gd name="connsiteY6" fmla="*/ 1284363 h 1284363"/>
              <a:gd name="connsiteX7" fmla="*/ 0 w 7951807"/>
              <a:gd name="connsiteY7" fmla="*/ 1284363 h 1284363"/>
              <a:gd name="connsiteX8" fmla="*/ 0 w 7951807"/>
              <a:gd name="connsiteY8" fmla="*/ 0 h 128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51807" h="1284363" fill="none" extrusionOk="0">
                <a:moveTo>
                  <a:pt x="0" y="0"/>
                </a:moveTo>
                <a:lnTo>
                  <a:pt x="0" y="0"/>
                </a:lnTo>
                <a:cubicBezTo>
                  <a:pt x="3194183" y="129708"/>
                  <a:pt x="6460879" y="-64990"/>
                  <a:pt x="7951807" y="0"/>
                </a:cubicBezTo>
                <a:lnTo>
                  <a:pt x="7951807" y="0"/>
                </a:lnTo>
                <a:cubicBezTo>
                  <a:pt x="8008322" y="414811"/>
                  <a:pt x="8035072" y="1110119"/>
                  <a:pt x="7951807" y="1284363"/>
                </a:cubicBezTo>
                <a:lnTo>
                  <a:pt x="7951807" y="1284363"/>
                </a:lnTo>
                <a:cubicBezTo>
                  <a:pt x="7119657" y="1184768"/>
                  <a:pt x="3489346" y="1414714"/>
                  <a:pt x="0" y="1284363"/>
                </a:cubicBezTo>
                <a:lnTo>
                  <a:pt x="0" y="1284363"/>
                </a:lnTo>
                <a:cubicBezTo>
                  <a:pt x="-1090" y="1124864"/>
                  <a:pt x="17587" y="312820"/>
                  <a:pt x="0" y="0"/>
                </a:cubicBezTo>
                <a:close/>
              </a:path>
              <a:path w="7951807" h="1284363" stroke="0" extrusionOk="0">
                <a:moveTo>
                  <a:pt x="0" y="0"/>
                </a:moveTo>
                <a:lnTo>
                  <a:pt x="0" y="0"/>
                </a:lnTo>
                <a:cubicBezTo>
                  <a:pt x="2076909" y="-117334"/>
                  <a:pt x="5370673" y="-99874"/>
                  <a:pt x="7951807" y="0"/>
                </a:cubicBezTo>
                <a:lnTo>
                  <a:pt x="7951807" y="0"/>
                </a:lnTo>
                <a:cubicBezTo>
                  <a:pt x="7912858" y="308111"/>
                  <a:pt x="7949630" y="759102"/>
                  <a:pt x="7951807" y="1284363"/>
                </a:cubicBezTo>
                <a:lnTo>
                  <a:pt x="7951807" y="1284363"/>
                </a:lnTo>
                <a:cubicBezTo>
                  <a:pt x="4468636" y="1304199"/>
                  <a:pt x="1092561" y="1389680"/>
                  <a:pt x="0" y="1284363"/>
                </a:cubicBezTo>
                <a:lnTo>
                  <a:pt x="0" y="1284363"/>
                </a:lnTo>
                <a:cubicBezTo>
                  <a:pt x="-105647" y="999269"/>
                  <a:pt x="-66733" y="440663"/>
                  <a:pt x="0" y="0"/>
                </a:cubicBezTo>
                <a:close/>
              </a:path>
            </a:pathLst>
          </a:custGeom>
          <a:solidFill>
            <a:srgbClr val="FF96B8"/>
          </a:solidFill>
          <a:ln>
            <a:solidFill>
              <a:srgbClr val="DC3258"/>
            </a:solidFill>
            <a:extLst>
              <a:ext uri="{C807C97D-BFC1-408E-A445-0C87EB9F89A2}">
                <ask:lineSketchStyleProps xmlns="" xmlns:ask="http://schemas.microsoft.com/office/drawing/2018/sketchyshapes" sd="386497501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Nêu nội dung chính của câu chuyện </a:t>
            </a:r>
            <a:r>
              <a:rPr lang="vi-VN" sz="4000" b="1" i="1" dirty="0">
                <a:solidFill>
                  <a:schemeClr val="tx1"/>
                </a:solidFill>
                <a:latin typeface="Cambria" panose="02040503050406030204" pitchFamily="18" charset="0"/>
                <a:ea typeface="Cambria" panose="02040503050406030204" pitchFamily="18" charset="0"/>
              </a:rPr>
              <a:t>Hộp quà màu thiên thanh.</a:t>
            </a:r>
            <a:r>
              <a:rPr lang="vi-VN" sz="4000" b="1" dirty="0">
                <a:solidFill>
                  <a:schemeClr val="tx1"/>
                </a:solidFill>
                <a:latin typeface="Cambria" panose="02040503050406030204" pitchFamily="18" charset="0"/>
                <a:ea typeface="Cambria" panose="02040503050406030204" pitchFamily="18" charset="0"/>
              </a:rPr>
              <a:t> </a:t>
            </a:r>
            <a:endParaRPr lang="en-US" sz="4000" b="1" dirty="0">
              <a:solidFill>
                <a:schemeClr val="tx1"/>
              </a:solidFill>
              <a:latin typeface="Cambria" panose="02040503050406030204" pitchFamily="18" charset="0"/>
              <a:ea typeface="Cambria" panose="02040503050406030204" pitchFamily="18" charset="0"/>
            </a:endParaRPr>
          </a:p>
        </p:txBody>
      </p:sp>
      <p:pic>
        <p:nvPicPr>
          <p:cNvPr id="5" name="图片 5">
            <a:extLst>
              <a:ext uri="{FF2B5EF4-FFF2-40B4-BE49-F238E27FC236}">
                <a16:creationId xmlns:a16="http://schemas.microsoft.com/office/drawing/2014/main" xmlns="" id="{B2280350-CFED-AAC4-2D3D-8755F141435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58007" y="1753132"/>
            <a:ext cx="7374550" cy="4906779"/>
          </a:xfrm>
          <a:prstGeom prst="rect">
            <a:avLst/>
          </a:prstGeom>
        </p:spPr>
      </p:pic>
      <p:sp>
        <p:nvSpPr>
          <p:cNvPr id="6" name="TextBox 5">
            <a:extLst>
              <a:ext uri="{FF2B5EF4-FFF2-40B4-BE49-F238E27FC236}">
                <a16:creationId xmlns:a16="http://schemas.microsoft.com/office/drawing/2014/main" xmlns="" id="{37F78FE0-B791-81C0-26FC-CF7DF836D6E9}"/>
              </a:ext>
            </a:extLst>
          </p:cNvPr>
          <p:cNvSpPr txBox="1"/>
          <p:nvPr/>
        </p:nvSpPr>
        <p:spPr>
          <a:xfrm>
            <a:off x="5354736" y="3037495"/>
            <a:ext cx="5221356" cy="2708434"/>
          </a:xfrm>
          <a:prstGeom prst="rect">
            <a:avLst/>
          </a:prstGeom>
          <a:noFill/>
        </p:spPr>
        <p:txBody>
          <a:bodyPr wrap="square" rtlCol="0">
            <a:spAutoFit/>
          </a:bodyPr>
          <a:lstStyle/>
          <a:p>
            <a:pPr algn="just"/>
            <a:r>
              <a:rPr lang="vi-VN" sz="3400" b="1" dirty="0">
                <a:solidFill>
                  <a:srgbClr val="133CD3"/>
                </a:solidFill>
                <a:latin typeface="Cambria" panose="02040503050406030204" pitchFamily="18" charset="0"/>
                <a:ea typeface="Cambria" panose="02040503050406030204" pitchFamily="18" charset="0"/>
              </a:rPr>
              <a:t>Ca ngợi tình cảm gắn bó cô trò, thể hiện lòng biết ơn của các bạn học sinh với công lao dạy dỗ của các thầy giáo, cô giáo.</a:t>
            </a:r>
            <a:endParaRPr lang="en-US" sz="3400" b="1" dirty="0">
              <a:solidFill>
                <a:srgbClr val="133CD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67011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cáo mắt ướt vector">
            <a:hlinkClick r:id="rId2" action="ppaction://hlinksldjump"/>
            <a:extLst>
              <a:ext uri="{FF2B5EF4-FFF2-40B4-BE49-F238E27FC236}">
                <a16:creationId xmlns:a16="http://schemas.microsoft.com/office/drawing/2014/main" xmlns="" id="{E424377D-AE4F-920D-B8F5-5779835BD76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3500" l="10000" r="90000">
                        <a14:foregroundMark x1="60000" y1="54667" x2="59167" y2="59500"/>
                        <a14:foregroundMark x1="41500" y1="91333" x2="41500" y2="93500"/>
                      </a14:backgroundRemoval>
                    </a14:imgEffect>
                    <a14:imgEffect>
                      <a14:saturation sat="200000"/>
                    </a14:imgEffect>
                  </a14:imgLayer>
                </a14:imgProps>
              </a:ext>
              <a:ext uri="{28A0092B-C50C-407E-A947-70E740481C1C}">
                <a14:useLocalDpi xmlns:a14="http://schemas.microsoft.com/office/drawing/2010/main" val="0"/>
              </a:ext>
            </a:extLst>
          </a:blip>
          <a:srcRect l="18872" t="16120" r="15740" b="3627"/>
          <a:stretch/>
        </p:blipFill>
        <p:spPr bwMode="auto">
          <a:xfrm>
            <a:off x="157878" y="1615092"/>
            <a:ext cx="4082818" cy="50109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2DA73FD3-D2B7-5C91-330C-1E80EAAAE43E}"/>
              </a:ext>
            </a:extLst>
          </p:cNvPr>
          <p:cNvSpPr/>
          <p:nvPr/>
        </p:nvSpPr>
        <p:spPr>
          <a:xfrm>
            <a:off x="2968488" y="532863"/>
            <a:ext cx="8664070" cy="1284363"/>
          </a:xfrm>
          <a:custGeom>
            <a:avLst/>
            <a:gdLst>
              <a:gd name="connsiteX0" fmla="*/ 0 w 8664070"/>
              <a:gd name="connsiteY0" fmla="*/ 0 h 1284363"/>
              <a:gd name="connsiteX1" fmla="*/ 0 w 8664070"/>
              <a:gd name="connsiteY1" fmla="*/ 0 h 1284363"/>
              <a:gd name="connsiteX2" fmla="*/ 8664070 w 8664070"/>
              <a:gd name="connsiteY2" fmla="*/ 0 h 1284363"/>
              <a:gd name="connsiteX3" fmla="*/ 8664070 w 8664070"/>
              <a:gd name="connsiteY3" fmla="*/ 0 h 1284363"/>
              <a:gd name="connsiteX4" fmla="*/ 8664070 w 8664070"/>
              <a:gd name="connsiteY4" fmla="*/ 1284363 h 1284363"/>
              <a:gd name="connsiteX5" fmla="*/ 8664070 w 8664070"/>
              <a:gd name="connsiteY5" fmla="*/ 1284363 h 1284363"/>
              <a:gd name="connsiteX6" fmla="*/ 0 w 8664070"/>
              <a:gd name="connsiteY6" fmla="*/ 1284363 h 1284363"/>
              <a:gd name="connsiteX7" fmla="*/ 0 w 8664070"/>
              <a:gd name="connsiteY7" fmla="*/ 1284363 h 1284363"/>
              <a:gd name="connsiteX8" fmla="*/ 0 w 8664070"/>
              <a:gd name="connsiteY8" fmla="*/ 0 h 1284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64070" h="1284363" fill="none" extrusionOk="0">
                <a:moveTo>
                  <a:pt x="0" y="0"/>
                </a:moveTo>
                <a:lnTo>
                  <a:pt x="0" y="0"/>
                </a:lnTo>
                <a:cubicBezTo>
                  <a:pt x="4115224" y="129708"/>
                  <a:pt x="6102000" y="-64990"/>
                  <a:pt x="8664070" y="0"/>
                </a:cubicBezTo>
                <a:lnTo>
                  <a:pt x="8664070" y="0"/>
                </a:lnTo>
                <a:cubicBezTo>
                  <a:pt x="8720585" y="414811"/>
                  <a:pt x="8747335" y="1110119"/>
                  <a:pt x="8664070" y="1284363"/>
                </a:cubicBezTo>
                <a:lnTo>
                  <a:pt x="8664070" y="1284363"/>
                </a:lnTo>
                <a:cubicBezTo>
                  <a:pt x="4954698" y="1184768"/>
                  <a:pt x="2633852" y="1414714"/>
                  <a:pt x="0" y="1284363"/>
                </a:cubicBezTo>
                <a:lnTo>
                  <a:pt x="0" y="1284363"/>
                </a:lnTo>
                <a:cubicBezTo>
                  <a:pt x="-1090" y="1124864"/>
                  <a:pt x="17587" y="312820"/>
                  <a:pt x="0" y="0"/>
                </a:cubicBezTo>
                <a:close/>
              </a:path>
              <a:path w="8664070" h="1284363" stroke="0" extrusionOk="0">
                <a:moveTo>
                  <a:pt x="0" y="0"/>
                </a:moveTo>
                <a:lnTo>
                  <a:pt x="0" y="0"/>
                </a:lnTo>
                <a:cubicBezTo>
                  <a:pt x="2904417" y="-117334"/>
                  <a:pt x="7384568" y="-99874"/>
                  <a:pt x="8664070" y="0"/>
                </a:cubicBezTo>
                <a:lnTo>
                  <a:pt x="8664070" y="0"/>
                </a:lnTo>
                <a:cubicBezTo>
                  <a:pt x="8625121" y="308111"/>
                  <a:pt x="8661893" y="759102"/>
                  <a:pt x="8664070" y="1284363"/>
                </a:cubicBezTo>
                <a:lnTo>
                  <a:pt x="8664070" y="1284363"/>
                </a:lnTo>
                <a:cubicBezTo>
                  <a:pt x="6122506" y="1304199"/>
                  <a:pt x="977316" y="1389680"/>
                  <a:pt x="0" y="1284363"/>
                </a:cubicBezTo>
                <a:lnTo>
                  <a:pt x="0" y="1284363"/>
                </a:lnTo>
                <a:cubicBezTo>
                  <a:pt x="-105647" y="999269"/>
                  <a:pt x="-66733" y="440663"/>
                  <a:pt x="0" y="0"/>
                </a:cubicBezTo>
                <a:close/>
              </a:path>
            </a:pathLst>
          </a:custGeom>
          <a:solidFill>
            <a:srgbClr val="FF96B8"/>
          </a:solidFill>
          <a:ln>
            <a:solidFill>
              <a:srgbClr val="DC3258"/>
            </a:solidFill>
            <a:extLst>
              <a:ext uri="{C807C97D-BFC1-408E-A445-0C87EB9F89A2}">
                <ask:lineSketchStyleProps xmlns="" xmlns:ask="http://schemas.microsoft.com/office/drawing/2018/sketchyshapes" sd="386497501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Nêu nội dung chính của câu chuyện </a:t>
            </a:r>
            <a:r>
              <a:rPr lang="vi-VN" sz="4000" b="1" i="1" dirty="0">
                <a:solidFill>
                  <a:schemeClr val="tx1"/>
                </a:solidFill>
                <a:latin typeface="Cambria" panose="02040503050406030204" pitchFamily="18" charset="0"/>
                <a:ea typeface="Cambria" panose="02040503050406030204" pitchFamily="18" charset="0"/>
              </a:rPr>
              <a:t>Những búp chè trên cây cổ thụ</a:t>
            </a:r>
            <a:r>
              <a:rPr lang="vi-VN" sz="4000" b="1" dirty="0">
                <a:solidFill>
                  <a:schemeClr val="tx1"/>
                </a:solidFill>
                <a:latin typeface="Cambria" panose="02040503050406030204" pitchFamily="18" charset="0"/>
                <a:ea typeface="Cambria" panose="02040503050406030204" pitchFamily="18" charset="0"/>
              </a:rPr>
              <a:t>. </a:t>
            </a:r>
            <a:endParaRPr lang="en-US" sz="4000" b="1" dirty="0">
              <a:solidFill>
                <a:schemeClr val="tx1"/>
              </a:solidFill>
              <a:latin typeface="Cambria" panose="02040503050406030204" pitchFamily="18" charset="0"/>
              <a:ea typeface="Cambria" panose="02040503050406030204" pitchFamily="18" charset="0"/>
            </a:endParaRPr>
          </a:p>
        </p:txBody>
      </p:sp>
      <p:pic>
        <p:nvPicPr>
          <p:cNvPr id="4" name="图片 3">
            <a:extLst>
              <a:ext uri="{FF2B5EF4-FFF2-40B4-BE49-F238E27FC236}">
                <a16:creationId xmlns:a16="http://schemas.microsoft.com/office/drawing/2014/main" xmlns="" id="{B46DB0D8-A277-F8B6-B7CD-B553AC4F128B}"/>
              </a:ext>
            </a:extLst>
          </p:cNvPr>
          <p:cNvPicPr>
            <a:picLocks noChangeAspect="1"/>
          </p:cNvPicPr>
          <p:nvPr/>
        </p:nvPicPr>
        <p:blipFill>
          <a:blip r:embed="rId5" cstate="print">
            <a:extLst>
              <a:ext uri="{28A0092B-C50C-407E-A947-70E740481C1C}">
                <a14:useLocalDpi xmlns:a14="http://schemas.microsoft.com/office/drawing/2010/main" val="0"/>
              </a:ext>
            </a:extLst>
          </a:blip>
          <a:srcRect l="14923" t="15643" r="16221" b="18664"/>
          <a:stretch/>
        </p:blipFill>
        <p:spPr>
          <a:xfrm>
            <a:off x="3723862" y="1393804"/>
            <a:ext cx="8310260" cy="5232281"/>
          </a:xfrm>
          <a:prstGeom prst="rect">
            <a:avLst/>
          </a:prstGeom>
        </p:spPr>
      </p:pic>
      <p:sp>
        <p:nvSpPr>
          <p:cNvPr id="5" name="TextBox 4">
            <a:extLst>
              <a:ext uri="{FF2B5EF4-FFF2-40B4-BE49-F238E27FC236}">
                <a16:creationId xmlns:a16="http://schemas.microsoft.com/office/drawing/2014/main" xmlns="" id="{FCEBD0F2-E561-A66E-53F3-74ADA8348063}"/>
              </a:ext>
            </a:extLst>
          </p:cNvPr>
          <p:cNvSpPr txBox="1"/>
          <p:nvPr/>
        </p:nvSpPr>
        <p:spPr>
          <a:xfrm>
            <a:off x="4493637" y="2297940"/>
            <a:ext cx="6626086" cy="3754874"/>
          </a:xfrm>
          <a:prstGeom prst="rect">
            <a:avLst/>
          </a:prstGeom>
          <a:noFill/>
        </p:spPr>
        <p:txBody>
          <a:bodyPr wrap="square" rtlCol="0">
            <a:spAutoFit/>
          </a:bodyPr>
          <a:lstStyle/>
          <a:p>
            <a:pPr algn="just"/>
            <a:r>
              <a:rPr lang="vi-VN" sz="3400" b="1" dirty="0">
                <a:solidFill>
                  <a:srgbClr val="133CD3"/>
                </a:solidFill>
                <a:latin typeface="Cambria" panose="02040503050406030204" pitchFamily="18" charset="0"/>
                <a:ea typeface="Cambria" panose="02040503050406030204" pitchFamily="18" charset="0"/>
              </a:rPr>
              <a:t>Mỗi vùng miền đều có những sản vật đặc trưng, mang đậm dấu ấn của vùng miền đó. Hiểu biết và tự hào về sản vật, có ý thức phát triển sản vật chính là một trong những biểu hiện của tình yêu quê hương.</a:t>
            </a:r>
            <a:endParaRPr lang="en-US" sz="3400" b="1" dirty="0">
              <a:solidFill>
                <a:srgbClr val="133CD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7465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hild and numbers with big eyes&#10;&#10;AI-generated content may be incorrect.">
            <a:extLst>
              <a:ext uri="{FF2B5EF4-FFF2-40B4-BE49-F238E27FC236}">
                <a16:creationId xmlns:a16="http://schemas.microsoft.com/office/drawing/2014/main" xmlns="" id="{A5E2732C-A1A6-6E18-EBD1-60E2E21352CE}"/>
              </a:ext>
            </a:extLst>
          </p:cNvPr>
          <p:cNvPicPr>
            <a:picLocks noChangeAspect="1"/>
          </p:cNvPicPr>
          <p:nvPr/>
        </p:nvPicPr>
        <p:blipFill>
          <a:blip r:embed="rId2" cstate="print">
            <a:extLst>
              <a:ext uri="{28A0092B-C50C-407E-A947-70E740481C1C}">
                <a14:useLocalDpi xmlns:a14="http://schemas.microsoft.com/office/drawing/2010/main" val="0"/>
              </a:ext>
            </a:extLst>
          </a:blip>
          <a:srcRect l="67935"/>
          <a:stretch/>
        </p:blipFill>
        <p:spPr>
          <a:xfrm>
            <a:off x="569844" y="384312"/>
            <a:ext cx="890655" cy="1417983"/>
          </a:xfrm>
          <a:prstGeom prst="rect">
            <a:avLst/>
          </a:prstGeom>
        </p:spPr>
      </p:pic>
      <p:sp>
        <p:nvSpPr>
          <p:cNvPr id="6" name="Rectangle: Rounded Corners 5">
            <a:extLst>
              <a:ext uri="{FF2B5EF4-FFF2-40B4-BE49-F238E27FC236}">
                <a16:creationId xmlns:a16="http://schemas.microsoft.com/office/drawing/2014/main" xmlns="" id="{F518599C-34F0-F47C-F74F-F2DA12B95143}"/>
              </a:ext>
            </a:extLst>
          </p:cNvPr>
          <p:cNvSpPr/>
          <p:nvPr/>
        </p:nvSpPr>
        <p:spPr>
          <a:xfrm>
            <a:off x="1460499" y="384312"/>
            <a:ext cx="10184433" cy="1596956"/>
          </a:xfrm>
          <a:prstGeom prst="roundRect">
            <a:avLst>
              <a:gd name="adj" fmla="val 50000"/>
            </a:avLst>
          </a:prstGeom>
          <a:solidFill>
            <a:srgbClr val="6C75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300" b="1" dirty="0">
                <a:latin typeface="Cambria" panose="02040503050406030204" pitchFamily="18" charset="0"/>
                <a:ea typeface="Cambria" panose="02040503050406030204" pitchFamily="18" charset="0"/>
              </a:rPr>
              <a:t>Trong đoạn văn dưới đây, câu nào là câu đơn, câu nào là câu ghép? Xác định các vế của những câu ghép vừa tìm được.</a:t>
            </a:r>
            <a:endParaRPr kumimoji="0" lang="en-US" sz="33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矩形: 圆角 6">
            <a:extLst>
              <a:ext uri="{FF2B5EF4-FFF2-40B4-BE49-F238E27FC236}">
                <a16:creationId xmlns:a16="http://schemas.microsoft.com/office/drawing/2014/main" xmlns="" id="{13EAD3D0-0325-8A54-F36B-50CFB10EC838}"/>
              </a:ext>
            </a:extLst>
          </p:cNvPr>
          <p:cNvSpPr/>
          <p:nvPr/>
        </p:nvSpPr>
        <p:spPr>
          <a:xfrm>
            <a:off x="569844" y="2133600"/>
            <a:ext cx="11075088" cy="4147930"/>
          </a:xfrm>
          <a:custGeom>
            <a:avLst/>
            <a:gdLst>
              <a:gd name="connsiteX0" fmla="*/ 0 w 11075088"/>
              <a:gd name="connsiteY0" fmla="*/ 506628 h 4147930"/>
              <a:gd name="connsiteX1" fmla="*/ 506628 w 11075088"/>
              <a:gd name="connsiteY1" fmla="*/ 0 h 4147930"/>
              <a:gd name="connsiteX2" fmla="*/ 10568460 w 11075088"/>
              <a:gd name="connsiteY2" fmla="*/ 0 h 4147930"/>
              <a:gd name="connsiteX3" fmla="*/ 11075088 w 11075088"/>
              <a:gd name="connsiteY3" fmla="*/ 506628 h 4147930"/>
              <a:gd name="connsiteX4" fmla="*/ 11075088 w 11075088"/>
              <a:gd name="connsiteY4" fmla="*/ 3641302 h 4147930"/>
              <a:gd name="connsiteX5" fmla="*/ 10568460 w 11075088"/>
              <a:gd name="connsiteY5" fmla="*/ 4147930 h 4147930"/>
              <a:gd name="connsiteX6" fmla="*/ 506628 w 11075088"/>
              <a:gd name="connsiteY6" fmla="*/ 4147930 h 4147930"/>
              <a:gd name="connsiteX7" fmla="*/ 0 w 11075088"/>
              <a:gd name="connsiteY7" fmla="*/ 3641302 h 4147930"/>
              <a:gd name="connsiteX8" fmla="*/ 0 w 11075088"/>
              <a:gd name="connsiteY8" fmla="*/ 506628 h 414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088" h="4147930" fill="none" extrusionOk="0">
                <a:moveTo>
                  <a:pt x="0" y="506628"/>
                </a:moveTo>
                <a:cubicBezTo>
                  <a:pt x="24410" y="201248"/>
                  <a:pt x="234255" y="394"/>
                  <a:pt x="506628" y="0"/>
                </a:cubicBezTo>
                <a:cubicBezTo>
                  <a:pt x="2575957" y="29096"/>
                  <a:pt x="5964049" y="19433"/>
                  <a:pt x="10568460" y="0"/>
                </a:cubicBezTo>
                <a:cubicBezTo>
                  <a:pt x="10859145" y="9795"/>
                  <a:pt x="11080937" y="214225"/>
                  <a:pt x="11075088" y="506628"/>
                </a:cubicBezTo>
                <a:cubicBezTo>
                  <a:pt x="11119288" y="1381877"/>
                  <a:pt x="11093416" y="2982639"/>
                  <a:pt x="11075088" y="3641302"/>
                </a:cubicBezTo>
                <a:cubicBezTo>
                  <a:pt x="11079266" y="3919784"/>
                  <a:pt x="10849092" y="4141962"/>
                  <a:pt x="10568460" y="4147930"/>
                </a:cubicBezTo>
                <a:cubicBezTo>
                  <a:pt x="8685510" y="4160652"/>
                  <a:pt x="2509500" y="3999800"/>
                  <a:pt x="506628" y="4147930"/>
                </a:cubicBezTo>
                <a:cubicBezTo>
                  <a:pt x="211146" y="4177820"/>
                  <a:pt x="24142" y="3939786"/>
                  <a:pt x="0" y="3641302"/>
                </a:cubicBezTo>
                <a:cubicBezTo>
                  <a:pt x="89284" y="2364981"/>
                  <a:pt x="74351" y="952854"/>
                  <a:pt x="0" y="506628"/>
                </a:cubicBezTo>
                <a:close/>
              </a:path>
              <a:path w="11075088" h="4147930" stroke="0" extrusionOk="0">
                <a:moveTo>
                  <a:pt x="0" y="506628"/>
                </a:moveTo>
                <a:cubicBezTo>
                  <a:pt x="51359" y="242481"/>
                  <a:pt x="183677" y="-20014"/>
                  <a:pt x="506628" y="0"/>
                </a:cubicBezTo>
                <a:cubicBezTo>
                  <a:pt x="4457147" y="-83792"/>
                  <a:pt x="5621126" y="-23781"/>
                  <a:pt x="10568460" y="0"/>
                </a:cubicBezTo>
                <a:cubicBezTo>
                  <a:pt x="10849109" y="30110"/>
                  <a:pt x="11025202" y="233501"/>
                  <a:pt x="11075088" y="506628"/>
                </a:cubicBezTo>
                <a:cubicBezTo>
                  <a:pt x="10926387" y="895713"/>
                  <a:pt x="11003280" y="2957571"/>
                  <a:pt x="11075088" y="3641302"/>
                </a:cubicBezTo>
                <a:cubicBezTo>
                  <a:pt x="11090831" y="3933047"/>
                  <a:pt x="10863583" y="4150715"/>
                  <a:pt x="10568460" y="4147930"/>
                </a:cubicBezTo>
                <a:cubicBezTo>
                  <a:pt x="6081533" y="4143610"/>
                  <a:pt x="2186997" y="4289634"/>
                  <a:pt x="506628" y="4147930"/>
                </a:cubicBezTo>
                <a:cubicBezTo>
                  <a:pt x="259742" y="4131201"/>
                  <a:pt x="-8582" y="3967163"/>
                  <a:pt x="0" y="3641302"/>
                </a:cubicBezTo>
                <a:cubicBezTo>
                  <a:pt x="-78297" y="3062372"/>
                  <a:pt x="137418" y="1667596"/>
                  <a:pt x="0" y="506628"/>
                </a:cubicBezTo>
                <a:close/>
              </a:path>
            </a:pathLst>
          </a:custGeom>
          <a:solidFill>
            <a:schemeClr val="bg1"/>
          </a:solidFill>
          <a:ln w="28575">
            <a:solidFill>
              <a:srgbClr val="6E89F2"/>
            </a:solidFill>
            <a:prstDash val="dashDot"/>
            <a:extLst>
              <a:ext uri="{C807C97D-BFC1-408E-A445-0C87EB9F89A2}">
                <ask:lineSketchStyleProps xmlns="" xmlns:ask="http://schemas.microsoft.com/office/drawing/2018/sketchyshapes" sd="3891247852">
                  <a:prstGeom prst="roundRect">
                    <a:avLst>
                      <a:gd name="adj" fmla="val 12214"/>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latin typeface="思源宋体 CN" panose="02020400000000000000" pitchFamily="18" charset="-122"/>
              <a:ea typeface="思源宋体 CN" panose="02020400000000000000" pitchFamily="18" charset="-122"/>
              <a:sym typeface="思源宋体 CN" panose="02020400000000000000" pitchFamily="18" charset="-122"/>
            </a:endParaRPr>
          </a:p>
        </p:txBody>
      </p:sp>
      <p:sp>
        <p:nvSpPr>
          <p:cNvPr id="13" name="TextBox 12">
            <a:extLst>
              <a:ext uri="{FF2B5EF4-FFF2-40B4-BE49-F238E27FC236}">
                <a16:creationId xmlns:a16="http://schemas.microsoft.com/office/drawing/2014/main" xmlns="" id="{5299C9B9-A004-A5E4-67F1-1166F37999F4}"/>
              </a:ext>
            </a:extLst>
          </p:cNvPr>
          <p:cNvSpPr txBox="1"/>
          <p:nvPr/>
        </p:nvSpPr>
        <p:spPr>
          <a:xfrm>
            <a:off x="755373" y="2243000"/>
            <a:ext cx="10747514" cy="3908762"/>
          </a:xfrm>
          <a:prstGeom prst="rect">
            <a:avLst/>
          </a:prstGeom>
          <a:noFill/>
        </p:spPr>
        <p:txBody>
          <a:bodyPr wrap="square" rtlCol="0">
            <a:spAutoFit/>
          </a:bodyPr>
          <a:lstStyle/>
          <a:p>
            <a:pPr algn="just"/>
            <a:r>
              <a:rPr lang="vi-VN" sz="3100" dirty="0">
                <a:latin typeface="Cambria" panose="02040503050406030204" pitchFamily="18" charset="0"/>
                <a:ea typeface="Cambria" panose="02040503050406030204" pitchFamily="18" charset="0"/>
              </a:rPr>
              <a:t>(1) Mùa đông, rùa ngại rét. (2) Gió cứ thổi vù vù. (3) Rùa đợi đến mùa xuân. (4) Mùa xuân nhiều hoa, nhưng mùa xuân vẫn là đứa em của mùa đông. (5) Mưa phùn vẫn cứ lai rai và gió bấc vẫn thút thít ở các khe núi. (6) Rùa lại đợi đến hè. (7) Mùa hè tạnh ráo. (8) Cây cối có nhiều quả chín thơm tho. (9) Nhưng cái nóng cứ hầm hập. (10) Cả ngày, bụi cuốn mịt mùng. (11) Hễ cơn dông đến thì đất đá lại như sôi lên, nước lũ đổ ào ào.</a:t>
            </a:r>
          </a:p>
          <a:p>
            <a:pPr algn="r"/>
            <a:r>
              <a:rPr lang="vi-VN" sz="3100" dirty="0">
                <a:latin typeface="Cambria" panose="02040503050406030204" pitchFamily="18" charset="0"/>
                <a:ea typeface="Cambria" panose="02040503050406030204" pitchFamily="18" charset="0"/>
              </a:rPr>
              <a:t>                              (Theo Võ Quảng)</a:t>
            </a:r>
            <a:endParaRPr lang="en-US" sz="31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68098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9735" t="19683" r="12329" b="19366"/>
          <a:stretch/>
        </p:blipFill>
        <p:spPr>
          <a:xfrm>
            <a:off x="1763898" y="0"/>
            <a:ext cx="8219857" cy="6428567"/>
          </a:xfrm>
          <a:prstGeom prst="rect">
            <a:avLst/>
          </a:prstGeom>
        </p:spPr>
      </p:pic>
      <p:pic>
        <p:nvPicPr>
          <p:cNvPr id="3" name="Picture 2">
            <a:extLst>
              <a:ext uri="{FF2B5EF4-FFF2-40B4-BE49-F238E27FC236}">
                <a16:creationId xmlns:a16="http://schemas.microsoft.com/office/drawing/2014/main" xmlns="" id="{48422691-AE4D-E260-0A77-8C1058C870F1}"/>
              </a:ext>
            </a:extLst>
          </p:cNvPr>
          <p:cNvPicPr>
            <a:picLocks noChangeAspect="1"/>
          </p:cNvPicPr>
          <p:nvPr/>
        </p:nvPicPr>
        <p:blipFill>
          <a:blip r:embed="rId4"/>
          <a:stretch>
            <a:fillRect/>
          </a:stretch>
        </p:blipFill>
        <p:spPr>
          <a:xfrm>
            <a:off x="2960154" y="1345105"/>
            <a:ext cx="6047756" cy="4487045"/>
          </a:xfrm>
          <a:prstGeom prst="rect">
            <a:avLst/>
          </a:prstGeom>
        </p:spPr>
      </p:pic>
      <p:pic>
        <p:nvPicPr>
          <p:cNvPr id="4" name="Picture 3">
            <a:extLst>
              <a:ext uri="{FF2B5EF4-FFF2-40B4-BE49-F238E27FC236}">
                <a16:creationId xmlns:a16="http://schemas.microsoft.com/office/drawing/2014/main" xmlns="" id="{437BBE51-EE46-9617-89E7-FBA35FCC0256}"/>
              </a:ext>
            </a:extLst>
          </p:cNvPr>
          <p:cNvPicPr>
            <a:picLocks noChangeAspect="1"/>
          </p:cNvPicPr>
          <p:nvPr/>
        </p:nvPicPr>
        <p:blipFill>
          <a:blip r:embed="rId5"/>
          <a:stretch>
            <a:fillRect/>
          </a:stretch>
        </p:blipFill>
        <p:spPr>
          <a:xfrm>
            <a:off x="11115551" y="1"/>
            <a:ext cx="1249788" cy="499915"/>
          </a:xfrm>
          <a:prstGeom prst="rect">
            <a:avLst/>
          </a:prstGeom>
        </p:spPr>
      </p:pic>
    </p:spTree>
    <p:extLst>
      <p:ext uri="{BB962C8B-B14F-4D97-AF65-F5344CB8AC3E}">
        <p14:creationId xmlns:p14="http://schemas.microsoft.com/office/powerpoint/2010/main" val="4141137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at a table&#10;&#10;Description automatically generated">
            <a:extLst>
              <a:ext uri="{FF2B5EF4-FFF2-40B4-BE49-F238E27FC236}">
                <a16:creationId xmlns:a16="http://schemas.microsoft.com/office/drawing/2014/main" xmlns="" id="{05300908-0684-7E09-9B4D-0C9369839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749" y="2560541"/>
            <a:ext cx="5892065" cy="4020765"/>
          </a:xfrm>
          <a:prstGeom prst="rect">
            <a:avLst/>
          </a:prstGeom>
        </p:spPr>
      </p:pic>
      <p:sp>
        <p:nvSpPr>
          <p:cNvPr id="6" name="Rectangle: Rounded Corners 5">
            <a:extLst>
              <a:ext uri="{FF2B5EF4-FFF2-40B4-BE49-F238E27FC236}">
                <a16:creationId xmlns:a16="http://schemas.microsoft.com/office/drawing/2014/main" xmlns="" id="{C3294D61-CC18-BC1D-B645-DA4FE1C391C6}"/>
              </a:ext>
            </a:extLst>
          </p:cNvPr>
          <p:cNvSpPr/>
          <p:nvPr/>
        </p:nvSpPr>
        <p:spPr>
          <a:xfrm>
            <a:off x="430924" y="100533"/>
            <a:ext cx="11330152" cy="2621646"/>
          </a:xfrm>
          <a:prstGeom prst="roundRect">
            <a:avLst>
              <a:gd name="adj" fmla="val 50000"/>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457200" algn="just">
              <a:buFontTx/>
              <a:buChar char="-"/>
            </a:pPr>
            <a:r>
              <a:rPr lang="vi-VN" sz="3300" b="1" dirty="0">
                <a:solidFill>
                  <a:srgbClr val="0070C0"/>
                </a:solidFill>
                <a:latin typeface="Cambria" panose="02040503050406030204" pitchFamily="18" charset="0"/>
                <a:ea typeface="Cambria" panose="02040503050406030204" pitchFamily="18" charset="0"/>
              </a:rPr>
              <a:t>Đọc đoạn văn.</a:t>
            </a:r>
          </a:p>
          <a:p>
            <a:pPr marL="457200" lvl="0" indent="-457200" algn="just">
              <a:buFontTx/>
              <a:buChar char="-"/>
            </a:pPr>
            <a:r>
              <a:rPr lang="vi-VN" sz="3300" b="1" dirty="0">
                <a:solidFill>
                  <a:srgbClr val="0070C0"/>
                </a:solidFill>
                <a:latin typeface="Cambria" panose="02040503050406030204" pitchFamily="18" charset="0"/>
                <a:ea typeface="Cambria" panose="02040503050406030204" pitchFamily="18" charset="0"/>
              </a:rPr>
              <a:t>Xác định câu nào là câu đơn, câu nào là câu ghép. </a:t>
            </a:r>
          </a:p>
          <a:p>
            <a:pPr marL="457200" lvl="0" indent="-457200" algn="just">
              <a:buFontTx/>
              <a:buChar char="-"/>
            </a:pPr>
            <a:r>
              <a:rPr lang="vi-VN" sz="3300" b="1" dirty="0">
                <a:solidFill>
                  <a:srgbClr val="0070C0"/>
                </a:solidFill>
                <a:latin typeface="Cambria" panose="02040503050406030204" pitchFamily="18" charset="0"/>
                <a:ea typeface="Cambria" panose="02040503050406030204" pitchFamily="18" charset="0"/>
              </a:rPr>
              <a:t>Xác định các vế của những câu ghép vừa tìm được.</a:t>
            </a:r>
            <a:endParaRPr kumimoji="0" lang="en-US" sz="33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18487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girls standing next to a blackboard&#10;&#10;Description automatically generated">
            <a:extLst>
              <a:ext uri="{FF2B5EF4-FFF2-40B4-BE49-F238E27FC236}">
                <a16:creationId xmlns:a16="http://schemas.microsoft.com/office/drawing/2014/main" xmlns="" id="{96B14E6F-BC71-C861-1588-FBB981EF7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361" y="2017495"/>
            <a:ext cx="7961358" cy="4495992"/>
          </a:xfrm>
          <a:prstGeom prst="rect">
            <a:avLst/>
          </a:prstGeom>
        </p:spPr>
      </p:pic>
      <p:pic>
        <p:nvPicPr>
          <p:cNvPr id="9" name="图片 25">
            <a:extLst>
              <a:ext uri="{FF2B5EF4-FFF2-40B4-BE49-F238E27FC236}">
                <a16:creationId xmlns:a16="http://schemas.microsoft.com/office/drawing/2014/main" xmlns="" id="{A1F68FAC-4B97-0579-8952-D3FA14F1C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56" y="121375"/>
            <a:ext cx="2032754" cy="2032754"/>
          </a:xfrm>
          <a:prstGeom prst="rect">
            <a:avLst/>
          </a:prstGeom>
        </p:spPr>
      </p:pic>
      <p:pic>
        <p:nvPicPr>
          <p:cNvPr id="2" name="Picture 1"/>
          <p:cNvPicPr>
            <a:picLocks noChangeAspect="1"/>
          </p:cNvPicPr>
          <p:nvPr/>
        </p:nvPicPr>
        <p:blipFill>
          <a:blip r:embed="rId4"/>
          <a:stretch>
            <a:fillRect/>
          </a:stretch>
        </p:blipFill>
        <p:spPr>
          <a:xfrm>
            <a:off x="1886295" y="579061"/>
            <a:ext cx="9608129" cy="1347333"/>
          </a:xfrm>
          <a:prstGeom prst="rect">
            <a:avLst/>
          </a:prstGeom>
        </p:spPr>
      </p:pic>
    </p:spTree>
    <p:extLst>
      <p:ext uri="{BB962C8B-B14F-4D97-AF65-F5344CB8AC3E}">
        <p14:creationId xmlns:p14="http://schemas.microsoft.com/office/powerpoint/2010/main" val="2960950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2030CE0-5B1B-A9CB-01E7-CA92053990B3}"/>
            </a:ext>
          </a:extLst>
        </p:cNvPr>
        <p:cNvGrpSpPr/>
        <p:nvPr/>
      </p:nvGrpSpPr>
      <p:grpSpPr>
        <a:xfrm>
          <a:off x="0" y="0"/>
          <a:ext cx="0" cy="0"/>
          <a:chOff x="0" y="0"/>
          <a:chExt cx="0" cy="0"/>
        </a:xfrm>
      </p:grpSpPr>
      <p:sp>
        <p:nvSpPr>
          <p:cNvPr id="7" name="矩形: 圆角 6">
            <a:extLst>
              <a:ext uri="{FF2B5EF4-FFF2-40B4-BE49-F238E27FC236}">
                <a16:creationId xmlns:a16="http://schemas.microsoft.com/office/drawing/2014/main" xmlns="" id="{D6B62DDB-F342-AFBD-B374-C8D586066901}"/>
              </a:ext>
            </a:extLst>
          </p:cNvPr>
          <p:cNvSpPr/>
          <p:nvPr/>
        </p:nvSpPr>
        <p:spPr>
          <a:xfrm>
            <a:off x="569844" y="1828800"/>
            <a:ext cx="11075088" cy="4452730"/>
          </a:xfrm>
          <a:custGeom>
            <a:avLst/>
            <a:gdLst>
              <a:gd name="connsiteX0" fmla="*/ 0 w 11075088"/>
              <a:gd name="connsiteY0" fmla="*/ 543856 h 4452730"/>
              <a:gd name="connsiteX1" fmla="*/ 543856 w 11075088"/>
              <a:gd name="connsiteY1" fmla="*/ 0 h 4452730"/>
              <a:gd name="connsiteX2" fmla="*/ 10531232 w 11075088"/>
              <a:gd name="connsiteY2" fmla="*/ 0 h 4452730"/>
              <a:gd name="connsiteX3" fmla="*/ 11075088 w 11075088"/>
              <a:gd name="connsiteY3" fmla="*/ 543856 h 4452730"/>
              <a:gd name="connsiteX4" fmla="*/ 11075088 w 11075088"/>
              <a:gd name="connsiteY4" fmla="*/ 3908874 h 4452730"/>
              <a:gd name="connsiteX5" fmla="*/ 10531232 w 11075088"/>
              <a:gd name="connsiteY5" fmla="*/ 4452730 h 4452730"/>
              <a:gd name="connsiteX6" fmla="*/ 543856 w 11075088"/>
              <a:gd name="connsiteY6" fmla="*/ 4452730 h 4452730"/>
              <a:gd name="connsiteX7" fmla="*/ 0 w 11075088"/>
              <a:gd name="connsiteY7" fmla="*/ 3908874 h 4452730"/>
              <a:gd name="connsiteX8" fmla="*/ 0 w 11075088"/>
              <a:gd name="connsiteY8" fmla="*/ 543856 h 445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088" h="4452730" fill="none" extrusionOk="0">
                <a:moveTo>
                  <a:pt x="0" y="543856"/>
                </a:moveTo>
                <a:cubicBezTo>
                  <a:pt x="26447" y="215782"/>
                  <a:pt x="290507" y="2494"/>
                  <a:pt x="543856" y="0"/>
                </a:cubicBezTo>
                <a:cubicBezTo>
                  <a:pt x="2623192" y="29096"/>
                  <a:pt x="7964594" y="19433"/>
                  <a:pt x="10531232" y="0"/>
                </a:cubicBezTo>
                <a:cubicBezTo>
                  <a:pt x="10874253" y="38397"/>
                  <a:pt x="11093732" y="203332"/>
                  <a:pt x="11075088" y="543856"/>
                </a:cubicBezTo>
                <a:cubicBezTo>
                  <a:pt x="11119288" y="1197651"/>
                  <a:pt x="11093416" y="2722306"/>
                  <a:pt x="11075088" y="3908874"/>
                </a:cubicBezTo>
                <a:cubicBezTo>
                  <a:pt x="11100704" y="4201134"/>
                  <a:pt x="10839667" y="4394626"/>
                  <a:pt x="10531232" y="4452730"/>
                </a:cubicBezTo>
                <a:cubicBezTo>
                  <a:pt x="7583561" y="4465452"/>
                  <a:pt x="3453304" y="4304600"/>
                  <a:pt x="543856" y="4452730"/>
                </a:cubicBezTo>
                <a:cubicBezTo>
                  <a:pt x="220803" y="4495984"/>
                  <a:pt x="43129" y="4242610"/>
                  <a:pt x="0" y="3908874"/>
                </a:cubicBezTo>
                <a:cubicBezTo>
                  <a:pt x="89284" y="2738072"/>
                  <a:pt x="74351" y="1382072"/>
                  <a:pt x="0" y="543856"/>
                </a:cubicBezTo>
                <a:close/>
              </a:path>
              <a:path w="11075088" h="4452730" stroke="0" extrusionOk="0">
                <a:moveTo>
                  <a:pt x="0" y="543856"/>
                </a:moveTo>
                <a:cubicBezTo>
                  <a:pt x="36124" y="254505"/>
                  <a:pt x="217255" y="-12170"/>
                  <a:pt x="543856" y="0"/>
                </a:cubicBezTo>
                <a:cubicBezTo>
                  <a:pt x="5491311" y="-83792"/>
                  <a:pt x="5991858" y="-23781"/>
                  <a:pt x="10531232" y="0"/>
                </a:cubicBezTo>
                <a:cubicBezTo>
                  <a:pt x="10831933" y="12012"/>
                  <a:pt x="11041516" y="247986"/>
                  <a:pt x="11075088" y="543856"/>
                </a:cubicBezTo>
                <a:cubicBezTo>
                  <a:pt x="10926387" y="1204235"/>
                  <a:pt x="11003280" y="2228377"/>
                  <a:pt x="11075088" y="3908874"/>
                </a:cubicBezTo>
                <a:cubicBezTo>
                  <a:pt x="11078616" y="4211913"/>
                  <a:pt x="10878854" y="4461320"/>
                  <a:pt x="10531232" y="4452730"/>
                </a:cubicBezTo>
                <a:cubicBezTo>
                  <a:pt x="6030188" y="4448410"/>
                  <a:pt x="3075345" y="4594434"/>
                  <a:pt x="543856" y="4452730"/>
                </a:cubicBezTo>
                <a:cubicBezTo>
                  <a:pt x="271720" y="4438384"/>
                  <a:pt x="-1326" y="4216356"/>
                  <a:pt x="0" y="3908874"/>
                </a:cubicBezTo>
                <a:cubicBezTo>
                  <a:pt x="-78297" y="2297708"/>
                  <a:pt x="137418" y="1868311"/>
                  <a:pt x="0" y="543856"/>
                </a:cubicBezTo>
                <a:close/>
              </a:path>
            </a:pathLst>
          </a:custGeom>
          <a:solidFill>
            <a:schemeClr val="bg1"/>
          </a:solidFill>
          <a:ln w="28575">
            <a:solidFill>
              <a:srgbClr val="6E89F2"/>
            </a:solidFill>
            <a:prstDash val="dashDot"/>
            <a:extLst>
              <a:ext uri="{C807C97D-BFC1-408E-A445-0C87EB9F89A2}">
                <ask:lineSketchStyleProps xmlns="" xmlns:ask="http://schemas.microsoft.com/office/drawing/2018/sketchyshapes" sd="3891247852">
                  <a:prstGeom prst="roundRect">
                    <a:avLst>
                      <a:gd name="adj" fmla="val 12214"/>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sp>
        <p:nvSpPr>
          <p:cNvPr id="2" name="Rectangle 1">
            <a:extLst>
              <a:ext uri="{FF2B5EF4-FFF2-40B4-BE49-F238E27FC236}">
                <a16:creationId xmlns:a16="http://schemas.microsoft.com/office/drawing/2014/main" xmlns="" id="{CF9AE5B5-9EC0-B9CC-D91F-F9D3FB09ABAE}"/>
              </a:ext>
            </a:extLst>
          </p:cNvPr>
          <p:cNvSpPr/>
          <p:nvPr/>
        </p:nvSpPr>
        <p:spPr>
          <a:xfrm>
            <a:off x="733631" y="1927689"/>
            <a:ext cx="4836852" cy="626325"/>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86B51F2A-60A2-CA4E-AE12-4961A2708439}"/>
              </a:ext>
            </a:extLst>
          </p:cNvPr>
          <p:cNvSpPr/>
          <p:nvPr/>
        </p:nvSpPr>
        <p:spPr>
          <a:xfrm>
            <a:off x="5647217" y="1927688"/>
            <a:ext cx="3696480" cy="626325"/>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96CA6724-BEE7-7557-3B7F-EDBB54F131EA}"/>
              </a:ext>
            </a:extLst>
          </p:cNvPr>
          <p:cNvSpPr/>
          <p:nvPr/>
        </p:nvSpPr>
        <p:spPr>
          <a:xfrm>
            <a:off x="9420431" y="1927687"/>
            <a:ext cx="2060714" cy="626325"/>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3E6657E-9DE0-F237-2986-36D7F1BB0B72}"/>
              </a:ext>
            </a:extLst>
          </p:cNvPr>
          <p:cNvSpPr/>
          <p:nvPr/>
        </p:nvSpPr>
        <p:spPr>
          <a:xfrm>
            <a:off x="733631" y="2459421"/>
            <a:ext cx="2650700" cy="552112"/>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20243287-C0C0-0E69-8F75-23D7FA6DB789}"/>
              </a:ext>
            </a:extLst>
          </p:cNvPr>
          <p:cNvSpPr/>
          <p:nvPr/>
        </p:nvSpPr>
        <p:spPr>
          <a:xfrm>
            <a:off x="6577381" y="3429000"/>
            <a:ext cx="4185211" cy="538654"/>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58CB299B-4CE9-061A-AC59-4ADE841B4BBA}"/>
              </a:ext>
            </a:extLst>
          </p:cNvPr>
          <p:cNvSpPr/>
          <p:nvPr/>
        </p:nvSpPr>
        <p:spPr>
          <a:xfrm>
            <a:off x="10867692" y="3429000"/>
            <a:ext cx="590677" cy="538654"/>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83DBF657-A25A-FFC7-7193-40EA279704BE}"/>
              </a:ext>
            </a:extLst>
          </p:cNvPr>
          <p:cNvSpPr/>
          <p:nvPr/>
        </p:nvSpPr>
        <p:spPr>
          <a:xfrm>
            <a:off x="733630" y="3951598"/>
            <a:ext cx="3060603" cy="474829"/>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9F6FA0A6-48A4-D718-8FB8-B33C65F1A12B}"/>
              </a:ext>
            </a:extLst>
          </p:cNvPr>
          <p:cNvSpPr/>
          <p:nvPr/>
        </p:nvSpPr>
        <p:spPr>
          <a:xfrm>
            <a:off x="3899333" y="3920068"/>
            <a:ext cx="6863259" cy="538654"/>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B53BD537-D452-B9A0-46C3-65FA03453B94}"/>
              </a:ext>
            </a:extLst>
          </p:cNvPr>
          <p:cNvSpPr/>
          <p:nvPr/>
        </p:nvSpPr>
        <p:spPr>
          <a:xfrm>
            <a:off x="10879958" y="3993957"/>
            <a:ext cx="590677" cy="474830"/>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5AAB9C78-0A6E-CE05-1156-AF9E469D3EAF}"/>
              </a:ext>
            </a:extLst>
          </p:cNvPr>
          <p:cNvSpPr/>
          <p:nvPr/>
        </p:nvSpPr>
        <p:spPr>
          <a:xfrm>
            <a:off x="745896" y="4452731"/>
            <a:ext cx="5549801" cy="474829"/>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83ADE4B9-BFA5-2ED9-85F0-3F4485245B0F}"/>
              </a:ext>
            </a:extLst>
          </p:cNvPr>
          <p:cNvSpPr/>
          <p:nvPr/>
        </p:nvSpPr>
        <p:spPr>
          <a:xfrm>
            <a:off x="6447756" y="4431635"/>
            <a:ext cx="5010613" cy="474830"/>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1897FE00-7A29-0A7F-BC51-069777DC3C3D}"/>
              </a:ext>
            </a:extLst>
          </p:cNvPr>
          <p:cNvSpPr/>
          <p:nvPr/>
        </p:nvSpPr>
        <p:spPr>
          <a:xfrm>
            <a:off x="745896" y="4949790"/>
            <a:ext cx="1177497" cy="474829"/>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xmlns="" id="{F3CA411D-2178-8255-AFA2-E8F60294CA68}"/>
              </a:ext>
            </a:extLst>
          </p:cNvPr>
          <p:cNvSpPr/>
          <p:nvPr/>
        </p:nvSpPr>
        <p:spPr>
          <a:xfrm>
            <a:off x="1187230" y="405333"/>
            <a:ext cx="10184433" cy="1055605"/>
          </a:xfrm>
          <a:prstGeom prst="roundRect">
            <a:avLst>
              <a:gd name="adj" fmla="val 50000"/>
            </a:avLst>
          </a:prstGeom>
          <a:solidFill>
            <a:srgbClr val="6C75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Trong đoạn văn dưới đây, câu nào là </a:t>
            </a:r>
            <a:r>
              <a:rPr kumimoji="0" lang="vi-VN" sz="36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câu đơn</a:t>
            </a:r>
            <a:r>
              <a:rPr lang="vi-VN" sz="3600" b="1" dirty="0">
                <a:solidFill>
                  <a:prstClr val="white"/>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64A144A6-AF80-39CF-D92E-0B5CFA5EB5F1}"/>
              </a:ext>
            </a:extLst>
          </p:cNvPr>
          <p:cNvSpPr txBox="1"/>
          <p:nvPr/>
        </p:nvSpPr>
        <p:spPr>
          <a:xfrm>
            <a:off x="733631" y="1927689"/>
            <a:ext cx="10747514"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Mùa đông, rùa ngại rét. (2) Gió cứ thổi vù vù. (3) Rùa đợi đến mùa xuân. (4) Mùa xuân nhiều hoa, nhưng mùa xuân vẫn là đứa em của mùa đông. (5) Mưa phùn vẫn cứ lai rai và gió bấc vẫn thút thít ở các khe núi. (6) Rùa lại đợi đến hè. (7) Mùa hè tạnh ráo. (8) Cây cối có nhiều quả chín thơm tho. (9) Nhưng cái nóng cứ hầm hập. (10) Cả ngày, bụi cuốn mịt mùng. (11) Hễ cơn dông đến thì đất đá lại như sôi lên, nước lũ đổ ào 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Võ Quảng)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08442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left)">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left)">
                                      <p:cBhvr>
                                        <p:cTn id="32" dur="500"/>
                                        <p:tgtEl>
                                          <p:spTgt spid="4"/>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lef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par>
                                <p:cTn id="59" presetID="22" presetClass="entr" presetSubtype="8"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wipe(left)">
                                      <p:cBhvr>
                                        <p:cTn id="66" dur="500"/>
                                        <p:tgtEl>
                                          <p:spTgt spid="16"/>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animBg="1"/>
      <p:bldP spid="3" grpId="0" animBg="1"/>
      <p:bldP spid="4" grpId="0" animBg="1"/>
      <p:bldP spid="8" grpId="0" animBg="1"/>
      <p:bldP spid="9" grpId="0" animBg="1"/>
      <p:bldP spid="10" grpId="0" animBg="1"/>
      <p:bldP spid="11" grpId="0" animBg="1"/>
      <p:bldP spid="12" grpId="0" animBg="1"/>
      <p:bldP spid="14" grpId="0" animBg="1"/>
      <p:bldP spid="15" grpId="0" animBg="1"/>
      <p:bldP spid="16" grpId="0" animBg="1"/>
      <p:bldP spid="17" grpId="0" animBg="1"/>
      <p:bldP spid="6" grpId="0" animBg="1"/>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CDEE4C4-F01E-04A0-3136-8BD4472B2F4B}"/>
            </a:ext>
          </a:extLst>
        </p:cNvPr>
        <p:cNvGrpSpPr/>
        <p:nvPr/>
      </p:nvGrpSpPr>
      <p:grpSpPr>
        <a:xfrm>
          <a:off x="0" y="0"/>
          <a:ext cx="0" cy="0"/>
          <a:chOff x="0" y="0"/>
          <a:chExt cx="0" cy="0"/>
        </a:xfrm>
      </p:grpSpPr>
      <p:sp>
        <p:nvSpPr>
          <p:cNvPr id="7" name="矩形: 圆角 6">
            <a:extLst>
              <a:ext uri="{FF2B5EF4-FFF2-40B4-BE49-F238E27FC236}">
                <a16:creationId xmlns:a16="http://schemas.microsoft.com/office/drawing/2014/main" xmlns="" id="{6F4E08A7-CB74-1DD5-478D-7B7B94658B25}"/>
              </a:ext>
            </a:extLst>
          </p:cNvPr>
          <p:cNvSpPr/>
          <p:nvPr/>
        </p:nvSpPr>
        <p:spPr>
          <a:xfrm>
            <a:off x="569844" y="1828800"/>
            <a:ext cx="11075088" cy="4452730"/>
          </a:xfrm>
          <a:custGeom>
            <a:avLst/>
            <a:gdLst>
              <a:gd name="connsiteX0" fmla="*/ 0 w 11075088"/>
              <a:gd name="connsiteY0" fmla="*/ 543856 h 4452730"/>
              <a:gd name="connsiteX1" fmla="*/ 543856 w 11075088"/>
              <a:gd name="connsiteY1" fmla="*/ 0 h 4452730"/>
              <a:gd name="connsiteX2" fmla="*/ 10531232 w 11075088"/>
              <a:gd name="connsiteY2" fmla="*/ 0 h 4452730"/>
              <a:gd name="connsiteX3" fmla="*/ 11075088 w 11075088"/>
              <a:gd name="connsiteY3" fmla="*/ 543856 h 4452730"/>
              <a:gd name="connsiteX4" fmla="*/ 11075088 w 11075088"/>
              <a:gd name="connsiteY4" fmla="*/ 3908874 h 4452730"/>
              <a:gd name="connsiteX5" fmla="*/ 10531232 w 11075088"/>
              <a:gd name="connsiteY5" fmla="*/ 4452730 h 4452730"/>
              <a:gd name="connsiteX6" fmla="*/ 543856 w 11075088"/>
              <a:gd name="connsiteY6" fmla="*/ 4452730 h 4452730"/>
              <a:gd name="connsiteX7" fmla="*/ 0 w 11075088"/>
              <a:gd name="connsiteY7" fmla="*/ 3908874 h 4452730"/>
              <a:gd name="connsiteX8" fmla="*/ 0 w 11075088"/>
              <a:gd name="connsiteY8" fmla="*/ 543856 h 4452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5088" h="4452730" fill="none" extrusionOk="0">
                <a:moveTo>
                  <a:pt x="0" y="543856"/>
                </a:moveTo>
                <a:cubicBezTo>
                  <a:pt x="26447" y="215782"/>
                  <a:pt x="290507" y="2494"/>
                  <a:pt x="543856" y="0"/>
                </a:cubicBezTo>
                <a:cubicBezTo>
                  <a:pt x="2623192" y="29096"/>
                  <a:pt x="7964594" y="19433"/>
                  <a:pt x="10531232" y="0"/>
                </a:cubicBezTo>
                <a:cubicBezTo>
                  <a:pt x="10874253" y="38397"/>
                  <a:pt x="11093732" y="203332"/>
                  <a:pt x="11075088" y="543856"/>
                </a:cubicBezTo>
                <a:cubicBezTo>
                  <a:pt x="11119288" y="1197651"/>
                  <a:pt x="11093416" y="2722306"/>
                  <a:pt x="11075088" y="3908874"/>
                </a:cubicBezTo>
                <a:cubicBezTo>
                  <a:pt x="11100704" y="4201134"/>
                  <a:pt x="10839667" y="4394626"/>
                  <a:pt x="10531232" y="4452730"/>
                </a:cubicBezTo>
                <a:cubicBezTo>
                  <a:pt x="7583561" y="4465452"/>
                  <a:pt x="3453304" y="4304600"/>
                  <a:pt x="543856" y="4452730"/>
                </a:cubicBezTo>
                <a:cubicBezTo>
                  <a:pt x="220803" y="4495984"/>
                  <a:pt x="43129" y="4242610"/>
                  <a:pt x="0" y="3908874"/>
                </a:cubicBezTo>
                <a:cubicBezTo>
                  <a:pt x="89284" y="2738072"/>
                  <a:pt x="74351" y="1382072"/>
                  <a:pt x="0" y="543856"/>
                </a:cubicBezTo>
                <a:close/>
              </a:path>
              <a:path w="11075088" h="4452730" stroke="0" extrusionOk="0">
                <a:moveTo>
                  <a:pt x="0" y="543856"/>
                </a:moveTo>
                <a:cubicBezTo>
                  <a:pt x="36124" y="254505"/>
                  <a:pt x="217255" y="-12170"/>
                  <a:pt x="543856" y="0"/>
                </a:cubicBezTo>
                <a:cubicBezTo>
                  <a:pt x="5491311" y="-83792"/>
                  <a:pt x="5991858" y="-23781"/>
                  <a:pt x="10531232" y="0"/>
                </a:cubicBezTo>
                <a:cubicBezTo>
                  <a:pt x="10831933" y="12012"/>
                  <a:pt x="11041516" y="247986"/>
                  <a:pt x="11075088" y="543856"/>
                </a:cubicBezTo>
                <a:cubicBezTo>
                  <a:pt x="10926387" y="1204235"/>
                  <a:pt x="11003280" y="2228377"/>
                  <a:pt x="11075088" y="3908874"/>
                </a:cubicBezTo>
                <a:cubicBezTo>
                  <a:pt x="11078616" y="4211913"/>
                  <a:pt x="10878854" y="4461320"/>
                  <a:pt x="10531232" y="4452730"/>
                </a:cubicBezTo>
                <a:cubicBezTo>
                  <a:pt x="6030188" y="4448410"/>
                  <a:pt x="3075345" y="4594434"/>
                  <a:pt x="543856" y="4452730"/>
                </a:cubicBezTo>
                <a:cubicBezTo>
                  <a:pt x="271720" y="4438384"/>
                  <a:pt x="-1326" y="4216356"/>
                  <a:pt x="0" y="3908874"/>
                </a:cubicBezTo>
                <a:cubicBezTo>
                  <a:pt x="-78297" y="2297708"/>
                  <a:pt x="137418" y="1868311"/>
                  <a:pt x="0" y="543856"/>
                </a:cubicBezTo>
                <a:close/>
              </a:path>
            </a:pathLst>
          </a:custGeom>
          <a:solidFill>
            <a:schemeClr val="bg1"/>
          </a:solidFill>
          <a:ln w="28575">
            <a:solidFill>
              <a:srgbClr val="6E89F2"/>
            </a:solidFill>
            <a:prstDash val="dashDot"/>
            <a:extLst>
              <a:ext uri="{C807C97D-BFC1-408E-A445-0C87EB9F89A2}">
                <ask:lineSketchStyleProps xmlns="" xmlns:ask="http://schemas.microsoft.com/office/drawing/2018/sketchyshapes" sd="3891247852">
                  <a:prstGeom prst="roundRect">
                    <a:avLst>
                      <a:gd name="adj" fmla="val 12214"/>
                    </a:avLst>
                  </a:prstGeom>
                  <ask:type>
                    <ask:lineSketchCurve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mn-cs"/>
              <a:sym typeface="思源宋体 CN" panose="02020400000000000000" pitchFamily="18" charset="-122"/>
            </a:endParaRPr>
          </a:p>
        </p:txBody>
      </p:sp>
      <p:sp>
        <p:nvSpPr>
          <p:cNvPr id="5" name="Rectangle 4">
            <a:extLst>
              <a:ext uri="{FF2B5EF4-FFF2-40B4-BE49-F238E27FC236}">
                <a16:creationId xmlns:a16="http://schemas.microsoft.com/office/drawing/2014/main" xmlns="" id="{C984759C-2F78-455C-2C93-3DFB0DFC7DA6}"/>
              </a:ext>
            </a:extLst>
          </p:cNvPr>
          <p:cNvSpPr/>
          <p:nvPr/>
        </p:nvSpPr>
        <p:spPr>
          <a:xfrm>
            <a:off x="3461065" y="2560463"/>
            <a:ext cx="8009570" cy="377467"/>
          </a:xfrm>
          <a:prstGeom prst="rect">
            <a:avLst/>
          </a:prstGeom>
          <a:solidFill>
            <a:schemeClr val="accent6">
              <a:lumMod val="60000"/>
              <a:lumOff val="40000"/>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516258D3-CFE7-BE13-9453-2850D6778BC7}"/>
              </a:ext>
            </a:extLst>
          </p:cNvPr>
          <p:cNvSpPr/>
          <p:nvPr/>
        </p:nvSpPr>
        <p:spPr>
          <a:xfrm>
            <a:off x="765161" y="3028825"/>
            <a:ext cx="4563584" cy="435002"/>
          </a:xfrm>
          <a:prstGeom prst="rect">
            <a:avLst/>
          </a:prstGeom>
          <a:solidFill>
            <a:schemeClr val="accent6">
              <a:lumMod val="60000"/>
              <a:lumOff val="40000"/>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xmlns="" id="{8D09CE31-BA66-1A97-4D93-01F99D3DF95F}"/>
              </a:ext>
            </a:extLst>
          </p:cNvPr>
          <p:cNvSpPr/>
          <p:nvPr/>
        </p:nvSpPr>
        <p:spPr>
          <a:xfrm>
            <a:off x="5360275" y="3028826"/>
            <a:ext cx="6120870" cy="407904"/>
          </a:xfrm>
          <a:prstGeom prst="rect">
            <a:avLst/>
          </a:prstGeom>
          <a:solidFill>
            <a:schemeClr val="accent6">
              <a:lumMod val="60000"/>
              <a:lumOff val="40000"/>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011AE337-E16F-B46C-378E-8EF3CECB2023}"/>
              </a:ext>
            </a:extLst>
          </p:cNvPr>
          <p:cNvSpPr/>
          <p:nvPr/>
        </p:nvSpPr>
        <p:spPr>
          <a:xfrm>
            <a:off x="765161" y="3485066"/>
            <a:ext cx="5707120" cy="435002"/>
          </a:xfrm>
          <a:prstGeom prst="rect">
            <a:avLst/>
          </a:prstGeom>
          <a:solidFill>
            <a:schemeClr val="accent6">
              <a:lumMod val="60000"/>
              <a:lumOff val="40000"/>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xmlns="" id="{512E6EB4-BD3B-2A76-6F94-ED8A1EFEBE3F}"/>
              </a:ext>
            </a:extLst>
          </p:cNvPr>
          <p:cNvSpPr/>
          <p:nvPr/>
        </p:nvSpPr>
        <p:spPr>
          <a:xfrm>
            <a:off x="2016940" y="4970019"/>
            <a:ext cx="9429163" cy="377467"/>
          </a:xfrm>
          <a:prstGeom prst="rect">
            <a:avLst/>
          </a:prstGeom>
          <a:solidFill>
            <a:schemeClr val="accent6">
              <a:lumMod val="60000"/>
              <a:lumOff val="40000"/>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xmlns="" id="{3927AE72-C1C0-2FEE-13B2-6E43EF73B611}"/>
              </a:ext>
            </a:extLst>
          </p:cNvPr>
          <p:cNvSpPr/>
          <p:nvPr/>
        </p:nvSpPr>
        <p:spPr>
          <a:xfrm>
            <a:off x="744850" y="5438857"/>
            <a:ext cx="2134984" cy="435002"/>
          </a:xfrm>
          <a:prstGeom prst="rect">
            <a:avLst/>
          </a:prstGeom>
          <a:solidFill>
            <a:schemeClr val="accent6">
              <a:lumMod val="60000"/>
              <a:lumOff val="40000"/>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xmlns="" id="{BD4FE31B-BC29-E5A5-AD2D-AC5D84700C2F}"/>
              </a:ext>
            </a:extLst>
          </p:cNvPr>
          <p:cNvSpPr/>
          <p:nvPr/>
        </p:nvSpPr>
        <p:spPr>
          <a:xfrm>
            <a:off x="733631" y="1927689"/>
            <a:ext cx="4836852" cy="626325"/>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83F4FBD6-824E-9537-4294-9F92352EE72F}"/>
              </a:ext>
            </a:extLst>
          </p:cNvPr>
          <p:cNvSpPr/>
          <p:nvPr/>
        </p:nvSpPr>
        <p:spPr>
          <a:xfrm>
            <a:off x="5647217" y="1927688"/>
            <a:ext cx="3696480" cy="626325"/>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4FAA9151-627A-1F8A-1514-D55DC9BA3840}"/>
              </a:ext>
            </a:extLst>
          </p:cNvPr>
          <p:cNvSpPr/>
          <p:nvPr/>
        </p:nvSpPr>
        <p:spPr>
          <a:xfrm>
            <a:off x="9420431" y="1927687"/>
            <a:ext cx="2060714" cy="626325"/>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898D72DF-B622-0C1A-8F87-BA7C4EEE38C0}"/>
              </a:ext>
            </a:extLst>
          </p:cNvPr>
          <p:cNvSpPr/>
          <p:nvPr/>
        </p:nvSpPr>
        <p:spPr>
          <a:xfrm>
            <a:off x="733631" y="2459421"/>
            <a:ext cx="2650700" cy="552112"/>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xmlns="" id="{C3CBB4E8-1882-65EF-3819-0995C7B79401}"/>
              </a:ext>
            </a:extLst>
          </p:cNvPr>
          <p:cNvSpPr/>
          <p:nvPr/>
        </p:nvSpPr>
        <p:spPr>
          <a:xfrm>
            <a:off x="6577381" y="3429000"/>
            <a:ext cx="4185211" cy="538654"/>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CA0570E3-C9D6-CD05-4B1D-2793E53DB1DB}"/>
              </a:ext>
            </a:extLst>
          </p:cNvPr>
          <p:cNvSpPr/>
          <p:nvPr/>
        </p:nvSpPr>
        <p:spPr>
          <a:xfrm>
            <a:off x="10867692" y="3429000"/>
            <a:ext cx="590677" cy="538654"/>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AB56848F-B5AD-C2E3-D061-BB7A23A8EDED}"/>
              </a:ext>
            </a:extLst>
          </p:cNvPr>
          <p:cNvSpPr/>
          <p:nvPr/>
        </p:nvSpPr>
        <p:spPr>
          <a:xfrm>
            <a:off x="733630" y="3951598"/>
            <a:ext cx="3060603" cy="474829"/>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xmlns="" id="{107C1B4D-35B0-103B-7BC4-554808A5897F}"/>
              </a:ext>
            </a:extLst>
          </p:cNvPr>
          <p:cNvSpPr/>
          <p:nvPr/>
        </p:nvSpPr>
        <p:spPr>
          <a:xfrm>
            <a:off x="3899333" y="3920068"/>
            <a:ext cx="6863259" cy="538654"/>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E7F91239-E975-3205-DE10-642859F216F0}"/>
              </a:ext>
            </a:extLst>
          </p:cNvPr>
          <p:cNvSpPr/>
          <p:nvPr/>
        </p:nvSpPr>
        <p:spPr>
          <a:xfrm>
            <a:off x="10879958" y="3993957"/>
            <a:ext cx="590677" cy="474830"/>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1701482A-336C-07B7-DF54-C0824E9D1404}"/>
              </a:ext>
            </a:extLst>
          </p:cNvPr>
          <p:cNvSpPr/>
          <p:nvPr/>
        </p:nvSpPr>
        <p:spPr>
          <a:xfrm>
            <a:off x="745896" y="4452731"/>
            <a:ext cx="5549801" cy="474829"/>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xmlns="" id="{6A40EAB5-0F2F-0319-A405-6B50EF7A0096}"/>
              </a:ext>
            </a:extLst>
          </p:cNvPr>
          <p:cNvSpPr/>
          <p:nvPr/>
        </p:nvSpPr>
        <p:spPr>
          <a:xfrm>
            <a:off x="6447756" y="4431635"/>
            <a:ext cx="5010613" cy="474830"/>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79558F31-1CAB-3A6F-CA93-C2F8400F98CC}"/>
              </a:ext>
            </a:extLst>
          </p:cNvPr>
          <p:cNvSpPr/>
          <p:nvPr/>
        </p:nvSpPr>
        <p:spPr>
          <a:xfrm>
            <a:off x="745896" y="4949790"/>
            <a:ext cx="1177497" cy="474829"/>
          </a:xfrm>
          <a:prstGeom prst="rect">
            <a:avLst/>
          </a:prstGeom>
          <a:solidFill>
            <a:schemeClr val="accent4">
              <a:alpha val="92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xmlns="" id="{12D9F48E-494C-7EDF-1B82-C3D418F9D6F2}"/>
              </a:ext>
            </a:extLst>
          </p:cNvPr>
          <p:cNvSpPr/>
          <p:nvPr/>
        </p:nvSpPr>
        <p:spPr>
          <a:xfrm>
            <a:off x="1187230" y="405333"/>
            <a:ext cx="10184433" cy="1055605"/>
          </a:xfrm>
          <a:prstGeom prst="roundRect">
            <a:avLst>
              <a:gd name="adj" fmla="val 50000"/>
            </a:avLst>
          </a:prstGeom>
          <a:solidFill>
            <a:srgbClr val="6C75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Trong đoạn văn dưới đây, câu nào là </a:t>
            </a:r>
            <a:r>
              <a:rPr kumimoji="0" lang="vi-VN" sz="3600" b="1" i="0" u="none" strike="noStrike" kern="1200" cap="none" spc="0" normalizeH="0" baseline="0" noProof="0" dirty="0">
                <a:ln>
                  <a:noFill/>
                </a:ln>
                <a:solidFill>
                  <a:schemeClr val="accent6">
                    <a:lumMod val="40000"/>
                    <a:lumOff val="60000"/>
                  </a:schemeClr>
                </a:solidFill>
                <a:effectLst/>
                <a:uLnTx/>
                <a:uFillTx/>
                <a:latin typeface="Cambria" panose="02040503050406030204" pitchFamily="18" charset="0"/>
                <a:ea typeface="Cambria" panose="02040503050406030204" pitchFamily="18" charset="0"/>
                <a:cs typeface="+mn-cs"/>
              </a:rPr>
              <a:t>câu ghép</a:t>
            </a:r>
            <a:r>
              <a:rPr lang="vi-VN" sz="3600" b="1" dirty="0">
                <a:solidFill>
                  <a:prstClr val="white"/>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xmlns="" id="{86E4D8D3-B7D4-93BE-2D66-9D51E90CAE4D}"/>
              </a:ext>
            </a:extLst>
          </p:cNvPr>
          <p:cNvSpPr txBox="1"/>
          <p:nvPr/>
        </p:nvSpPr>
        <p:spPr>
          <a:xfrm>
            <a:off x="733631" y="1927689"/>
            <a:ext cx="10747514"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Mùa đông, rùa ngại rét. (2) Gió cứ thổi vù vù. (3) Rùa đợi đến mùa xuân. (4) Mùa xuân nhiều hoa, nhưng mùa xuân vẫn là đứa em của mùa đông. (5) Mưa phùn vẫn cứ lai rai và gió bấc vẫn thút thít ở các khe núi. (6) Rùa lại đợi đến hè. (7) Mùa hè tạnh ráo. (8) Cây cối có nhiều quả chín thơm tho. (9) Nhưng cái nóng cứ hầm hập. (10) Cả ngày, bụi cuốn mịt mùng. (11) Hễ cơn dông đến thì đất đá lại như sôi lên, nước lũ đổ ào ào.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Võ Quảng)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575320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500"/>
                                        <p:tgtEl>
                                          <p:spTgt spid="2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left)">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left)">
                                      <p:cBhvr>
                                        <p:cTn id="2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8B109849-55E1-0F98-FEE0-B9BCD5417408}"/>
              </a:ext>
            </a:extLst>
          </p:cNvPr>
          <p:cNvSpPr/>
          <p:nvPr/>
        </p:nvSpPr>
        <p:spPr>
          <a:xfrm>
            <a:off x="840829" y="384312"/>
            <a:ext cx="10804104" cy="771826"/>
          </a:xfrm>
          <a:prstGeom prst="roundRect">
            <a:avLst>
              <a:gd name="adj" fmla="val 50000"/>
            </a:avLst>
          </a:prstGeom>
          <a:solidFill>
            <a:srgbClr val="6C75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300" b="1" dirty="0">
                <a:latin typeface="Cambria" panose="02040503050406030204" pitchFamily="18" charset="0"/>
                <a:ea typeface="Cambria" panose="02040503050406030204" pitchFamily="18" charset="0"/>
              </a:rPr>
              <a:t>Xác định các vế của những câu ghép vừa tìm được.</a:t>
            </a:r>
            <a:endParaRPr kumimoji="0" lang="en-US" sz="33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xmlns="" id="{B900F771-8BCC-7208-B7F8-7BDFA7DEA5BA}"/>
              </a:ext>
            </a:extLst>
          </p:cNvPr>
          <p:cNvSpPr txBox="1"/>
          <p:nvPr/>
        </p:nvSpPr>
        <p:spPr>
          <a:xfrm>
            <a:off x="551265" y="1156138"/>
            <a:ext cx="11093668" cy="4457631"/>
          </a:xfrm>
          <a:prstGeom prst="rect">
            <a:avLst/>
          </a:prstGeom>
          <a:noFill/>
        </p:spPr>
        <p:txBody>
          <a:bodyPr wrap="square" rtlCol="0">
            <a:spAutoFit/>
          </a:bodyPr>
          <a:lstStyle/>
          <a:p>
            <a:pPr marL="0" marR="0" lvl="0" indent="0" algn="just" defTabSz="914400" rtl="0" eaLnBrk="1" fontAlgn="auto" latinLnBrk="0" hangingPunct="1">
              <a:lnSpc>
                <a:spcPct val="140000"/>
              </a:lnSpc>
              <a:spcBef>
                <a:spcPts val="600"/>
              </a:spcBef>
              <a:spcAft>
                <a:spcPts val="60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(4)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Mùa xuân nhiều hoa, nhưng mùa xuân vẫn là đứa em của mùa đông. </a:t>
            </a:r>
          </a:p>
          <a:p>
            <a:pPr marL="0" marR="0" lvl="0" indent="0" algn="just" defTabSz="914400" rtl="0" eaLnBrk="1" fontAlgn="auto" latinLnBrk="0" hangingPunct="1">
              <a:lnSpc>
                <a:spcPct val="140000"/>
              </a:lnSpc>
              <a:spcBef>
                <a:spcPts val="600"/>
              </a:spcBef>
              <a:spcAft>
                <a:spcPts val="60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(5)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Mưa phùn vẫn cứ lai rai và gió bấc vẫn thút thít ở các khe núi. </a:t>
            </a:r>
          </a:p>
          <a:p>
            <a:pPr marL="0" marR="0" lvl="0" indent="0" algn="just" defTabSz="914400" rtl="0" eaLnBrk="1" fontAlgn="auto" latinLnBrk="0" hangingPunct="1">
              <a:lnSpc>
                <a:spcPct val="140000"/>
              </a:lnSpc>
              <a:spcBef>
                <a:spcPts val="600"/>
              </a:spcBef>
              <a:spcAft>
                <a:spcPts val="60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(11)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Hễ cơn dông đến thì đất đá lại như sôi lên, nước lũ đổ ào ào.</a:t>
            </a:r>
          </a:p>
        </p:txBody>
      </p:sp>
      <p:cxnSp>
        <p:nvCxnSpPr>
          <p:cNvPr id="6" name="Straight Connector 5">
            <a:extLst>
              <a:ext uri="{FF2B5EF4-FFF2-40B4-BE49-F238E27FC236}">
                <a16:creationId xmlns:a16="http://schemas.microsoft.com/office/drawing/2014/main" xmlns="" id="{9C776C4A-B694-6BD1-36C3-560400CD6B39}"/>
              </a:ext>
            </a:extLst>
          </p:cNvPr>
          <p:cNvCxnSpPr/>
          <p:nvPr/>
        </p:nvCxnSpPr>
        <p:spPr>
          <a:xfrm flipH="1">
            <a:off x="5318234" y="1408386"/>
            <a:ext cx="105104" cy="3678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5ADCD04A-E609-874B-B9BD-1B3D1AE5D187}"/>
              </a:ext>
            </a:extLst>
          </p:cNvPr>
          <p:cNvSpPr txBox="1"/>
          <p:nvPr/>
        </p:nvSpPr>
        <p:spPr>
          <a:xfrm>
            <a:off x="2648607" y="1635576"/>
            <a:ext cx="1061545"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Vế 1</a:t>
            </a:r>
            <a:endParaRPr lang="en-US" sz="32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xmlns="" id="{282949E0-E98C-C611-3782-7C203534DD97}"/>
              </a:ext>
            </a:extLst>
          </p:cNvPr>
          <p:cNvSpPr txBox="1"/>
          <p:nvPr/>
        </p:nvSpPr>
        <p:spPr>
          <a:xfrm>
            <a:off x="8171792" y="1648753"/>
            <a:ext cx="1061545"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Vế 2</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0" name="Straight Connector 9">
            <a:extLst>
              <a:ext uri="{FF2B5EF4-FFF2-40B4-BE49-F238E27FC236}">
                <a16:creationId xmlns:a16="http://schemas.microsoft.com/office/drawing/2014/main" xmlns="" id="{61DF65E8-4391-D314-99F9-45E9B26D455B}"/>
              </a:ext>
            </a:extLst>
          </p:cNvPr>
          <p:cNvCxnSpPr/>
          <p:nvPr/>
        </p:nvCxnSpPr>
        <p:spPr>
          <a:xfrm flipH="1">
            <a:off x="5906816" y="2921128"/>
            <a:ext cx="105104" cy="3678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xmlns="" id="{17DA88BD-4779-C34C-5062-6EC651070943}"/>
              </a:ext>
            </a:extLst>
          </p:cNvPr>
          <p:cNvSpPr txBox="1"/>
          <p:nvPr/>
        </p:nvSpPr>
        <p:spPr>
          <a:xfrm>
            <a:off x="2801007" y="3160804"/>
            <a:ext cx="1061545"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Vế 1</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xmlns="" id="{CD5C1391-1BE2-4DA0-4069-B6A5075AD699}"/>
              </a:ext>
            </a:extLst>
          </p:cNvPr>
          <p:cNvSpPr txBox="1"/>
          <p:nvPr/>
        </p:nvSpPr>
        <p:spPr>
          <a:xfrm>
            <a:off x="8324192" y="3173981"/>
            <a:ext cx="1061545"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Vế 2</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xmlns="" id="{E74773CE-5B01-6792-FB6A-666AFC53EB38}"/>
              </a:ext>
            </a:extLst>
          </p:cNvPr>
          <p:cNvCxnSpPr/>
          <p:nvPr/>
        </p:nvCxnSpPr>
        <p:spPr>
          <a:xfrm flipH="1">
            <a:off x="4661341" y="4418852"/>
            <a:ext cx="105104" cy="3678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CBCB41CF-FDD0-A6F2-00BB-30B667BAA697}"/>
              </a:ext>
            </a:extLst>
          </p:cNvPr>
          <p:cNvSpPr txBox="1"/>
          <p:nvPr/>
        </p:nvSpPr>
        <p:spPr>
          <a:xfrm>
            <a:off x="2801007" y="4786714"/>
            <a:ext cx="1061545"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Vế 1</a:t>
            </a:r>
            <a:endParaRPr lang="en-US" sz="3200" b="1" dirty="0">
              <a:solidFill>
                <a:srgbClr val="FF0000"/>
              </a:solidFill>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xmlns="" id="{63A4F88F-0006-7A5C-946B-E0BFA3552AA5}"/>
              </a:ext>
            </a:extLst>
          </p:cNvPr>
          <p:cNvSpPr txBox="1"/>
          <p:nvPr/>
        </p:nvSpPr>
        <p:spPr>
          <a:xfrm>
            <a:off x="6581839" y="4774158"/>
            <a:ext cx="1061545"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Vế 2</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17" name="Straight Connector 16">
            <a:extLst>
              <a:ext uri="{FF2B5EF4-FFF2-40B4-BE49-F238E27FC236}">
                <a16:creationId xmlns:a16="http://schemas.microsoft.com/office/drawing/2014/main" xmlns="" id="{80F82787-2167-4CDB-7FFE-12BDBC5B6893}"/>
              </a:ext>
            </a:extLst>
          </p:cNvPr>
          <p:cNvCxnSpPr/>
          <p:nvPr/>
        </p:nvCxnSpPr>
        <p:spPr>
          <a:xfrm flipH="1">
            <a:off x="9406226" y="4442334"/>
            <a:ext cx="105104" cy="3678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8D8062E5-C030-52F0-F89B-FED7E259D296}"/>
              </a:ext>
            </a:extLst>
          </p:cNvPr>
          <p:cNvSpPr txBox="1"/>
          <p:nvPr/>
        </p:nvSpPr>
        <p:spPr>
          <a:xfrm>
            <a:off x="10212627" y="4774158"/>
            <a:ext cx="1061545" cy="584775"/>
          </a:xfrm>
          <a:prstGeom prst="rect">
            <a:avLst/>
          </a:prstGeom>
          <a:noFill/>
        </p:spPr>
        <p:txBody>
          <a:bodyPr wrap="square" rtlCol="0">
            <a:spAutoFit/>
          </a:bodyPr>
          <a:lstStyle/>
          <a:p>
            <a:r>
              <a:rPr lang="vi-VN" sz="3200" b="1" dirty="0">
                <a:solidFill>
                  <a:srgbClr val="FF0000"/>
                </a:solidFill>
                <a:latin typeface="Cambria" panose="02040503050406030204" pitchFamily="18" charset="0"/>
                <a:ea typeface="Cambria" panose="02040503050406030204" pitchFamily="18" charset="0"/>
              </a:rPr>
              <a:t>Vế 3</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1214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2" name="hammer.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subTnLst>
                                    <p:audio>
                                      <p:cMediaNode>
                                        <p:cTn display="0" masterRel="sameClick">
                                          <p:stCondLst>
                                            <p:cond evt="begin" delay="0">
                                              <p:tn val="30"/>
                                            </p:cond>
                                          </p:stCondLst>
                                          <p:endCondLst>
                                            <p:cond evt="onStopAudio" delay="0">
                                              <p:tgtEl>
                                                <p:sldTgt/>
                                              </p:tgtEl>
                                            </p:cond>
                                          </p:endCondLst>
                                        </p:cTn>
                                        <p:tgtEl>
                                          <p:sndTgt r:embed="rId2" name="hammer.wav"/>
                                        </p:tgtEl>
                                      </p:cMediaNode>
                                    </p:audio>
                                  </p:sub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subTnLst>
                                    <p:audio>
                                      <p:cMediaNode>
                                        <p:cTn display="0" masterRel="sameClick">
                                          <p:stCondLst>
                                            <p:cond evt="begin" delay="0">
                                              <p:tn val="45"/>
                                            </p:cond>
                                          </p:stCondLst>
                                          <p:endCondLst>
                                            <p:cond evt="onStopAudio" delay="0">
                                              <p:tgtEl>
                                                <p:sldTgt/>
                                              </p:tgtEl>
                                            </p:cond>
                                          </p:endCondLst>
                                        </p:cTn>
                                        <p:tgtEl>
                                          <p:sndTgt r:embed="rId2" name="hammer.wav"/>
                                        </p:tgtEl>
                                      </p:cMediaNode>
                                    </p:audio>
                                  </p:sub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subTnLst>
                                    <p:audio>
                                      <p:cMediaNode>
                                        <p:cTn display="0" masterRel="sameClick">
                                          <p:stCondLst>
                                            <p:cond evt="begin" delay="0">
                                              <p:tn val="60"/>
                                            </p:cond>
                                          </p:stCondLst>
                                          <p:endCondLst>
                                            <p:cond evt="onStopAudio" delay="0">
                                              <p:tgtEl>
                                                <p:sldTgt/>
                                              </p:tgtEl>
                                            </p:cond>
                                          </p:endCondLst>
                                        </p:cTn>
                                        <p:tgtEl>
                                          <p:sndTgt r:embed="rId2" name="hammer.wav"/>
                                        </p:tgtEl>
                                      </p:cMediaNode>
                                    </p:audio>
                                  </p:sub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p:bldP spid="8" grpId="0"/>
      <p:bldP spid="12" grpId="0"/>
      <p:bldP spid="13" grpId="0"/>
      <p:bldP spid="15" grpId="0"/>
      <p:bldP spid="1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DE3B2143-1066-2476-B767-7E42BA0341DB}"/>
              </a:ext>
            </a:extLst>
          </p:cNvPr>
          <p:cNvPicPr>
            <a:picLocks noChangeAspect="1"/>
          </p:cNvPicPr>
          <p:nvPr/>
        </p:nvPicPr>
        <p:blipFill>
          <a:blip r:embed="rId3"/>
          <a:stretch>
            <a:fillRect/>
          </a:stretch>
        </p:blipFill>
        <p:spPr>
          <a:xfrm>
            <a:off x="458694" y="367862"/>
            <a:ext cx="1141347" cy="1076127"/>
          </a:xfrm>
          <a:prstGeom prst="rect">
            <a:avLst/>
          </a:prstGeom>
        </p:spPr>
      </p:pic>
      <p:sp>
        <p:nvSpPr>
          <p:cNvPr id="13" name="Rectangle: Rounded Corners 12">
            <a:extLst>
              <a:ext uri="{FF2B5EF4-FFF2-40B4-BE49-F238E27FC236}">
                <a16:creationId xmlns:a16="http://schemas.microsoft.com/office/drawing/2014/main" xmlns="" id="{A2ABAA04-6524-08A3-6AEA-6BE65672EBE8}"/>
              </a:ext>
            </a:extLst>
          </p:cNvPr>
          <p:cNvSpPr/>
          <p:nvPr/>
        </p:nvSpPr>
        <p:spPr>
          <a:xfrm>
            <a:off x="1473917" y="115023"/>
            <a:ext cx="10184433" cy="1408386"/>
          </a:xfrm>
          <a:prstGeom prst="roundRect">
            <a:avLst>
              <a:gd name="adj" fmla="val 50000"/>
            </a:avLst>
          </a:prstGeom>
          <a:solidFill>
            <a:srgbClr val="6C75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ở A </a:t>
            </a:r>
            <a:r>
              <a:rPr lang="en-US" sz="3600" b="1" dirty="0" err="1">
                <a:latin typeface="Cambria" panose="02040503050406030204" pitchFamily="18" charset="0"/>
                <a:ea typeface="Cambria" panose="02040503050406030204" pitchFamily="18" charset="0"/>
              </a:rPr>
              <a:t>và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một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vế</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ở B, </a:t>
            </a:r>
            <a:r>
              <a:rPr lang="en-US" sz="3600" b="1" dirty="0" err="1">
                <a:latin typeface="Cambria" panose="02040503050406030204" pitchFamily="18" charset="0"/>
                <a:ea typeface="Cambria" panose="02040503050406030204" pitchFamily="18" charset="0"/>
              </a:rPr>
              <a:t>thêm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cặp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ứng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tạo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ghép</a:t>
            </a:r>
            <a:r>
              <a:rPr lang="en-US" sz="3600" b="1" dirty="0">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xmlns="" id="{1454966D-00AB-F861-5DEA-F34DBB7E0B1A}"/>
              </a:ext>
            </a:extLst>
          </p:cNvPr>
          <p:cNvSpPr/>
          <p:nvPr/>
        </p:nvSpPr>
        <p:spPr>
          <a:xfrm>
            <a:off x="2107323" y="1636691"/>
            <a:ext cx="1723697" cy="630620"/>
          </a:xfrm>
          <a:prstGeom prst="roundRect">
            <a:avLst/>
          </a:prstGeom>
          <a:solidFill>
            <a:srgbClr val="33CCCC"/>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3600" b="1" dirty="0">
                <a:solidFill>
                  <a:srgbClr val="002060"/>
                </a:solidFill>
              </a:rPr>
              <a:t>A</a:t>
            </a:r>
            <a:endParaRPr lang="en-US" sz="3600" b="1" dirty="0">
              <a:solidFill>
                <a:srgbClr val="002060"/>
              </a:solidFill>
            </a:endParaRPr>
          </a:p>
        </p:txBody>
      </p:sp>
      <p:sp>
        <p:nvSpPr>
          <p:cNvPr id="15" name="Rectangle: Rounded Corners 14">
            <a:extLst>
              <a:ext uri="{FF2B5EF4-FFF2-40B4-BE49-F238E27FC236}">
                <a16:creationId xmlns:a16="http://schemas.microsoft.com/office/drawing/2014/main" xmlns="" id="{1E978F73-57E0-C2B8-79EE-EFE50F1C4D77}"/>
              </a:ext>
            </a:extLst>
          </p:cNvPr>
          <p:cNvSpPr/>
          <p:nvPr/>
        </p:nvSpPr>
        <p:spPr>
          <a:xfrm>
            <a:off x="7845972" y="1636691"/>
            <a:ext cx="1723697" cy="630620"/>
          </a:xfrm>
          <a:prstGeom prst="roundRect">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vi-VN" sz="3600" b="1" dirty="0">
                <a:solidFill>
                  <a:srgbClr val="002060"/>
                </a:solidFill>
              </a:rPr>
              <a:t>B </a:t>
            </a:r>
            <a:endParaRPr lang="en-US" sz="3600" b="1" dirty="0">
              <a:solidFill>
                <a:srgbClr val="002060"/>
              </a:solidFill>
            </a:endParaRPr>
          </a:p>
        </p:txBody>
      </p:sp>
      <p:sp>
        <p:nvSpPr>
          <p:cNvPr id="16" name="Rectangle: Rounded Corners 15">
            <a:extLst>
              <a:ext uri="{FF2B5EF4-FFF2-40B4-BE49-F238E27FC236}">
                <a16:creationId xmlns:a16="http://schemas.microsoft.com/office/drawing/2014/main" xmlns="" id="{B44D362E-BF9F-EFFF-7587-571A5BB10F73}"/>
              </a:ext>
            </a:extLst>
          </p:cNvPr>
          <p:cNvSpPr/>
          <p:nvPr/>
        </p:nvSpPr>
        <p:spPr>
          <a:xfrm>
            <a:off x="625364" y="2569776"/>
            <a:ext cx="4324670" cy="859223"/>
          </a:xfrm>
          <a:prstGeom prst="roundRect">
            <a:avLst/>
          </a:prstGeom>
          <a:noFill/>
          <a:ln w="28575">
            <a:solidFill>
              <a:srgbClr val="33CCCC"/>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vi-VN" sz="3000" dirty="0">
                <a:solidFill>
                  <a:srgbClr val="002060"/>
                </a:solidFill>
              </a:rPr>
              <a:t>Mặt trời lên cao</a:t>
            </a:r>
            <a:endParaRPr lang="en-US" sz="3000" dirty="0">
              <a:solidFill>
                <a:srgbClr val="002060"/>
              </a:solidFill>
            </a:endParaRPr>
          </a:p>
        </p:txBody>
      </p:sp>
      <p:sp>
        <p:nvSpPr>
          <p:cNvPr id="18" name="Rectangle: Rounded Corners 17">
            <a:extLst>
              <a:ext uri="{FF2B5EF4-FFF2-40B4-BE49-F238E27FC236}">
                <a16:creationId xmlns:a16="http://schemas.microsoft.com/office/drawing/2014/main" xmlns="" id="{64163EBE-6602-BB79-39AA-09B2DC2B19DB}"/>
              </a:ext>
            </a:extLst>
          </p:cNvPr>
          <p:cNvSpPr/>
          <p:nvPr/>
        </p:nvSpPr>
        <p:spPr>
          <a:xfrm>
            <a:off x="625364" y="3657791"/>
            <a:ext cx="4324670" cy="896995"/>
          </a:xfrm>
          <a:prstGeom prst="roundRect">
            <a:avLst/>
          </a:prstGeom>
          <a:noFill/>
          <a:ln w="28575">
            <a:solidFill>
              <a:srgbClr val="33CCCC"/>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vi-VN" sz="3000" dirty="0">
                <a:solidFill>
                  <a:srgbClr val="002060"/>
                </a:solidFill>
              </a:rPr>
              <a:t>Sương xuống dày đặc</a:t>
            </a:r>
            <a:endParaRPr lang="en-US" sz="3000" dirty="0">
              <a:solidFill>
                <a:srgbClr val="002060"/>
              </a:solidFill>
            </a:endParaRPr>
          </a:p>
        </p:txBody>
      </p:sp>
      <p:sp>
        <p:nvSpPr>
          <p:cNvPr id="19" name="Rectangle: Rounded Corners 18">
            <a:extLst>
              <a:ext uri="{FF2B5EF4-FFF2-40B4-BE49-F238E27FC236}">
                <a16:creationId xmlns:a16="http://schemas.microsoft.com/office/drawing/2014/main" xmlns="" id="{15DD8CD8-4E4F-07DB-A70B-CC252CDB56D3}"/>
              </a:ext>
            </a:extLst>
          </p:cNvPr>
          <p:cNvSpPr/>
          <p:nvPr/>
        </p:nvSpPr>
        <p:spPr>
          <a:xfrm>
            <a:off x="635534" y="4732099"/>
            <a:ext cx="4388070" cy="1408386"/>
          </a:xfrm>
          <a:prstGeom prst="roundRect">
            <a:avLst/>
          </a:prstGeom>
          <a:noFill/>
          <a:ln w="28575">
            <a:solidFill>
              <a:srgbClr val="33CCCC"/>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90000"/>
              </a:lnSpc>
            </a:pPr>
            <a:r>
              <a:rPr lang="vi-VN" sz="3000" dirty="0">
                <a:solidFill>
                  <a:srgbClr val="002060"/>
                </a:solidFill>
              </a:rPr>
              <a:t>Trong vườn, những bông hồng đã nở rộ, tỏa hương ngào ngạt</a:t>
            </a:r>
            <a:endParaRPr lang="en-US" sz="3000" dirty="0">
              <a:solidFill>
                <a:srgbClr val="002060"/>
              </a:solidFill>
            </a:endParaRPr>
          </a:p>
        </p:txBody>
      </p:sp>
      <p:sp>
        <p:nvSpPr>
          <p:cNvPr id="20" name="Rectangle: Rounded Corners 19">
            <a:extLst>
              <a:ext uri="{FF2B5EF4-FFF2-40B4-BE49-F238E27FC236}">
                <a16:creationId xmlns:a16="http://schemas.microsoft.com/office/drawing/2014/main" xmlns="" id="{52BF99D7-0619-4FB6-BC07-2073A06A78F6}"/>
              </a:ext>
            </a:extLst>
          </p:cNvPr>
          <p:cNvSpPr/>
          <p:nvPr/>
        </p:nvSpPr>
        <p:spPr>
          <a:xfrm>
            <a:off x="6148553" y="2485011"/>
            <a:ext cx="5386553" cy="1408386"/>
          </a:xfrm>
          <a:prstGeom prst="roundRect">
            <a:avLst/>
          </a:prstGeom>
          <a:noFill/>
          <a:ln w="28575">
            <a:solidFill>
              <a:schemeClr val="accent4">
                <a:lumMod val="60000"/>
                <a:lumOff val="40000"/>
              </a:schemeClr>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90000"/>
              </a:lnSpc>
            </a:pPr>
            <a:r>
              <a:rPr lang="vi-VN" sz="3000" dirty="0">
                <a:solidFill>
                  <a:srgbClr val="002060"/>
                </a:solidFill>
              </a:rPr>
              <a:t>khung cảnh xung quanh mờ mịt, không còn nhìn rõ mặt người.</a:t>
            </a:r>
            <a:endParaRPr lang="en-US" sz="3000" dirty="0">
              <a:solidFill>
                <a:srgbClr val="002060"/>
              </a:solidFill>
            </a:endParaRPr>
          </a:p>
        </p:txBody>
      </p:sp>
      <p:sp>
        <p:nvSpPr>
          <p:cNvPr id="22" name="Rectangle: Rounded Corners 21">
            <a:extLst>
              <a:ext uri="{FF2B5EF4-FFF2-40B4-BE49-F238E27FC236}">
                <a16:creationId xmlns:a16="http://schemas.microsoft.com/office/drawing/2014/main" xmlns="" id="{B8D6390D-B3A5-2BCF-2984-100DF7901A1D}"/>
              </a:ext>
            </a:extLst>
          </p:cNvPr>
          <p:cNvSpPr/>
          <p:nvPr/>
        </p:nvSpPr>
        <p:spPr>
          <a:xfrm>
            <a:off x="6180083" y="4111097"/>
            <a:ext cx="5386555" cy="1047152"/>
          </a:xfrm>
          <a:prstGeom prst="roundRect">
            <a:avLst/>
          </a:prstGeom>
          <a:noFill/>
          <a:ln w="28575">
            <a:solidFill>
              <a:schemeClr val="accent4">
                <a:lumMod val="60000"/>
                <a:lumOff val="40000"/>
              </a:schemeClr>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90000"/>
              </a:lnSpc>
            </a:pPr>
            <a:r>
              <a:rPr lang="vi-VN" sz="3000" dirty="0">
                <a:solidFill>
                  <a:srgbClr val="002060"/>
                </a:solidFill>
              </a:rPr>
              <a:t>những bông lan vẫn e ấp giữ nụ cười chúm chím.</a:t>
            </a:r>
            <a:endParaRPr lang="en-US" sz="3000" dirty="0">
              <a:solidFill>
                <a:srgbClr val="002060"/>
              </a:solidFill>
            </a:endParaRPr>
          </a:p>
        </p:txBody>
      </p:sp>
      <p:sp>
        <p:nvSpPr>
          <p:cNvPr id="23" name="Rectangle: Rounded Corners 22">
            <a:extLst>
              <a:ext uri="{FF2B5EF4-FFF2-40B4-BE49-F238E27FC236}">
                <a16:creationId xmlns:a16="http://schemas.microsoft.com/office/drawing/2014/main" xmlns="" id="{EAD0FA3A-0094-19FB-7A61-13A403ECB2EB}"/>
              </a:ext>
            </a:extLst>
          </p:cNvPr>
          <p:cNvSpPr/>
          <p:nvPr/>
        </p:nvSpPr>
        <p:spPr>
          <a:xfrm>
            <a:off x="6180083" y="5318234"/>
            <a:ext cx="5386553" cy="833117"/>
          </a:xfrm>
          <a:prstGeom prst="roundRect">
            <a:avLst/>
          </a:prstGeom>
          <a:noFill/>
          <a:ln w="28575">
            <a:solidFill>
              <a:schemeClr val="accent4">
                <a:lumMod val="60000"/>
                <a:lumOff val="40000"/>
              </a:schemeClr>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vi-VN" sz="3000" dirty="0">
                <a:solidFill>
                  <a:srgbClr val="002060"/>
                </a:solidFill>
              </a:rPr>
              <a:t> chiếc bóng ngắn lại.</a:t>
            </a:r>
            <a:endParaRPr lang="en-US" sz="3000" dirty="0">
              <a:solidFill>
                <a:srgbClr val="002060"/>
              </a:solidFill>
            </a:endParaRPr>
          </a:p>
        </p:txBody>
      </p:sp>
      <p:cxnSp>
        <p:nvCxnSpPr>
          <p:cNvPr id="25" name="Straight Arrow Connector 24">
            <a:extLst>
              <a:ext uri="{FF2B5EF4-FFF2-40B4-BE49-F238E27FC236}">
                <a16:creationId xmlns:a16="http://schemas.microsoft.com/office/drawing/2014/main" xmlns="" id="{C983F8EC-6888-8B72-391D-4B963A547733}"/>
              </a:ext>
            </a:extLst>
          </p:cNvPr>
          <p:cNvCxnSpPr>
            <a:stCxn id="16" idx="3"/>
            <a:endCxn id="23" idx="1"/>
          </p:cNvCxnSpPr>
          <p:nvPr/>
        </p:nvCxnSpPr>
        <p:spPr>
          <a:xfrm>
            <a:off x="4950034" y="2999388"/>
            <a:ext cx="1230049" cy="27354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40AF44E7-0A18-6A56-DF99-C14EE27048E6}"/>
              </a:ext>
            </a:extLst>
          </p:cNvPr>
          <p:cNvCxnSpPr>
            <a:cxnSpLocks/>
            <a:endCxn id="20" idx="1"/>
          </p:cNvCxnSpPr>
          <p:nvPr/>
        </p:nvCxnSpPr>
        <p:spPr>
          <a:xfrm flipV="1">
            <a:off x="4991905" y="3189204"/>
            <a:ext cx="1156648" cy="9301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BE794B3F-CA89-92F0-9BA5-60145CA2D2DF}"/>
              </a:ext>
            </a:extLst>
          </p:cNvPr>
          <p:cNvCxnSpPr>
            <a:cxnSpLocks/>
          </p:cNvCxnSpPr>
          <p:nvPr/>
        </p:nvCxnSpPr>
        <p:spPr>
          <a:xfrm flipV="1">
            <a:off x="5023520" y="4633715"/>
            <a:ext cx="1156648" cy="93013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6473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barn(inVertical)">
                                      <p:cBhvr>
                                        <p:cTn id="30" dur="500"/>
                                        <p:tgtEl>
                                          <p:spTgt spid="2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subTnLst>
                                    <p:audio>
                                      <p:cMediaNode>
                                        <p:cTn display="0" masterRel="sameClick">
                                          <p:stCondLst>
                                            <p:cond evt="begin" delay="0">
                                              <p:tn val="36"/>
                                            </p:cond>
                                          </p:stCondLst>
                                          <p:endCondLst>
                                            <p:cond evt="onStopAudio" delay="0">
                                              <p:tgtEl>
                                                <p:sldTgt/>
                                              </p:tgtEl>
                                            </p:cond>
                                          </p:endCondLst>
                                        </p:cTn>
                                        <p:tgtEl>
                                          <p:sndTgt r:embed="rId2" name="chimes.wav"/>
                                        </p:tgtEl>
                                      </p:cMediaNode>
                                    </p:audio>
                                  </p:sub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wipe(left)">
                                      <p:cBhvr>
                                        <p:cTn id="43" dur="500"/>
                                        <p:tgtEl>
                                          <p:spTgt spid="26"/>
                                        </p:tgtEl>
                                      </p:cBhvr>
                                    </p:animEffect>
                                  </p:childTnLst>
                                  <p:subTnLst>
                                    <p:audio>
                                      <p:cMediaNode>
                                        <p:cTn display="0" masterRel="sameClick">
                                          <p:stCondLst>
                                            <p:cond evt="begin" delay="0">
                                              <p:tn val="41"/>
                                            </p:cond>
                                          </p:stCondLst>
                                          <p:endCondLst>
                                            <p:cond evt="onStopAudio" delay="0">
                                              <p:tgtEl>
                                                <p:sldTgt/>
                                              </p:tgtEl>
                                            </p:cond>
                                          </p:endCondLst>
                                        </p:cTn>
                                        <p:tgtEl>
                                          <p:sndTgt r:embed="rId2" name="chimes.wav"/>
                                        </p:tgtEl>
                                      </p:cMediaNode>
                                    </p:audio>
                                  </p:sub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left)">
                                      <p:cBhvr>
                                        <p:cTn id="48" dur="500"/>
                                        <p:tgtEl>
                                          <p:spTgt spid="28"/>
                                        </p:tgtEl>
                                      </p:cBhvr>
                                    </p:animEffect>
                                  </p:childTnLst>
                                  <p:subTnLst>
                                    <p:audio>
                                      <p:cMediaNode>
                                        <p:cTn display="0" masterRel="sameClick">
                                          <p:stCondLst>
                                            <p:cond evt="begin" delay="0">
                                              <p:tn val="4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8" grpId="0" animBg="1"/>
      <p:bldP spid="19" grpId="0" animBg="1"/>
      <p:bldP spid="20" grpId="0" animBg="1"/>
      <p:bldP spid="22" grpId="0" animBg="1"/>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3536B404-C061-8BD2-6D3B-E4210FCD61DF}"/>
              </a:ext>
            </a:extLst>
          </p:cNvPr>
          <p:cNvSpPr/>
          <p:nvPr/>
        </p:nvSpPr>
        <p:spPr>
          <a:xfrm>
            <a:off x="693683" y="451354"/>
            <a:ext cx="10964667" cy="904480"/>
          </a:xfrm>
          <a:prstGeom prst="roundRect">
            <a:avLst>
              <a:gd name="adj" fmla="val 50000"/>
            </a:avLst>
          </a:prstGeom>
          <a:solidFill>
            <a:srgbClr val="6C75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latin typeface="Cambria" panose="02040503050406030204" pitchFamily="18" charset="0"/>
                <a:ea typeface="Cambria" panose="02040503050406030204" pitchFamily="18" charset="0"/>
              </a:rPr>
              <a:t>T</a:t>
            </a:r>
            <a:r>
              <a:rPr lang="en-US" sz="3600" b="1" dirty="0" err="1">
                <a:latin typeface="Cambria" panose="02040503050406030204" pitchFamily="18" charset="0"/>
                <a:ea typeface="Cambria" panose="02040503050406030204" pitchFamily="18" charset="0"/>
              </a:rPr>
              <a:t>hêm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cặp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ứng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tạo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ghép</a:t>
            </a:r>
            <a:r>
              <a:rPr lang="en-US" sz="3600" b="1" dirty="0">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0F323BAC-F80E-A789-EBEB-4C0CEB156BA4}"/>
              </a:ext>
            </a:extLst>
          </p:cNvPr>
          <p:cNvSpPr/>
          <p:nvPr/>
        </p:nvSpPr>
        <p:spPr>
          <a:xfrm>
            <a:off x="2590798" y="1513656"/>
            <a:ext cx="3063767" cy="859223"/>
          </a:xfrm>
          <a:prstGeom prst="roundRect">
            <a:avLst/>
          </a:prstGeom>
          <a:noFill/>
          <a:ln w="28575">
            <a:solidFill>
              <a:srgbClr val="33CCCC"/>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vi-VN" sz="3000" dirty="0">
                <a:solidFill>
                  <a:srgbClr val="002060"/>
                </a:solidFill>
              </a:rPr>
              <a:t>Mặt trời lên cao</a:t>
            </a:r>
            <a:endParaRPr lang="en-US" sz="3000" dirty="0">
              <a:solidFill>
                <a:srgbClr val="002060"/>
              </a:solidFill>
            </a:endParaRPr>
          </a:p>
        </p:txBody>
      </p:sp>
      <p:sp>
        <p:nvSpPr>
          <p:cNvPr id="4" name="Rectangle: Rounded Corners 3">
            <a:extLst>
              <a:ext uri="{FF2B5EF4-FFF2-40B4-BE49-F238E27FC236}">
                <a16:creationId xmlns:a16="http://schemas.microsoft.com/office/drawing/2014/main" xmlns="" id="{A3449CBF-2AD6-C5E2-77E4-9D69DD681CA9}"/>
              </a:ext>
            </a:extLst>
          </p:cNvPr>
          <p:cNvSpPr/>
          <p:nvPr/>
        </p:nvSpPr>
        <p:spPr>
          <a:xfrm>
            <a:off x="5749159" y="1539762"/>
            <a:ext cx="3783724" cy="833117"/>
          </a:xfrm>
          <a:prstGeom prst="roundRect">
            <a:avLst/>
          </a:prstGeom>
          <a:noFill/>
          <a:ln w="28575">
            <a:solidFill>
              <a:schemeClr val="accent4">
                <a:lumMod val="60000"/>
                <a:lumOff val="40000"/>
              </a:schemeClr>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vi-VN" sz="3000" dirty="0">
                <a:solidFill>
                  <a:srgbClr val="002060"/>
                </a:solidFill>
              </a:rPr>
              <a:t> chiếc bóng ngắn lại.</a:t>
            </a:r>
            <a:endParaRPr lang="en-US" sz="3000" dirty="0">
              <a:solidFill>
                <a:srgbClr val="002060"/>
              </a:solidFill>
            </a:endParaRPr>
          </a:p>
        </p:txBody>
      </p:sp>
      <p:sp>
        <p:nvSpPr>
          <p:cNvPr id="5" name="TextBox 4">
            <a:extLst>
              <a:ext uri="{FF2B5EF4-FFF2-40B4-BE49-F238E27FC236}">
                <a16:creationId xmlns:a16="http://schemas.microsoft.com/office/drawing/2014/main" xmlns="" id="{C6FBDDB9-8BDC-92AB-5A58-6A5527EC7746}"/>
              </a:ext>
            </a:extLst>
          </p:cNvPr>
          <p:cNvSpPr txBox="1"/>
          <p:nvPr/>
        </p:nvSpPr>
        <p:spPr>
          <a:xfrm>
            <a:off x="693683" y="2882189"/>
            <a:ext cx="10447283"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 Mặt trời </a:t>
            </a:r>
            <a:r>
              <a:rPr lang="vi-VN" sz="3200" b="1" dirty="0">
                <a:solidFill>
                  <a:srgbClr val="FF3399"/>
                </a:solidFill>
                <a:latin typeface="Cambria" panose="02040503050406030204" pitchFamily="18" charset="0"/>
                <a:ea typeface="Cambria" panose="02040503050406030204" pitchFamily="18" charset="0"/>
              </a:rPr>
              <a:t>càng</a:t>
            </a:r>
            <a:r>
              <a:rPr lang="vi-VN" sz="3200" b="1" dirty="0">
                <a:solidFill>
                  <a:srgbClr val="0070C0"/>
                </a:solidFill>
                <a:latin typeface="Cambria" panose="02040503050406030204" pitchFamily="18" charset="0"/>
                <a:ea typeface="Cambria" panose="02040503050406030204" pitchFamily="18" charset="0"/>
              </a:rPr>
              <a:t> lên cao, chiếc bóng </a:t>
            </a:r>
            <a:r>
              <a:rPr lang="vi-VN" sz="3200" b="1" dirty="0">
                <a:solidFill>
                  <a:srgbClr val="FF3399"/>
                </a:solidFill>
                <a:latin typeface="Cambria" panose="02040503050406030204" pitchFamily="18" charset="0"/>
                <a:ea typeface="Cambria" panose="02040503050406030204" pitchFamily="18" charset="0"/>
              </a:rPr>
              <a:t>càng </a:t>
            </a:r>
            <a:r>
              <a:rPr lang="vi-VN" sz="3200" b="1" dirty="0">
                <a:solidFill>
                  <a:srgbClr val="0070C0"/>
                </a:solidFill>
                <a:latin typeface="Cambria" panose="02040503050406030204" pitchFamily="18" charset="0"/>
                <a:ea typeface="Cambria" panose="02040503050406030204" pitchFamily="18" charset="0"/>
              </a:rPr>
              <a:t>ngắn lại.</a:t>
            </a:r>
            <a:endParaRPr lang="en-US" sz="3200" b="1" dirty="0">
              <a:solidFill>
                <a:srgbClr val="0070C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CB209DC0-CECA-E9EE-B0A9-5DC888864520}"/>
              </a:ext>
            </a:extLst>
          </p:cNvPr>
          <p:cNvSpPr txBox="1"/>
          <p:nvPr/>
        </p:nvSpPr>
        <p:spPr>
          <a:xfrm>
            <a:off x="693683" y="3683886"/>
            <a:ext cx="10447283"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 Khi mặt trời lên cao </a:t>
            </a:r>
            <a:r>
              <a:rPr lang="vi-VN" sz="3200" b="1" dirty="0">
                <a:solidFill>
                  <a:srgbClr val="FF3399"/>
                </a:solidFill>
                <a:latin typeface="Cambria" panose="02040503050406030204" pitchFamily="18" charset="0"/>
                <a:ea typeface="Cambria" panose="02040503050406030204" pitchFamily="18" charset="0"/>
              </a:rPr>
              <a:t>thì</a:t>
            </a:r>
            <a:r>
              <a:rPr lang="vi-VN" sz="3200" b="1" dirty="0">
                <a:solidFill>
                  <a:srgbClr val="0070C0"/>
                </a:solidFill>
                <a:latin typeface="Cambria" panose="02040503050406030204" pitchFamily="18" charset="0"/>
                <a:ea typeface="Cambria" panose="02040503050406030204" pitchFamily="18" charset="0"/>
              </a:rPr>
              <a:t> chiếc bóng</a:t>
            </a:r>
            <a:r>
              <a:rPr lang="vi-VN" sz="3200" b="1" dirty="0">
                <a:solidFill>
                  <a:srgbClr val="FF3399"/>
                </a:solidFill>
                <a:latin typeface="Cambria" panose="02040503050406030204" pitchFamily="18" charset="0"/>
                <a:ea typeface="Cambria" panose="02040503050406030204" pitchFamily="18" charset="0"/>
              </a:rPr>
              <a:t> </a:t>
            </a:r>
            <a:r>
              <a:rPr lang="vi-VN" sz="3200" b="1" dirty="0">
                <a:solidFill>
                  <a:srgbClr val="0070C0"/>
                </a:solidFill>
                <a:latin typeface="Cambria" panose="02040503050406030204" pitchFamily="18" charset="0"/>
                <a:ea typeface="Cambria" panose="02040503050406030204" pitchFamily="18" charset="0"/>
              </a:rPr>
              <a:t>ngắn lại.</a:t>
            </a:r>
            <a:endParaRPr lang="en-US" sz="3200" b="1" dirty="0">
              <a:solidFill>
                <a:srgbClr val="0070C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D4708B42-214F-626F-E678-DE24BBE2B9E6}"/>
              </a:ext>
            </a:extLst>
          </p:cNvPr>
          <p:cNvSpPr txBox="1"/>
          <p:nvPr/>
        </p:nvSpPr>
        <p:spPr>
          <a:xfrm>
            <a:off x="693683" y="4485583"/>
            <a:ext cx="10447283" cy="584775"/>
          </a:xfrm>
          <a:prstGeom prst="rect">
            <a:avLst/>
          </a:prstGeom>
          <a:noFill/>
        </p:spPr>
        <p:txBody>
          <a:bodyPr wrap="square" rtlCol="0">
            <a:spAutoFit/>
          </a:bodyPr>
          <a:lstStyle/>
          <a:p>
            <a:r>
              <a:rPr lang="vi-VN" sz="3200" b="1" dirty="0">
                <a:solidFill>
                  <a:srgbClr val="0070C0"/>
                </a:solidFill>
                <a:latin typeface="Cambria" panose="02040503050406030204" pitchFamily="18" charset="0"/>
                <a:ea typeface="Cambria" panose="02040503050406030204" pitchFamily="18" charset="0"/>
              </a:rPr>
              <a:t>- Mặt trời lên cao </a:t>
            </a:r>
            <a:r>
              <a:rPr lang="vi-VN" sz="3200" b="1" dirty="0">
                <a:solidFill>
                  <a:srgbClr val="FF3399"/>
                </a:solidFill>
                <a:latin typeface="Cambria" panose="02040503050406030204" pitchFamily="18" charset="0"/>
                <a:ea typeface="Cambria" panose="02040503050406030204" pitchFamily="18" charset="0"/>
              </a:rPr>
              <a:t>nên </a:t>
            </a:r>
            <a:r>
              <a:rPr lang="vi-VN" sz="3200" b="1" dirty="0">
                <a:solidFill>
                  <a:srgbClr val="0070C0"/>
                </a:solidFill>
                <a:latin typeface="Cambria" panose="02040503050406030204" pitchFamily="18" charset="0"/>
                <a:ea typeface="Cambria" panose="02040503050406030204" pitchFamily="18" charset="0"/>
              </a:rPr>
              <a:t>chiếc bóng</a:t>
            </a:r>
            <a:r>
              <a:rPr lang="vi-VN" sz="3200" b="1" dirty="0">
                <a:solidFill>
                  <a:srgbClr val="FF3399"/>
                </a:solidFill>
                <a:latin typeface="Cambria" panose="02040503050406030204" pitchFamily="18" charset="0"/>
                <a:ea typeface="Cambria" panose="02040503050406030204" pitchFamily="18" charset="0"/>
              </a:rPr>
              <a:t> </a:t>
            </a:r>
            <a:r>
              <a:rPr lang="vi-VN" sz="3200" b="1" dirty="0">
                <a:solidFill>
                  <a:srgbClr val="0070C0"/>
                </a:solidFill>
                <a:latin typeface="Cambria" panose="02040503050406030204" pitchFamily="18" charset="0"/>
                <a:ea typeface="Cambria" panose="02040503050406030204" pitchFamily="18" charset="0"/>
              </a:rPr>
              <a:t>ngắn lại.</a:t>
            </a:r>
            <a:endParaRPr lang="en-US" sz="3200" b="1"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87058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6FDEE558-A825-EACE-221C-4722D2533B17}"/>
              </a:ext>
            </a:extLst>
          </p:cNvPr>
          <p:cNvSpPr/>
          <p:nvPr/>
        </p:nvSpPr>
        <p:spPr>
          <a:xfrm>
            <a:off x="693683" y="451354"/>
            <a:ext cx="10964667" cy="904480"/>
          </a:xfrm>
          <a:prstGeom prst="roundRect">
            <a:avLst>
              <a:gd name="adj" fmla="val 50000"/>
            </a:avLst>
          </a:prstGeom>
          <a:solidFill>
            <a:srgbClr val="6C75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latin typeface="Cambria" panose="02040503050406030204" pitchFamily="18" charset="0"/>
                <a:ea typeface="Cambria" panose="02040503050406030204" pitchFamily="18" charset="0"/>
              </a:rPr>
              <a:t>T</a:t>
            </a:r>
            <a:r>
              <a:rPr lang="en-US" sz="3600" b="1" dirty="0" err="1">
                <a:latin typeface="Cambria" panose="02040503050406030204" pitchFamily="18" charset="0"/>
                <a:ea typeface="Cambria" panose="02040503050406030204" pitchFamily="18" charset="0"/>
              </a:rPr>
              <a:t>hêm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cặp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ứng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tạo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ghép</a:t>
            </a:r>
            <a:r>
              <a:rPr lang="en-US" sz="3600" b="1" dirty="0">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FF16088B-974A-2E64-C39C-70ADD3A0FE0F}"/>
              </a:ext>
            </a:extLst>
          </p:cNvPr>
          <p:cNvSpPr/>
          <p:nvPr/>
        </p:nvSpPr>
        <p:spPr>
          <a:xfrm>
            <a:off x="777766" y="1507549"/>
            <a:ext cx="4109545" cy="896995"/>
          </a:xfrm>
          <a:prstGeom prst="roundRect">
            <a:avLst/>
          </a:prstGeom>
          <a:noFill/>
          <a:ln w="28575">
            <a:solidFill>
              <a:srgbClr val="33CCCC"/>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r>
              <a:rPr lang="vi-VN" sz="3000" dirty="0">
                <a:solidFill>
                  <a:srgbClr val="002060"/>
                </a:solidFill>
              </a:rPr>
              <a:t>Sương xuống dày đặc</a:t>
            </a:r>
            <a:endParaRPr lang="en-US" sz="3000" dirty="0">
              <a:solidFill>
                <a:srgbClr val="002060"/>
              </a:solidFill>
            </a:endParaRPr>
          </a:p>
        </p:txBody>
      </p:sp>
      <p:sp>
        <p:nvSpPr>
          <p:cNvPr id="4" name="Rectangle: Rounded Corners 3">
            <a:extLst>
              <a:ext uri="{FF2B5EF4-FFF2-40B4-BE49-F238E27FC236}">
                <a16:creationId xmlns:a16="http://schemas.microsoft.com/office/drawing/2014/main" xmlns="" id="{E98DF667-F655-3EAA-A755-735890571F20}"/>
              </a:ext>
            </a:extLst>
          </p:cNvPr>
          <p:cNvSpPr/>
          <p:nvPr/>
        </p:nvSpPr>
        <p:spPr>
          <a:xfrm>
            <a:off x="5076498" y="1507549"/>
            <a:ext cx="6526928" cy="952174"/>
          </a:xfrm>
          <a:prstGeom prst="roundRect">
            <a:avLst/>
          </a:prstGeom>
          <a:noFill/>
          <a:ln w="28575">
            <a:solidFill>
              <a:schemeClr val="accent4">
                <a:lumMod val="60000"/>
                <a:lumOff val="40000"/>
              </a:schemeClr>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90000"/>
              </a:lnSpc>
            </a:pPr>
            <a:r>
              <a:rPr lang="vi-VN" sz="3000" dirty="0">
                <a:solidFill>
                  <a:srgbClr val="002060"/>
                </a:solidFill>
              </a:rPr>
              <a:t>khung cảnh xung quanh mờ mịt, không còn nhìn rõ mặt người.</a:t>
            </a:r>
            <a:endParaRPr lang="en-US" sz="3000" dirty="0">
              <a:solidFill>
                <a:srgbClr val="002060"/>
              </a:solidFill>
            </a:endParaRPr>
          </a:p>
        </p:txBody>
      </p:sp>
      <p:sp>
        <p:nvSpPr>
          <p:cNvPr id="5" name="TextBox 4">
            <a:extLst>
              <a:ext uri="{FF2B5EF4-FFF2-40B4-BE49-F238E27FC236}">
                <a16:creationId xmlns:a16="http://schemas.microsoft.com/office/drawing/2014/main" xmlns="" id="{A5AC00FA-0714-024F-E16E-46692A870142}"/>
              </a:ext>
            </a:extLst>
          </p:cNvPr>
          <p:cNvSpPr txBox="1"/>
          <p:nvPr/>
        </p:nvSpPr>
        <p:spPr>
          <a:xfrm>
            <a:off x="693683" y="2882189"/>
            <a:ext cx="10836165" cy="1077218"/>
          </a:xfrm>
          <a:prstGeom prst="rect">
            <a:avLst/>
          </a:prstGeom>
          <a:noFill/>
        </p:spPr>
        <p:txBody>
          <a:bodyPr wrap="square" rtlCol="0">
            <a:spAutoFit/>
          </a:bodyPr>
          <a:lstStyle/>
          <a:p>
            <a:pPr algn="just"/>
            <a:r>
              <a:rPr lang="vi-VN" sz="3200" b="1" dirty="0">
                <a:solidFill>
                  <a:srgbClr val="33CCCC"/>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Vì</a:t>
            </a:r>
            <a:r>
              <a:rPr lang="vi-VN" sz="3200" b="1" dirty="0">
                <a:solidFill>
                  <a:srgbClr val="33CCCC"/>
                </a:solidFill>
                <a:latin typeface="Cambria" panose="02040503050406030204" pitchFamily="18" charset="0"/>
                <a:ea typeface="Cambria" panose="02040503050406030204" pitchFamily="18" charset="0"/>
              </a:rPr>
              <a:t> sương xuống dày đặc </a:t>
            </a:r>
            <a:r>
              <a:rPr lang="vi-VN" sz="3200" b="1" dirty="0">
                <a:solidFill>
                  <a:srgbClr val="C00000"/>
                </a:solidFill>
                <a:latin typeface="Cambria" panose="02040503050406030204" pitchFamily="18" charset="0"/>
                <a:ea typeface="Cambria" panose="02040503050406030204" pitchFamily="18" charset="0"/>
              </a:rPr>
              <a:t>nên</a:t>
            </a:r>
            <a:r>
              <a:rPr lang="vi-VN" sz="3200" b="1" dirty="0">
                <a:solidFill>
                  <a:srgbClr val="33CCCC"/>
                </a:solidFill>
                <a:latin typeface="Cambria" panose="02040503050406030204" pitchFamily="18" charset="0"/>
                <a:ea typeface="Cambria" panose="02040503050406030204" pitchFamily="18" charset="0"/>
              </a:rPr>
              <a:t> khung cảnh xung quanh mờ mịt, không còn nhìn rõ mặt người.</a:t>
            </a:r>
            <a:endParaRPr lang="en-US" sz="4800" b="1" dirty="0">
              <a:solidFill>
                <a:srgbClr val="33CCCC"/>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CBDEE89E-8C54-62FB-FADA-34136358475A}"/>
              </a:ext>
            </a:extLst>
          </p:cNvPr>
          <p:cNvSpPr txBox="1"/>
          <p:nvPr/>
        </p:nvSpPr>
        <p:spPr>
          <a:xfrm>
            <a:off x="693683" y="4030382"/>
            <a:ext cx="10836165" cy="1077218"/>
          </a:xfrm>
          <a:prstGeom prst="rect">
            <a:avLst/>
          </a:prstGeom>
          <a:noFill/>
        </p:spPr>
        <p:txBody>
          <a:bodyPr wrap="square" rtlCol="0">
            <a:spAutoFit/>
          </a:bodyPr>
          <a:lstStyle/>
          <a:p>
            <a:pPr algn="just"/>
            <a:r>
              <a:rPr lang="vi-VN" sz="3200" b="1" dirty="0">
                <a:solidFill>
                  <a:srgbClr val="33CCCC"/>
                </a:solidFill>
                <a:latin typeface="Cambria" panose="02040503050406030204" pitchFamily="18" charset="0"/>
                <a:ea typeface="Cambria" panose="02040503050406030204" pitchFamily="18" charset="0"/>
              </a:rPr>
              <a:t>- </a:t>
            </a:r>
            <a:r>
              <a:rPr lang="vi-VN" sz="3200" b="1" dirty="0">
                <a:solidFill>
                  <a:srgbClr val="C00000"/>
                </a:solidFill>
                <a:latin typeface="Cambria" panose="02040503050406030204" pitchFamily="18" charset="0"/>
                <a:ea typeface="Cambria" panose="02040503050406030204" pitchFamily="18" charset="0"/>
              </a:rPr>
              <a:t>Khi</a:t>
            </a:r>
            <a:r>
              <a:rPr lang="vi-VN" sz="3200" b="1" dirty="0">
                <a:solidFill>
                  <a:srgbClr val="33CCCC"/>
                </a:solidFill>
                <a:latin typeface="Cambria" panose="02040503050406030204" pitchFamily="18" charset="0"/>
                <a:ea typeface="Cambria" panose="02040503050406030204" pitchFamily="18" charset="0"/>
              </a:rPr>
              <a:t> sương xuống dày đặc </a:t>
            </a:r>
            <a:r>
              <a:rPr lang="vi-VN" sz="3200" b="1" dirty="0">
                <a:solidFill>
                  <a:srgbClr val="C00000"/>
                </a:solidFill>
                <a:latin typeface="Cambria" panose="02040503050406030204" pitchFamily="18" charset="0"/>
                <a:ea typeface="Cambria" panose="02040503050406030204" pitchFamily="18" charset="0"/>
              </a:rPr>
              <a:t>thì</a:t>
            </a:r>
            <a:r>
              <a:rPr lang="vi-VN" sz="3200" b="1" dirty="0">
                <a:solidFill>
                  <a:srgbClr val="33CCCC"/>
                </a:solidFill>
                <a:latin typeface="Cambria" panose="02040503050406030204" pitchFamily="18" charset="0"/>
                <a:ea typeface="Cambria" panose="02040503050406030204" pitchFamily="18" charset="0"/>
              </a:rPr>
              <a:t> khung cảnh xung quanh mờ mịt, không còn nhìn rõ mặt người.</a:t>
            </a:r>
            <a:endParaRPr lang="en-US" sz="4800" b="1" dirty="0">
              <a:solidFill>
                <a:srgbClr val="33CC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0322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7E0CC665-46B4-DC73-89EF-8ED02251F7C7}"/>
              </a:ext>
            </a:extLst>
          </p:cNvPr>
          <p:cNvSpPr/>
          <p:nvPr/>
        </p:nvSpPr>
        <p:spPr>
          <a:xfrm>
            <a:off x="693683" y="451354"/>
            <a:ext cx="10964667" cy="904480"/>
          </a:xfrm>
          <a:prstGeom prst="roundRect">
            <a:avLst>
              <a:gd name="adj" fmla="val 50000"/>
            </a:avLst>
          </a:prstGeom>
          <a:solidFill>
            <a:srgbClr val="6C75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3600" b="1" dirty="0">
                <a:latin typeface="Cambria" panose="02040503050406030204" pitchFamily="18" charset="0"/>
                <a:ea typeface="Cambria" panose="02040503050406030204" pitchFamily="18" charset="0"/>
              </a:rPr>
              <a:t>T</a:t>
            </a:r>
            <a:r>
              <a:rPr lang="en-US" sz="3600" b="1" dirty="0" err="1">
                <a:latin typeface="Cambria" panose="02040503050406030204" pitchFamily="18" charset="0"/>
                <a:ea typeface="Cambria" panose="02040503050406030204" pitchFamily="18" charset="0"/>
              </a:rPr>
              <a:t>hêm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hoặc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cặp</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từ</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hô</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ứng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để</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tạo</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ghép</a:t>
            </a:r>
            <a:r>
              <a:rPr lang="en-US" sz="3600" b="1" dirty="0">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xmlns="" id="{92686F7E-744E-BCA1-9FE4-9F350DC82468}"/>
              </a:ext>
            </a:extLst>
          </p:cNvPr>
          <p:cNvSpPr/>
          <p:nvPr/>
        </p:nvSpPr>
        <p:spPr>
          <a:xfrm>
            <a:off x="693682" y="1536063"/>
            <a:ext cx="6085490" cy="1047152"/>
          </a:xfrm>
          <a:prstGeom prst="roundRect">
            <a:avLst/>
          </a:prstGeom>
          <a:noFill/>
          <a:ln w="28575">
            <a:solidFill>
              <a:srgbClr val="33CCCC"/>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90000"/>
              </a:lnSpc>
            </a:pPr>
            <a:r>
              <a:rPr lang="vi-VN" sz="3000" dirty="0">
                <a:solidFill>
                  <a:srgbClr val="002060"/>
                </a:solidFill>
              </a:rPr>
              <a:t>Trong vườn, những bông hồng đã nở rộ, tỏa hương ngào ngạt</a:t>
            </a:r>
            <a:endParaRPr lang="en-US" sz="3000" dirty="0">
              <a:solidFill>
                <a:srgbClr val="002060"/>
              </a:solidFill>
            </a:endParaRPr>
          </a:p>
        </p:txBody>
      </p:sp>
      <p:sp>
        <p:nvSpPr>
          <p:cNvPr id="4" name="Rectangle: Rounded Corners 3">
            <a:extLst>
              <a:ext uri="{FF2B5EF4-FFF2-40B4-BE49-F238E27FC236}">
                <a16:creationId xmlns:a16="http://schemas.microsoft.com/office/drawing/2014/main" xmlns="" id="{E5A0B173-2478-9333-4A80-A9CD5F8DBF0F}"/>
              </a:ext>
            </a:extLst>
          </p:cNvPr>
          <p:cNvSpPr/>
          <p:nvPr/>
        </p:nvSpPr>
        <p:spPr>
          <a:xfrm>
            <a:off x="6926317" y="1536063"/>
            <a:ext cx="4698470" cy="1047152"/>
          </a:xfrm>
          <a:prstGeom prst="roundRect">
            <a:avLst/>
          </a:prstGeom>
          <a:noFill/>
          <a:ln w="28575">
            <a:solidFill>
              <a:schemeClr val="accent4">
                <a:lumMod val="60000"/>
                <a:lumOff val="40000"/>
              </a:schemeClr>
            </a:solidFill>
            <a:prstDash val="sysDash"/>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lnSpc>
                <a:spcPct val="90000"/>
              </a:lnSpc>
            </a:pPr>
            <a:r>
              <a:rPr lang="vi-VN" sz="3000" dirty="0">
                <a:solidFill>
                  <a:srgbClr val="002060"/>
                </a:solidFill>
              </a:rPr>
              <a:t>những bông lan vẫn e ấp giữ nụ cười chúm chím.</a:t>
            </a:r>
            <a:endParaRPr lang="en-US" sz="3000" dirty="0">
              <a:solidFill>
                <a:srgbClr val="002060"/>
              </a:solidFill>
            </a:endParaRPr>
          </a:p>
        </p:txBody>
      </p:sp>
      <p:sp>
        <p:nvSpPr>
          <p:cNvPr id="5" name="TextBox 4">
            <a:extLst>
              <a:ext uri="{FF2B5EF4-FFF2-40B4-BE49-F238E27FC236}">
                <a16:creationId xmlns:a16="http://schemas.microsoft.com/office/drawing/2014/main" xmlns="" id="{D020A2C0-4B36-33D7-893D-F244ABF4EB45}"/>
              </a:ext>
            </a:extLst>
          </p:cNvPr>
          <p:cNvSpPr txBox="1"/>
          <p:nvPr/>
        </p:nvSpPr>
        <p:spPr>
          <a:xfrm>
            <a:off x="565183" y="2882189"/>
            <a:ext cx="10964666" cy="1077218"/>
          </a:xfrm>
          <a:prstGeom prst="rect">
            <a:avLst/>
          </a:prstGeom>
          <a:noFill/>
        </p:spPr>
        <p:txBody>
          <a:bodyPr wrap="square" rtlCol="0">
            <a:spAutoFit/>
          </a:bodyPr>
          <a:lstStyle/>
          <a:p>
            <a:pPr algn="just"/>
            <a:r>
              <a:rPr lang="vi-VN" sz="3200" b="1" dirty="0">
                <a:solidFill>
                  <a:schemeClr val="accent2">
                    <a:lumMod val="75000"/>
                  </a:schemeClr>
                </a:solidFill>
                <a:latin typeface="Cambria" panose="02040503050406030204" pitchFamily="18" charset="0"/>
                <a:ea typeface="Cambria" panose="02040503050406030204" pitchFamily="18" charset="0"/>
              </a:rPr>
              <a:t>- Trong vườn, những bông hồng đã nở rộ, toả hương ngào ngạt </a:t>
            </a:r>
            <a:r>
              <a:rPr lang="vi-VN" sz="3200" b="1" dirty="0">
                <a:solidFill>
                  <a:srgbClr val="133CD3"/>
                </a:solidFill>
                <a:latin typeface="Cambria" panose="02040503050406030204" pitchFamily="18" charset="0"/>
                <a:ea typeface="Cambria" panose="02040503050406030204" pitchFamily="18" charset="0"/>
              </a:rPr>
              <a:t>nhưng</a:t>
            </a:r>
            <a:r>
              <a:rPr lang="vi-VN" sz="3200" b="1" dirty="0">
                <a:solidFill>
                  <a:schemeClr val="accent2">
                    <a:lumMod val="75000"/>
                  </a:schemeClr>
                </a:solidFill>
                <a:latin typeface="Cambria" panose="02040503050406030204" pitchFamily="18" charset="0"/>
                <a:ea typeface="Cambria" panose="02040503050406030204" pitchFamily="18" charset="0"/>
              </a:rPr>
              <a:t> những bông lan vẫn e ấp giữ nụ chúm chím.</a:t>
            </a:r>
            <a:endParaRPr lang="en-US" sz="3200" b="1" dirty="0">
              <a:solidFill>
                <a:schemeClr val="accent2">
                  <a:lumMod val="75000"/>
                </a:schemeClr>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CE505BC0-618A-B332-3A82-0C632B942515}"/>
              </a:ext>
            </a:extLst>
          </p:cNvPr>
          <p:cNvSpPr txBox="1"/>
          <p:nvPr/>
        </p:nvSpPr>
        <p:spPr>
          <a:xfrm>
            <a:off x="613667" y="4109570"/>
            <a:ext cx="10964666" cy="1569660"/>
          </a:xfrm>
          <a:prstGeom prst="rect">
            <a:avLst/>
          </a:prstGeom>
          <a:noFill/>
        </p:spPr>
        <p:txBody>
          <a:bodyPr wrap="square" rtlCol="0">
            <a:spAutoFit/>
          </a:bodyPr>
          <a:lstStyle/>
          <a:p>
            <a:pPr algn="just"/>
            <a:r>
              <a:rPr lang="vi-VN" sz="3200" b="1" dirty="0">
                <a:solidFill>
                  <a:schemeClr val="accent2">
                    <a:lumMod val="75000"/>
                  </a:schemeClr>
                </a:solidFill>
                <a:latin typeface="Cambria" panose="02040503050406030204" pitchFamily="18" charset="0"/>
                <a:ea typeface="Cambria" panose="02040503050406030204" pitchFamily="18" charset="0"/>
              </a:rPr>
              <a:t>- </a:t>
            </a:r>
            <a:r>
              <a:rPr lang="vi-VN" sz="3200" b="1" dirty="0">
                <a:solidFill>
                  <a:srgbClr val="133CD3"/>
                </a:solidFill>
                <a:latin typeface="Cambria" panose="02040503050406030204" pitchFamily="18" charset="0"/>
                <a:ea typeface="Cambria" panose="02040503050406030204" pitchFamily="18" charset="0"/>
              </a:rPr>
              <a:t>Dù</a:t>
            </a:r>
            <a:r>
              <a:rPr lang="vi-VN" sz="3200" b="1" dirty="0">
                <a:solidFill>
                  <a:schemeClr val="accent2">
                    <a:lumMod val="75000"/>
                  </a:schemeClr>
                </a:solidFill>
                <a:latin typeface="Cambria" panose="02040503050406030204" pitchFamily="18" charset="0"/>
                <a:ea typeface="Cambria" panose="02040503050406030204" pitchFamily="18" charset="0"/>
              </a:rPr>
              <a:t> trong vườn, những bông hồng đã nở rộ, toả hương ngào ngạt </a:t>
            </a:r>
            <a:r>
              <a:rPr lang="vi-VN" sz="3200" b="1" dirty="0">
                <a:solidFill>
                  <a:srgbClr val="133CD3"/>
                </a:solidFill>
                <a:latin typeface="Cambria" panose="02040503050406030204" pitchFamily="18" charset="0"/>
                <a:ea typeface="Cambria" panose="02040503050406030204" pitchFamily="18" charset="0"/>
              </a:rPr>
              <a:t>nhưng</a:t>
            </a:r>
            <a:r>
              <a:rPr lang="vi-VN" sz="3200" b="1" dirty="0">
                <a:solidFill>
                  <a:schemeClr val="accent2">
                    <a:lumMod val="75000"/>
                  </a:schemeClr>
                </a:solidFill>
                <a:latin typeface="Cambria" panose="02040503050406030204" pitchFamily="18" charset="0"/>
                <a:ea typeface="Cambria" panose="02040503050406030204" pitchFamily="18" charset="0"/>
              </a:rPr>
              <a:t> những bông lan vẫn e ấp giữ nụ chúm chím.</a:t>
            </a:r>
            <a:endParaRPr lang="en-US" sz="3200" b="1" dirty="0">
              <a:solidFill>
                <a:schemeClr val="accent2">
                  <a:lumMod val="75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813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49A90E0F-E35D-BE82-35DB-0204B4725C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xmlns="" id="{2BA1DE43-49EA-439F-E5B4-ED81C4D55F83}"/>
              </a:ext>
            </a:extLst>
          </p:cNvPr>
          <p:cNvPicPr>
            <a:picLocks noChangeAspect="1"/>
          </p:cNvPicPr>
          <p:nvPr/>
        </p:nvPicPr>
        <p:blipFill>
          <a:blip r:embed="rId2"/>
          <a:stretch>
            <a:fillRect/>
          </a:stretch>
        </p:blipFill>
        <p:spPr>
          <a:xfrm>
            <a:off x="508196" y="343804"/>
            <a:ext cx="1036825" cy="1171350"/>
          </a:xfrm>
          <a:prstGeom prst="rect">
            <a:avLst/>
          </a:prstGeom>
        </p:spPr>
      </p:pic>
      <p:sp>
        <p:nvSpPr>
          <p:cNvPr id="5" name="Rectangle: Rounded Corners 4">
            <a:extLst>
              <a:ext uri="{FF2B5EF4-FFF2-40B4-BE49-F238E27FC236}">
                <a16:creationId xmlns:a16="http://schemas.microsoft.com/office/drawing/2014/main" xmlns="" id="{839ABD82-7ABB-32D0-BD73-FB57FB8BD9E5}"/>
              </a:ext>
            </a:extLst>
          </p:cNvPr>
          <p:cNvSpPr/>
          <p:nvPr/>
        </p:nvSpPr>
        <p:spPr>
          <a:xfrm>
            <a:off x="1545021" y="461864"/>
            <a:ext cx="10184433" cy="1053290"/>
          </a:xfrm>
          <a:prstGeom prst="roundRect">
            <a:avLst>
              <a:gd name="adj" fmla="val 50000"/>
            </a:avLst>
          </a:prstGeom>
          <a:solidFill>
            <a:srgbClr val="6C75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err="1">
                <a:latin typeface="Cambria" panose="02040503050406030204" pitchFamily="18" charset="0"/>
                <a:ea typeface="Cambria" panose="02040503050406030204" pitchFamily="18" charset="0"/>
              </a:rPr>
              <a:t>Thêm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thay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ghép</a:t>
            </a:r>
            <a:r>
              <a:rPr lang="en-US" sz="3200" b="1" dirty="0">
                <a:latin typeface="Cambria" panose="02040503050406030204" pitchFamily="18" charset="0"/>
                <a:ea typeface="Cambria" panose="02040503050406030204" pitchFamily="18" charset="0"/>
              </a:rPr>
              <a:t>.</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6" name="Group 15">
            <a:extLst>
              <a:ext uri="{FF2B5EF4-FFF2-40B4-BE49-F238E27FC236}">
                <a16:creationId xmlns:a16="http://schemas.microsoft.com/office/drawing/2014/main" xmlns="" id="{45C16CFA-18AF-7924-08D6-9D58DBAC05BC}"/>
              </a:ext>
            </a:extLst>
          </p:cNvPr>
          <p:cNvGrpSpPr/>
          <p:nvPr/>
        </p:nvGrpSpPr>
        <p:grpSpPr>
          <a:xfrm>
            <a:off x="635786" y="1713186"/>
            <a:ext cx="11093668" cy="3078792"/>
            <a:chOff x="635786" y="1713186"/>
            <a:chExt cx="11093668" cy="3078792"/>
          </a:xfrm>
        </p:grpSpPr>
        <p:sp>
          <p:nvSpPr>
            <p:cNvPr id="6" name="TextBox 5">
              <a:extLst>
                <a:ext uri="{FF2B5EF4-FFF2-40B4-BE49-F238E27FC236}">
                  <a16:creationId xmlns:a16="http://schemas.microsoft.com/office/drawing/2014/main" xmlns="" id="{090AAFD3-E98C-8B37-5141-62C12029B36B}"/>
                </a:ext>
              </a:extLst>
            </p:cNvPr>
            <p:cNvSpPr txBox="1"/>
            <p:nvPr/>
          </p:nvSpPr>
          <p:spPr>
            <a:xfrm>
              <a:off x="635786" y="1713186"/>
              <a:ext cx="11093668" cy="3078792"/>
            </a:xfrm>
            <a:prstGeom prst="rect">
              <a:avLst/>
            </a:prstGeom>
            <a:noFill/>
          </p:spPr>
          <p:txBody>
            <a:bodyPr wrap="square" rtlCol="0">
              <a:spAutoFit/>
            </a:bodyPr>
            <a:lstStyle/>
            <a:p>
              <a:pPr marL="514350" marR="0" lvl="0" indent="-514350" algn="just" defTabSz="914400" rtl="0" eaLnBrk="1" fontAlgn="auto" latinLnBrk="0" hangingPunct="1">
                <a:lnSpc>
                  <a:spcPct val="140000"/>
                </a:lnSpc>
                <a:spcBef>
                  <a:spcPts val="600"/>
                </a:spcBef>
                <a:spcAft>
                  <a:spcPts val="600"/>
                </a:spcAft>
                <a:buClrTx/>
                <a:buSzTx/>
                <a:buFontTx/>
                <a:buAutoNum type="alphaLcParenR"/>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Nếu</a:t>
              </a:r>
              <a:r>
                <a:rPr kumimoji="0" lang="vi-V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em chọn một sản vật quê hương để giới thiệu với bạn bè</a:t>
              </a:r>
            </a:p>
            <a:p>
              <a:pPr marL="514350" marR="0" lvl="0" indent="-514350" algn="just" defTabSz="914400" rtl="0" eaLnBrk="1" fontAlgn="auto" latinLnBrk="0" hangingPunct="1">
                <a:lnSpc>
                  <a:spcPct val="140000"/>
                </a:lnSpc>
                <a:spcBef>
                  <a:spcPts val="600"/>
                </a:spcBef>
                <a:spcAft>
                  <a:spcPts val="600"/>
                </a:spcAft>
                <a:buClrTx/>
                <a:buSzTx/>
                <a:buFontTx/>
                <a:buAutoNum type="alphaLcParenR"/>
                <a:tabLst/>
                <a:defRPr/>
              </a:pPr>
              <a:r>
                <a:rPr lang="vi-VN" sz="3200" b="1" baseline="0" dirty="0">
                  <a:solidFill>
                    <a:prstClr val="black"/>
                  </a:solidFill>
                  <a:latin typeface="Cambria" panose="02040503050406030204" pitchFamily="18" charset="0"/>
                  <a:ea typeface="Cambria" panose="02040503050406030204" pitchFamily="18" charset="0"/>
                </a:rPr>
                <a:t>        nên</a:t>
              </a:r>
              <a:r>
                <a:rPr lang="vi-VN" sz="3200" b="1" dirty="0">
                  <a:solidFill>
                    <a:prstClr val="black"/>
                  </a:solidFill>
                  <a:latin typeface="Cambria" panose="02040503050406030204" pitchFamily="18" charset="0"/>
                  <a:ea typeface="Cambria" panose="02040503050406030204" pitchFamily="18" charset="0"/>
                </a:rPr>
                <a:t> tôi luôn háo hức mong đến giờ ông kể chuyện.</a:t>
              </a:r>
            </a:p>
            <a:p>
              <a:pPr marL="514350" marR="0" lvl="0" indent="-514350" algn="just" defTabSz="914400" rtl="0" eaLnBrk="1" fontAlgn="auto" latinLnBrk="0" hangingPunct="1">
                <a:lnSpc>
                  <a:spcPct val="140000"/>
                </a:lnSpc>
                <a:spcBef>
                  <a:spcPts val="600"/>
                </a:spcBef>
                <a:spcAft>
                  <a:spcPts val="600"/>
                </a:spcAft>
                <a:buClrTx/>
                <a:buSzTx/>
                <a:buFontTx/>
                <a:buAutoNum type="alphaLcParenR"/>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Tuy những</a:t>
              </a:r>
              <a:r>
                <a:rPr kumimoji="0" lang="vi-V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hạt gạo bé nhỏ, giản dị</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xmlns="" id="{02477B49-BAC4-0825-96D6-3AE98996D074}"/>
                </a:ext>
              </a:extLst>
            </p:cNvPr>
            <p:cNvPicPr>
              <a:picLocks noChangeAspect="1"/>
            </p:cNvPicPr>
            <p:nvPr/>
          </p:nvPicPr>
          <p:blipFill>
            <a:blip r:embed="rId3"/>
            <a:stretch>
              <a:fillRect/>
            </a:stretch>
          </p:blipFill>
          <p:spPr>
            <a:xfrm>
              <a:off x="2527515" y="2537419"/>
              <a:ext cx="590107" cy="561482"/>
            </a:xfrm>
            <a:prstGeom prst="rect">
              <a:avLst/>
            </a:prstGeom>
          </p:spPr>
        </p:pic>
        <p:pic>
          <p:nvPicPr>
            <p:cNvPr id="14" name="Picture 13">
              <a:extLst>
                <a:ext uri="{FF2B5EF4-FFF2-40B4-BE49-F238E27FC236}">
                  <a16:creationId xmlns:a16="http://schemas.microsoft.com/office/drawing/2014/main" xmlns="" id="{DC7CB9F4-CF29-EAE1-5E54-B508F8DBFF72}"/>
                </a:ext>
              </a:extLst>
            </p:cNvPr>
            <p:cNvPicPr>
              <a:picLocks noChangeAspect="1"/>
            </p:cNvPicPr>
            <p:nvPr/>
          </p:nvPicPr>
          <p:blipFill>
            <a:blip r:embed="rId3"/>
            <a:stretch>
              <a:fillRect/>
            </a:stretch>
          </p:blipFill>
          <p:spPr>
            <a:xfrm>
              <a:off x="1249967" y="3330950"/>
              <a:ext cx="590107" cy="561482"/>
            </a:xfrm>
            <a:prstGeom prst="rect">
              <a:avLst/>
            </a:prstGeom>
          </p:spPr>
        </p:pic>
        <p:pic>
          <p:nvPicPr>
            <p:cNvPr id="15" name="Picture 14">
              <a:extLst>
                <a:ext uri="{FF2B5EF4-FFF2-40B4-BE49-F238E27FC236}">
                  <a16:creationId xmlns:a16="http://schemas.microsoft.com/office/drawing/2014/main" xmlns="" id="{05B6D49F-A21F-53A6-879F-585C4A5F3FEE}"/>
                </a:ext>
              </a:extLst>
            </p:cNvPr>
            <p:cNvPicPr>
              <a:picLocks noChangeAspect="1"/>
            </p:cNvPicPr>
            <p:nvPr/>
          </p:nvPicPr>
          <p:blipFill>
            <a:blip r:embed="rId3"/>
            <a:stretch>
              <a:fillRect/>
            </a:stretch>
          </p:blipFill>
          <p:spPr>
            <a:xfrm>
              <a:off x="7592961" y="4230496"/>
              <a:ext cx="590107" cy="561482"/>
            </a:xfrm>
            <a:prstGeom prst="rect">
              <a:avLst/>
            </a:prstGeom>
          </p:spPr>
        </p:pic>
      </p:grpSp>
      <p:pic>
        <p:nvPicPr>
          <p:cNvPr id="18" name="Picture 17" descr="A cartoon of kids at desks&#10;&#10;AI-generated content may be incorrect.">
            <a:extLst>
              <a:ext uri="{FF2B5EF4-FFF2-40B4-BE49-F238E27FC236}">
                <a16:creationId xmlns:a16="http://schemas.microsoft.com/office/drawing/2014/main" xmlns="" id="{1CE712F3-B117-645C-7971-E8DB3AB5F3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7661" y="4569044"/>
            <a:ext cx="3836276" cy="2227226"/>
          </a:xfrm>
          <a:prstGeom prst="rect">
            <a:avLst/>
          </a:prstGeom>
        </p:spPr>
      </p:pic>
    </p:spTree>
    <p:extLst>
      <p:ext uri="{BB962C8B-B14F-4D97-AF65-F5344CB8AC3E}">
        <p14:creationId xmlns:p14="http://schemas.microsoft.com/office/powerpoint/2010/main" val="22414236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8243" y="1738826"/>
            <a:ext cx="3644143" cy="3644143"/>
          </a:xfrm>
          <a:prstGeom prst="rect">
            <a:avLst/>
          </a:prstGeom>
        </p:spPr>
      </p:pic>
      <p:pic>
        <p:nvPicPr>
          <p:cNvPr id="3" name="Đi học thật là vui - Nhạc thiếu nhi - Chuồn Chuồn TV">
            <a:hlinkClick r:id="" action="ppaction://media"/>
            <a:extLst>
              <a:ext uri="{FF2B5EF4-FFF2-40B4-BE49-F238E27FC236}">
                <a16:creationId xmlns:a16="http://schemas.microsoft.com/office/drawing/2014/main" xmlns="" id="{C4192FAC-8C72-3C19-41A8-FDA262980A7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90" y="0"/>
            <a:ext cx="12187410" cy="6855418"/>
          </a:xfrm>
          <a:prstGeom prst="rect">
            <a:avLst/>
          </a:prstGeom>
        </p:spPr>
      </p:pic>
    </p:spTree>
    <p:extLst>
      <p:ext uri="{BB962C8B-B14F-4D97-AF65-F5344CB8AC3E}">
        <p14:creationId xmlns:p14="http://schemas.microsoft.com/office/powerpoint/2010/main" val="14791094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7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rtoon girls standing next to a blackboard&#10;&#10;Description automatically generated">
            <a:extLst>
              <a:ext uri="{FF2B5EF4-FFF2-40B4-BE49-F238E27FC236}">
                <a16:creationId xmlns:a16="http://schemas.microsoft.com/office/drawing/2014/main" xmlns="" id="{96B14E6F-BC71-C861-1588-FBB981EF7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3361" y="2017495"/>
            <a:ext cx="7961358" cy="4495992"/>
          </a:xfrm>
          <a:prstGeom prst="rect">
            <a:avLst/>
          </a:prstGeom>
        </p:spPr>
      </p:pic>
      <p:pic>
        <p:nvPicPr>
          <p:cNvPr id="9" name="图片 25">
            <a:extLst>
              <a:ext uri="{FF2B5EF4-FFF2-40B4-BE49-F238E27FC236}">
                <a16:creationId xmlns:a16="http://schemas.microsoft.com/office/drawing/2014/main" xmlns="" id="{A1F68FAC-4B97-0579-8952-D3FA14F1C6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956" y="121375"/>
            <a:ext cx="2032754" cy="2032754"/>
          </a:xfrm>
          <a:prstGeom prst="rect">
            <a:avLst/>
          </a:prstGeom>
        </p:spPr>
      </p:pic>
      <p:pic>
        <p:nvPicPr>
          <p:cNvPr id="2" name="Picture 1"/>
          <p:cNvPicPr>
            <a:picLocks noChangeAspect="1"/>
          </p:cNvPicPr>
          <p:nvPr/>
        </p:nvPicPr>
        <p:blipFill>
          <a:blip r:embed="rId4"/>
          <a:stretch>
            <a:fillRect/>
          </a:stretch>
        </p:blipFill>
        <p:spPr>
          <a:xfrm>
            <a:off x="1886295" y="579061"/>
            <a:ext cx="9608129" cy="1347333"/>
          </a:xfrm>
          <a:prstGeom prst="rect">
            <a:avLst/>
          </a:prstGeom>
        </p:spPr>
      </p:pic>
    </p:spTree>
    <p:extLst>
      <p:ext uri="{BB962C8B-B14F-4D97-AF65-F5344CB8AC3E}">
        <p14:creationId xmlns:p14="http://schemas.microsoft.com/office/powerpoint/2010/main" val="2522113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2115880-D59B-71E7-01BF-4F1B78ACCCF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xmlns="" id="{7F94DA9C-4AA8-FB6C-26FD-7CCED4059D26}"/>
              </a:ext>
            </a:extLst>
          </p:cNvPr>
          <p:cNvPicPr>
            <a:picLocks noChangeAspect="1"/>
          </p:cNvPicPr>
          <p:nvPr/>
        </p:nvPicPr>
        <p:blipFill>
          <a:blip r:embed="rId2"/>
          <a:stretch>
            <a:fillRect/>
          </a:stretch>
        </p:blipFill>
        <p:spPr>
          <a:xfrm>
            <a:off x="508196" y="343804"/>
            <a:ext cx="1036825" cy="1171350"/>
          </a:xfrm>
          <a:prstGeom prst="rect">
            <a:avLst/>
          </a:prstGeom>
        </p:spPr>
      </p:pic>
      <p:sp>
        <p:nvSpPr>
          <p:cNvPr id="5" name="Rectangle: Rounded Corners 4">
            <a:extLst>
              <a:ext uri="{FF2B5EF4-FFF2-40B4-BE49-F238E27FC236}">
                <a16:creationId xmlns:a16="http://schemas.microsoft.com/office/drawing/2014/main" xmlns="" id="{A88B55D6-FDDD-7F88-309D-896073675F89}"/>
              </a:ext>
            </a:extLst>
          </p:cNvPr>
          <p:cNvSpPr/>
          <p:nvPr/>
        </p:nvSpPr>
        <p:spPr>
          <a:xfrm>
            <a:off x="1545021" y="461864"/>
            <a:ext cx="10184433" cy="1053290"/>
          </a:xfrm>
          <a:prstGeom prst="roundRect">
            <a:avLst>
              <a:gd name="adj" fmla="val 50000"/>
            </a:avLst>
          </a:prstGeom>
          <a:solidFill>
            <a:srgbClr val="6C75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err="1">
                <a:latin typeface="Cambria" panose="02040503050406030204" pitchFamily="18" charset="0"/>
                <a:ea typeface="Cambria" panose="02040503050406030204" pitchFamily="18" charset="0"/>
              </a:rPr>
              <a:t>Thêm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kết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từ</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vế</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thay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cho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hoa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để</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câu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ghép</a:t>
            </a:r>
            <a:r>
              <a:rPr lang="en-US" sz="3200" b="1" dirty="0">
                <a:latin typeface="Cambria" panose="02040503050406030204" pitchFamily="18" charset="0"/>
                <a:ea typeface="Cambria" panose="02040503050406030204" pitchFamily="18" charset="0"/>
              </a:rPr>
              <a:t>.</a:t>
            </a:r>
            <a:endParaRPr kumimoji="0" lang="en-US" sz="8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150B8680-D5FE-093D-E5EA-C0A937DB4163}"/>
              </a:ext>
            </a:extLst>
          </p:cNvPr>
          <p:cNvSpPr txBox="1"/>
          <p:nvPr/>
        </p:nvSpPr>
        <p:spPr>
          <a:xfrm>
            <a:off x="635786" y="1713186"/>
            <a:ext cx="11093668" cy="1392176"/>
          </a:xfrm>
          <a:prstGeom prst="rect">
            <a:avLst/>
          </a:prstGeom>
          <a:noFill/>
        </p:spPr>
        <p:txBody>
          <a:bodyPr wrap="square" rtlCol="0">
            <a:spAutoFit/>
          </a:bodyPr>
          <a:lstStyle/>
          <a:p>
            <a:pPr marL="514350" marR="0" lvl="0" indent="-514350" algn="just" defTabSz="914400" rtl="0" eaLnBrk="1" fontAlgn="auto" latinLnBrk="0" hangingPunct="1">
              <a:lnSpc>
                <a:spcPct val="140000"/>
              </a:lnSpc>
              <a:spcBef>
                <a:spcPts val="600"/>
              </a:spcBef>
              <a:spcAft>
                <a:spcPts val="600"/>
              </a:spcAft>
              <a:buClrTx/>
              <a:buSzTx/>
              <a:buFontTx/>
              <a:buAutoNum type="alphaLcParenR"/>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Nếu</a:t>
            </a:r>
            <a:r>
              <a:rPr kumimoji="0" lang="vi-V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em chọn một sản vật quê hương để giới thiệu với bạn bè</a:t>
            </a:r>
          </a:p>
        </p:txBody>
      </p:sp>
      <p:pic>
        <p:nvPicPr>
          <p:cNvPr id="13" name="Picture 12">
            <a:extLst>
              <a:ext uri="{FF2B5EF4-FFF2-40B4-BE49-F238E27FC236}">
                <a16:creationId xmlns:a16="http://schemas.microsoft.com/office/drawing/2014/main" xmlns="" id="{BE2E5384-E2F2-DF1B-13C7-742D8FA592E0}"/>
              </a:ext>
            </a:extLst>
          </p:cNvPr>
          <p:cNvPicPr>
            <a:picLocks noChangeAspect="1"/>
          </p:cNvPicPr>
          <p:nvPr/>
        </p:nvPicPr>
        <p:blipFill>
          <a:blip r:embed="rId3"/>
          <a:stretch>
            <a:fillRect/>
          </a:stretch>
        </p:blipFill>
        <p:spPr>
          <a:xfrm>
            <a:off x="2601087" y="2543880"/>
            <a:ext cx="590107" cy="561482"/>
          </a:xfrm>
          <a:prstGeom prst="rect">
            <a:avLst/>
          </a:prstGeom>
        </p:spPr>
      </p:pic>
      <p:sp>
        <p:nvSpPr>
          <p:cNvPr id="2" name="TextBox 1">
            <a:extLst>
              <a:ext uri="{FF2B5EF4-FFF2-40B4-BE49-F238E27FC236}">
                <a16:creationId xmlns:a16="http://schemas.microsoft.com/office/drawing/2014/main" xmlns="" id="{57D59028-2D39-B7BD-766A-24DCB127C06E}"/>
              </a:ext>
            </a:extLst>
          </p:cNvPr>
          <p:cNvSpPr txBox="1"/>
          <p:nvPr/>
        </p:nvSpPr>
        <p:spPr>
          <a:xfrm>
            <a:off x="2462927" y="2402606"/>
            <a:ext cx="8348620" cy="702756"/>
          </a:xfrm>
          <a:prstGeom prst="rect">
            <a:avLst/>
          </a:prstGeom>
          <a:noFill/>
        </p:spPr>
        <p:txBody>
          <a:bodyPr wrap="square" rtlCol="0">
            <a:spAutoFit/>
          </a:bodyPr>
          <a:lstStyle/>
          <a:p>
            <a:pPr marR="0" lvl="0" algn="just" defTabSz="914400" rtl="0" eaLnBrk="1" fontAlgn="auto" latinLnBrk="0" hangingPunct="1">
              <a:lnSpc>
                <a:spcPct val="140000"/>
              </a:lnSpc>
              <a:spcBef>
                <a:spcPts val="600"/>
              </a:spcBef>
              <a:spcAft>
                <a:spcPts val="600"/>
              </a:spcAft>
              <a:buClrTx/>
              <a:buSzTx/>
              <a:tabLst/>
              <a:defRPr/>
            </a:pPr>
            <a:r>
              <a:rPr lang="vi-VN" sz="3200" b="1" dirty="0">
                <a:solidFill>
                  <a:srgbClr val="C00000"/>
                </a:solidFill>
                <a:latin typeface="Cambria" panose="02040503050406030204" pitchFamily="18" charset="0"/>
                <a:ea typeface="Cambria" panose="02040503050406030204" pitchFamily="18" charset="0"/>
              </a:rPr>
              <a:t> thì em sẽ chọn món mì quảng thơm ngon.</a:t>
            </a:r>
            <a:endParaRPr kumimoji="0" lang="vi-VN" sz="3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xmlns="" id="{47A5B419-0289-93FF-3435-4DA7E19B929E}"/>
              </a:ext>
            </a:extLst>
          </p:cNvPr>
          <p:cNvGrpSpPr/>
          <p:nvPr/>
        </p:nvGrpSpPr>
        <p:grpSpPr>
          <a:xfrm>
            <a:off x="549166" y="3150549"/>
            <a:ext cx="11093668" cy="702756"/>
            <a:chOff x="549166" y="3150549"/>
            <a:chExt cx="11093668" cy="702756"/>
          </a:xfrm>
        </p:grpSpPr>
        <p:sp>
          <p:nvSpPr>
            <p:cNvPr id="3" name="TextBox 2">
              <a:extLst>
                <a:ext uri="{FF2B5EF4-FFF2-40B4-BE49-F238E27FC236}">
                  <a16:creationId xmlns:a16="http://schemas.microsoft.com/office/drawing/2014/main" xmlns="" id="{19B170C3-6036-09C4-B676-4719A1500B18}"/>
                </a:ext>
              </a:extLst>
            </p:cNvPr>
            <p:cNvSpPr txBox="1"/>
            <p:nvPr/>
          </p:nvSpPr>
          <p:spPr>
            <a:xfrm>
              <a:off x="549166" y="3150549"/>
              <a:ext cx="11093668" cy="702756"/>
            </a:xfrm>
            <a:prstGeom prst="rect">
              <a:avLst/>
            </a:prstGeom>
            <a:noFill/>
          </p:spPr>
          <p:txBody>
            <a:bodyPr wrap="square" rtlCol="0">
              <a:spAutoFit/>
            </a:bodyPr>
            <a:lstStyle/>
            <a:p>
              <a:pPr marR="0" lvl="0" algn="just" defTabSz="914400" rtl="0" eaLnBrk="1" fontAlgn="auto" latinLnBrk="0" hangingPunct="1">
                <a:lnSpc>
                  <a:spcPct val="140000"/>
                </a:lnSpc>
                <a:spcBef>
                  <a:spcPts val="600"/>
                </a:spcBef>
                <a:spcAft>
                  <a:spcPts val="600"/>
                </a:spcAft>
                <a:buClrTx/>
                <a:buSzTx/>
                <a:tabLst/>
                <a:defRPr/>
              </a:pPr>
              <a:r>
                <a:rPr lang="vi-VN" sz="3200" b="1" baseline="0" dirty="0">
                  <a:solidFill>
                    <a:prstClr val="black"/>
                  </a:solidFill>
                  <a:latin typeface="Cambria" panose="02040503050406030204" pitchFamily="18" charset="0"/>
                  <a:ea typeface="Cambria" panose="02040503050406030204" pitchFamily="18" charset="0"/>
                </a:rPr>
                <a:t>b)         nên</a:t>
              </a:r>
              <a:r>
                <a:rPr lang="vi-VN" sz="3200" b="1" dirty="0">
                  <a:solidFill>
                    <a:prstClr val="black"/>
                  </a:solidFill>
                  <a:latin typeface="Cambria" panose="02040503050406030204" pitchFamily="18" charset="0"/>
                  <a:ea typeface="Cambria" panose="02040503050406030204" pitchFamily="18" charset="0"/>
                </a:rPr>
                <a:t> tôi luôn háo hức mong đến giờ ông kể chuyện.</a:t>
              </a:r>
            </a:p>
          </p:txBody>
        </p:sp>
        <p:pic>
          <p:nvPicPr>
            <p:cNvPr id="9" name="Picture 8">
              <a:extLst>
                <a:ext uri="{FF2B5EF4-FFF2-40B4-BE49-F238E27FC236}">
                  <a16:creationId xmlns:a16="http://schemas.microsoft.com/office/drawing/2014/main" xmlns="" id="{B900E25E-F5EE-2ED5-3A2B-26B101C7D3F7}"/>
                </a:ext>
              </a:extLst>
            </p:cNvPr>
            <p:cNvPicPr>
              <a:picLocks noChangeAspect="1"/>
            </p:cNvPicPr>
            <p:nvPr/>
          </p:nvPicPr>
          <p:blipFill>
            <a:blip r:embed="rId3"/>
            <a:stretch>
              <a:fillRect/>
            </a:stretch>
          </p:blipFill>
          <p:spPr>
            <a:xfrm>
              <a:off x="1166425" y="3262274"/>
              <a:ext cx="590107" cy="561482"/>
            </a:xfrm>
            <a:prstGeom prst="rect">
              <a:avLst/>
            </a:prstGeom>
          </p:spPr>
        </p:pic>
      </p:grpSp>
      <p:sp>
        <p:nvSpPr>
          <p:cNvPr id="11" name="TextBox 10">
            <a:extLst>
              <a:ext uri="{FF2B5EF4-FFF2-40B4-BE49-F238E27FC236}">
                <a16:creationId xmlns:a16="http://schemas.microsoft.com/office/drawing/2014/main" xmlns="" id="{0ED669B7-3474-181B-818F-C99891E95D4E}"/>
              </a:ext>
            </a:extLst>
          </p:cNvPr>
          <p:cNvSpPr txBox="1"/>
          <p:nvPr/>
        </p:nvSpPr>
        <p:spPr>
          <a:xfrm>
            <a:off x="549166" y="3184871"/>
            <a:ext cx="11093668" cy="1219821"/>
          </a:xfrm>
          <a:prstGeom prst="rect">
            <a:avLst/>
          </a:prstGeom>
          <a:noFill/>
        </p:spPr>
        <p:txBody>
          <a:bodyPr wrap="square" rtlCol="0">
            <a:spAutoFit/>
          </a:bodyPr>
          <a:lstStyle/>
          <a:p>
            <a:pPr marR="0" lvl="0" algn="just" defTabSz="914400" rtl="0" eaLnBrk="1" fontAlgn="auto" latinLnBrk="0" hangingPunct="1">
              <a:lnSpc>
                <a:spcPct val="120000"/>
              </a:lnSpc>
              <a:spcBef>
                <a:spcPts val="600"/>
              </a:spcBef>
              <a:spcAft>
                <a:spcPts val="600"/>
              </a:spcAft>
              <a:buClrTx/>
              <a:buSzTx/>
              <a:tabLst/>
              <a:defRPr/>
            </a:pPr>
            <a:r>
              <a:rPr lang="vi-VN" sz="3200" b="1" dirty="0">
                <a:solidFill>
                  <a:srgbClr val="C00000"/>
                </a:solidFill>
                <a:latin typeface="Cambria" panose="02040503050406030204" pitchFamily="18" charset="0"/>
                <a:ea typeface="Cambria" panose="02040503050406030204" pitchFamily="18" charset="0"/>
              </a:rPr>
              <a:t>b) Ông tôi có một kho tàng những câu chuyện thú vị </a:t>
            </a:r>
            <a:r>
              <a:rPr lang="vi-VN" sz="3200" b="1" dirty="0">
                <a:latin typeface="Cambria" panose="02040503050406030204" pitchFamily="18" charset="0"/>
                <a:ea typeface="Cambria" panose="02040503050406030204" pitchFamily="18" charset="0"/>
              </a:rPr>
              <a:t>nên tôi luôn háo hức mong đến giờ ông kể chuyện.</a:t>
            </a:r>
            <a:endParaRPr kumimoji="0" lang="vi-VN" sz="3200" b="1" i="0" u="none" strike="noStrike" kern="1200" cap="none" spc="0" normalizeH="0" noProof="0" dirty="0">
              <a:ln>
                <a:noFill/>
              </a:ln>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xmlns="" id="{37BD0705-2E12-D194-FE40-A4BE4639D7BC}"/>
              </a:ext>
            </a:extLst>
          </p:cNvPr>
          <p:cNvGrpSpPr/>
          <p:nvPr/>
        </p:nvGrpSpPr>
        <p:grpSpPr>
          <a:xfrm>
            <a:off x="635786" y="4464396"/>
            <a:ext cx="11093668" cy="1546064"/>
            <a:chOff x="549166" y="3150549"/>
            <a:chExt cx="11093668" cy="1546064"/>
          </a:xfrm>
        </p:grpSpPr>
        <p:sp>
          <p:nvSpPr>
            <p:cNvPr id="23" name="TextBox 22">
              <a:extLst>
                <a:ext uri="{FF2B5EF4-FFF2-40B4-BE49-F238E27FC236}">
                  <a16:creationId xmlns:a16="http://schemas.microsoft.com/office/drawing/2014/main" xmlns="" id="{E3C790C7-8EE1-45F3-D9C1-FAD1BB4D8816}"/>
                </a:ext>
              </a:extLst>
            </p:cNvPr>
            <p:cNvSpPr txBox="1"/>
            <p:nvPr/>
          </p:nvSpPr>
          <p:spPr>
            <a:xfrm>
              <a:off x="549166" y="3150549"/>
              <a:ext cx="11093668" cy="1546064"/>
            </a:xfrm>
            <a:prstGeom prst="rect">
              <a:avLst/>
            </a:prstGeom>
            <a:noFill/>
          </p:spPr>
          <p:txBody>
            <a:bodyPr wrap="square" rtlCol="0">
              <a:spAutoFit/>
            </a:bodyPr>
            <a:lstStyle/>
            <a:p>
              <a:pPr algn="just">
                <a:lnSpc>
                  <a:spcPct val="140000"/>
                </a:lnSpc>
                <a:spcBef>
                  <a:spcPts val="600"/>
                </a:spcBef>
                <a:spcAft>
                  <a:spcPts val="600"/>
                </a:spcAft>
                <a:defRPr/>
              </a:pPr>
              <a:r>
                <a:rPr lang="vi-VN" sz="3200" b="1" baseline="0" dirty="0">
                  <a:solidFill>
                    <a:prstClr val="black"/>
                  </a:solidFill>
                  <a:latin typeface="Cambria" panose="02040503050406030204" pitchFamily="18" charset="0"/>
                  <a:ea typeface="Cambria" panose="02040503050406030204" pitchFamily="18" charset="0"/>
                </a:rPr>
                <a:t>c)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Tuy những</a:t>
              </a:r>
              <a:r>
                <a:rPr kumimoji="0" lang="vi-VN" sz="32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hạt gạo bé nhỏ, giản dị</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a:p>
              <a:pPr marR="0" lvl="0" algn="just" defTabSz="914400" rtl="0" eaLnBrk="1" fontAlgn="auto" latinLnBrk="0" hangingPunct="1">
                <a:lnSpc>
                  <a:spcPct val="140000"/>
                </a:lnSpc>
                <a:spcBef>
                  <a:spcPts val="600"/>
                </a:spcBef>
                <a:spcAft>
                  <a:spcPts val="600"/>
                </a:spcAft>
                <a:buClrTx/>
                <a:buSzTx/>
                <a:tabLst/>
                <a:defRPr/>
              </a:pPr>
              <a:endParaRPr lang="vi-VN" sz="3200" b="1" dirty="0">
                <a:solidFill>
                  <a:prstClr val="black"/>
                </a:solidFill>
                <a:latin typeface="Cambria" panose="02040503050406030204" pitchFamily="18" charset="0"/>
                <a:ea typeface="Cambria" panose="02040503050406030204" pitchFamily="18" charset="0"/>
              </a:endParaRPr>
            </a:p>
          </p:txBody>
        </p:sp>
        <p:pic>
          <p:nvPicPr>
            <p:cNvPr id="24" name="Picture 23">
              <a:extLst>
                <a:ext uri="{FF2B5EF4-FFF2-40B4-BE49-F238E27FC236}">
                  <a16:creationId xmlns:a16="http://schemas.microsoft.com/office/drawing/2014/main" xmlns="" id="{42363824-8772-A2A1-2862-FAAF239EB65A}"/>
                </a:ext>
              </a:extLst>
            </p:cNvPr>
            <p:cNvPicPr>
              <a:picLocks noChangeAspect="1"/>
            </p:cNvPicPr>
            <p:nvPr/>
          </p:nvPicPr>
          <p:blipFill>
            <a:blip r:embed="rId3"/>
            <a:stretch>
              <a:fillRect/>
            </a:stretch>
          </p:blipFill>
          <p:spPr>
            <a:xfrm>
              <a:off x="7420080" y="3314317"/>
              <a:ext cx="590107" cy="561482"/>
            </a:xfrm>
            <a:prstGeom prst="rect">
              <a:avLst/>
            </a:prstGeom>
          </p:spPr>
        </p:pic>
      </p:grpSp>
      <p:sp>
        <p:nvSpPr>
          <p:cNvPr id="25" name="TextBox 24">
            <a:extLst>
              <a:ext uri="{FF2B5EF4-FFF2-40B4-BE49-F238E27FC236}">
                <a16:creationId xmlns:a16="http://schemas.microsoft.com/office/drawing/2014/main" xmlns="" id="{35112952-E30A-0EFC-694F-1F2BA82A2BBA}"/>
              </a:ext>
            </a:extLst>
          </p:cNvPr>
          <p:cNvSpPr txBox="1"/>
          <p:nvPr/>
        </p:nvSpPr>
        <p:spPr>
          <a:xfrm>
            <a:off x="635786" y="4628164"/>
            <a:ext cx="11093668" cy="1675330"/>
          </a:xfrm>
          <a:prstGeom prst="rect">
            <a:avLst/>
          </a:prstGeom>
          <a:noFill/>
        </p:spPr>
        <p:txBody>
          <a:bodyPr wrap="square" rtlCol="0">
            <a:spAutoFit/>
          </a:bodyPr>
          <a:lstStyle/>
          <a:p>
            <a:pPr lvl="0" algn="just">
              <a:lnSpc>
                <a:spcPct val="110000"/>
              </a:lnSpc>
              <a:spcBef>
                <a:spcPts val="600"/>
              </a:spcBef>
              <a:spcAft>
                <a:spcPts val="600"/>
              </a:spcAft>
              <a:defRPr/>
            </a:pPr>
            <a:r>
              <a:rPr lang="vi-VN" sz="3200" b="1" dirty="0">
                <a:latin typeface="Cambria" panose="02040503050406030204" pitchFamily="18" charset="0"/>
                <a:ea typeface="Cambria" panose="02040503050406030204" pitchFamily="18" charset="0"/>
              </a:rPr>
              <a:t>c) </a:t>
            </a:r>
            <a:r>
              <a:rPr lang="vi-VN" sz="3200" b="1" dirty="0">
                <a:solidFill>
                  <a:prstClr val="black"/>
                </a:solidFill>
                <a:latin typeface="Cambria" panose="02040503050406030204" pitchFamily="18" charset="0"/>
                <a:ea typeface="Cambria" panose="02040503050406030204" pitchFamily="18" charset="0"/>
              </a:rPr>
              <a:t>Tuy những hạt gạo bé nhỏ, giản dị </a:t>
            </a:r>
            <a:r>
              <a:rPr lang="vi-VN" sz="3200" b="1" dirty="0">
                <a:solidFill>
                  <a:srgbClr val="C00000"/>
                </a:solidFill>
                <a:latin typeface="Cambria" panose="02040503050406030204" pitchFamily="18" charset="0"/>
                <a:ea typeface="Cambria" panose="02040503050406030204" pitchFamily="18" charset="0"/>
              </a:rPr>
              <a:t>nhưng thiếu chúng con người khó có thể thay thế bằng lương thực nào tốt hơn.</a:t>
            </a:r>
            <a:endParaRPr kumimoji="0" lang="vi-VN" sz="3200" b="1" i="0" u="none" strike="noStrike" kern="1200" cap="none" spc="0" normalizeH="0" noProof="0" dirty="0">
              <a:ln>
                <a:noFill/>
              </a:ln>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09935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xit" presetSubtype="10" fill="hold" nodeType="clickEffect">
                                  <p:stCondLst>
                                    <p:cond delay="0"/>
                                  </p:stCondLst>
                                  <p:childTnLst>
                                    <p:animEffect transition="out" filter="randombar(horizontal)">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randombar(horizontal)">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xit" presetSubtype="10" fill="hold" nodeType="clickEffect">
                                  <p:stCondLst>
                                    <p:cond delay="0"/>
                                  </p:stCondLst>
                                  <p:childTnLst>
                                    <p:animEffect transition="out" filter="randombar(horizontal)">
                                      <p:cBhvr>
                                        <p:cTn id="32" dur="500"/>
                                        <p:tgtEl>
                                          <p:spTgt spid="22"/>
                                        </p:tgtEl>
                                      </p:cBhvr>
                                    </p:animEffect>
                                    <p:set>
                                      <p:cBhvr>
                                        <p:cTn id="33" dur="1" fill="hold">
                                          <p:stCondLst>
                                            <p:cond delay="499"/>
                                          </p:stCondLst>
                                        </p:cTn>
                                        <p:tgtEl>
                                          <p:spTgt spid="22"/>
                                        </p:tgtEl>
                                        <p:attrNameLst>
                                          <p:attrName>style.visibility</p:attrName>
                                        </p:attrNameLst>
                                      </p:cBhvr>
                                      <p:to>
                                        <p:strVal val="hidden"/>
                                      </p:to>
                                    </p:set>
                                  </p:childTnLst>
                                </p:cTn>
                              </p:par>
                              <p:par>
                                <p:cTn id="34" presetID="22" presetClass="entr" presetSubtype="8"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9735" t="19683" r="12329" b="19366"/>
          <a:stretch/>
        </p:blipFill>
        <p:spPr>
          <a:xfrm>
            <a:off x="1608770" y="-259219"/>
            <a:ext cx="8491671" cy="6641146"/>
          </a:xfrm>
          <a:prstGeom prst="rect">
            <a:avLst/>
          </a:prstGeom>
        </p:spPr>
      </p:pic>
      <p:sp>
        <p:nvSpPr>
          <p:cNvPr id="3" name="Rectangle: Rounded Corners 2">
            <a:extLst>
              <a:ext uri="{FF2B5EF4-FFF2-40B4-BE49-F238E27FC236}">
                <a16:creationId xmlns:a16="http://schemas.microsoft.com/office/drawing/2014/main" xmlns="" id="{C934E2F0-68C3-A309-61E9-E48096581EE4}"/>
              </a:ext>
            </a:extLst>
          </p:cNvPr>
          <p:cNvSpPr/>
          <p:nvPr/>
        </p:nvSpPr>
        <p:spPr>
          <a:xfrm>
            <a:off x="4347942" y="3061354"/>
            <a:ext cx="4389220" cy="1134023"/>
          </a:xfrm>
          <a:custGeom>
            <a:avLst/>
            <a:gdLst>
              <a:gd name="connsiteX0" fmla="*/ 0 w 4389220"/>
              <a:gd name="connsiteY0" fmla="*/ 0 h 1134023"/>
              <a:gd name="connsiteX1" fmla="*/ 0 w 4389220"/>
              <a:gd name="connsiteY1" fmla="*/ 0 h 1134023"/>
              <a:gd name="connsiteX2" fmla="*/ 4389220 w 4389220"/>
              <a:gd name="connsiteY2" fmla="*/ 0 h 1134023"/>
              <a:gd name="connsiteX3" fmla="*/ 4389220 w 4389220"/>
              <a:gd name="connsiteY3" fmla="*/ 0 h 1134023"/>
              <a:gd name="connsiteX4" fmla="*/ 4389220 w 4389220"/>
              <a:gd name="connsiteY4" fmla="*/ 1134023 h 1134023"/>
              <a:gd name="connsiteX5" fmla="*/ 4389220 w 4389220"/>
              <a:gd name="connsiteY5" fmla="*/ 1134023 h 1134023"/>
              <a:gd name="connsiteX6" fmla="*/ 0 w 4389220"/>
              <a:gd name="connsiteY6" fmla="*/ 1134023 h 1134023"/>
              <a:gd name="connsiteX7" fmla="*/ 0 w 4389220"/>
              <a:gd name="connsiteY7" fmla="*/ 1134023 h 1134023"/>
              <a:gd name="connsiteX8" fmla="*/ 0 w 4389220"/>
              <a:gd name="connsiteY8" fmla="*/ 0 h 113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9220" h="1134023" fill="none" extrusionOk="0">
                <a:moveTo>
                  <a:pt x="0" y="0"/>
                </a:moveTo>
                <a:lnTo>
                  <a:pt x="0" y="0"/>
                </a:lnTo>
                <a:cubicBezTo>
                  <a:pt x="1466063" y="5753"/>
                  <a:pt x="2940659" y="-51483"/>
                  <a:pt x="4389220" y="0"/>
                </a:cubicBezTo>
                <a:lnTo>
                  <a:pt x="4389220" y="0"/>
                </a:lnTo>
                <a:cubicBezTo>
                  <a:pt x="4478356" y="254713"/>
                  <a:pt x="4310407" y="934780"/>
                  <a:pt x="4389220" y="1134023"/>
                </a:cubicBezTo>
                <a:lnTo>
                  <a:pt x="4389220" y="1134023"/>
                </a:lnTo>
                <a:cubicBezTo>
                  <a:pt x="3242494" y="1115065"/>
                  <a:pt x="1768350" y="1073382"/>
                  <a:pt x="0" y="1134023"/>
                </a:cubicBezTo>
                <a:lnTo>
                  <a:pt x="0" y="1134023"/>
                </a:lnTo>
                <a:cubicBezTo>
                  <a:pt x="-41578" y="891915"/>
                  <a:pt x="-36220" y="198896"/>
                  <a:pt x="0" y="0"/>
                </a:cubicBezTo>
                <a:close/>
              </a:path>
              <a:path w="4389220" h="1134023" stroke="0" extrusionOk="0">
                <a:moveTo>
                  <a:pt x="0" y="0"/>
                </a:moveTo>
                <a:lnTo>
                  <a:pt x="0" y="0"/>
                </a:lnTo>
                <a:cubicBezTo>
                  <a:pt x="1121761" y="-133594"/>
                  <a:pt x="3561351" y="63808"/>
                  <a:pt x="4389220" y="0"/>
                </a:cubicBezTo>
                <a:lnTo>
                  <a:pt x="4389220" y="0"/>
                </a:lnTo>
                <a:cubicBezTo>
                  <a:pt x="4487902" y="463522"/>
                  <a:pt x="4360561" y="639394"/>
                  <a:pt x="4389220" y="1134023"/>
                </a:cubicBezTo>
                <a:lnTo>
                  <a:pt x="4389220" y="1134023"/>
                </a:lnTo>
                <a:cubicBezTo>
                  <a:pt x="3040562" y="1075129"/>
                  <a:pt x="822521" y="1148256"/>
                  <a:pt x="0" y="1134023"/>
                </a:cubicBezTo>
                <a:lnTo>
                  <a:pt x="0" y="1134023"/>
                </a:lnTo>
                <a:cubicBezTo>
                  <a:pt x="-19518" y="583120"/>
                  <a:pt x="-56295" y="439101"/>
                  <a:pt x="0" y="0"/>
                </a:cubicBezTo>
                <a:close/>
              </a:path>
            </a:pathLst>
          </a:custGeom>
          <a:solidFill>
            <a:srgbClr val="FFC51C"/>
          </a:solidFill>
          <a:ln w="28575">
            <a:solidFill>
              <a:srgbClr val="FEBD5B"/>
            </a:solidFill>
            <a:extLst>
              <a:ext uri="{C807C97D-BFC1-408E-A445-0C87EB9F89A2}">
                <ask:lineSketchStyleProps xmln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rPr>
              <a:t>Chia </a:t>
            </a:r>
            <a:r>
              <a:rPr lang="en-US" sz="3200" b="1" dirty="0" err="1">
                <a:solidFill>
                  <a:schemeClr val="tx1"/>
                </a:solidFill>
                <a:latin typeface="Cambria" panose="02040503050406030204" pitchFamily="18" charset="0"/>
                <a:ea typeface="Cambria" panose="02040503050406030204" pitchFamily="18" charset="0"/>
              </a:rPr>
              <a:t>sẻ</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bài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học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với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người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thân</a:t>
            </a:r>
            <a:r>
              <a:rPr lang="en-US" sz="3200" b="1" dirty="0">
                <a:solidFill>
                  <a:schemeClr val="tx1"/>
                </a:solidFill>
                <a:latin typeface="Cambria" panose="02040503050406030204" pitchFamily="18" charset="0"/>
                <a:ea typeface="Cambria" panose="02040503050406030204" pitchFamily="18" charset="0"/>
              </a:rPr>
              <a:t>.</a:t>
            </a:r>
          </a:p>
        </p:txBody>
      </p:sp>
      <p:sp>
        <p:nvSpPr>
          <p:cNvPr id="4" name="Rectangle: Rounded Corners 3">
            <a:extLst>
              <a:ext uri="{FF2B5EF4-FFF2-40B4-BE49-F238E27FC236}">
                <a16:creationId xmlns:a16="http://schemas.microsoft.com/office/drawing/2014/main" xmlns="" id="{826699E5-4D4A-5A82-389E-5073602875B3}"/>
              </a:ext>
            </a:extLst>
          </p:cNvPr>
          <p:cNvSpPr/>
          <p:nvPr/>
        </p:nvSpPr>
        <p:spPr>
          <a:xfrm>
            <a:off x="4347942" y="4488676"/>
            <a:ext cx="4475547" cy="801278"/>
          </a:xfrm>
          <a:custGeom>
            <a:avLst/>
            <a:gdLst>
              <a:gd name="connsiteX0" fmla="*/ 0 w 4475547"/>
              <a:gd name="connsiteY0" fmla="*/ 0 h 801278"/>
              <a:gd name="connsiteX1" fmla="*/ 0 w 4475547"/>
              <a:gd name="connsiteY1" fmla="*/ 0 h 801278"/>
              <a:gd name="connsiteX2" fmla="*/ 4475547 w 4475547"/>
              <a:gd name="connsiteY2" fmla="*/ 0 h 801278"/>
              <a:gd name="connsiteX3" fmla="*/ 4475547 w 4475547"/>
              <a:gd name="connsiteY3" fmla="*/ 0 h 801278"/>
              <a:gd name="connsiteX4" fmla="*/ 4475547 w 4475547"/>
              <a:gd name="connsiteY4" fmla="*/ 801278 h 801278"/>
              <a:gd name="connsiteX5" fmla="*/ 4475547 w 4475547"/>
              <a:gd name="connsiteY5" fmla="*/ 801278 h 801278"/>
              <a:gd name="connsiteX6" fmla="*/ 0 w 4475547"/>
              <a:gd name="connsiteY6" fmla="*/ 801278 h 801278"/>
              <a:gd name="connsiteX7" fmla="*/ 0 w 4475547"/>
              <a:gd name="connsiteY7" fmla="*/ 801278 h 801278"/>
              <a:gd name="connsiteX8" fmla="*/ 0 w 4475547"/>
              <a:gd name="connsiteY8" fmla="*/ 0 h 80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5547" h="801278" fill="none" extrusionOk="0">
                <a:moveTo>
                  <a:pt x="0" y="0"/>
                </a:moveTo>
                <a:lnTo>
                  <a:pt x="0" y="0"/>
                </a:lnTo>
                <a:cubicBezTo>
                  <a:pt x="1981894" y="5753"/>
                  <a:pt x="3046600" y="-51483"/>
                  <a:pt x="4475547" y="0"/>
                </a:cubicBezTo>
                <a:lnTo>
                  <a:pt x="4475547" y="0"/>
                </a:lnTo>
                <a:cubicBezTo>
                  <a:pt x="4547441" y="243735"/>
                  <a:pt x="4520450" y="486523"/>
                  <a:pt x="4475547" y="801278"/>
                </a:cubicBezTo>
                <a:lnTo>
                  <a:pt x="4475547" y="801278"/>
                </a:lnTo>
                <a:cubicBezTo>
                  <a:pt x="2681150" y="782320"/>
                  <a:pt x="2122756" y="740637"/>
                  <a:pt x="0" y="801278"/>
                </a:cubicBezTo>
                <a:lnTo>
                  <a:pt x="0" y="801278"/>
                </a:lnTo>
                <a:cubicBezTo>
                  <a:pt x="-45403" y="477961"/>
                  <a:pt x="-53234" y="225755"/>
                  <a:pt x="0" y="0"/>
                </a:cubicBezTo>
                <a:close/>
              </a:path>
              <a:path w="4475547" h="801278" stroke="0" extrusionOk="0">
                <a:moveTo>
                  <a:pt x="0" y="0"/>
                </a:moveTo>
                <a:lnTo>
                  <a:pt x="0" y="0"/>
                </a:lnTo>
                <a:cubicBezTo>
                  <a:pt x="1725039" y="-133594"/>
                  <a:pt x="2720154" y="63808"/>
                  <a:pt x="4475547" y="0"/>
                </a:cubicBezTo>
                <a:lnTo>
                  <a:pt x="4475547" y="0"/>
                </a:lnTo>
                <a:cubicBezTo>
                  <a:pt x="4408367" y="234989"/>
                  <a:pt x="4455251" y="415766"/>
                  <a:pt x="4475547" y="801278"/>
                </a:cubicBezTo>
                <a:lnTo>
                  <a:pt x="4475547" y="801278"/>
                </a:lnTo>
                <a:cubicBezTo>
                  <a:pt x="3189122" y="742384"/>
                  <a:pt x="2147368" y="815511"/>
                  <a:pt x="0" y="801278"/>
                </a:cubicBezTo>
                <a:lnTo>
                  <a:pt x="0" y="801278"/>
                </a:lnTo>
                <a:cubicBezTo>
                  <a:pt x="1946" y="691734"/>
                  <a:pt x="-16972" y="291262"/>
                  <a:pt x="0" y="0"/>
                </a:cubicBezTo>
                <a:close/>
              </a:path>
            </a:pathLst>
          </a:custGeom>
          <a:solidFill>
            <a:srgbClr val="FFC51C"/>
          </a:solidFill>
          <a:ln w="28575">
            <a:solidFill>
              <a:srgbClr val="FEBD5B"/>
            </a:solidFill>
            <a:extLst>
              <a:ext uri="{C807C97D-BFC1-408E-A445-0C87EB9F89A2}">
                <ask:lineSketchStyleProps xmlns="" xmlns:ask="http://schemas.microsoft.com/office/drawing/2018/sketchyshapes" sd="852854689">
                  <a:prstGeom prst="roundRect">
                    <a:avLst>
                      <a:gd name="adj" fmla="val 0"/>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Cambria" panose="02040503050406030204" pitchFamily="18" charset="0"/>
                <a:ea typeface="Cambria" panose="02040503050406030204" pitchFamily="18" charset="0"/>
              </a:rPr>
              <a:t>Chuẩn</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bị</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bài</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học</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mới</a:t>
            </a:r>
            <a:r>
              <a:rPr lang="en-US" sz="3200" b="1" dirty="0">
                <a:solidFill>
                  <a:schemeClr val="tx1"/>
                </a:solidFill>
                <a:latin typeface="Cambria" panose="02040503050406030204" pitchFamily="18" charset="0"/>
                <a:ea typeface="Cambria" panose="02040503050406030204" pitchFamily="18" charset="0"/>
              </a:rPr>
              <a:t>.</a:t>
            </a:r>
          </a:p>
        </p:txBody>
      </p:sp>
      <p:pic>
        <p:nvPicPr>
          <p:cNvPr id="5" name="Picture 4" descr="A set of cartoon stars&#10;&#10;Description automatically generated">
            <a:extLst>
              <a:ext uri="{FF2B5EF4-FFF2-40B4-BE49-F238E27FC236}">
                <a16:creationId xmlns:a16="http://schemas.microsoft.com/office/drawing/2014/main" xmlns="" id="{049CE306-C202-F9E5-BD8C-7983EC3518BE}"/>
              </a:ext>
            </a:extLst>
          </p:cNvPr>
          <p:cNvPicPr>
            <a:picLocks noChangeAspect="1"/>
          </p:cNvPicPr>
          <p:nvPr/>
        </p:nvPicPr>
        <p:blipFill>
          <a:blip r:embed="rId4" cstate="print">
            <a:extLst>
              <a:ext uri="{28A0092B-C50C-407E-A947-70E740481C1C}">
                <a14:useLocalDpi xmlns:a14="http://schemas.microsoft.com/office/drawing/2010/main" val="0"/>
              </a:ext>
            </a:extLst>
          </a:blip>
          <a:srcRect l="841" t="52027" r="37178" b="13099"/>
          <a:stretch/>
        </p:blipFill>
        <p:spPr>
          <a:xfrm>
            <a:off x="2852043" y="3061354"/>
            <a:ext cx="1601515" cy="917451"/>
          </a:xfrm>
          <a:prstGeom prst="rect">
            <a:avLst/>
          </a:prstGeom>
        </p:spPr>
      </p:pic>
      <p:pic>
        <p:nvPicPr>
          <p:cNvPr id="6" name="Picture 5" descr="A set of cartoon stars&#10;&#10;Description automatically generated">
            <a:extLst>
              <a:ext uri="{FF2B5EF4-FFF2-40B4-BE49-F238E27FC236}">
                <a16:creationId xmlns:a16="http://schemas.microsoft.com/office/drawing/2014/main" xmlns="" id="{39DF7A80-A4DB-C415-38C1-1C8237C998CF}"/>
              </a:ext>
            </a:extLst>
          </p:cNvPr>
          <p:cNvPicPr>
            <a:picLocks noChangeAspect="1"/>
          </p:cNvPicPr>
          <p:nvPr/>
        </p:nvPicPr>
        <p:blipFill>
          <a:blip r:embed="rId4" cstate="print">
            <a:extLst>
              <a:ext uri="{28A0092B-C50C-407E-A947-70E740481C1C}">
                <a14:useLocalDpi xmlns:a14="http://schemas.microsoft.com/office/drawing/2010/main" val="0"/>
              </a:ext>
            </a:extLst>
          </a:blip>
          <a:srcRect l="841" t="52027" r="37178" b="13099"/>
          <a:stretch/>
        </p:blipFill>
        <p:spPr>
          <a:xfrm>
            <a:off x="2966735" y="4602984"/>
            <a:ext cx="1601515" cy="917451"/>
          </a:xfrm>
          <a:prstGeom prst="rect">
            <a:avLst/>
          </a:prstGeom>
        </p:spPr>
      </p:pic>
      <p:pic>
        <p:nvPicPr>
          <p:cNvPr id="7" name="Picture 6">
            <a:extLst>
              <a:ext uri="{FF2B5EF4-FFF2-40B4-BE49-F238E27FC236}">
                <a16:creationId xmlns:a16="http://schemas.microsoft.com/office/drawing/2014/main" xmlns="" id="{54CA22CC-4E15-D90A-9B16-D89EFA836DF5}"/>
              </a:ext>
            </a:extLst>
          </p:cNvPr>
          <p:cNvPicPr>
            <a:picLocks noChangeAspect="1"/>
          </p:cNvPicPr>
          <p:nvPr/>
        </p:nvPicPr>
        <p:blipFill>
          <a:blip r:embed="rId5"/>
          <a:stretch>
            <a:fillRect/>
          </a:stretch>
        </p:blipFill>
        <p:spPr>
          <a:xfrm>
            <a:off x="3767492" y="1383859"/>
            <a:ext cx="4889416" cy="1426588"/>
          </a:xfrm>
          <a:prstGeom prst="rect">
            <a:avLst/>
          </a:prstGeom>
        </p:spPr>
      </p:pic>
      <p:pic>
        <p:nvPicPr>
          <p:cNvPr id="8" name="Picture 7">
            <a:extLst>
              <a:ext uri="{FF2B5EF4-FFF2-40B4-BE49-F238E27FC236}">
                <a16:creationId xmlns:a16="http://schemas.microsoft.com/office/drawing/2014/main" xmlns="" id="{C9A93064-CBDC-FDA1-120B-7F7F8F265D06}"/>
              </a:ext>
            </a:extLst>
          </p:cNvPr>
          <p:cNvPicPr>
            <a:picLocks noChangeAspect="1"/>
          </p:cNvPicPr>
          <p:nvPr/>
        </p:nvPicPr>
        <p:blipFill>
          <a:blip r:embed="rId6"/>
          <a:stretch>
            <a:fillRect/>
          </a:stretch>
        </p:blipFill>
        <p:spPr>
          <a:xfrm>
            <a:off x="11115551" y="1"/>
            <a:ext cx="1249788" cy="499915"/>
          </a:xfrm>
          <a:prstGeom prst="rect">
            <a:avLst/>
          </a:prstGeom>
        </p:spPr>
      </p:pic>
      <p:pic>
        <p:nvPicPr>
          <p:cNvPr id="11" name="Picture 10">
            <a:extLst>
              <a:ext uri="{FF2B5EF4-FFF2-40B4-BE49-F238E27FC236}">
                <a16:creationId xmlns:a16="http://schemas.microsoft.com/office/drawing/2014/main" xmlns="" id="{FD5A3424-E8B0-82FB-4A3A-2DE68E9CEDA1}"/>
              </a:ext>
            </a:extLst>
          </p:cNvPr>
          <p:cNvPicPr>
            <a:picLocks noChangeAspect="1"/>
          </p:cNvPicPr>
          <p:nvPr/>
        </p:nvPicPr>
        <p:blipFill>
          <a:blip r:embed="rId7"/>
          <a:stretch>
            <a:fillRect/>
          </a:stretch>
        </p:blipFill>
        <p:spPr>
          <a:xfrm>
            <a:off x="-23255" y="6464110"/>
            <a:ext cx="1450974" cy="499915"/>
          </a:xfrm>
          <a:prstGeom prst="rect">
            <a:avLst/>
          </a:prstGeom>
        </p:spPr>
      </p:pic>
    </p:spTree>
    <p:extLst>
      <p:ext uri="{BB962C8B-B14F-4D97-AF65-F5344CB8AC3E}">
        <p14:creationId xmlns:p14="http://schemas.microsoft.com/office/powerpoint/2010/main" val="99124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000"/>
                            </p:stCondLst>
                            <p:childTnLst>
                              <p:par>
                                <p:cTn id="20" presetID="22" presetClass="entr" presetSubtype="8"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par>
                          <p:cTn id="23" fill="hold">
                            <p:stCondLst>
                              <p:cond delay="1500"/>
                            </p:stCondLst>
                            <p:childTnLst>
                              <p:par>
                                <p:cTn id="24" presetID="22" presetClass="entr" presetSubtype="8"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par>
                          <p:cTn id="27" fill="hold">
                            <p:stCondLst>
                              <p:cond delay="2000"/>
                            </p:stCondLst>
                            <p:childTnLst>
                              <p:par>
                                <p:cTn id="28" presetID="22" presetClass="entr" presetSubtype="8"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5581" y="2597857"/>
            <a:ext cx="5673192" cy="3369449"/>
          </a:xfrm>
          <a:prstGeom prst="rect">
            <a:avLst/>
          </a:prstGeom>
        </p:spPr>
      </p:pic>
      <p:pic>
        <p:nvPicPr>
          <p:cNvPr id="13" name="Picture 12">
            <a:extLst>
              <a:ext uri="{FF2B5EF4-FFF2-40B4-BE49-F238E27FC236}">
                <a16:creationId xmlns:a16="http://schemas.microsoft.com/office/drawing/2014/main" xmlns="" id="{69B7AD18-CC92-5E5C-E59A-CFC1CD7A3A5A}"/>
              </a:ext>
            </a:extLst>
          </p:cNvPr>
          <p:cNvPicPr>
            <a:picLocks noChangeAspect="1"/>
          </p:cNvPicPr>
          <p:nvPr/>
        </p:nvPicPr>
        <p:blipFill>
          <a:blip r:embed="rId4"/>
          <a:stretch>
            <a:fillRect/>
          </a:stretch>
        </p:blipFill>
        <p:spPr>
          <a:xfrm>
            <a:off x="660785" y="1234021"/>
            <a:ext cx="7254869" cy="2920237"/>
          </a:xfrm>
          <a:prstGeom prst="rect">
            <a:avLst/>
          </a:prstGeom>
        </p:spPr>
      </p:pic>
      <p:pic>
        <p:nvPicPr>
          <p:cNvPr id="14" name="Picture 13">
            <a:extLst>
              <a:ext uri="{FF2B5EF4-FFF2-40B4-BE49-F238E27FC236}">
                <a16:creationId xmlns:a16="http://schemas.microsoft.com/office/drawing/2014/main" xmlns="" id="{C1C70595-64EE-64F2-464A-6129F95980E3}"/>
              </a:ext>
            </a:extLst>
          </p:cNvPr>
          <p:cNvPicPr>
            <a:picLocks noChangeAspect="1"/>
          </p:cNvPicPr>
          <p:nvPr/>
        </p:nvPicPr>
        <p:blipFill>
          <a:blip r:embed="rId5"/>
          <a:stretch>
            <a:fillRect/>
          </a:stretch>
        </p:blipFill>
        <p:spPr>
          <a:xfrm>
            <a:off x="11115551" y="1"/>
            <a:ext cx="1249788" cy="499915"/>
          </a:xfrm>
          <a:prstGeom prst="rect">
            <a:avLst/>
          </a:prstGeom>
        </p:spPr>
      </p:pic>
      <p:pic>
        <p:nvPicPr>
          <p:cNvPr id="15" name="Picture 14">
            <a:extLst>
              <a:ext uri="{FF2B5EF4-FFF2-40B4-BE49-F238E27FC236}">
                <a16:creationId xmlns:a16="http://schemas.microsoft.com/office/drawing/2014/main" xmlns="" id="{9D6494B9-5F66-134C-7103-2F3D549664F2}"/>
              </a:ext>
            </a:extLst>
          </p:cNvPr>
          <p:cNvPicPr>
            <a:picLocks noChangeAspect="1"/>
          </p:cNvPicPr>
          <p:nvPr/>
        </p:nvPicPr>
        <p:blipFill>
          <a:blip r:embed="rId6"/>
          <a:stretch>
            <a:fillRect/>
          </a:stretch>
        </p:blipFill>
        <p:spPr>
          <a:xfrm>
            <a:off x="-23255" y="6464110"/>
            <a:ext cx="1450974" cy="499915"/>
          </a:xfrm>
          <a:prstGeom prst="rect">
            <a:avLst/>
          </a:prstGeom>
        </p:spPr>
      </p:pic>
    </p:spTree>
    <p:extLst>
      <p:ext uri="{BB962C8B-B14F-4D97-AF65-F5344CB8AC3E}">
        <p14:creationId xmlns:p14="http://schemas.microsoft.com/office/powerpoint/2010/main" val="3840949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pic>
        <p:nvPicPr>
          <p:cNvPr id="9" name="图片 8"/>
          <p:cNvPicPr>
            <a:picLocks noChangeAspect="1"/>
          </p:cNvPicPr>
          <p:nvPr/>
        </p:nvPicPr>
        <p:blipFill rotWithShape="1">
          <a:blip r:embed="rId3" cstate="print">
            <a:extLst>
              <a:ext uri="{28A0092B-C50C-407E-A947-70E740481C1C}">
                <a14:useLocalDpi xmlns:a14="http://schemas.microsoft.com/office/drawing/2010/main" val="0"/>
              </a:ext>
            </a:extLst>
          </a:blip>
          <a:srcRect l="9735" t="19683" r="12329" b="19366"/>
          <a:stretch/>
        </p:blipFill>
        <p:spPr>
          <a:xfrm>
            <a:off x="1459290" y="-306413"/>
            <a:ext cx="9028088" cy="7060666"/>
          </a:xfrm>
          <a:prstGeom prst="rect">
            <a:avLst/>
          </a:prstGeom>
        </p:spPr>
      </p:pic>
      <p:pic>
        <p:nvPicPr>
          <p:cNvPr id="3" name="Picture 2">
            <a:extLst>
              <a:ext uri="{FF2B5EF4-FFF2-40B4-BE49-F238E27FC236}">
                <a16:creationId xmlns:a16="http://schemas.microsoft.com/office/drawing/2014/main" xmlns="" id="{B59FDDFD-2B8B-D3FB-2DB2-1734B554DEDA}"/>
              </a:ext>
            </a:extLst>
          </p:cNvPr>
          <p:cNvPicPr>
            <a:picLocks noChangeAspect="1"/>
          </p:cNvPicPr>
          <p:nvPr/>
        </p:nvPicPr>
        <p:blipFill>
          <a:blip r:embed="rId4"/>
          <a:stretch>
            <a:fillRect/>
          </a:stretch>
        </p:blipFill>
        <p:spPr>
          <a:xfrm>
            <a:off x="2949456" y="1512480"/>
            <a:ext cx="6047756" cy="4334632"/>
          </a:xfrm>
          <a:prstGeom prst="rect">
            <a:avLst/>
          </a:prstGeom>
        </p:spPr>
      </p:pic>
      <p:pic>
        <p:nvPicPr>
          <p:cNvPr id="4" name="Picture 3">
            <a:extLst>
              <a:ext uri="{FF2B5EF4-FFF2-40B4-BE49-F238E27FC236}">
                <a16:creationId xmlns:a16="http://schemas.microsoft.com/office/drawing/2014/main" xmlns="" id="{26DBAFD4-189F-0C1D-96B8-47A83C237D3D}"/>
              </a:ext>
            </a:extLst>
          </p:cNvPr>
          <p:cNvPicPr>
            <a:picLocks noChangeAspect="1"/>
          </p:cNvPicPr>
          <p:nvPr/>
        </p:nvPicPr>
        <p:blipFill>
          <a:blip r:embed="rId5"/>
          <a:stretch>
            <a:fillRect/>
          </a:stretch>
        </p:blipFill>
        <p:spPr>
          <a:xfrm>
            <a:off x="11115551" y="1"/>
            <a:ext cx="1249788" cy="499915"/>
          </a:xfrm>
          <a:prstGeom prst="rect">
            <a:avLst/>
          </a:prstGeom>
        </p:spPr>
      </p:pic>
    </p:spTree>
    <p:extLst>
      <p:ext uri="{BB962C8B-B14F-4D97-AF65-F5344CB8AC3E}">
        <p14:creationId xmlns:p14="http://schemas.microsoft.com/office/powerpoint/2010/main" val="1951897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11FE73A-4FD9-0C02-6E9C-BF699A621342}"/>
              </a:ext>
            </a:extLst>
          </p:cNvPr>
          <p:cNvSpPr/>
          <p:nvPr/>
        </p:nvSpPr>
        <p:spPr>
          <a:xfrm>
            <a:off x="1696825" y="377618"/>
            <a:ext cx="10025406" cy="1236694"/>
          </a:xfrm>
          <a:prstGeom prst="roundRect">
            <a:avLst>
              <a:gd name="adj" fmla="val 50000"/>
            </a:avLst>
          </a:prstGeom>
          <a:solidFill>
            <a:srgbClr val="6C75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latin typeface="Cambria" panose="02040503050406030204" pitchFamily="18" charset="0"/>
                <a:ea typeface="Cambria" panose="02040503050406030204" pitchFamily="18" charset="0"/>
              </a:rPr>
              <a:t>Dựa vào lời giới thiệu của mỗi nhân vật dưới đây, cho biết nhân vật đó là ai, xuất hiện trong câu chuyện nào đã học.</a:t>
            </a:r>
            <a:endParaRPr lang="en-US" sz="4400" b="1" dirty="0">
              <a:latin typeface="Cambria" panose="02040503050406030204" pitchFamily="18" charset="0"/>
              <a:ea typeface="Cambria" panose="02040503050406030204" pitchFamily="18" charset="0"/>
            </a:endParaRPr>
          </a:p>
        </p:txBody>
      </p:sp>
      <p:pic>
        <p:nvPicPr>
          <p:cNvPr id="4" name="Đồ họa 4">
            <a:extLst>
              <a:ext uri="{FF2B5EF4-FFF2-40B4-BE49-F238E27FC236}">
                <a16:creationId xmlns:a16="http://schemas.microsoft.com/office/drawing/2014/main" xmlns="" id="{221119BB-D9AA-23B9-7379-647216D30601}"/>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469769" y="346707"/>
            <a:ext cx="1227056" cy="1102997"/>
          </a:xfrm>
          <a:prstGeom prst="rect">
            <a:avLst/>
          </a:prstGeom>
        </p:spPr>
      </p:pic>
      <p:pic>
        <p:nvPicPr>
          <p:cNvPr id="7" name="Picture 6">
            <a:extLst>
              <a:ext uri="{FF2B5EF4-FFF2-40B4-BE49-F238E27FC236}">
                <a16:creationId xmlns:a16="http://schemas.microsoft.com/office/drawing/2014/main" xmlns="" id="{3E8720F0-0CAF-10A5-6253-A0ABF48511C3}"/>
              </a:ext>
            </a:extLst>
          </p:cNvPr>
          <p:cNvPicPr>
            <a:picLocks noChangeAspect="1"/>
          </p:cNvPicPr>
          <p:nvPr/>
        </p:nvPicPr>
        <p:blipFill>
          <a:blip r:embed="rId4"/>
          <a:stretch>
            <a:fillRect/>
          </a:stretch>
        </p:blipFill>
        <p:spPr>
          <a:xfrm>
            <a:off x="6556443" y="1686728"/>
            <a:ext cx="4960959" cy="4793654"/>
          </a:xfrm>
          <a:prstGeom prst="rect">
            <a:avLst/>
          </a:prstGeom>
        </p:spPr>
      </p:pic>
      <p:pic>
        <p:nvPicPr>
          <p:cNvPr id="8" name="Picture 7">
            <a:extLst>
              <a:ext uri="{FF2B5EF4-FFF2-40B4-BE49-F238E27FC236}">
                <a16:creationId xmlns:a16="http://schemas.microsoft.com/office/drawing/2014/main" xmlns="" id="{7B042F48-6F58-576D-EE01-FB42D0FDFA3B}"/>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r="50815"/>
          <a:stretch/>
        </p:blipFill>
        <p:spPr>
          <a:xfrm flipH="1">
            <a:off x="1696825" y="2047335"/>
            <a:ext cx="3071195" cy="4433047"/>
          </a:xfrm>
          <a:prstGeom prst="rect">
            <a:avLst/>
          </a:prstGeom>
        </p:spPr>
      </p:pic>
    </p:spTree>
    <p:extLst>
      <p:ext uri="{BB962C8B-B14F-4D97-AF65-F5344CB8AC3E}">
        <p14:creationId xmlns:p14="http://schemas.microsoft.com/office/powerpoint/2010/main" val="1349596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
            <a:extLst>
              <a:ext uri="{FF2B5EF4-FFF2-40B4-BE49-F238E27FC236}">
                <a16:creationId xmlns:a16="http://schemas.microsoft.com/office/drawing/2014/main" xmlns="" id="{B069E754-9EE0-544F-8D36-E7BD0605721D}"/>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t="5555"/>
          <a:stretch/>
        </p:blipFill>
        <p:spPr>
          <a:xfrm>
            <a:off x="-1" y="0"/>
            <a:ext cx="12192001" cy="6858000"/>
          </a:xfrm>
          <a:prstGeom prst="rect">
            <a:avLst/>
          </a:prstGeom>
        </p:spPr>
      </p:pic>
      <p:sp>
        <p:nvSpPr>
          <p:cNvPr id="12" name="Cloud 11">
            <a:extLst>
              <a:ext uri="{FF2B5EF4-FFF2-40B4-BE49-F238E27FC236}">
                <a16:creationId xmlns:a16="http://schemas.microsoft.com/office/drawing/2014/main" xmlns="" id="{A1B50E79-F17C-D312-FEA2-3443E63BD040}"/>
              </a:ext>
            </a:extLst>
          </p:cNvPr>
          <p:cNvSpPr/>
          <p:nvPr/>
        </p:nvSpPr>
        <p:spPr>
          <a:xfrm>
            <a:off x="299257" y="140589"/>
            <a:ext cx="11022677" cy="6858000"/>
          </a:xfrm>
          <a:prstGeom prst="cloud">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xmlns="" id="{5150E2D9-3150-4BA8-D891-B5CCEB585AC0}"/>
              </a:ext>
            </a:extLst>
          </p:cNvPr>
          <p:cNvPicPr>
            <a:picLocks noChangeAspect="1"/>
          </p:cNvPicPr>
          <p:nvPr/>
        </p:nvPicPr>
        <p:blipFill>
          <a:blip r:embed="rId3"/>
          <a:srcRect t="30810" r="30228" b="20220"/>
          <a:stretch/>
        </p:blipFill>
        <p:spPr>
          <a:xfrm>
            <a:off x="5404328" y="1412189"/>
            <a:ext cx="4027865" cy="4632426"/>
          </a:xfrm>
          <a:prstGeom prst="rect">
            <a:avLst/>
          </a:prstGeom>
        </p:spPr>
      </p:pic>
      <p:pic>
        <p:nvPicPr>
          <p:cNvPr id="9" name="Picture 8">
            <a:extLst>
              <a:ext uri="{FF2B5EF4-FFF2-40B4-BE49-F238E27FC236}">
                <a16:creationId xmlns:a16="http://schemas.microsoft.com/office/drawing/2014/main" xmlns="" id="{38C05804-618F-9D68-1604-5D769148FE2D}"/>
              </a:ext>
            </a:extLst>
          </p:cNvPr>
          <p:cNvPicPr>
            <a:picLocks noChangeAspect="1"/>
          </p:cNvPicPr>
          <p:nvPr/>
        </p:nvPicPr>
        <p:blipFill>
          <a:blip r:embed="rId4"/>
          <a:srcRect l="19910" t="12129" r="20509" b="30852"/>
          <a:stretch/>
        </p:blipFill>
        <p:spPr>
          <a:xfrm>
            <a:off x="2283578" y="3744442"/>
            <a:ext cx="2677035" cy="2360307"/>
          </a:xfrm>
          <a:prstGeom prst="rect">
            <a:avLst/>
          </a:prstGeom>
        </p:spPr>
      </p:pic>
      <p:pic>
        <p:nvPicPr>
          <p:cNvPr id="10" name="Picture 9">
            <a:extLst>
              <a:ext uri="{FF2B5EF4-FFF2-40B4-BE49-F238E27FC236}">
                <a16:creationId xmlns:a16="http://schemas.microsoft.com/office/drawing/2014/main" xmlns="" id="{0E89695D-A8C2-0BC3-20E8-BFBC85EE8BB4}"/>
              </a:ext>
            </a:extLst>
          </p:cNvPr>
          <p:cNvPicPr>
            <a:picLocks noChangeAspect="1"/>
          </p:cNvPicPr>
          <p:nvPr/>
        </p:nvPicPr>
        <p:blipFill>
          <a:blip r:embed="rId5"/>
          <a:srcRect l="18761" t="36052" r="17663" b="18415"/>
          <a:stretch/>
        </p:blipFill>
        <p:spPr>
          <a:xfrm>
            <a:off x="1608164" y="545060"/>
            <a:ext cx="4027865" cy="3303555"/>
          </a:xfrm>
          <a:prstGeom prst="rect">
            <a:avLst/>
          </a:prstGeom>
        </p:spPr>
      </p:pic>
      <p:pic>
        <p:nvPicPr>
          <p:cNvPr id="18" name="Picture 17" descr="A red question mark on a black background&#10;&#10;AI-generated content may be incorrect.">
            <a:extLst>
              <a:ext uri="{FF2B5EF4-FFF2-40B4-BE49-F238E27FC236}">
                <a16:creationId xmlns:a16="http://schemas.microsoft.com/office/drawing/2014/main" xmlns="" id="{2D1082D6-119C-258A-AE09-B355FFB7A9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82368" y="-191722"/>
            <a:ext cx="3661249" cy="4881665"/>
          </a:xfrm>
          <a:prstGeom prst="rect">
            <a:avLst/>
          </a:prstGeom>
        </p:spPr>
      </p:pic>
      <p:pic>
        <p:nvPicPr>
          <p:cNvPr id="19" name="Picture 18">
            <a:extLst>
              <a:ext uri="{FF2B5EF4-FFF2-40B4-BE49-F238E27FC236}">
                <a16:creationId xmlns:a16="http://schemas.microsoft.com/office/drawing/2014/main" xmlns="" id="{F3E8E559-8DF6-1B5A-B315-979ACE4E76A0}"/>
              </a:ext>
            </a:extLst>
          </p:cNvPr>
          <p:cNvPicPr>
            <a:picLocks noChangeAspect="1"/>
          </p:cNvPicPr>
          <p:nvPr/>
        </p:nvPicPr>
        <p:blipFill>
          <a:blip r:embed="rId7"/>
          <a:stretch>
            <a:fillRect/>
          </a:stretch>
        </p:blipFill>
        <p:spPr>
          <a:xfrm>
            <a:off x="11115551" y="1"/>
            <a:ext cx="1249788" cy="499915"/>
          </a:xfrm>
          <a:prstGeom prst="rect">
            <a:avLst/>
          </a:prstGeom>
        </p:spPr>
      </p:pic>
    </p:spTree>
    <p:extLst>
      <p:ext uri="{BB962C8B-B14F-4D97-AF65-F5344CB8AC3E}">
        <p14:creationId xmlns:p14="http://schemas.microsoft.com/office/powerpoint/2010/main" val="3679446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par>
                          <p:cTn id="18" fill="hold">
                            <p:stCondLst>
                              <p:cond delay="1500"/>
                            </p:stCondLst>
                            <p:childTnLst>
                              <p:par>
                                <p:cTn id="19" presetID="45"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000"/>
                                        <p:tgtEl>
                                          <p:spTgt spid="8"/>
                                        </p:tgtEl>
                                      </p:cBhvr>
                                    </p:animEffect>
                                    <p:anim calcmode="lin" valueType="num">
                                      <p:cBhvr>
                                        <p:cTn id="22" dur="2000" fill="hold"/>
                                        <p:tgtEl>
                                          <p:spTgt spid="8"/>
                                        </p:tgtEl>
                                        <p:attrNameLst>
                                          <p:attrName>ppt_w</p:attrName>
                                        </p:attrNameLst>
                                      </p:cBhvr>
                                      <p:tavLst>
                                        <p:tav tm="0" fmla="#ppt_w*sin(2.5*pi*$)">
                                          <p:val>
                                            <p:fltVal val="0"/>
                                          </p:val>
                                        </p:tav>
                                        <p:tav tm="100000">
                                          <p:val>
                                            <p:fltVal val="1"/>
                                          </p:val>
                                        </p:tav>
                                      </p:tavLst>
                                    </p:anim>
                                    <p:anim calcmode="lin" valueType="num">
                                      <p:cBhvr>
                                        <p:cTn id="23" dur="2000" fill="hold"/>
                                        <p:tgtEl>
                                          <p:spTgt spid="8"/>
                                        </p:tgtEl>
                                        <p:attrNameLst>
                                          <p:attrName>ppt_h</p:attrName>
                                        </p:attrNameLst>
                                      </p:cBhvr>
                                      <p:tavLst>
                                        <p:tav tm="0">
                                          <p:val>
                                            <p:strVal val="#ppt_h"/>
                                          </p:val>
                                        </p:tav>
                                        <p:tav tm="100000">
                                          <p:val>
                                            <p:strVal val="#ppt_h"/>
                                          </p:val>
                                        </p:tav>
                                      </p:tavLst>
                                    </p:anim>
                                  </p:child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EC64FCB-CBBA-C35D-14C7-41BAEB4F8D94}"/>
              </a:ext>
            </a:extLst>
          </p:cNvPr>
          <p:cNvPicPr>
            <a:picLocks noChangeAspect="1"/>
          </p:cNvPicPr>
          <p:nvPr/>
        </p:nvPicPr>
        <p:blipFill>
          <a:blip r:embed="rId2"/>
          <a:srcRect t="30810" r="30228" b="20220"/>
          <a:stretch/>
        </p:blipFill>
        <p:spPr>
          <a:xfrm>
            <a:off x="2986983" y="206819"/>
            <a:ext cx="1145894" cy="1317887"/>
          </a:xfrm>
          <a:prstGeom prst="rect">
            <a:avLst/>
          </a:prstGeom>
        </p:spPr>
      </p:pic>
      <p:pic>
        <p:nvPicPr>
          <p:cNvPr id="7" name="Picture 6">
            <a:extLst>
              <a:ext uri="{FF2B5EF4-FFF2-40B4-BE49-F238E27FC236}">
                <a16:creationId xmlns:a16="http://schemas.microsoft.com/office/drawing/2014/main" xmlns="" id="{1D0AF9E5-AD80-860F-1FFD-C1011E631D0E}"/>
              </a:ext>
            </a:extLst>
          </p:cNvPr>
          <p:cNvPicPr>
            <a:picLocks noChangeAspect="1"/>
          </p:cNvPicPr>
          <p:nvPr/>
        </p:nvPicPr>
        <p:blipFill>
          <a:blip r:embed="rId3"/>
          <a:srcRect l="19910" t="12129" r="20509" b="30852"/>
          <a:stretch/>
        </p:blipFill>
        <p:spPr>
          <a:xfrm>
            <a:off x="1794075" y="206819"/>
            <a:ext cx="1145894" cy="1010320"/>
          </a:xfrm>
          <a:prstGeom prst="rect">
            <a:avLst/>
          </a:prstGeom>
        </p:spPr>
      </p:pic>
      <p:pic>
        <p:nvPicPr>
          <p:cNvPr id="8" name="Picture 7">
            <a:extLst>
              <a:ext uri="{FF2B5EF4-FFF2-40B4-BE49-F238E27FC236}">
                <a16:creationId xmlns:a16="http://schemas.microsoft.com/office/drawing/2014/main" xmlns="" id="{7582296C-A0A7-5772-2F0D-472206F9DF60}"/>
              </a:ext>
            </a:extLst>
          </p:cNvPr>
          <p:cNvPicPr>
            <a:picLocks noChangeAspect="1"/>
          </p:cNvPicPr>
          <p:nvPr/>
        </p:nvPicPr>
        <p:blipFill>
          <a:blip r:embed="rId4"/>
          <a:srcRect l="18761" t="36052" r="17663" b="18415"/>
          <a:stretch/>
        </p:blipFill>
        <p:spPr>
          <a:xfrm>
            <a:off x="601167" y="351188"/>
            <a:ext cx="1320230" cy="1082820"/>
          </a:xfrm>
          <a:prstGeom prst="rect">
            <a:avLst/>
          </a:prstGeom>
        </p:spPr>
      </p:pic>
      <p:pic>
        <p:nvPicPr>
          <p:cNvPr id="9" name="Picture 8" descr="A red question mark on a black background&#10;&#10;AI-generated content may be incorrect.">
            <a:extLst>
              <a:ext uri="{FF2B5EF4-FFF2-40B4-BE49-F238E27FC236}">
                <a16:creationId xmlns:a16="http://schemas.microsoft.com/office/drawing/2014/main" xmlns="" id="{B3DDA13F-5DB8-8DDA-76DC-09D1EA71EA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1684">
            <a:off x="3879573" y="-51950"/>
            <a:ext cx="1145894" cy="1527859"/>
          </a:xfrm>
          <a:prstGeom prst="rect">
            <a:avLst/>
          </a:prstGeom>
        </p:spPr>
      </p:pic>
      <p:pic>
        <p:nvPicPr>
          <p:cNvPr id="11" name="Picture 10">
            <a:extLst>
              <a:ext uri="{FF2B5EF4-FFF2-40B4-BE49-F238E27FC236}">
                <a16:creationId xmlns:a16="http://schemas.microsoft.com/office/drawing/2014/main" xmlns="" id="{81A31F7F-2197-18D4-7EA9-F46DAB75A4DD}"/>
              </a:ext>
            </a:extLst>
          </p:cNvPr>
          <p:cNvPicPr>
            <a:picLocks noChangeAspect="1"/>
          </p:cNvPicPr>
          <p:nvPr/>
        </p:nvPicPr>
        <p:blipFill>
          <a:blip r:embed="rId6"/>
          <a:srcRect l="1708" t="3881" r="1837" b="1113"/>
          <a:stretch/>
        </p:blipFill>
        <p:spPr>
          <a:xfrm>
            <a:off x="444348" y="2264133"/>
            <a:ext cx="5817556" cy="3268385"/>
          </a:xfrm>
          <a:prstGeom prst="rect">
            <a:avLst/>
          </a:prstGeom>
          <a:ln>
            <a:noFill/>
          </a:ln>
          <a:effectLst>
            <a:softEdge rad="112500"/>
          </a:effectLst>
        </p:spPr>
      </p:pic>
      <p:grpSp>
        <p:nvGrpSpPr>
          <p:cNvPr id="15" name="Group 14">
            <a:extLst>
              <a:ext uri="{FF2B5EF4-FFF2-40B4-BE49-F238E27FC236}">
                <a16:creationId xmlns:a16="http://schemas.microsoft.com/office/drawing/2014/main" xmlns="" id="{3F2B1FEF-81AF-8736-B08C-6B268C9EC1DD}"/>
              </a:ext>
            </a:extLst>
          </p:cNvPr>
          <p:cNvGrpSpPr/>
          <p:nvPr/>
        </p:nvGrpSpPr>
        <p:grpSpPr>
          <a:xfrm>
            <a:off x="6261904" y="1582211"/>
            <a:ext cx="5434704" cy="3693577"/>
            <a:chOff x="6261904" y="1582211"/>
            <a:chExt cx="5434704" cy="3693577"/>
          </a:xfrm>
        </p:grpSpPr>
        <p:sp>
          <p:nvSpPr>
            <p:cNvPr id="12" name="Freeform 9">
              <a:extLst>
                <a:ext uri="{FF2B5EF4-FFF2-40B4-BE49-F238E27FC236}">
                  <a16:creationId xmlns:a16="http://schemas.microsoft.com/office/drawing/2014/main" xmlns="" id="{D3B669F8-21CB-F920-8BE7-745EA89B7B36}"/>
                </a:ext>
              </a:extLst>
            </p:cNvPr>
            <p:cNvSpPr/>
            <p:nvPr/>
          </p:nvSpPr>
          <p:spPr bwMode="auto">
            <a:xfrm>
              <a:off x="6261904" y="1582211"/>
              <a:ext cx="5434704" cy="3693577"/>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9BDCBC"/>
            </a:solidFill>
            <a:ln w="9525">
              <a:solidFill>
                <a:srgbClr val="33CC33"/>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D45E9E3F-9324-8B65-368E-58EDA4D321F8}"/>
                </a:ext>
              </a:extLst>
            </p:cNvPr>
            <p:cNvSpPr txBox="1"/>
            <p:nvPr/>
          </p:nvSpPr>
          <p:spPr>
            <a:xfrm>
              <a:off x="7422461" y="2264133"/>
              <a:ext cx="311359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Tôi là </a:t>
              </a:r>
              <a:r>
                <a:rPr lang="vi-VN" sz="4000" b="1" dirty="0">
                  <a:solidFill>
                    <a:srgbClr val="C00000"/>
                  </a:solidFill>
                  <a:latin typeface="Cambria" panose="02040503050406030204" pitchFamily="18" charset="0"/>
                  <a:ea typeface="Cambria" panose="02040503050406030204" pitchFamily="18" charset="0"/>
                </a:rPr>
                <a:t>Quang</a:t>
              </a:r>
              <a:endParaRPr lang="en-US" sz="4000" b="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B0AF367D-074B-0B9C-123A-799D8E774654}"/>
                </a:ext>
              </a:extLst>
            </p:cNvPr>
            <p:cNvSpPr txBox="1"/>
            <p:nvPr/>
          </p:nvSpPr>
          <p:spPr>
            <a:xfrm>
              <a:off x="6744183" y="3021162"/>
              <a:ext cx="4470146" cy="1938992"/>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 trong câu chuyện </a:t>
              </a:r>
              <a:r>
                <a:rPr lang="vi-VN" sz="4000" b="1" i="1" dirty="0">
                  <a:solidFill>
                    <a:srgbClr val="002060"/>
                  </a:solidFill>
                  <a:latin typeface="Cambria" panose="02040503050406030204" pitchFamily="18" charset="0"/>
                  <a:ea typeface="Cambria" panose="02040503050406030204" pitchFamily="18" charset="0"/>
                </a:rPr>
                <a:t>Hộp quà màu xanh thiên thanh</a:t>
              </a:r>
              <a:r>
                <a:rPr lang="vi-VN" sz="4000" b="1" dirty="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4817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45"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anim calcmode="lin" valueType="num">
                                      <p:cBhvr>
                                        <p:cTn id="16" dur="2000" fill="hold"/>
                                        <p:tgtEl>
                                          <p:spTgt spid="2"/>
                                        </p:tgtEl>
                                        <p:attrNameLst>
                                          <p:attrName>ppt_w</p:attrName>
                                        </p:attrNameLst>
                                      </p:cBhvr>
                                      <p:tavLst>
                                        <p:tav tm="0" fmla="#ppt_w*sin(2.5*pi*$)">
                                          <p:val>
                                            <p:fltVal val="0"/>
                                          </p:val>
                                        </p:tav>
                                        <p:tav tm="100000">
                                          <p:val>
                                            <p:fltVal val="1"/>
                                          </p:val>
                                        </p:tav>
                                      </p:tavLst>
                                    </p:anim>
                                    <p:anim calcmode="lin" valueType="num">
                                      <p:cBhvr>
                                        <p:cTn id="17" dur="2000" fill="hold"/>
                                        <p:tgtEl>
                                          <p:spTgt spid="2"/>
                                        </p:tgtEl>
                                        <p:attrNameLst>
                                          <p:attrName>ppt_h</p:attrName>
                                        </p:attrNameLst>
                                      </p:cBhvr>
                                      <p:tavLst>
                                        <p:tav tm="0">
                                          <p:val>
                                            <p:strVal val="#ppt_h"/>
                                          </p:val>
                                        </p:tav>
                                        <p:tav tm="100000">
                                          <p:val>
                                            <p:strVal val="#ppt_h"/>
                                          </p:val>
                                        </p:tav>
                                      </p:tavLst>
                                    </p:anim>
                                  </p:childTnLst>
                                </p:cTn>
                              </p:par>
                              <p:par>
                                <p:cTn id="18" presetID="5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randombar(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0AD133-CDDF-95A9-C90C-478DA42A4B6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A09582FC-667E-B282-00BD-32BF77816077}"/>
              </a:ext>
            </a:extLst>
          </p:cNvPr>
          <p:cNvPicPr>
            <a:picLocks noChangeAspect="1"/>
          </p:cNvPicPr>
          <p:nvPr/>
        </p:nvPicPr>
        <p:blipFill>
          <a:blip r:embed="rId2"/>
          <a:srcRect t="30810" r="30228" b="20220"/>
          <a:stretch/>
        </p:blipFill>
        <p:spPr>
          <a:xfrm>
            <a:off x="2986983" y="206819"/>
            <a:ext cx="1145894" cy="1317887"/>
          </a:xfrm>
          <a:prstGeom prst="rect">
            <a:avLst/>
          </a:prstGeom>
        </p:spPr>
      </p:pic>
      <p:pic>
        <p:nvPicPr>
          <p:cNvPr id="7" name="Picture 6">
            <a:extLst>
              <a:ext uri="{FF2B5EF4-FFF2-40B4-BE49-F238E27FC236}">
                <a16:creationId xmlns:a16="http://schemas.microsoft.com/office/drawing/2014/main" xmlns="" id="{B8D12E33-5C27-DA10-8D11-0356CE974017}"/>
              </a:ext>
            </a:extLst>
          </p:cNvPr>
          <p:cNvPicPr>
            <a:picLocks noChangeAspect="1"/>
          </p:cNvPicPr>
          <p:nvPr/>
        </p:nvPicPr>
        <p:blipFill>
          <a:blip r:embed="rId3"/>
          <a:srcRect l="19910" t="12129" r="20509" b="30852"/>
          <a:stretch/>
        </p:blipFill>
        <p:spPr>
          <a:xfrm>
            <a:off x="1794075" y="206819"/>
            <a:ext cx="1145894" cy="1010320"/>
          </a:xfrm>
          <a:prstGeom prst="rect">
            <a:avLst/>
          </a:prstGeom>
        </p:spPr>
      </p:pic>
      <p:pic>
        <p:nvPicPr>
          <p:cNvPr id="8" name="Picture 7">
            <a:extLst>
              <a:ext uri="{FF2B5EF4-FFF2-40B4-BE49-F238E27FC236}">
                <a16:creationId xmlns:a16="http://schemas.microsoft.com/office/drawing/2014/main" xmlns="" id="{6A6D0885-7469-F0D6-6CFD-3C8710F8C0EF}"/>
              </a:ext>
            </a:extLst>
          </p:cNvPr>
          <p:cNvPicPr>
            <a:picLocks noChangeAspect="1"/>
          </p:cNvPicPr>
          <p:nvPr/>
        </p:nvPicPr>
        <p:blipFill>
          <a:blip r:embed="rId4"/>
          <a:srcRect l="18761" t="36052" r="17663" b="18415"/>
          <a:stretch/>
        </p:blipFill>
        <p:spPr>
          <a:xfrm>
            <a:off x="601167" y="351188"/>
            <a:ext cx="1320230" cy="1082820"/>
          </a:xfrm>
          <a:prstGeom prst="rect">
            <a:avLst/>
          </a:prstGeom>
        </p:spPr>
      </p:pic>
      <p:pic>
        <p:nvPicPr>
          <p:cNvPr id="9" name="Picture 8" descr="A red question mark on a black background&#10;&#10;AI-generated content may be incorrect.">
            <a:extLst>
              <a:ext uri="{FF2B5EF4-FFF2-40B4-BE49-F238E27FC236}">
                <a16:creationId xmlns:a16="http://schemas.microsoft.com/office/drawing/2014/main" xmlns="" id="{199F6992-7DFC-7FD9-1D9C-332355840F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1684">
            <a:off x="3879573" y="-51950"/>
            <a:ext cx="1145894" cy="1527859"/>
          </a:xfrm>
          <a:prstGeom prst="rect">
            <a:avLst/>
          </a:prstGeom>
        </p:spPr>
      </p:pic>
      <p:grpSp>
        <p:nvGrpSpPr>
          <p:cNvPr id="15" name="Group 14">
            <a:extLst>
              <a:ext uri="{FF2B5EF4-FFF2-40B4-BE49-F238E27FC236}">
                <a16:creationId xmlns:a16="http://schemas.microsoft.com/office/drawing/2014/main" xmlns="" id="{C27B91A4-DE90-695A-2D78-CC21EF13671A}"/>
              </a:ext>
            </a:extLst>
          </p:cNvPr>
          <p:cNvGrpSpPr/>
          <p:nvPr/>
        </p:nvGrpSpPr>
        <p:grpSpPr>
          <a:xfrm>
            <a:off x="6261904" y="1582211"/>
            <a:ext cx="5434704" cy="3693577"/>
            <a:chOff x="6261904" y="1582211"/>
            <a:chExt cx="5434704" cy="3693577"/>
          </a:xfrm>
        </p:grpSpPr>
        <p:sp>
          <p:nvSpPr>
            <p:cNvPr id="12" name="Freeform 9">
              <a:extLst>
                <a:ext uri="{FF2B5EF4-FFF2-40B4-BE49-F238E27FC236}">
                  <a16:creationId xmlns:a16="http://schemas.microsoft.com/office/drawing/2014/main" xmlns="" id="{2244C455-DCAA-5B48-68A0-DA2569854EE5}"/>
                </a:ext>
              </a:extLst>
            </p:cNvPr>
            <p:cNvSpPr/>
            <p:nvPr/>
          </p:nvSpPr>
          <p:spPr bwMode="auto">
            <a:xfrm>
              <a:off x="6261904" y="1582211"/>
              <a:ext cx="5434704" cy="3693577"/>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9BDCBC"/>
            </a:solidFill>
            <a:ln w="9525">
              <a:solidFill>
                <a:srgbClr val="33CC33"/>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B1DD3482-75BB-8E24-CF4F-C4A6F5795933}"/>
                </a:ext>
              </a:extLst>
            </p:cNvPr>
            <p:cNvSpPr txBox="1"/>
            <p:nvPr/>
          </p:nvSpPr>
          <p:spPr>
            <a:xfrm>
              <a:off x="7422461" y="2264133"/>
              <a:ext cx="311359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Tôi là </a:t>
              </a:r>
              <a:r>
                <a:rPr lang="vi-VN" sz="4000" b="1" dirty="0">
                  <a:solidFill>
                    <a:srgbClr val="C00000"/>
                  </a:solidFill>
                  <a:latin typeface="Cambria" panose="02040503050406030204" pitchFamily="18" charset="0"/>
                  <a:ea typeface="Cambria" panose="02040503050406030204" pitchFamily="18" charset="0"/>
                </a:rPr>
                <a:t>Xu-i</a:t>
              </a:r>
              <a:endParaRPr lang="en-US" sz="4000" b="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1E9D9836-5EE4-A826-2E89-AFBA58E907DB}"/>
                </a:ext>
              </a:extLst>
            </p:cNvPr>
            <p:cNvSpPr txBox="1"/>
            <p:nvPr/>
          </p:nvSpPr>
          <p:spPr>
            <a:xfrm>
              <a:off x="6744183" y="3021162"/>
              <a:ext cx="4470146" cy="1938992"/>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 trong câu chuyện </a:t>
              </a:r>
              <a:r>
                <a:rPr lang="vi-VN" sz="4000" b="1" i="1" dirty="0">
                  <a:solidFill>
                    <a:srgbClr val="002060"/>
                  </a:solidFill>
                  <a:latin typeface="Cambria" panose="02040503050406030204" pitchFamily="18" charset="0"/>
                  <a:ea typeface="Cambria" panose="02040503050406030204" pitchFamily="18" charset="0"/>
                </a:rPr>
                <a:t>Giỏ hoa tháng Năm</a:t>
              </a:r>
              <a:r>
                <a:rPr lang="vi-VN" sz="4000" b="1" dirty="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xmlns="" id="{5962E01D-40A7-056B-F34F-CD3B5F1B9B8C}"/>
              </a:ext>
            </a:extLst>
          </p:cNvPr>
          <p:cNvPicPr>
            <a:picLocks noChangeAspect="1"/>
          </p:cNvPicPr>
          <p:nvPr/>
        </p:nvPicPr>
        <p:blipFill>
          <a:blip r:embed="rId6"/>
          <a:stretch>
            <a:fillRect/>
          </a:stretch>
        </p:blipFill>
        <p:spPr>
          <a:xfrm>
            <a:off x="389806" y="1846568"/>
            <a:ext cx="5510009" cy="3216708"/>
          </a:xfrm>
          <a:prstGeom prst="rect">
            <a:avLst/>
          </a:prstGeom>
          <a:ln>
            <a:noFill/>
          </a:ln>
          <a:effectLst>
            <a:softEdge rad="112500"/>
          </a:effectLst>
        </p:spPr>
      </p:pic>
    </p:spTree>
    <p:extLst>
      <p:ext uri="{BB962C8B-B14F-4D97-AF65-F5344CB8AC3E}">
        <p14:creationId xmlns:p14="http://schemas.microsoft.com/office/powerpoint/2010/main" val="37259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45"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anim calcmode="lin" valueType="num">
                                      <p:cBhvr>
                                        <p:cTn id="16" dur="2000" fill="hold"/>
                                        <p:tgtEl>
                                          <p:spTgt spid="2"/>
                                        </p:tgtEl>
                                        <p:attrNameLst>
                                          <p:attrName>ppt_w</p:attrName>
                                        </p:attrNameLst>
                                      </p:cBhvr>
                                      <p:tavLst>
                                        <p:tav tm="0" fmla="#ppt_w*sin(2.5*pi*$)">
                                          <p:val>
                                            <p:fltVal val="0"/>
                                          </p:val>
                                        </p:tav>
                                        <p:tav tm="100000">
                                          <p:val>
                                            <p:fltVal val="1"/>
                                          </p:val>
                                        </p:tav>
                                      </p:tavLst>
                                    </p:anim>
                                    <p:anim calcmode="lin" valueType="num">
                                      <p:cBhvr>
                                        <p:cTn id="17" dur="2000" fill="hold"/>
                                        <p:tgtEl>
                                          <p:spTgt spid="2"/>
                                        </p:tgtEl>
                                        <p:attrNameLst>
                                          <p:attrName>ppt_h</p:attrName>
                                        </p:attrNameLst>
                                      </p:cBhvr>
                                      <p:tavLst>
                                        <p:tav tm="0">
                                          <p:val>
                                            <p:strVal val="#ppt_h"/>
                                          </p:val>
                                        </p:tav>
                                        <p:tav tm="100000">
                                          <p:val>
                                            <p:strVal val="#ppt_h"/>
                                          </p:val>
                                        </p:tav>
                                      </p:tavLst>
                                    </p:anim>
                                  </p:childTnLst>
                                </p:cTn>
                              </p:par>
                              <p:par>
                                <p:cTn id="18" presetID="5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9CC6AAD-9C93-716C-5D63-D9F9C7FE1E2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44DED2BA-DC9D-3470-FED1-492120EE9EC4}"/>
              </a:ext>
            </a:extLst>
          </p:cNvPr>
          <p:cNvPicPr>
            <a:picLocks noChangeAspect="1"/>
          </p:cNvPicPr>
          <p:nvPr/>
        </p:nvPicPr>
        <p:blipFill>
          <a:blip r:embed="rId2"/>
          <a:srcRect t="30810" r="30228" b="20220"/>
          <a:stretch/>
        </p:blipFill>
        <p:spPr>
          <a:xfrm>
            <a:off x="2986983" y="206819"/>
            <a:ext cx="1145894" cy="1317887"/>
          </a:xfrm>
          <a:prstGeom prst="rect">
            <a:avLst/>
          </a:prstGeom>
        </p:spPr>
      </p:pic>
      <p:pic>
        <p:nvPicPr>
          <p:cNvPr id="7" name="Picture 6">
            <a:extLst>
              <a:ext uri="{FF2B5EF4-FFF2-40B4-BE49-F238E27FC236}">
                <a16:creationId xmlns:a16="http://schemas.microsoft.com/office/drawing/2014/main" xmlns="" id="{D46A09B9-CB72-0249-46AC-EB0C9A0C3820}"/>
              </a:ext>
            </a:extLst>
          </p:cNvPr>
          <p:cNvPicPr>
            <a:picLocks noChangeAspect="1"/>
          </p:cNvPicPr>
          <p:nvPr/>
        </p:nvPicPr>
        <p:blipFill>
          <a:blip r:embed="rId3"/>
          <a:srcRect l="19910" t="12129" r="20509" b="30852"/>
          <a:stretch/>
        </p:blipFill>
        <p:spPr>
          <a:xfrm>
            <a:off x="1794075" y="206819"/>
            <a:ext cx="1145894" cy="1010320"/>
          </a:xfrm>
          <a:prstGeom prst="rect">
            <a:avLst/>
          </a:prstGeom>
        </p:spPr>
      </p:pic>
      <p:pic>
        <p:nvPicPr>
          <p:cNvPr id="8" name="Picture 7">
            <a:extLst>
              <a:ext uri="{FF2B5EF4-FFF2-40B4-BE49-F238E27FC236}">
                <a16:creationId xmlns:a16="http://schemas.microsoft.com/office/drawing/2014/main" xmlns="" id="{525A3D7E-3927-074A-CFF5-44932A85CDC2}"/>
              </a:ext>
            </a:extLst>
          </p:cNvPr>
          <p:cNvPicPr>
            <a:picLocks noChangeAspect="1"/>
          </p:cNvPicPr>
          <p:nvPr/>
        </p:nvPicPr>
        <p:blipFill>
          <a:blip r:embed="rId4"/>
          <a:srcRect l="18761" t="36052" r="17663" b="18415"/>
          <a:stretch/>
        </p:blipFill>
        <p:spPr>
          <a:xfrm>
            <a:off x="601167" y="351188"/>
            <a:ext cx="1320230" cy="1082820"/>
          </a:xfrm>
          <a:prstGeom prst="rect">
            <a:avLst/>
          </a:prstGeom>
        </p:spPr>
      </p:pic>
      <p:pic>
        <p:nvPicPr>
          <p:cNvPr id="9" name="Picture 8" descr="A red question mark on a black background&#10;&#10;AI-generated content may be incorrect.">
            <a:extLst>
              <a:ext uri="{FF2B5EF4-FFF2-40B4-BE49-F238E27FC236}">
                <a16:creationId xmlns:a16="http://schemas.microsoft.com/office/drawing/2014/main" xmlns="" id="{81753F11-753E-498B-F0A2-D94DD0A732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61684">
            <a:off x="3879573" y="-51950"/>
            <a:ext cx="1145894" cy="1527859"/>
          </a:xfrm>
          <a:prstGeom prst="rect">
            <a:avLst/>
          </a:prstGeom>
        </p:spPr>
      </p:pic>
      <p:grpSp>
        <p:nvGrpSpPr>
          <p:cNvPr id="15" name="Group 14">
            <a:extLst>
              <a:ext uri="{FF2B5EF4-FFF2-40B4-BE49-F238E27FC236}">
                <a16:creationId xmlns:a16="http://schemas.microsoft.com/office/drawing/2014/main" xmlns="" id="{A04669A2-0F57-F7D8-81A7-DE631BF34B47}"/>
              </a:ext>
            </a:extLst>
          </p:cNvPr>
          <p:cNvGrpSpPr/>
          <p:nvPr/>
        </p:nvGrpSpPr>
        <p:grpSpPr>
          <a:xfrm>
            <a:off x="6261904" y="1582211"/>
            <a:ext cx="5434704" cy="3693577"/>
            <a:chOff x="6261904" y="1582211"/>
            <a:chExt cx="5434704" cy="3693577"/>
          </a:xfrm>
        </p:grpSpPr>
        <p:sp>
          <p:nvSpPr>
            <p:cNvPr id="12" name="Freeform 9">
              <a:extLst>
                <a:ext uri="{FF2B5EF4-FFF2-40B4-BE49-F238E27FC236}">
                  <a16:creationId xmlns:a16="http://schemas.microsoft.com/office/drawing/2014/main" xmlns="" id="{D3E8F9B3-52F9-9A91-0381-49C4E70F1459}"/>
                </a:ext>
              </a:extLst>
            </p:cNvPr>
            <p:cNvSpPr/>
            <p:nvPr/>
          </p:nvSpPr>
          <p:spPr bwMode="auto">
            <a:xfrm>
              <a:off x="6261904" y="1582211"/>
              <a:ext cx="5434704" cy="3693577"/>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9BDCBC"/>
            </a:solidFill>
            <a:ln w="9525">
              <a:solidFill>
                <a:srgbClr val="33CC33"/>
              </a:solidFill>
              <a:round/>
            </a:ln>
          </p:spPr>
          <p:txBody>
            <a:bodyPr vert="horz" wrap="square" lIns="68580" tIns="34290" rIns="68580" bIns="34290" numCol="1" anchor="t" anchorCtr="0" compatLnSpc="1"/>
            <a:lstStyle/>
            <a:p>
              <a:endParaRPr lang="zh-CN" alt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xmlns="" id="{42C3B463-7B52-921F-3C2F-E104DCA6397A}"/>
                </a:ext>
              </a:extLst>
            </p:cNvPr>
            <p:cNvSpPr txBox="1"/>
            <p:nvPr/>
          </p:nvSpPr>
          <p:spPr>
            <a:xfrm>
              <a:off x="7422461" y="2264133"/>
              <a:ext cx="3700810" cy="707886"/>
            </a:xfrm>
            <a:prstGeom prst="rect">
              <a:avLst/>
            </a:prstGeom>
            <a:noFill/>
          </p:spPr>
          <p:txBody>
            <a:bodyPr wrap="square" rtlCol="0">
              <a:spAutoFit/>
            </a:bodyPr>
            <a:lstStyle/>
            <a:p>
              <a:r>
                <a:rPr lang="vi-VN" sz="4000" b="1" dirty="0">
                  <a:solidFill>
                    <a:srgbClr val="002060"/>
                  </a:solidFill>
                  <a:latin typeface="Cambria" panose="02040503050406030204" pitchFamily="18" charset="0"/>
                  <a:ea typeface="Cambria" panose="02040503050406030204" pitchFamily="18" charset="0"/>
                </a:rPr>
                <a:t>Tôi là </a:t>
              </a:r>
              <a:r>
                <a:rPr lang="vi-VN" sz="4000" b="1" dirty="0">
                  <a:solidFill>
                    <a:srgbClr val="C00000"/>
                  </a:solidFill>
                  <a:latin typeface="Cambria" panose="02040503050406030204" pitchFamily="18" charset="0"/>
                  <a:ea typeface="Cambria" panose="02040503050406030204" pitchFamily="18" charset="0"/>
                </a:rPr>
                <a:t>Nai Ngọc</a:t>
              </a:r>
              <a:endParaRPr lang="en-US" sz="4000" b="1" dirty="0">
                <a:solidFill>
                  <a:srgbClr val="C0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xmlns="" id="{00DE0C4F-92AF-BC60-1F11-088799D0FF82}"/>
                </a:ext>
              </a:extLst>
            </p:cNvPr>
            <p:cNvSpPr txBox="1"/>
            <p:nvPr/>
          </p:nvSpPr>
          <p:spPr>
            <a:xfrm>
              <a:off x="6744183" y="3021162"/>
              <a:ext cx="4470146" cy="1938992"/>
            </a:xfrm>
            <a:prstGeom prst="rect">
              <a:avLst/>
            </a:prstGeom>
            <a:noFill/>
          </p:spPr>
          <p:txBody>
            <a:bodyPr wrap="square" rtlCol="0">
              <a:spAutoFit/>
            </a:bodyPr>
            <a:lstStyle/>
            <a:p>
              <a:pPr algn="ctr"/>
              <a:r>
                <a:rPr lang="vi-VN" sz="4000" b="1" dirty="0">
                  <a:solidFill>
                    <a:srgbClr val="002060"/>
                  </a:solidFill>
                  <a:latin typeface="Cambria" panose="02040503050406030204" pitchFamily="18" charset="0"/>
                  <a:ea typeface="Cambria" panose="02040503050406030204" pitchFamily="18" charset="0"/>
                </a:rPr>
                <a:t> trong câu chuyện </a:t>
              </a:r>
              <a:r>
                <a:rPr lang="vi-VN" sz="4000" b="1" i="1" dirty="0">
                  <a:solidFill>
                    <a:srgbClr val="002060"/>
                  </a:solidFill>
                  <a:latin typeface="Cambria" panose="02040503050406030204" pitchFamily="18" charset="0"/>
                  <a:ea typeface="Cambria" panose="02040503050406030204" pitchFamily="18" charset="0"/>
                </a:rPr>
                <a:t>Tiếng hát của người đá</a:t>
              </a:r>
              <a:r>
                <a:rPr lang="vi-VN" sz="4000" b="1" dirty="0">
                  <a:solidFill>
                    <a:srgbClr val="002060"/>
                  </a:solidFill>
                  <a:latin typeface="Cambria" panose="02040503050406030204" pitchFamily="18" charset="0"/>
                  <a:ea typeface="Cambria" panose="02040503050406030204" pitchFamily="18" charset="0"/>
                </a:rPr>
                <a:t>.</a:t>
              </a:r>
              <a:endParaRPr lang="en-US" sz="4000" b="1" dirty="0">
                <a:solidFill>
                  <a:srgbClr val="002060"/>
                </a:solidFill>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xmlns="" id="{7438D2A1-C983-8974-7A52-993B749EAD8C}"/>
              </a:ext>
            </a:extLst>
          </p:cNvPr>
          <p:cNvPicPr>
            <a:picLocks noChangeAspect="1"/>
          </p:cNvPicPr>
          <p:nvPr/>
        </p:nvPicPr>
        <p:blipFill>
          <a:blip r:embed="rId6"/>
          <a:stretch>
            <a:fillRect/>
          </a:stretch>
        </p:blipFill>
        <p:spPr>
          <a:xfrm>
            <a:off x="464118" y="1846568"/>
            <a:ext cx="5315507" cy="2995646"/>
          </a:xfrm>
          <a:prstGeom prst="rect">
            <a:avLst/>
          </a:prstGeom>
          <a:ln>
            <a:noFill/>
          </a:ln>
          <a:effectLst>
            <a:softEdge rad="112500"/>
          </a:effectLst>
        </p:spPr>
      </p:pic>
    </p:spTree>
    <p:extLst>
      <p:ext uri="{BB962C8B-B14F-4D97-AF65-F5344CB8AC3E}">
        <p14:creationId xmlns:p14="http://schemas.microsoft.com/office/powerpoint/2010/main" val="4123137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45"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anim calcmode="lin" valueType="num">
                                      <p:cBhvr>
                                        <p:cTn id="16" dur="2000" fill="hold"/>
                                        <p:tgtEl>
                                          <p:spTgt spid="2"/>
                                        </p:tgtEl>
                                        <p:attrNameLst>
                                          <p:attrName>ppt_w</p:attrName>
                                        </p:attrNameLst>
                                      </p:cBhvr>
                                      <p:tavLst>
                                        <p:tav tm="0" fmla="#ppt_w*sin(2.5*pi*$)">
                                          <p:val>
                                            <p:fltVal val="0"/>
                                          </p:val>
                                        </p:tav>
                                        <p:tav tm="100000">
                                          <p:val>
                                            <p:fltVal val="1"/>
                                          </p:val>
                                        </p:tav>
                                      </p:tavLst>
                                    </p:anim>
                                    <p:anim calcmode="lin" valueType="num">
                                      <p:cBhvr>
                                        <p:cTn id="17" dur="2000" fill="hold"/>
                                        <p:tgtEl>
                                          <p:spTgt spid="2"/>
                                        </p:tgtEl>
                                        <p:attrNameLst>
                                          <p:attrName>ppt_h</p:attrName>
                                        </p:attrNameLst>
                                      </p:cBhvr>
                                      <p:tavLst>
                                        <p:tav tm="0">
                                          <p:val>
                                            <p:strVal val="#ppt_h"/>
                                          </p:val>
                                        </p:tav>
                                        <p:tav tm="100000">
                                          <p:val>
                                            <p:strVal val="#ppt_h"/>
                                          </p:val>
                                        </p:tav>
                                      </p:tavLst>
                                    </p:anim>
                                  </p:childTnLst>
                                </p:cTn>
                              </p:par>
                              <p:par>
                                <p:cTn id="18" presetID="53" presetClass="entr" presetSubtype="16"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2539</TotalTime>
  <Words>1489</Words>
  <Application>Microsoft Office PowerPoint</Application>
  <PresentationFormat>Custom</PresentationFormat>
  <Paragraphs>94</Paragraphs>
  <Slides>33</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Arial</vt:lpstr>
      <vt:lpstr>思源宋体 CN</vt:lpstr>
      <vt:lpstr>思源黑体 CN Medium</vt:lpstr>
      <vt:lpstr>Calibri</vt:lpstr>
      <vt:lpstr>思源黑体</vt:lpstr>
      <vt:lpstr>Cambria</vt:lpstr>
      <vt:lpstr>SVN-Newton</vt:lpstr>
      <vt:lpstr>Times New Roman</vt:lpstr>
      <vt:lpstr>等线</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阅读与我同行 书香伴我成长</dc:title>
  <dc:creator>2</dc:creator>
  <cp:lastModifiedBy>DELL</cp:lastModifiedBy>
  <cp:revision>50</cp:revision>
  <dcterms:created xsi:type="dcterms:W3CDTF">2022-03-03T07:28:07Z</dcterms:created>
  <dcterms:modified xsi:type="dcterms:W3CDTF">2025-03-21T15:35:07Z</dcterms:modified>
</cp:coreProperties>
</file>