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66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6" r:id="rId26"/>
    <p:sldId id="281" r:id="rId27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ahoma Bold" pitchFamily="34" charset="0"/>
      <p:bold r:id="rId33"/>
    </p:embeddedFont>
    <p:embeddedFont>
      <p:font typeface="Tahoma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23B"/>
    <a:srgbClr val="EF7900"/>
    <a:srgbClr val="6E8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056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4490-8BB9-4F79-85DE-1E219B0A5216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77D08-B585-437F-851F-1BB963298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4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err="1" smtClean="0"/>
              <a:t>tập</a:t>
            </a:r>
            <a:r>
              <a:rPr lang="en-US" baseline="0" smtClean="0"/>
              <a:t> 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1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77D08-B585-437F-851F-1BB963298B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="" xmlns:ahyp="http://schemas.microsoft.com/office/drawing/2018/hyperlinkcolor" xmlns:lc="http://schemas.openxmlformats.org/drawingml/2006/lockedCanvas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="" xmlns:ahyp="http://schemas.microsoft.com/office/drawing/2018/hyperlinkcolor" xmlns:lc="http://schemas.openxmlformats.org/drawingml/2006/lockedCanvas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2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svg"/><Relationship Id="rId18" Type="http://schemas.openxmlformats.org/officeDocument/2006/relationships/image" Target="../media/image17.png"/><Relationship Id="rId3" Type="http://schemas.openxmlformats.org/officeDocument/2006/relationships/slide" Target="slide4.xml"/><Relationship Id="rId21" Type="http://schemas.openxmlformats.org/officeDocument/2006/relationships/image" Target="../media/image48.sv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14.svg"/><Relationship Id="rId15" Type="http://schemas.openxmlformats.org/officeDocument/2006/relationships/image" Target="../media/image15.png"/><Relationship Id="rId10" Type="http://schemas.openxmlformats.org/officeDocument/2006/relationships/image" Target="../media/image17.svg"/><Relationship Id="rId19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7000" y="-266700"/>
            <a:ext cx="30476545" cy="11187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1049253"/>
            <a:ext cx="5445876" cy="1100301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Hạt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gạo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làng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ta</a:t>
            </a:r>
          </a:p>
        </p:txBody>
      </p:sp>
      <p:sp>
        <p:nvSpPr>
          <p:cNvPr id="7" name="Rectangle 6"/>
          <p:cNvSpPr/>
          <p:nvPr/>
        </p:nvSpPr>
        <p:spPr>
          <a:xfrm>
            <a:off x="8534399" y="1049253"/>
            <a:ext cx="8465911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Đoàn thuyền đánh cá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3914313"/>
            <a:ext cx="8881156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Đường quê Đồng Tháp Mười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58655" y="3950340"/>
            <a:ext cx="5791200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Thư của bố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9400" y="2524708"/>
            <a:ext cx="13197450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Khúc hát ru những em bé trên lưng mẹ</a:t>
            </a:r>
          </a:p>
        </p:txBody>
      </p:sp>
      <p:sp>
        <p:nvSpPr>
          <p:cNvPr id="11" name="Freeform 8"/>
          <p:cNvSpPr/>
          <p:nvPr/>
        </p:nvSpPr>
        <p:spPr>
          <a:xfrm>
            <a:off x="1371600" y="5295900"/>
            <a:ext cx="4642835" cy="3998641"/>
          </a:xfrm>
          <a:custGeom>
            <a:avLst/>
            <a:gdLst/>
            <a:ahLst/>
            <a:cxnLst/>
            <a:rect l="l" t="t" r="r" b="b"/>
            <a:pathLst>
              <a:path w="4642835" h="3998641">
                <a:moveTo>
                  <a:pt x="0" y="0"/>
                </a:moveTo>
                <a:lnTo>
                  <a:pt x="4642835" y="0"/>
                </a:lnTo>
                <a:lnTo>
                  <a:pt x="4642835" y="3998641"/>
                </a:lnTo>
                <a:lnTo>
                  <a:pt x="0" y="3998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ular Callout 11"/>
          <p:cNvSpPr/>
          <p:nvPr/>
        </p:nvSpPr>
        <p:spPr>
          <a:xfrm>
            <a:off x="6705599" y="5753100"/>
            <a:ext cx="9944255" cy="3124200"/>
          </a:xfrm>
          <a:prstGeom prst="wedgeRoundRectCallout">
            <a:avLst>
              <a:gd name="adj1" fmla="val -58864"/>
              <a:gd name="adj2" fmla="val -12547"/>
              <a:gd name="adj3" fmla="val 16667"/>
            </a:avLst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6600" dirty="0">
              <a:solidFill>
                <a:srgbClr val="A3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91341" y="1028700"/>
            <a:ext cx="8323236" cy="8229600"/>
          </a:xfrm>
          <a:custGeom>
            <a:avLst/>
            <a:gdLst/>
            <a:ahLst/>
            <a:cxnLst/>
            <a:rect l="l" t="t" r="r" b="b"/>
            <a:pathLst>
              <a:path w="8323236" h="8229600">
                <a:moveTo>
                  <a:pt x="0" y="0"/>
                </a:moveTo>
                <a:lnTo>
                  <a:pt x="8323236" y="0"/>
                </a:lnTo>
                <a:lnTo>
                  <a:pt x="8323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15502"/>
            <a:ext cx="7449958" cy="91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1049253"/>
            <a:ext cx="5445876" cy="1100301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Hạt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gạo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làng</a:t>
            </a:r>
            <a:r>
              <a:rPr lang="en-US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ta</a:t>
            </a:r>
          </a:p>
        </p:txBody>
      </p:sp>
      <p:sp>
        <p:nvSpPr>
          <p:cNvPr id="7" name="Rectangle 6"/>
          <p:cNvSpPr/>
          <p:nvPr/>
        </p:nvSpPr>
        <p:spPr>
          <a:xfrm>
            <a:off x="8534399" y="1049253"/>
            <a:ext cx="8465911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Đoàn thuyền đánh cá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3914313"/>
            <a:ext cx="8881156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Đường quê Đồng Tháp Mười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58655" y="3950340"/>
            <a:ext cx="5791200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Thư của bố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9400" y="2524708"/>
            <a:ext cx="13197450" cy="1138773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182880" rIns="365760" bIns="18288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Khúc hát ru những em bé trên lưng mẹ</a:t>
            </a:r>
          </a:p>
        </p:txBody>
      </p:sp>
      <p:sp>
        <p:nvSpPr>
          <p:cNvPr id="11" name="Freeform 8"/>
          <p:cNvSpPr/>
          <p:nvPr/>
        </p:nvSpPr>
        <p:spPr>
          <a:xfrm>
            <a:off x="1371600" y="5295900"/>
            <a:ext cx="4642835" cy="3998641"/>
          </a:xfrm>
          <a:custGeom>
            <a:avLst/>
            <a:gdLst/>
            <a:ahLst/>
            <a:cxnLst/>
            <a:rect l="l" t="t" r="r" b="b"/>
            <a:pathLst>
              <a:path w="4642835" h="3998641">
                <a:moveTo>
                  <a:pt x="0" y="0"/>
                </a:moveTo>
                <a:lnTo>
                  <a:pt x="4642835" y="0"/>
                </a:lnTo>
                <a:lnTo>
                  <a:pt x="4642835" y="3998641"/>
                </a:lnTo>
                <a:lnTo>
                  <a:pt x="0" y="3998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ular Callout 11"/>
          <p:cNvSpPr/>
          <p:nvPr/>
        </p:nvSpPr>
        <p:spPr>
          <a:xfrm>
            <a:off x="6705599" y="5753100"/>
            <a:ext cx="9944255" cy="3124200"/>
          </a:xfrm>
          <a:prstGeom prst="wedgeRoundRectCallout">
            <a:avLst>
              <a:gd name="adj1" fmla="val -58864"/>
              <a:gd name="adj2" fmla="val -12547"/>
              <a:gd name="adj3" fmla="val 16667"/>
            </a:avLst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66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6600" dirty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– 3 khổ thơ em thích của một trong những bài thơ trên.</a:t>
            </a:r>
            <a:endParaRPr lang="en-US" sz="6600" dirty="0">
              <a:solidFill>
                <a:srgbClr val="A3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63213" y="1315984"/>
            <a:ext cx="7843711" cy="701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Đọc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văn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bản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dưới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đây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và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trả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lời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câu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9999" b="1" dirty="0" err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hỏi</a:t>
            </a:r>
            <a:r>
              <a:rPr lang="en-US" sz="9999" b="1" dirty="0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477147" y="1344829"/>
            <a:ext cx="7386066" cy="8229600"/>
          </a:xfrm>
          <a:custGeom>
            <a:avLst/>
            <a:gdLst/>
            <a:ahLst/>
            <a:cxnLst/>
            <a:rect l="l" t="t" r="r" b="b"/>
            <a:pathLst>
              <a:path w="7386066" h="8229600">
                <a:moveTo>
                  <a:pt x="0" y="0"/>
                </a:moveTo>
                <a:lnTo>
                  <a:pt x="7386066" y="0"/>
                </a:lnTo>
                <a:lnTo>
                  <a:pt x="73860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10544" y="3656911"/>
            <a:ext cx="9569989" cy="5642565"/>
          </a:xfrm>
          <a:custGeom>
            <a:avLst/>
            <a:gdLst/>
            <a:ahLst/>
            <a:cxnLst/>
            <a:rect l="l" t="t" r="r" b="b"/>
            <a:pathLst>
              <a:path w="9569989" h="5642565">
                <a:moveTo>
                  <a:pt x="0" y="0"/>
                </a:moveTo>
                <a:lnTo>
                  <a:pt x="9569988" y="0"/>
                </a:lnTo>
                <a:lnTo>
                  <a:pt x="9569988" y="5642564"/>
                </a:lnTo>
                <a:lnTo>
                  <a:pt x="0" y="5642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856"/>
            <a:ext cx="11363929" cy="4615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538" y="2249936"/>
            <a:ext cx="7358285" cy="23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197" y="356286"/>
            <a:ext cx="17649607" cy="9574429"/>
            <a:chOff x="0" y="0"/>
            <a:chExt cx="4648456" cy="2521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8456" cy="2521660"/>
            </a:xfrm>
            <a:custGeom>
              <a:avLst/>
              <a:gdLst/>
              <a:ahLst/>
              <a:cxnLst/>
              <a:rect l="l" t="t" r="r" b="b"/>
              <a:pathLst>
                <a:path w="4648456" h="2521660">
                  <a:moveTo>
                    <a:pt x="0" y="0"/>
                  </a:moveTo>
                  <a:lnTo>
                    <a:pt x="4648456" y="0"/>
                  </a:lnTo>
                  <a:lnTo>
                    <a:pt x="4648456" y="2521660"/>
                  </a:lnTo>
                  <a:lnTo>
                    <a:pt x="0" y="2521660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48456" cy="2569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8723" y="580172"/>
            <a:ext cx="17159677" cy="9335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mướt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đập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gạch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vội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nhặt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tàu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rụng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phơi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hiên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đợi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Chọn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bẹ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khô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thơm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nồng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mùi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tai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voi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cầm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suốt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hè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miền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đổ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lửa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dần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ngả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nâu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sẫm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vết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nhăn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hằn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chợ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xăng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phe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phẩy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mo.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thương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.”.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trưa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võng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vườn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khe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khẽ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lướt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thong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thả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Thằng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Bờm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cái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endParaRPr lang="en-US" sz="3200" i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xin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bò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chín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endParaRPr lang="en-US" sz="3200" i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Bờm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rằng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Bờm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chẳng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endParaRPr lang="en-US" sz="3200" i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xin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ao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sâu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mè</a:t>
            </a:r>
            <a:r>
              <a:rPr lang="en-US" sz="3200" i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197" y="356286"/>
            <a:ext cx="17649607" cy="9574429"/>
            <a:chOff x="0" y="0"/>
            <a:chExt cx="4648456" cy="2521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8456" cy="2521660"/>
            </a:xfrm>
            <a:custGeom>
              <a:avLst/>
              <a:gdLst/>
              <a:ahLst/>
              <a:cxnLst/>
              <a:rect l="l" t="t" r="r" b="b"/>
              <a:pathLst>
                <a:path w="4648456" h="2521660">
                  <a:moveTo>
                    <a:pt x="0" y="0"/>
                  </a:moveTo>
                  <a:lnTo>
                    <a:pt x="4648456" y="0"/>
                  </a:lnTo>
                  <a:lnTo>
                    <a:pt x="4648456" y="2521660"/>
                  </a:lnTo>
                  <a:lnTo>
                    <a:pt x="0" y="2521660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48456" cy="2569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8461" y="834628"/>
            <a:ext cx="16931077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999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Tay</a:t>
            </a:r>
            <a:r>
              <a:rPr lang="en-US" sz="3999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đưa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nhịp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nhàng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nối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ùa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rượi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dim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chìm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giấc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ngủ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gặp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dắt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mập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mạp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cầm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mo.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thấy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ngồi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vắt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vẻo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lưng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ấy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qua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...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Tiếng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rụng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khiến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choàng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tỉnh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hốt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hoảng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nức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nở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“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mất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ơi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!”.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cười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vẫn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nguyên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võng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mới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nín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khóc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hôm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ấy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cứ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gặp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nói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rằng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sẽ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bất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cứ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thứ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Nhưng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chẳng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xuất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lần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nữa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giấc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999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Bây</a:t>
            </a:r>
            <a:r>
              <a:rPr lang="en-US" sz="3999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giờ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dù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ít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dùng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nhưng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vẫn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giữ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Mỗi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nhớ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phe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phẩy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xôn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xao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hồi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ức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tuổi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thơ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Làn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dịu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dàng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cứ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thổi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hoài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thổi</a:t>
            </a:r>
            <a:r>
              <a:rPr lang="en-US" sz="39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mãi</a:t>
            </a:r>
            <a:r>
              <a:rPr lang="en-US" sz="3999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...</a:t>
            </a:r>
            <a:endParaRPr lang="en-US" sz="3999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81008" y="1142148"/>
            <a:ext cx="15325984" cy="473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a.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miêu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tả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  <a:p>
            <a:pPr algn="l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b.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nhớ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  <a:p>
            <a:pPr algn="l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c.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Kể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giấc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mo. Theo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giấc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thú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  <a:p>
            <a:pPr algn="l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d. Chi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vẫn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giữ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suy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nghĩ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3087189" y="6002764"/>
            <a:ext cx="12113621" cy="3255536"/>
          </a:xfrm>
          <a:custGeom>
            <a:avLst/>
            <a:gdLst/>
            <a:ahLst/>
            <a:cxnLst/>
            <a:rect l="l" t="t" r="r" b="b"/>
            <a:pathLst>
              <a:path w="12113621" h="3255536">
                <a:moveTo>
                  <a:pt x="0" y="0"/>
                </a:moveTo>
                <a:lnTo>
                  <a:pt x="12113622" y="0"/>
                </a:lnTo>
                <a:lnTo>
                  <a:pt x="12113622" y="3255536"/>
                </a:lnTo>
                <a:lnTo>
                  <a:pt x="0" y="325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91341" y="1028700"/>
            <a:ext cx="8323236" cy="8229600"/>
          </a:xfrm>
          <a:custGeom>
            <a:avLst/>
            <a:gdLst/>
            <a:ahLst/>
            <a:cxnLst/>
            <a:rect l="l" t="t" r="r" b="b"/>
            <a:pathLst>
              <a:path w="8323236" h="8229600">
                <a:moveTo>
                  <a:pt x="0" y="0"/>
                </a:moveTo>
                <a:lnTo>
                  <a:pt x="8323236" y="0"/>
                </a:lnTo>
                <a:lnTo>
                  <a:pt x="8323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15502"/>
            <a:ext cx="7449958" cy="9163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2287889"/>
            <a:chOff x="0" y="0"/>
            <a:chExt cx="4241982" cy="602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602572"/>
            </a:xfrm>
            <a:custGeom>
              <a:avLst/>
              <a:gdLst/>
              <a:ahLst/>
              <a:cxnLst/>
              <a:rect l="l" t="t" r="r" b="b"/>
              <a:pathLst>
                <a:path w="4241982" h="602572">
                  <a:moveTo>
                    <a:pt x="0" y="0"/>
                  </a:moveTo>
                  <a:lnTo>
                    <a:pt x="4241982" y="0"/>
                  </a:lnTo>
                  <a:lnTo>
                    <a:pt x="4241982" y="602572"/>
                  </a:lnTo>
                  <a:lnTo>
                    <a:pt x="0" y="602572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650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2134" y="3305308"/>
            <a:ext cx="11922842" cy="6321915"/>
            <a:chOff x="0" y="0"/>
            <a:chExt cx="3140172" cy="1665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0172" cy="1665031"/>
            </a:xfrm>
            <a:custGeom>
              <a:avLst/>
              <a:gdLst/>
              <a:ahLst/>
              <a:cxnLst/>
              <a:rect l="l" t="t" r="r" b="b"/>
              <a:pathLst>
                <a:path w="3140172" h="1665031">
                  <a:moveTo>
                    <a:pt x="0" y="0"/>
                  </a:moveTo>
                  <a:lnTo>
                    <a:pt x="3140172" y="0"/>
                  </a:lnTo>
                  <a:lnTo>
                    <a:pt x="3140172" y="1665031"/>
                  </a:lnTo>
                  <a:lnTo>
                    <a:pt x="0" y="1665031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40172" cy="171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79513" y="3270265"/>
            <a:ext cx="4328868" cy="6356958"/>
          </a:xfrm>
          <a:custGeom>
            <a:avLst/>
            <a:gdLst/>
            <a:ahLst/>
            <a:cxnLst/>
            <a:rect l="l" t="t" r="r" b="b"/>
            <a:pathLst>
              <a:path w="4328868" h="6356958">
                <a:moveTo>
                  <a:pt x="4328868" y="0"/>
                </a:moveTo>
                <a:lnTo>
                  <a:pt x="0" y="0"/>
                </a:lnTo>
                <a:lnTo>
                  <a:pt x="0" y="6356958"/>
                </a:lnTo>
                <a:lnTo>
                  <a:pt x="4328868" y="6356958"/>
                </a:lnTo>
                <a:lnTo>
                  <a:pt x="4328868" y="0"/>
                </a:lnTo>
                <a:close/>
              </a:path>
            </a:pathLst>
          </a:custGeom>
          <a:blipFill>
            <a:blip r:embed="rId2"/>
            <a:stretch>
              <a:fillRect l="-79958" r="-811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6534" y="859566"/>
            <a:ext cx="1527493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a. Chiếc quạt mo được miêu tả như thế nào trong bài đọc?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0557" y="3534213"/>
            <a:ext cx="11170909" cy="568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5"/>
              </a:lnSpc>
              <a:spcBef>
                <a:spcPct val="0"/>
              </a:spcBef>
            </a:pP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bài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đọc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miêu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tả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làm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từ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bẹ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khô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thơm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nồng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mùi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nắng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cắt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thành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hình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tai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voi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lâu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dần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ngả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nâu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sẫm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mấy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vết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nhăn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hằn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rõ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nét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361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hơn</a:t>
            </a:r>
            <a:r>
              <a:rPr lang="en-US" sz="5361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1233" y="5031797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992293" y="-478474"/>
            <a:ext cx="17874787" cy="13443330"/>
          </a:xfrm>
          <a:custGeom>
            <a:avLst/>
            <a:gdLst/>
            <a:ahLst/>
            <a:cxnLst/>
            <a:rect l="l" t="t" r="r" b="b"/>
            <a:pathLst>
              <a:path w="17874787" h="13443330">
                <a:moveTo>
                  <a:pt x="0" y="0"/>
                </a:moveTo>
                <a:lnTo>
                  <a:pt x="17874787" y="0"/>
                </a:lnTo>
                <a:lnTo>
                  <a:pt x="17874787" y="13443330"/>
                </a:lnTo>
                <a:lnTo>
                  <a:pt x="0" y="1344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34515" y="6400231"/>
            <a:ext cx="3765042" cy="41148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019337" y="6118132"/>
            <a:ext cx="3057073" cy="2827792"/>
          </a:xfrm>
          <a:custGeom>
            <a:avLst/>
            <a:gdLst/>
            <a:ahLst/>
            <a:cxnLst/>
            <a:rect l="l" t="t" r="r" b="b"/>
            <a:pathLst>
              <a:path w="3057073" h="2827792">
                <a:moveTo>
                  <a:pt x="3057072" y="0"/>
                </a:moveTo>
                <a:lnTo>
                  <a:pt x="0" y="0"/>
                </a:lnTo>
                <a:lnTo>
                  <a:pt x="0" y="2827792"/>
                </a:lnTo>
                <a:lnTo>
                  <a:pt x="3057072" y="2827792"/>
                </a:lnTo>
                <a:lnTo>
                  <a:pt x="30570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8600" y="286470"/>
            <a:ext cx="7866595" cy="5828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2287889"/>
            <a:chOff x="0" y="0"/>
            <a:chExt cx="4241982" cy="602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602572"/>
            </a:xfrm>
            <a:custGeom>
              <a:avLst/>
              <a:gdLst/>
              <a:ahLst/>
              <a:cxnLst/>
              <a:rect l="l" t="t" r="r" b="b"/>
              <a:pathLst>
                <a:path w="4241982" h="602572">
                  <a:moveTo>
                    <a:pt x="0" y="0"/>
                  </a:moveTo>
                  <a:lnTo>
                    <a:pt x="4241982" y="0"/>
                  </a:lnTo>
                  <a:lnTo>
                    <a:pt x="4241982" y="602572"/>
                  </a:lnTo>
                  <a:lnTo>
                    <a:pt x="0" y="602572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650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2134" y="3305308"/>
            <a:ext cx="11922842" cy="6321915"/>
            <a:chOff x="0" y="0"/>
            <a:chExt cx="3140172" cy="1665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0172" cy="1665031"/>
            </a:xfrm>
            <a:custGeom>
              <a:avLst/>
              <a:gdLst/>
              <a:ahLst/>
              <a:cxnLst/>
              <a:rect l="l" t="t" r="r" b="b"/>
              <a:pathLst>
                <a:path w="3140172" h="1665031">
                  <a:moveTo>
                    <a:pt x="0" y="0"/>
                  </a:moveTo>
                  <a:lnTo>
                    <a:pt x="3140172" y="0"/>
                  </a:lnTo>
                  <a:lnTo>
                    <a:pt x="3140172" y="1665031"/>
                  </a:lnTo>
                  <a:lnTo>
                    <a:pt x="0" y="1665031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40172" cy="171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79513" y="3270265"/>
            <a:ext cx="4328868" cy="6356958"/>
          </a:xfrm>
          <a:custGeom>
            <a:avLst/>
            <a:gdLst/>
            <a:ahLst/>
            <a:cxnLst/>
            <a:rect l="l" t="t" r="r" b="b"/>
            <a:pathLst>
              <a:path w="4328868" h="6356958">
                <a:moveTo>
                  <a:pt x="4328868" y="0"/>
                </a:moveTo>
                <a:lnTo>
                  <a:pt x="0" y="0"/>
                </a:lnTo>
                <a:lnTo>
                  <a:pt x="0" y="6356958"/>
                </a:lnTo>
                <a:lnTo>
                  <a:pt x="4328868" y="6356958"/>
                </a:lnTo>
                <a:lnTo>
                  <a:pt x="4328868" y="0"/>
                </a:lnTo>
                <a:close/>
              </a:path>
            </a:pathLst>
          </a:custGeom>
          <a:blipFill>
            <a:blip r:embed="rId2"/>
            <a:stretch>
              <a:fillRect l="-79958" r="-811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6534" y="859566"/>
            <a:ext cx="1527493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b. Chiếc quạt mo gợi nhớ những kỉ niệm gì về bà trong tuổi thơ của người cháu?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0557" y="3343653"/>
            <a:ext cx="11170909" cy="615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gợi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nhớ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những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tuổi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thơ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nằm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lặng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lẽ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giữa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hàng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chờ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lá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cau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rơi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nằm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võng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vườn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khẽ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rồi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hát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đồng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dao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ngủ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kỉ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niệm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giấc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gặp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xin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9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9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mo.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2287889"/>
            <a:chOff x="0" y="0"/>
            <a:chExt cx="4241982" cy="602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602572"/>
            </a:xfrm>
            <a:custGeom>
              <a:avLst/>
              <a:gdLst/>
              <a:ahLst/>
              <a:cxnLst/>
              <a:rect l="l" t="t" r="r" b="b"/>
              <a:pathLst>
                <a:path w="4241982" h="602572">
                  <a:moveTo>
                    <a:pt x="0" y="0"/>
                  </a:moveTo>
                  <a:lnTo>
                    <a:pt x="4241982" y="0"/>
                  </a:lnTo>
                  <a:lnTo>
                    <a:pt x="4241982" y="602572"/>
                  </a:lnTo>
                  <a:lnTo>
                    <a:pt x="0" y="602572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650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2134" y="3305308"/>
            <a:ext cx="11922842" cy="6321915"/>
            <a:chOff x="0" y="0"/>
            <a:chExt cx="3140172" cy="1665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0172" cy="1665031"/>
            </a:xfrm>
            <a:custGeom>
              <a:avLst/>
              <a:gdLst/>
              <a:ahLst/>
              <a:cxnLst/>
              <a:rect l="l" t="t" r="r" b="b"/>
              <a:pathLst>
                <a:path w="3140172" h="1665031">
                  <a:moveTo>
                    <a:pt x="0" y="0"/>
                  </a:moveTo>
                  <a:lnTo>
                    <a:pt x="3140172" y="0"/>
                  </a:lnTo>
                  <a:lnTo>
                    <a:pt x="3140172" y="1665031"/>
                  </a:lnTo>
                  <a:lnTo>
                    <a:pt x="0" y="1665031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40172" cy="171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79513" y="3270265"/>
            <a:ext cx="4328868" cy="6356958"/>
          </a:xfrm>
          <a:custGeom>
            <a:avLst/>
            <a:gdLst/>
            <a:ahLst/>
            <a:cxnLst/>
            <a:rect l="l" t="t" r="r" b="b"/>
            <a:pathLst>
              <a:path w="4328868" h="6356958">
                <a:moveTo>
                  <a:pt x="4328868" y="0"/>
                </a:moveTo>
                <a:lnTo>
                  <a:pt x="0" y="0"/>
                </a:lnTo>
                <a:lnTo>
                  <a:pt x="0" y="6356958"/>
                </a:lnTo>
                <a:lnTo>
                  <a:pt x="4328868" y="6356958"/>
                </a:lnTo>
                <a:lnTo>
                  <a:pt x="4328868" y="0"/>
                </a:lnTo>
                <a:close/>
              </a:path>
            </a:pathLst>
          </a:custGeom>
          <a:blipFill>
            <a:blip r:embed="rId2"/>
            <a:stretch>
              <a:fillRect l="-79958" r="-811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6534" y="859566"/>
            <a:ext cx="1527493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c. Kể lại giấc mơ của người cháu về chiếc quạt mo. Theo em, giấc mơ đó có gì thú vị?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88101" y="3409058"/>
            <a:ext cx="11170909" cy="6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Trong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gặp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phú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ông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dắt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chú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mập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mạp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còn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cầm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mo.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Rồi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mơ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thấy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mình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ngồi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vắt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vẻo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trên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lưng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chú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ấy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qua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ao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cá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...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dường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như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ngỡ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mình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đã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lỡ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đổi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trâu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dù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bản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thân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không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muốn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363952"/>
            <a:ext cx="16106276" cy="3184339"/>
            <a:chOff x="0" y="0"/>
            <a:chExt cx="4241982" cy="83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838674"/>
            </a:xfrm>
            <a:custGeom>
              <a:avLst/>
              <a:gdLst/>
              <a:ahLst/>
              <a:cxnLst/>
              <a:rect l="l" t="t" r="r" b="b"/>
              <a:pathLst>
                <a:path w="4241982" h="838674">
                  <a:moveTo>
                    <a:pt x="0" y="0"/>
                  </a:moveTo>
                  <a:lnTo>
                    <a:pt x="4241982" y="0"/>
                  </a:lnTo>
                  <a:lnTo>
                    <a:pt x="4241982" y="838674"/>
                  </a:lnTo>
                  <a:lnTo>
                    <a:pt x="0" y="838674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886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2134" y="3902942"/>
            <a:ext cx="11922842" cy="5724281"/>
            <a:chOff x="0" y="0"/>
            <a:chExt cx="3140172" cy="15076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0172" cy="1507630"/>
            </a:xfrm>
            <a:custGeom>
              <a:avLst/>
              <a:gdLst/>
              <a:ahLst/>
              <a:cxnLst/>
              <a:rect l="l" t="t" r="r" b="b"/>
              <a:pathLst>
                <a:path w="3140172" h="1507630">
                  <a:moveTo>
                    <a:pt x="0" y="0"/>
                  </a:moveTo>
                  <a:lnTo>
                    <a:pt x="3140172" y="0"/>
                  </a:lnTo>
                  <a:lnTo>
                    <a:pt x="3140172" y="1507630"/>
                  </a:lnTo>
                  <a:lnTo>
                    <a:pt x="0" y="1507630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40172" cy="1555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79513" y="3902942"/>
            <a:ext cx="4328868" cy="6356958"/>
          </a:xfrm>
          <a:custGeom>
            <a:avLst/>
            <a:gdLst/>
            <a:ahLst/>
            <a:cxnLst/>
            <a:rect l="l" t="t" r="r" b="b"/>
            <a:pathLst>
              <a:path w="4328868" h="6356958">
                <a:moveTo>
                  <a:pt x="4328868" y="0"/>
                </a:moveTo>
                <a:lnTo>
                  <a:pt x="0" y="0"/>
                </a:lnTo>
                <a:lnTo>
                  <a:pt x="0" y="6356958"/>
                </a:lnTo>
                <a:lnTo>
                  <a:pt x="4328868" y="6356958"/>
                </a:lnTo>
                <a:lnTo>
                  <a:pt x="4328868" y="0"/>
                </a:lnTo>
                <a:close/>
              </a:path>
            </a:pathLst>
          </a:custGeom>
          <a:blipFill>
            <a:blip r:embed="rId2"/>
            <a:stretch>
              <a:fillRect l="-79958" r="-811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94873" y="473396"/>
            <a:ext cx="15698255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A3623B"/>
                </a:solidFill>
                <a:latin typeface="Tahoma Bold"/>
                <a:ea typeface="Tahoma Bold"/>
                <a:cs typeface="Tahoma Bold"/>
                <a:sym typeface="Tahoma Bold"/>
              </a:rPr>
              <a:t>d. Chi tiết người cháu khi lớn vẫn giữ một chiếc quạt mo làm kỉ niệm gợi cho em những suy nghĩ gì?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0557" y="4096385"/>
            <a:ext cx="11170909" cy="516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rất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nhớ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từ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đồ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thể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nhìn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nhớ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một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cách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dễ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dàng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muốn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ở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bên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như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ngày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xưa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Chiếc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mo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do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chính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bà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làm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nên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người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cháu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muốn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giữ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99" dirty="0" err="1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lại</a:t>
            </a:r>
            <a:r>
              <a:rPr lang="en-US" sz="4899" dirty="0">
                <a:solidFill>
                  <a:srgbClr val="DA563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6097" y="968833"/>
            <a:ext cx="16695807" cy="8349333"/>
            <a:chOff x="0" y="0"/>
            <a:chExt cx="4397249" cy="2199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7249" cy="2199001"/>
            </a:xfrm>
            <a:custGeom>
              <a:avLst/>
              <a:gdLst/>
              <a:ahLst/>
              <a:cxnLst/>
              <a:rect l="l" t="t" r="r" b="b"/>
              <a:pathLst>
                <a:path w="4397249" h="2199001">
                  <a:moveTo>
                    <a:pt x="0" y="0"/>
                  </a:moveTo>
                  <a:lnTo>
                    <a:pt x="4397249" y="0"/>
                  </a:lnTo>
                  <a:lnTo>
                    <a:pt x="4397249" y="2199001"/>
                  </a:lnTo>
                  <a:lnTo>
                    <a:pt x="0" y="2199001"/>
                  </a:lnTo>
                  <a:close/>
                </a:path>
              </a:pathLst>
            </a:custGeom>
            <a:solidFill>
              <a:srgbClr val="E8BAAD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97249" cy="2256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03442" y="4009077"/>
            <a:ext cx="4253293" cy="6277923"/>
          </a:xfrm>
          <a:custGeom>
            <a:avLst/>
            <a:gdLst/>
            <a:ahLst/>
            <a:cxnLst/>
            <a:rect l="l" t="t" r="r" b="b"/>
            <a:pathLst>
              <a:path w="5356146" h="7905750">
                <a:moveTo>
                  <a:pt x="0" y="0"/>
                </a:moveTo>
                <a:lnTo>
                  <a:pt x="5356146" y="0"/>
                </a:lnTo>
                <a:lnTo>
                  <a:pt x="5356146" y="7905750"/>
                </a:lnTo>
                <a:lnTo>
                  <a:pt x="0" y="790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6257"/>
          <a:stretch/>
        </p:blipFill>
        <p:spPr>
          <a:xfrm>
            <a:off x="0" y="-450066"/>
            <a:ext cx="10283545" cy="11187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382" y="1480260"/>
            <a:ext cx="10443353" cy="242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05000" y="2449811"/>
            <a:ext cx="9519735" cy="7104102"/>
          </a:xfrm>
          <a:custGeom>
            <a:avLst/>
            <a:gdLst/>
            <a:ahLst/>
            <a:cxnLst/>
            <a:rect l="l" t="t" r="r" b="b"/>
            <a:pathLst>
              <a:path w="9519735" h="7104102">
                <a:moveTo>
                  <a:pt x="0" y="0"/>
                </a:moveTo>
                <a:lnTo>
                  <a:pt x="9519735" y="0"/>
                </a:lnTo>
                <a:lnTo>
                  <a:pt x="9519735" y="7104102"/>
                </a:lnTo>
                <a:lnTo>
                  <a:pt x="0" y="7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0" y="1181100"/>
            <a:ext cx="7797460" cy="9498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324233"/>
            <a:ext cx="9254530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6600" y="2943550"/>
            <a:ext cx="12351742" cy="6517243"/>
          </a:xfrm>
          <a:custGeom>
            <a:avLst/>
            <a:gdLst/>
            <a:ahLst/>
            <a:cxnLst/>
            <a:rect l="l" t="t" r="r" b="b"/>
            <a:pathLst>
              <a:path w="11002442" h="5805302">
                <a:moveTo>
                  <a:pt x="0" y="0"/>
                </a:moveTo>
                <a:lnTo>
                  <a:pt x="11002442" y="0"/>
                </a:lnTo>
                <a:lnTo>
                  <a:pt x="11002442" y="5805302"/>
                </a:lnTo>
                <a:lnTo>
                  <a:pt x="0" y="5805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5" t="-1715"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2844088" y="860676"/>
            <a:ext cx="3013880" cy="1877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ô.</a:t>
            </a:r>
            <a:endParaRPr lang="en-US" sz="3200" dirty="0">
              <a:solidFill>
                <a:srgbClr val="A3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68781" y="860676"/>
            <a:ext cx="6206320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A3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496800" y="875561"/>
            <a:ext cx="4191000" cy="18901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báu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thắng</a:t>
            </a:r>
            <a:r>
              <a:rPr lang="en-US" sz="3200" dirty="0" smtClean="0">
                <a:solidFill>
                  <a:srgbClr val="A3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A3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1800" y="2705100"/>
            <a:ext cx="12794241" cy="7692537"/>
          </a:xfrm>
          <a:custGeom>
            <a:avLst/>
            <a:gdLst/>
            <a:ahLst/>
            <a:cxnLst/>
            <a:rect l="l" t="t" r="r" b="b"/>
            <a:pathLst>
              <a:path w="16655703" h="10014241">
                <a:moveTo>
                  <a:pt x="0" y="0"/>
                </a:moveTo>
                <a:lnTo>
                  <a:pt x="16655703" y="0"/>
                </a:lnTo>
                <a:lnTo>
                  <a:pt x="16655703" y="10014241"/>
                </a:lnTo>
                <a:lnTo>
                  <a:pt x="0" y="10014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6778" y="6187193"/>
            <a:ext cx="5873496" cy="3920559"/>
          </a:xfrm>
          <a:custGeom>
            <a:avLst/>
            <a:gdLst/>
            <a:ahLst/>
            <a:cxnLst/>
            <a:rect l="l" t="t" r="r" b="b"/>
            <a:pathLst>
              <a:path w="5873496" h="3920559">
                <a:moveTo>
                  <a:pt x="0" y="0"/>
                </a:moveTo>
                <a:lnTo>
                  <a:pt x="5873497" y="0"/>
                </a:lnTo>
                <a:lnTo>
                  <a:pt x="5873497" y="3920559"/>
                </a:lnTo>
                <a:lnTo>
                  <a:pt x="0" y="3920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19100"/>
            <a:ext cx="8681456" cy="826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3" action="ppaction://hlinksldjump"/>
          </p:cNvPr>
          <p:cNvSpPr/>
          <p:nvPr/>
        </p:nvSpPr>
        <p:spPr>
          <a:xfrm>
            <a:off x="13839557" y="6117874"/>
            <a:ext cx="3419743" cy="3238781"/>
          </a:xfrm>
          <a:custGeom>
            <a:avLst/>
            <a:gdLst/>
            <a:ahLst/>
            <a:cxnLst/>
            <a:rect l="l" t="t" r="r" b="b"/>
            <a:pathLst>
              <a:path w="3419743" h="3238781">
                <a:moveTo>
                  <a:pt x="0" y="0"/>
                </a:moveTo>
                <a:lnTo>
                  <a:pt x="3419743" y="0"/>
                </a:lnTo>
                <a:lnTo>
                  <a:pt x="3419743" y="3238782"/>
                </a:lnTo>
                <a:lnTo>
                  <a:pt x="0" y="323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hlinkClick r:id="rId6" action="ppaction://hlinksldjump"/>
          </p:cNvPr>
          <p:cNvSpPr/>
          <p:nvPr/>
        </p:nvSpPr>
        <p:spPr>
          <a:xfrm>
            <a:off x="4338052" y="6715463"/>
            <a:ext cx="2520589" cy="2775206"/>
          </a:xfrm>
          <a:custGeom>
            <a:avLst/>
            <a:gdLst/>
            <a:ahLst/>
            <a:cxnLst/>
            <a:rect l="l" t="t" r="r" b="b"/>
            <a:pathLst>
              <a:path w="2520589" h="2775206">
                <a:moveTo>
                  <a:pt x="0" y="0"/>
                </a:moveTo>
                <a:lnTo>
                  <a:pt x="2520589" y="0"/>
                </a:lnTo>
                <a:lnTo>
                  <a:pt x="2520589" y="2775206"/>
                </a:lnTo>
                <a:lnTo>
                  <a:pt x="0" y="2775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>
            <a:hlinkClick r:id="rId8" action="ppaction://hlinksldjump"/>
          </p:cNvPr>
          <p:cNvSpPr/>
          <p:nvPr/>
        </p:nvSpPr>
        <p:spPr>
          <a:xfrm>
            <a:off x="1261160" y="6849476"/>
            <a:ext cx="2695892" cy="2507180"/>
          </a:xfrm>
          <a:custGeom>
            <a:avLst/>
            <a:gdLst/>
            <a:ahLst/>
            <a:cxnLst/>
            <a:rect l="l" t="t" r="r" b="b"/>
            <a:pathLst>
              <a:path w="2695892" h="2507180">
                <a:moveTo>
                  <a:pt x="0" y="0"/>
                </a:moveTo>
                <a:lnTo>
                  <a:pt x="2695892" y="0"/>
                </a:lnTo>
                <a:lnTo>
                  <a:pt x="2695892" y="2507180"/>
                </a:lnTo>
                <a:lnTo>
                  <a:pt x="0" y="250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11" action="ppaction://hlinksldjump"/>
          </p:cNvPr>
          <p:cNvSpPr/>
          <p:nvPr/>
        </p:nvSpPr>
        <p:spPr>
          <a:xfrm>
            <a:off x="7379200" y="6283133"/>
            <a:ext cx="2826400" cy="3291296"/>
          </a:xfrm>
          <a:custGeom>
            <a:avLst/>
            <a:gdLst/>
            <a:ahLst/>
            <a:cxnLst/>
            <a:rect l="l" t="t" r="r" b="b"/>
            <a:pathLst>
              <a:path w="2826400" h="3291296">
                <a:moveTo>
                  <a:pt x="0" y="0"/>
                </a:moveTo>
                <a:lnTo>
                  <a:pt x="2826400" y="0"/>
                </a:lnTo>
                <a:lnTo>
                  <a:pt x="2826400" y="3291296"/>
                </a:lnTo>
                <a:lnTo>
                  <a:pt x="0" y="3291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4" action="ppaction://hlinksldjump"/>
          </p:cNvPr>
          <p:cNvSpPr/>
          <p:nvPr/>
        </p:nvSpPr>
        <p:spPr>
          <a:xfrm>
            <a:off x="10726159" y="6172200"/>
            <a:ext cx="3122105" cy="4114800"/>
          </a:xfrm>
          <a:custGeom>
            <a:avLst/>
            <a:gdLst/>
            <a:ahLst/>
            <a:cxnLst/>
            <a:rect l="l" t="t" r="r" b="b"/>
            <a:pathLst>
              <a:path w="3122105" h="4114800">
                <a:moveTo>
                  <a:pt x="0" y="0"/>
                </a:moveTo>
                <a:lnTo>
                  <a:pt x="3122105" y="0"/>
                </a:lnTo>
                <a:lnTo>
                  <a:pt x="3122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835178" y="1034318"/>
            <a:ext cx="15387638" cy="2877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4262" y="2693847"/>
            <a:ext cx="14619475" cy="3694496"/>
          </a:xfrm>
          <a:prstGeom prst="rect">
            <a:avLst/>
          </a:prstGeom>
        </p:spPr>
      </p:pic>
      <p:sp>
        <p:nvSpPr>
          <p:cNvPr id="14" name="Freeform 5">
            <a:hlinkClick r:id="rId19" action="ppaction://hlinksldjump"/>
          </p:cNvPr>
          <p:cNvSpPr/>
          <p:nvPr/>
        </p:nvSpPr>
        <p:spPr>
          <a:xfrm>
            <a:off x="12995065" y="1034318"/>
            <a:ext cx="3858191" cy="2956339"/>
          </a:xfrm>
          <a:custGeom>
            <a:avLst/>
            <a:gdLst/>
            <a:ahLst/>
            <a:cxnLst/>
            <a:rect l="l" t="t" r="r" b="b"/>
            <a:pathLst>
              <a:path w="8313054" h="6369878">
                <a:moveTo>
                  <a:pt x="0" y="0"/>
                </a:moveTo>
                <a:lnTo>
                  <a:pt x="8313054" y="0"/>
                </a:lnTo>
                <a:lnTo>
                  <a:pt x="8313054" y="6369878"/>
                </a:lnTo>
                <a:lnTo>
                  <a:pt x="0" y="63698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Em vui em hát Hạt v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4407" y="6526428"/>
            <a:ext cx="3048000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32124" y="1503959"/>
            <a:ext cx="7732566" cy="1746632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none" lIns="365760" tIns="548640" rIns="365760" bIns="457200">
            <a:spAutoFit/>
          </a:bodyPr>
          <a:lstStyle/>
          <a:p>
            <a:pPr>
              <a:lnSpc>
                <a:spcPts val="5662"/>
              </a:lnSpc>
              <a:spcBef>
                <a:spcPct val="0"/>
              </a:spcBef>
            </a:pPr>
            <a:r>
              <a:rPr lang="en-US" sz="8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Hạt</a:t>
            </a:r>
            <a:r>
              <a:rPr lang="en-US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gạo</a:t>
            </a:r>
            <a:r>
              <a:rPr lang="en-US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làng</a:t>
            </a:r>
            <a:r>
              <a:rPr lang="en-US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6257"/>
          <a:stretch/>
        </p:blipFill>
        <p:spPr>
          <a:xfrm>
            <a:off x="-2895600" y="-266700"/>
            <a:ext cx="10283545" cy="11187130"/>
          </a:xfrm>
          <a:prstGeom prst="rect">
            <a:avLst/>
          </a:prstGeom>
        </p:spPr>
      </p:pic>
      <p:sp>
        <p:nvSpPr>
          <p:cNvPr id="5" name="Freeform 5">
            <a:hlinkClick r:id="rId7" action="ppaction://hlinksldjump"/>
          </p:cNvPr>
          <p:cNvSpPr/>
          <p:nvPr/>
        </p:nvSpPr>
        <p:spPr>
          <a:xfrm>
            <a:off x="5532841" y="4041978"/>
            <a:ext cx="5841566" cy="5532450"/>
          </a:xfrm>
          <a:custGeom>
            <a:avLst/>
            <a:gdLst/>
            <a:ahLst/>
            <a:cxnLst/>
            <a:rect l="l" t="t" r="r" b="b"/>
            <a:pathLst>
              <a:path w="5841566" h="5532450">
                <a:moveTo>
                  <a:pt x="0" y="0"/>
                </a:moveTo>
                <a:lnTo>
                  <a:pt x="5841566" y="0"/>
                </a:lnTo>
                <a:lnTo>
                  <a:pt x="5841566" y="5532450"/>
                </a:lnTo>
                <a:lnTo>
                  <a:pt x="0" y="5532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6253217" y="5562291"/>
            <a:ext cx="5172670" cy="4810583"/>
          </a:xfrm>
          <a:custGeom>
            <a:avLst/>
            <a:gdLst/>
            <a:ahLst/>
            <a:cxnLst/>
            <a:rect l="l" t="t" r="r" b="b"/>
            <a:pathLst>
              <a:path w="5172670" h="4810583">
                <a:moveTo>
                  <a:pt x="0" y="0"/>
                </a:moveTo>
                <a:lnTo>
                  <a:pt x="5172670" y="0"/>
                </a:lnTo>
                <a:lnTo>
                  <a:pt x="5172670" y="4810584"/>
                </a:lnTo>
                <a:lnTo>
                  <a:pt x="0" y="481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Mặt trời xuống bi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2610" y="5239170"/>
            <a:ext cx="3537388" cy="3537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66257"/>
          <a:stretch/>
        </p:blipFill>
        <p:spPr>
          <a:xfrm>
            <a:off x="10744200" y="-266701"/>
            <a:ext cx="10283545" cy="11187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7400" y="1384980"/>
            <a:ext cx="10383324" cy="2246769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548640" rIns="365760" bIns="45720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Đoàn thuyền đánh cá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8610600" y="1239376"/>
            <a:ext cx="7696200" cy="2246769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548640" rIns="365760" bIns="45720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Thư của bố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6257"/>
          <a:stretch/>
        </p:blipFill>
        <p:spPr>
          <a:xfrm>
            <a:off x="-1524000" y="-190500"/>
            <a:ext cx="10283545" cy="11187130"/>
          </a:xfrm>
          <a:prstGeom prst="rect">
            <a:avLst/>
          </a:prstGeom>
        </p:spPr>
      </p:pic>
      <p:sp>
        <p:nvSpPr>
          <p:cNvPr id="5" name="Freeform 5">
            <a:hlinkClick r:id="rId6" action="ppaction://hlinksldjump"/>
          </p:cNvPr>
          <p:cNvSpPr/>
          <p:nvPr/>
        </p:nvSpPr>
        <p:spPr>
          <a:xfrm>
            <a:off x="6944357" y="5547191"/>
            <a:ext cx="3725877" cy="3994999"/>
          </a:xfrm>
          <a:custGeom>
            <a:avLst/>
            <a:gdLst/>
            <a:ahLst/>
            <a:cxnLst/>
            <a:rect l="l" t="t" r="r" b="b"/>
            <a:pathLst>
              <a:path w="2826400" h="3291296">
                <a:moveTo>
                  <a:pt x="0" y="0"/>
                </a:moveTo>
                <a:lnTo>
                  <a:pt x="2826400" y="0"/>
                </a:lnTo>
                <a:lnTo>
                  <a:pt x="2826400" y="3291296"/>
                </a:lnTo>
                <a:lnTo>
                  <a:pt x="0" y="3291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Con đã lớn khô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19885" y="3140148"/>
            <a:ext cx="3825875" cy="382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12613819" y="5651128"/>
            <a:ext cx="3563349" cy="3923300"/>
          </a:xfrm>
          <a:custGeom>
            <a:avLst/>
            <a:gdLst/>
            <a:ahLst/>
            <a:cxnLst/>
            <a:rect l="l" t="t" r="r" b="b"/>
            <a:pathLst>
              <a:path w="3563349" h="3923300">
                <a:moveTo>
                  <a:pt x="0" y="0"/>
                </a:moveTo>
                <a:lnTo>
                  <a:pt x="3563349" y="0"/>
                </a:lnTo>
                <a:lnTo>
                  <a:pt x="3563349" y="3923300"/>
                </a:lnTo>
                <a:lnTo>
                  <a:pt x="0" y="3923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6257"/>
          <a:stretch/>
        </p:blipFill>
        <p:spPr>
          <a:xfrm>
            <a:off x="0" y="-258565"/>
            <a:ext cx="10283545" cy="11187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1214832"/>
            <a:ext cx="15107724" cy="2246769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548640" rIns="365760" bIns="45720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Đường quê Đồng Tháp Mười</a:t>
            </a:r>
          </a:p>
        </p:txBody>
      </p:sp>
      <p:pic>
        <p:nvPicPr>
          <p:cNvPr id="6" name="Ông đứng như bụt hi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8663" y="4817329"/>
            <a:ext cx="4449763" cy="444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0862" y="712571"/>
            <a:ext cx="16106276" cy="8861857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1982" cy="2381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11860383" y="5327929"/>
            <a:ext cx="3787156" cy="4991309"/>
          </a:xfrm>
          <a:custGeom>
            <a:avLst/>
            <a:gdLst/>
            <a:ahLst/>
            <a:cxnLst/>
            <a:rect l="l" t="t" r="r" b="b"/>
            <a:pathLst>
              <a:path w="3122105" h="4114800">
                <a:moveTo>
                  <a:pt x="0" y="0"/>
                </a:moveTo>
                <a:lnTo>
                  <a:pt x="3122104" y="0"/>
                </a:lnTo>
                <a:lnTo>
                  <a:pt x="3122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66257"/>
          <a:stretch/>
        </p:blipFill>
        <p:spPr>
          <a:xfrm>
            <a:off x="71110" y="-266700"/>
            <a:ext cx="10283545" cy="11187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400" y="1170271"/>
            <a:ext cx="10383324" cy="3477875"/>
          </a:xfrm>
          <a:prstGeom prst="rect">
            <a:avLst/>
          </a:prstGeom>
          <a:solidFill>
            <a:srgbClr val="A3623B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lIns="365760" tIns="548640" rIns="365760" bIns="45720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Khúc hát ru những em bé trên lưng mẹ</a:t>
            </a:r>
          </a:p>
        </p:txBody>
      </p:sp>
      <p:pic>
        <p:nvPicPr>
          <p:cNvPr id="8" name="Mặt trời của bắ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0062" y="5251595"/>
            <a:ext cx="4206875" cy="420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0116">
            <a:off x="2307495" y="5143500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659898" y="5537953"/>
            <a:ext cx="4763303" cy="4061489"/>
          </a:xfrm>
          <a:custGeom>
            <a:avLst/>
            <a:gdLst/>
            <a:ahLst/>
            <a:cxnLst/>
            <a:rect l="l" t="t" r="r" b="b"/>
            <a:pathLst>
              <a:path w="4763303" h="4061489">
                <a:moveTo>
                  <a:pt x="0" y="0"/>
                </a:moveTo>
                <a:lnTo>
                  <a:pt x="4763302" y="0"/>
                </a:lnTo>
                <a:lnTo>
                  <a:pt x="4763302" y="4061489"/>
                </a:lnTo>
                <a:lnTo>
                  <a:pt x="0" y="4061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33322" r="-141938" b="-2309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9146" y="801283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47754" y="252545"/>
            <a:ext cx="15166453" cy="10256314"/>
          </a:xfrm>
          <a:custGeom>
            <a:avLst/>
            <a:gdLst/>
            <a:ahLst/>
            <a:cxnLst/>
            <a:rect l="l" t="t" r="r" b="b"/>
            <a:pathLst>
              <a:path w="15166453" h="10256314">
                <a:moveTo>
                  <a:pt x="0" y="0"/>
                </a:moveTo>
                <a:lnTo>
                  <a:pt x="15166453" y="0"/>
                </a:lnTo>
                <a:lnTo>
                  <a:pt x="15166453" y="10256314"/>
                </a:lnTo>
                <a:lnTo>
                  <a:pt x="0" y="1025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801283"/>
            <a:ext cx="13894644" cy="330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638</Words>
  <Application>Microsoft Office PowerPoint</Application>
  <PresentationFormat>Custom</PresentationFormat>
  <Paragraphs>55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Tahoma Bold</vt:lpstr>
      <vt:lpstr>SVN-Newton</vt:lpstr>
      <vt:lpstr>Times New Roman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T27_TV</dc:title>
  <dc:creator>DELL</dc:creator>
  <cp:lastModifiedBy>DELL</cp:lastModifiedBy>
  <cp:revision>45</cp:revision>
  <dcterms:created xsi:type="dcterms:W3CDTF">2006-08-16T00:00:00Z</dcterms:created>
  <dcterms:modified xsi:type="dcterms:W3CDTF">2025-03-21T15:45:57Z</dcterms:modified>
  <dc:identifier>DAGf5YKBA5k</dc:identifier>
</cp:coreProperties>
</file>