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  <p:sldMasterId id="2147483723" r:id="rId5"/>
    <p:sldMasterId id="2147483736" r:id="rId6"/>
  </p:sldMasterIdLst>
  <p:notesMasterIdLst>
    <p:notesMasterId r:id="rId35"/>
  </p:notesMasterIdLst>
  <p:sldIdLst>
    <p:sldId id="427" r:id="rId7"/>
    <p:sldId id="4411" r:id="rId8"/>
    <p:sldId id="4416" r:id="rId9"/>
    <p:sldId id="260" r:id="rId10"/>
    <p:sldId id="475" r:id="rId11"/>
    <p:sldId id="256" r:id="rId12"/>
    <p:sldId id="476" r:id="rId13"/>
    <p:sldId id="477" r:id="rId14"/>
    <p:sldId id="261" r:id="rId15"/>
    <p:sldId id="262" r:id="rId16"/>
    <p:sldId id="4417" r:id="rId17"/>
    <p:sldId id="4415" r:id="rId18"/>
    <p:sldId id="374" r:id="rId19"/>
    <p:sldId id="294" r:id="rId20"/>
    <p:sldId id="429" r:id="rId21"/>
    <p:sldId id="392" r:id="rId22"/>
    <p:sldId id="314" r:id="rId23"/>
    <p:sldId id="267" r:id="rId24"/>
    <p:sldId id="4414" r:id="rId25"/>
    <p:sldId id="428" r:id="rId26"/>
    <p:sldId id="4413" r:id="rId27"/>
    <p:sldId id="4412" r:id="rId28"/>
    <p:sldId id="387" r:id="rId29"/>
    <p:sldId id="389" r:id="rId30"/>
    <p:sldId id="395" r:id="rId31"/>
    <p:sldId id="394" r:id="rId32"/>
    <p:sldId id="372" r:id="rId33"/>
    <p:sldId id="37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5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13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4973-E4A0-4762-B8BE-B62F0575E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067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4973-E4A0-4762-B8BE-B62F0575E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44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9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2025/2/18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2025/2/18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66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396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5601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190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261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024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0997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0247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28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981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3685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1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257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3868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22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5961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36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1574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487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96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701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4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157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996F1-67B8-4F73-976B-99E6A11F773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FFC6F-E573-4424-99D0-272BA86EF8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115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63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04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2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jpg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3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media5.mp3"/><Relationship Id="rId7" Type="http://schemas.openxmlformats.org/officeDocument/2006/relationships/image" Target="../media/image24.png"/><Relationship Id="rId2" Type="http://schemas.microsoft.com/office/2007/relationships/media" Target="../media/media5.mp3"/><Relationship Id="rId1" Type="http://schemas.openxmlformats.org/officeDocument/2006/relationships/tags" Target="../tags/tag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.xml"/><Relationship Id="rId7" Type="http://schemas.openxmlformats.org/officeDocument/2006/relationships/slide" Target="slide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4.xml"/><Relationship Id="rId11" Type="http://schemas.openxmlformats.org/officeDocument/2006/relationships/image" Target="../media/image25.png"/><Relationship Id="rId5" Type="http://schemas.openxmlformats.org/officeDocument/2006/relationships/slide" Target="slide8.xml"/><Relationship Id="rId10" Type="http://schemas.openxmlformats.org/officeDocument/2006/relationships/image" Target="../media/image24.png"/><Relationship Id="rId4" Type="http://schemas.openxmlformats.org/officeDocument/2006/relationships/slide" Target="slide7.xml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gif"/><Relationship Id="rId11" Type="http://schemas.openxmlformats.org/officeDocument/2006/relationships/slide" Target="slide10.xml"/><Relationship Id="rId5" Type="http://schemas.openxmlformats.org/officeDocument/2006/relationships/image" Target="../media/image26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jpg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jp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jpg"/><Relationship Id="rId9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4120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PHÒNG GD&amp;ĐT HUYỆN TIÊN LÃNG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746356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850045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-857250" y="2972380"/>
            <a:ext cx="11804841" cy="128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29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từ và câu: </a:t>
            </a:r>
            <a:r>
              <a:rPr lang="vi-VN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VỀ VỊ NGỮ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748035" y="5215972"/>
            <a:ext cx="7847619" cy="93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Vũ</a:t>
            </a:r>
            <a:r>
              <a:rPr kumimoji="0" lang="en-US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Ngọc</a:t>
            </a:r>
            <a:r>
              <a:rPr kumimoji="0" lang="en-US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Diệp</a:t>
            </a:r>
            <a:endParaRPr kumimoji="0" lang="en-US" altLang="en-US" sz="2696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</a:t>
            </a:r>
            <a:r>
              <a:rPr kumimoji="0" lang="vi-VN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4B</a:t>
            </a:r>
            <a:endParaRPr kumimoji="0" lang="en-US" altLang="en-US" sz="2696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77" y="485772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5642" y="1309938"/>
            <a:ext cx="9098220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5102"/>
            <a:ext cx="896732" cy="11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0" y="5189453"/>
            <a:ext cx="831809" cy="6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4</a:t>
            </a: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trường.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398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225973" y="3167880"/>
            <a:ext cx="11723185" cy="2810134"/>
            <a:chOff x="1831377" y="3906234"/>
            <a:chExt cx="9381684" cy="26615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908287" y="4065160"/>
              <a:ext cx="9304774" cy="1569659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58187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 ngữ của mỗi câu tìm được ở bài tập 1 cho biết điều gì về đối tượng nêu ở chủ ngữ?</a:t>
              </a:r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62ADC6-4D44-45CF-BE2C-72F3072EC6E5}"/>
                </a:ext>
              </a:extLst>
            </p:cNvPr>
            <p:cNvSpPr txBox="1"/>
            <p:nvPr/>
          </p:nvSpPr>
          <p:spPr>
            <a:xfrm>
              <a:off x="1831377" y="3906234"/>
              <a:ext cx="9228178" cy="137062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1101213" y="1297858"/>
            <a:ext cx="91421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308186-573D-4746-A6DC-114F2B0B192A}"/>
              </a:ext>
            </a:extLst>
          </p:cNvPr>
          <p:cNvGrpSpPr/>
          <p:nvPr/>
        </p:nvGrpSpPr>
        <p:grpSpPr>
          <a:xfrm>
            <a:off x="387223" y="486696"/>
            <a:ext cx="11439250" cy="883577"/>
            <a:chOff x="1869832" y="3985925"/>
            <a:chExt cx="9304774" cy="157394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A1B45C-513C-4A30-8505-3D87CB40DEF0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3C67EB-3C61-4811-B866-BDFE8CE2AFEC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6097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75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091702"/>
              </p:ext>
            </p:extLst>
          </p:nvPr>
        </p:nvGraphicFramePr>
        <p:xfrm>
          <a:off x="918819" y="808349"/>
          <a:ext cx="10657726" cy="4621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2650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25076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8927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1134850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vi-VN" sz="2800" b="1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                      a</a:t>
                      </a:r>
                      <a:endParaRPr lang="en-US" sz="2800" b="1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1134850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                           </a:t>
                      </a:r>
                      <a:r>
                        <a:rPr lang="vi-VN" sz="2800" b="1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1362186">
                <a:tc>
                  <a:txBody>
                    <a:bodyPr/>
                    <a:lstStyle/>
                    <a:p>
                      <a:pPr algn="l" rtl="0" latinLnBrk="0"/>
                      <a:r>
                        <a:rPr lang="vi-VN" sz="2800" b="1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                    c, d</a:t>
                      </a:r>
                      <a:endParaRPr lang="en-US" sz="2800" b="1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393291" y="1160018"/>
            <a:ext cx="11100619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+mj-lt"/>
                <a:cs typeface="Calibri" panose="020F0502020204030204" pitchFamily="34" charset="0"/>
              </a:rPr>
              <a:t>Nếu từ đứng ngay sau chủ ngữ là </a:t>
            </a:r>
            <a:r>
              <a:rPr lang="vi-VN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tính từ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thì vị ngữ cho biết đặc điểm của đối tượng nêu ở chủ ngữ.</a:t>
            </a:r>
            <a:endParaRPr lang="en-US" sz="2800" dirty="0">
              <a:latin typeface="+mj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+mj-lt"/>
                <a:cs typeface="Calibri" panose="020F0502020204030204" pitchFamily="34" charset="0"/>
              </a:rPr>
              <a:t>Nếu từ đứng ngay sau chủ ngữ là </a:t>
            </a:r>
            <a:r>
              <a:rPr lang="vi-VN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động từ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thì vị ngữ cho biết hoạt động, trạng thái của đối tượng.</a:t>
            </a:r>
            <a:endParaRPr lang="en-US" sz="2800" dirty="0">
              <a:latin typeface="+mj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+mj-lt"/>
                <a:cs typeface="Calibri" panose="020F0502020204030204" pitchFamily="34" charset="0"/>
              </a:rPr>
              <a:t>Nếu có từ </a:t>
            </a:r>
            <a:r>
              <a:rPr lang="vi-VN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"là"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đứng ngay sau chủ ngữ thì bộ phận vị ngữ làm nhiệm vụ giới thiệu về đối tượng…</a:t>
            </a:r>
            <a:endParaRPr lang="en-US" sz="28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21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47C4C7-9829-3329-CC66-79A162EB375A}"/>
              </a:ext>
            </a:extLst>
          </p:cNvPr>
          <p:cNvGrpSpPr/>
          <p:nvPr/>
        </p:nvGrpSpPr>
        <p:grpSpPr>
          <a:xfrm>
            <a:off x="1523999" y="1497688"/>
            <a:ext cx="6541401" cy="858326"/>
            <a:chOff x="10521359" y="2580258"/>
            <a:chExt cx="8709502" cy="233405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ounded Rectangle 38">
              <a:extLst>
                <a:ext uri="{FF2B5EF4-FFF2-40B4-BE49-F238E27FC236}">
                  <a16:creationId xmlns:a16="http://schemas.microsoft.com/office/drawing/2014/main" id="{1A212685-AEE2-7801-782D-BFECF1AFFFD1}"/>
                </a:ext>
              </a:extLst>
            </p:cNvPr>
            <p:cNvSpPr/>
            <p:nvPr/>
          </p:nvSpPr>
          <p:spPr>
            <a:xfrm>
              <a:off x="10521359" y="2580258"/>
              <a:ext cx="8709502" cy="2207630"/>
            </a:xfrm>
            <a:prstGeom prst="roundRect">
              <a:avLst/>
            </a:prstGeom>
            <a:grpFill/>
            <a:ln>
              <a:solidFill>
                <a:srgbClr val="AEC4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449A3B-B755-DAC4-375A-3A9AEF23BCAF}"/>
                </a:ext>
              </a:extLst>
            </p:cNvPr>
            <p:cNvSpPr/>
            <p:nvPr/>
          </p:nvSpPr>
          <p:spPr>
            <a:xfrm>
              <a:off x="10695907" y="2654574"/>
              <a:ext cx="8360406" cy="22597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B557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 sẫm và đục (tt)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B5574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DD1D33-6439-17FB-627D-393349FB0B07}"/>
              </a:ext>
            </a:extLst>
          </p:cNvPr>
          <p:cNvGrpSpPr/>
          <p:nvPr/>
        </p:nvGrpSpPr>
        <p:grpSpPr>
          <a:xfrm>
            <a:off x="2271251" y="-127819"/>
            <a:ext cx="4781101" cy="1582994"/>
            <a:chOff x="6198158" y="1984635"/>
            <a:chExt cx="5409398" cy="198044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B3BEE09-5694-3F3D-E04C-882DAFA6FECC}"/>
                </a:ext>
              </a:extLst>
            </p:cNvPr>
            <p:cNvSpPr/>
            <p:nvPr/>
          </p:nvSpPr>
          <p:spPr>
            <a:xfrm rot="21209372" flipV="1">
              <a:off x="6198158" y="1984635"/>
              <a:ext cx="5409398" cy="1980445"/>
            </a:xfrm>
            <a:custGeom>
              <a:avLst/>
              <a:gdLst/>
              <a:ahLst/>
              <a:cxnLst/>
              <a:rect l="l" t="t" r="r" b="b"/>
              <a:pathLst>
                <a:path w="7322035" h="5400001">
                  <a:moveTo>
                    <a:pt x="0" y="0"/>
                  </a:moveTo>
                  <a:lnTo>
                    <a:pt x="7322035" y="0"/>
                  </a:lnTo>
                  <a:lnTo>
                    <a:pt x="7322035" y="5400001"/>
                  </a:lnTo>
                  <a:lnTo>
                    <a:pt x="0" y="5400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CA8292-E8AD-C0FC-E3EC-AB74D7DA8CF8}"/>
                </a:ext>
              </a:extLst>
            </p:cNvPr>
            <p:cNvSpPr/>
            <p:nvPr/>
          </p:nvSpPr>
          <p:spPr>
            <a:xfrm>
              <a:off x="6752578" y="2423883"/>
              <a:ext cx="424765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 ngầu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Sông Hồng nước đỏ phù sa.">
            <a:extLst>
              <a:ext uri="{FF2B5EF4-FFF2-40B4-BE49-F238E27FC236}">
                <a16:creationId xmlns:a16="http://schemas.microsoft.com/office/drawing/2014/main" id="{F3CBDDF1-35A5-43B8-AB35-9F7D7549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9" y="2514556"/>
            <a:ext cx="11798708" cy="412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7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449A3B-B755-DAC4-375A-3A9AEF23BCAF}"/>
              </a:ext>
            </a:extLst>
          </p:cNvPr>
          <p:cNvSpPr/>
          <p:nvPr/>
        </p:nvSpPr>
        <p:spPr>
          <a:xfrm>
            <a:off x="1573161" y="3185652"/>
            <a:ext cx="8970494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3B5574"/>
                </a:solidFill>
              </a:rPr>
              <a:t>Từ mô phỏng tiếng nước vỗ mạnh và liên tiếp vào vật cứng, âm thanh lúc to, lúc nhỏ. (tt)</a:t>
            </a:r>
            <a:endParaRPr lang="en-GB" sz="4400" b="1" dirty="0">
              <a:solidFill>
                <a:srgbClr val="3B5574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DD1D33-6439-17FB-627D-393349FB0B07}"/>
              </a:ext>
            </a:extLst>
          </p:cNvPr>
          <p:cNvGrpSpPr/>
          <p:nvPr/>
        </p:nvGrpSpPr>
        <p:grpSpPr>
          <a:xfrm>
            <a:off x="2966348" y="555151"/>
            <a:ext cx="5232086" cy="1980445"/>
            <a:chOff x="6752578" y="1826648"/>
            <a:chExt cx="5504232" cy="198044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B3BEE09-5694-3F3D-E04C-882DAFA6FECC}"/>
                </a:ext>
              </a:extLst>
            </p:cNvPr>
            <p:cNvSpPr/>
            <p:nvPr/>
          </p:nvSpPr>
          <p:spPr>
            <a:xfrm rot="21209372" flipV="1">
              <a:off x="6847412" y="1826648"/>
              <a:ext cx="5409398" cy="1980445"/>
            </a:xfrm>
            <a:custGeom>
              <a:avLst/>
              <a:gdLst/>
              <a:ahLst/>
              <a:cxnLst/>
              <a:rect l="l" t="t" r="r" b="b"/>
              <a:pathLst>
                <a:path w="7322035" h="5400001">
                  <a:moveTo>
                    <a:pt x="0" y="0"/>
                  </a:moveTo>
                  <a:lnTo>
                    <a:pt x="7322035" y="0"/>
                  </a:lnTo>
                  <a:lnTo>
                    <a:pt x="7322035" y="5400001"/>
                  </a:lnTo>
                  <a:lnTo>
                    <a:pt x="0" y="5400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CA8292-E8AD-C0FC-E3EC-AB74D7DA8CF8}"/>
                </a:ext>
              </a:extLst>
            </p:cNvPr>
            <p:cNvSpPr/>
            <p:nvPr/>
          </p:nvSpPr>
          <p:spPr>
            <a:xfrm>
              <a:off x="6752578" y="2423883"/>
              <a:ext cx="424765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oạp</a:t>
              </a:r>
              <a:endParaRPr lang="en-GB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0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6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E3C63-8DAF-40CD-8731-2962E3684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araoke - Tình Bạn - Âm Nhạc lớp 2 Bộ Sách Cánh Diều - lớp nhạc doremi">
            <a:hlinkClick r:id="" action="ppaction://media"/>
            <a:extLst>
              <a:ext uri="{FF2B5EF4-FFF2-40B4-BE49-F238E27FC236}">
                <a16:creationId xmlns:a16="http://schemas.microsoft.com/office/drawing/2014/main" id="{FFEAFCE1-24A3-47CA-9BAD-7D9469A60C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0467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347733167765786624">
            <a:hlinkClick r:id="" action="ppaction://media"/>
            <a:extLst>
              <a:ext uri="{FF2B5EF4-FFF2-40B4-BE49-F238E27FC236}">
                <a16:creationId xmlns:a16="http://schemas.microsoft.com/office/drawing/2014/main" id="{49D57779-6B26-4575-BCFC-08429CA12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529" y="1493305"/>
            <a:ext cx="11493528" cy="45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1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BB1250-073F-48B9-B3A0-E49850EA8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8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4ACDA8-A17B-4540-8C0B-4552312BD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6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7636-E674-4269-A0A3-CF9E5DBBC1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8F8A4-798D-4ADB-AAA7-AA087FA52B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DB1CB2-CCD8-BBF0-C548-F37E4668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363" y="2737371"/>
            <a:ext cx="4261473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sosceles Triangle 22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4" action="ppaction://hlinksldjump"/>
          </p:cNvPr>
          <p:cNvSpPr/>
          <p:nvPr/>
        </p:nvSpPr>
        <p:spPr>
          <a:xfrm>
            <a:off x="923696" y="3111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5" action="ppaction://hlinksldjump"/>
          </p:cNvPr>
          <p:cNvSpPr/>
          <p:nvPr/>
        </p:nvSpPr>
        <p:spPr>
          <a:xfrm>
            <a:off x="2491196" y="337022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>
          <a:xfrm>
            <a:off x="857805" y="484652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7" action="ppaction://hlinksldjump"/>
          </p:cNvPr>
          <p:cNvSpPr/>
          <p:nvPr/>
        </p:nvSpPr>
        <p:spPr>
          <a:xfrm>
            <a:off x="2600508" y="48238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9079" y="77612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5" y="478516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5F52F-162A-4DF8-A686-BE8A2FE84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2773" y="1743158"/>
            <a:ext cx="6690658" cy="39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Empirical Paintball | Headwrap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7" y="4723081"/>
            <a:ext cx="3195488" cy="31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mpirical Paintball | Headwrap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643" y="4419938"/>
            <a:ext cx="3121641" cy="31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mpirical Paintball | Headwrap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11" y="1837730"/>
            <a:ext cx="2166631" cy="21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484" y="2311446"/>
            <a:ext cx="609600" cy="609600"/>
          </a:xfrm>
          <a:prstGeom prst="rect">
            <a:avLst/>
          </a:prstGeom>
        </p:spPr>
      </p:pic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954344" y="578226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9" action="ppaction://hlinksldjump"/>
          </p:cNvPr>
          <p:cNvSpPr/>
          <p:nvPr/>
        </p:nvSpPr>
        <p:spPr>
          <a:xfrm>
            <a:off x="954344" y="1452950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0" action="ppaction://hlinksldjump"/>
          </p:cNvPr>
          <p:cNvSpPr/>
          <p:nvPr/>
        </p:nvSpPr>
        <p:spPr>
          <a:xfrm>
            <a:off x="970972" y="2339350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>
            <a:hlinkClick r:id="rId11" action="ppaction://hlinksldjump"/>
          </p:cNvPr>
          <p:cNvSpPr/>
          <p:nvPr/>
        </p:nvSpPr>
        <p:spPr>
          <a:xfrm>
            <a:off x="970972" y="3194471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72" name="图片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83" y="-72375"/>
            <a:ext cx="1934782" cy="164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4" name="Group 223"/>
          <p:cNvGrpSpPr/>
          <p:nvPr/>
        </p:nvGrpSpPr>
        <p:grpSpPr>
          <a:xfrm>
            <a:off x="2692564" y="-2107"/>
            <a:ext cx="6783908" cy="6812418"/>
            <a:chOff x="5380959" y="25136"/>
            <a:chExt cx="6783908" cy="6812418"/>
          </a:xfrm>
        </p:grpSpPr>
        <p:pic>
          <p:nvPicPr>
            <p:cNvPr id="225" name="Picture 224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6849" l="3805" r="94216">
                          <a14:foregroundMark x1="45967" y1="41791" x2="42466" y2="52570"/>
                          <a14:foregroundMark x1="49619" y1="41294" x2="49619" y2="54395"/>
                          <a14:foregroundMark x1="57534" y1="44776" x2="42770" y2="56385"/>
                          <a14:foregroundMark x1="54490" y1="49751" x2="53577" y2="535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" t="753" r="8287" b="4494"/>
            <a:stretch/>
          </p:blipFill>
          <p:spPr>
            <a:xfrm>
              <a:off x="5380959" y="25136"/>
              <a:ext cx="6783908" cy="6812418"/>
            </a:xfrm>
            <a:prstGeom prst="rect">
              <a:avLst/>
            </a:prstGeom>
          </p:spPr>
        </p:pic>
        <p:sp>
          <p:nvSpPr>
            <p:cNvPr id="226" name="TextBox 225"/>
            <p:cNvSpPr txBox="1"/>
            <p:nvPr/>
          </p:nvSpPr>
          <p:spPr>
            <a:xfrm rot="226902">
              <a:off x="10877721" y="3371651"/>
              <a:ext cx="55976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0695309" y="3015333"/>
              <a:ext cx="130272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TUẤN 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ANH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 rot="977733">
              <a:off x="10184466" y="3743648"/>
              <a:ext cx="178766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PHẠM NGUYÊN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 rot="1422250">
              <a:off x="10338899" y="4072617"/>
              <a:ext cx="122380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 BẢO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 rot="1882217">
              <a:off x="10128479" y="4541815"/>
              <a:ext cx="133074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 NGỌC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 rot="2540275">
              <a:off x="9830142" y="4674642"/>
              <a:ext cx="135325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CHÂM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 rot="3105955">
              <a:off x="9538882" y="4947049"/>
              <a:ext cx="137730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BÍCH NGỌC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 rot="3639422">
              <a:off x="9520241" y="5216602"/>
              <a:ext cx="97013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NHUNG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 rot="4598691">
              <a:off x="8866829" y="5515949"/>
              <a:ext cx="93487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PHONG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 rot="5956952">
              <a:off x="7803270" y="5678562"/>
              <a:ext cx="158431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HÚC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 rot="5176225">
              <a:off x="8100239" y="5673159"/>
              <a:ext cx="174296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NAM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 rot="6153958">
              <a:off x="7868754" y="5518488"/>
              <a:ext cx="82586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HƯNG</a:t>
              </a:r>
            </a:p>
          </p:txBody>
        </p:sp>
        <p:sp>
          <p:nvSpPr>
            <p:cNvPr id="239" name="TextBox 238"/>
            <p:cNvSpPr txBox="1"/>
            <p:nvPr/>
          </p:nvSpPr>
          <p:spPr>
            <a:xfrm rot="6598475">
              <a:off x="7555373" y="5451566"/>
              <a:ext cx="66877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TÂM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 rot="7442164">
              <a:off x="6816152" y="5346564"/>
              <a:ext cx="146546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  NHÂN</a:t>
              </a:r>
            </a:p>
          </p:txBody>
        </p:sp>
        <p:sp>
          <p:nvSpPr>
            <p:cNvPr id="241" name="TextBox 240"/>
            <p:cNvSpPr txBox="1"/>
            <p:nvPr/>
          </p:nvSpPr>
          <p:spPr>
            <a:xfrm rot="7804422">
              <a:off x="6609188" y="5106925"/>
              <a:ext cx="13404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 NGỌC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 rot="8301162">
              <a:off x="6551043" y="4840087"/>
              <a:ext cx="97180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 TÀI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 rot="8752214">
              <a:off x="6509069" y="4516204"/>
              <a:ext cx="70403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KIÊN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 rot="9255088">
              <a:off x="5765698" y="4208891"/>
              <a:ext cx="182934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CÔNG NGUYÊN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45" name="TextBox 244"/>
            <p:cNvSpPr txBox="1"/>
            <p:nvPr/>
          </p:nvSpPr>
          <p:spPr>
            <a:xfrm rot="9774916">
              <a:off x="5932089" y="3858543"/>
              <a:ext cx="129881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NHẬT ANH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 rot="14578456">
              <a:off x="6931958" y="1073595"/>
              <a:ext cx="154388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LƯƠNG KIỆT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 rot="15408379">
              <a:off x="7576933" y="962094"/>
              <a:ext cx="114255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KHẮC TÚ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 rot="13746735">
              <a:off x="6591120" y="1532402"/>
              <a:ext cx="120738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TÂM NHƯ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 rot="13280589">
              <a:off x="6236902" y="1798070"/>
              <a:ext cx="151996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HOÀNG KIỆT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 rot="12655973">
              <a:off x="6407366" y="2109640"/>
              <a:ext cx="80182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 rot="12108803">
              <a:off x="6278622" y="2423899"/>
              <a:ext cx="70403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HIẾU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 rot="11716741">
              <a:off x="5978966" y="2771391"/>
              <a:ext cx="114255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KHẮC TÚ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 rot="11054138">
              <a:off x="6082597" y="3123504"/>
              <a:ext cx="7777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 rot="10567471">
              <a:off x="5959694" y="3476399"/>
              <a:ext cx="99668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ANH TÚ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 rot="16200000">
              <a:off x="8187998" y="828951"/>
              <a:ext cx="135165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 NGÂN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 rot="15976225">
              <a:off x="8052406" y="867265"/>
              <a:ext cx="86113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THỊNH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 rot="16953958">
              <a:off x="8834485" y="836018"/>
              <a:ext cx="86754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DŨNG</a:t>
              </a:r>
            </a:p>
          </p:txBody>
        </p:sp>
        <p:sp>
          <p:nvSpPr>
            <p:cNvPr id="259" name="TextBox 258"/>
            <p:cNvSpPr txBox="1"/>
            <p:nvPr/>
          </p:nvSpPr>
          <p:spPr>
            <a:xfrm rot="17398475">
              <a:off x="9249407" y="901924"/>
              <a:ext cx="81304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DANH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 rot="17903171">
              <a:off x="9624594" y="1100807"/>
              <a:ext cx="76495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MINH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 rot="18604422">
              <a:off x="9634132" y="1370093"/>
              <a:ext cx="13404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 NGỌC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 rot="19101162">
              <a:off x="10074646" y="1661006"/>
              <a:ext cx="93487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 rot="19552214">
              <a:off x="10242042" y="1860636"/>
              <a:ext cx="147187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 rot="20107841">
              <a:off x="10425987" y="2313051"/>
              <a:ext cx="94609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THẮNG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 rot="20574916">
              <a:off x="10296360" y="2639014"/>
              <a:ext cx="149592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QUỲNH NHƯ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A539BAE-5525-4737-BFE8-39110CF2A57D}"/>
                </a:ext>
              </a:extLst>
            </p:cNvPr>
            <p:cNvSpPr txBox="1"/>
            <p:nvPr/>
          </p:nvSpPr>
          <p:spPr>
            <a:xfrm rot="3639422">
              <a:off x="9520241" y="5220227"/>
              <a:ext cx="97013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NHUNG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6" name="AutoShape 5"/>
          <p:cNvSpPr>
            <a:spLocks noChangeArrowheads="1"/>
          </p:cNvSpPr>
          <p:nvPr/>
        </p:nvSpPr>
        <p:spPr bwMode="auto">
          <a:xfrm rot="17972585">
            <a:off x="8972072" y="5121783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2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9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r>
              <a:rPr lang="vi-VN" sz="32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có mấy thành phần chính? Kể tên các thành phần đó?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41E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60963" y="261797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có hai thành phần chính là : chủ ngữ và vị ngữ.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4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170040" y="970567"/>
            <a:ext cx="990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của thành phần vị ngữ trong câu?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41E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102742" y="2472952"/>
            <a:ext cx="10851720" cy="4789573"/>
            <a:chOff x="1879109" y="2472952"/>
            <a:chExt cx="7820075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1879109" y="3559277"/>
              <a:ext cx="7397991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 ngữ nêu hoạt động, trạng thái, đặc điểm của đối tượng được nói đến ở chủ ngữ hoặc giới thiệu, nhận xét về đối tượng đó.</a:t>
              </a:r>
            </a:p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vi-VN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ngữ cho câu hỏi có từ để hỏi: làm gì, thế nào, là ai...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3</a:t>
            </a: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trời.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937</Words>
  <Application>Microsoft Office PowerPoint</Application>
  <PresentationFormat>Widescreen</PresentationFormat>
  <Paragraphs>136</Paragraphs>
  <Slides>28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微软雅黑</vt:lpstr>
      <vt:lpstr>Arial</vt:lpstr>
      <vt:lpstr>Calibri</vt:lpstr>
      <vt:lpstr>Calibri Light</vt:lpstr>
      <vt:lpstr>Cambria</vt:lpstr>
      <vt:lpstr>Tahoma</vt:lpstr>
      <vt:lpstr>Times New Roman</vt:lpstr>
      <vt:lpstr>方正卡通简体</vt:lpstr>
      <vt:lpstr>Office 主题</vt:lpstr>
      <vt:lpstr>office</vt:lpstr>
      <vt:lpstr>1_Office Theme</vt:lpstr>
      <vt:lpstr>自定义设计方案</vt:lpstr>
      <vt:lpstr>Default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62</cp:revision>
  <dcterms:created xsi:type="dcterms:W3CDTF">2023-12-07T13:08:37Z</dcterms:created>
  <dcterms:modified xsi:type="dcterms:W3CDTF">2025-02-18T01:02:30Z</dcterms:modified>
</cp:coreProperties>
</file>