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28"/>
  </p:notesMasterIdLst>
  <p:sldIdLst>
    <p:sldId id="4459" r:id="rId4"/>
    <p:sldId id="4380" r:id="rId5"/>
    <p:sldId id="4429" r:id="rId6"/>
    <p:sldId id="4460" r:id="rId7"/>
    <p:sldId id="4431" r:id="rId8"/>
    <p:sldId id="4453" r:id="rId9"/>
    <p:sldId id="4455" r:id="rId10"/>
    <p:sldId id="4457" r:id="rId11"/>
    <p:sldId id="4464" r:id="rId12"/>
    <p:sldId id="4462" r:id="rId13"/>
    <p:sldId id="4463" r:id="rId14"/>
    <p:sldId id="4465" r:id="rId15"/>
    <p:sldId id="4434" r:id="rId16"/>
    <p:sldId id="4436" r:id="rId17"/>
    <p:sldId id="4466" r:id="rId18"/>
    <p:sldId id="4437" r:id="rId19"/>
    <p:sldId id="4438" r:id="rId20"/>
    <p:sldId id="4439" r:id="rId21"/>
    <p:sldId id="4440" r:id="rId22"/>
    <p:sldId id="4441" r:id="rId23"/>
    <p:sldId id="4442" r:id="rId24"/>
    <p:sldId id="4443" r:id="rId25"/>
    <p:sldId id="4444" r:id="rId26"/>
    <p:sldId id="4445" r:id="rId27"/>
  </p:sldIdLst>
  <p:sldSz cx="12192000" cy="6858000"/>
  <p:notesSz cx="6858000" cy="9144000"/>
  <p:embeddedFontLst>
    <p:embeddedFont>
      <p:font typeface=".VnMonotype corsivaH" panose="020B7200000000000000" pitchFamily="34" charset="0"/>
      <p:regular r:id="rId29"/>
    </p:embeddedFont>
    <p:embeddedFont>
      <p:font typeface="Pangolin" panose="020B0604020202020204" charset="0"/>
      <p:regular r:id="rId30"/>
    </p:embeddedFont>
    <p:embeddedFont>
      <p:font typeface="Roboto" panose="02000000000000000000" pitchFamily="2" charset="0"/>
      <p:regular r:id="rId31"/>
      <p:bold r:id="rId32"/>
      <p:italic r:id="rId33"/>
      <p:boldItalic r:id="rId34"/>
    </p:embeddedFont>
    <p:embeddedFont>
      <p:font typeface="Roboto Black" panose="02000000000000000000" pitchFamily="2" charset="0"/>
      <p:regular r:id="rId35"/>
      <p:bold r:id="rId36"/>
      <p:boldItalic r:id="rId3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E29A"/>
    <a:srgbClr val="F8C1D9"/>
    <a:srgbClr val="FFE3B8"/>
    <a:srgbClr val="92D050"/>
    <a:srgbClr val="1EDC92"/>
    <a:srgbClr val="E1F3FC"/>
    <a:srgbClr val="C7C7DF"/>
    <a:srgbClr val="F58D68"/>
    <a:srgbClr val="E8EFDD"/>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88" autoAdjust="0"/>
    <p:restoredTop sz="81191" autoAdjust="0"/>
  </p:normalViewPr>
  <p:slideViewPr>
    <p:cSldViewPr snapToGrid="0">
      <p:cViewPr varScale="1">
        <p:scale>
          <a:sx n="53" d="100"/>
          <a:sy n="53" d="100"/>
        </p:scale>
        <p:origin x="145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24/03/2025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a:t>
            </a:r>
            <a:r>
              <a:rPr lang="en-US" baseline="0"/>
              <a:t>cho HS xem video. GV đặt vấn đề: bạn nào cho biết chuột ăn gì? (các loại hạt, ngũ cốc, đặc biệt là thóc lúa, ngô, khoai, lạc) Chuột lại là thức ăn của con gì? (mèo, cáo, rắn)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điền</a:t>
            </a:r>
            <a:r>
              <a:rPr lang="en-US" baseline="0"/>
              <a:t> tên sinh vật vào ô. Bấm vào ô để hiện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3681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và trả lời câu hỏi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nêu</a:t>
            </a:r>
            <a:r>
              <a:rPr lang="en-US" baseline="0">
                <a:latin typeface="Times New Roman" panose="02020603050405020304" pitchFamily="18" charset="0"/>
                <a:cs typeface="Times New Roman" panose="02020603050405020304" pitchFamily="18" charset="0"/>
              </a:rPr>
              <a:t> tiêu chí sản phẩm, cho </a:t>
            </a:r>
            <a:r>
              <a:rPr lang="en-US" baseline="0" dirty="0">
                <a:latin typeface="Times New Roman" panose="02020603050405020304" pitchFamily="18" charset="0"/>
                <a:cs typeface="Times New Roman" panose="02020603050405020304" pitchFamily="18" charset="0"/>
              </a:rPr>
              <a:t>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để</a:t>
            </a:r>
            <a:r>
              <a:rPr lang="en-US" baseline="0">
                <a:latin typeface="Times New Roman" panose="02020603050405020304" pitchFamily="18" charset="0"/>
                <a:cs typeface="Times New Roman" panose="02020603050405020304" pitchFamily="18" charset="0"/>
              </a:rPr>
              <a:t> đưa ra hất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6267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4476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4721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6004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a:t>
            </a:r>
            <a:r>
              <a:rPr lang="en-US" baseline="0" dirty="0"/>
              <a:t> </a:t>
            </a:r>
            <a:r>
              <a:rPr lang="en-US" baseline="0" dirty="0" err="1"/>
              <a:t>lựa</a:t>
            </a:r>
            <a:r>
              <a:rPr lang="en-US" baseline="0" dirty="0"/>
              <a:t> </a:t>
            </a:r>
            <a:r>
              <a:rPr lang="en-US" baseline="0" dirty="0" err="1"/>
              <a:t>chọn</a:t>
            </a:r>
            <a:r>
              <a:rPr lang="en-US" baseline="0" dirty="0"/>
              <a:t> </a:t>
            </a:r>
            <a:r>
              <a:rPr lang="en-US" baseline="0" dirty="0" err="1"/>
              <a:t>mô</a:t>
            </a:r>
            <a:r>
              <a:rPr lang="en-US" baseline="0" dirty="0"/>
              <a:t> </a:t>
            </a:r>
            <a:r>
              <a:rPr lang="en-US" baseline="0" dirty="0" err="1"/>
              <a:t>hình</a:t>
            </a:r>
            <a:r>
              <a:rPr lang="en-US" baseline="0" dirty="0"/>
              <a:t>, </a:t>
            </a:r>
            <a:r>
              <a:rPr lang="en-US" baseline="0" dirty="0" err="1"/>
              <a:t>vật</a:t>
            </a:r>
            <a:r>
              <a:rPr lang="en-US" baseline="0" dirty="0"/>
              <a:t> </a:t>
            </a:r>
            <a:r>
              <a:rPr lang="en-US" baseline="0" dirty="0" err="1"/>
              <a:t>liệu</a:t>
            </a:r>
            <a:r>
              <a:rPr lang="en-US" baseline="0" dirty="0"/>
              <a:t> </a:t>
            </a:r>
            <a:r>
              <a:rPr lang="en-US" baseline="0" dirty="0" err="1"/>
              <a:t>dùng</a:t>
            </a:r>
            <a:r>
              <a:rPr lang="en-US" baseline="0" dirty="0"/>
              <a:t> </a:t>
            </a:r>
            <a:r>
              <a:rPr lang="en-US" baseline="0" dirty="0" err="1"/>
              <a:t>làm</a:t>
            </a:r>
            <a:r>
              <a:rPr lang="en-US" baseline="0" dirty="0"/>
              <a:t> </a:t>
            </a:r>
            <a:r>
              <a:rPr lang="en-US" baseline="0" dirty="0" err="1"/>
              <a:t>sản</a:t>
            </a:r>
            <a:r>
              <a:rPr lang="en-US" baseline="0" dirty="0"/>
              <a:t> </a:t>
            </a:r>
            <a:r>
              <a:rPr lang="en-US" baseline="0" dirty="0" err="1"/>
              <a:t>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7661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8920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4075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8695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a:t>
            </a:r>
            <a:r>
              <a:rPr lang="en-US" baseline="0"/>
              <a:t> HS mô tả hình ảnh, từ đó kết luận về mối quan hệ của chúng. Sinh vật nào ăn sinh vật nào? sinh vật nào là thức ăn của sinh vật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2045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917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vật liệu sử dụng, cách làm, công dụng của sản phẩm,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33438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7255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3641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a:t>
            </a:r>
            <a:r>
              <a:rPr lang="en-US" baseline="0"/>
              <a:t> HS mô tả hình ảnh, từ đó kết luận về mối quan hệ của chúng. Sinh vật nào ăn sinh vật nào? sinh vật nào là thức ăn của sinh vật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9933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a:t>
            </a:r>
            <a:r>
              <a:rPr lang="en-US" baseline="0"/>
              <a:t> mô tả về bức tranh và viết các tả đó trên mũi tên để thể hiện mối quan hệ giữa các sinh vật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0275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 hình</a:t>
            </a:r>
            <a:r>
              <a:rPr lang="en-US" baseline="0"/>
              <a:t> ảnh trong sách giáo khoa tr.69 rồi điền tên sinh vật vào ô. GV bấm vào dấu hỏi để hiện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5734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đặt</a:t>
            </a:r>
            <a:r>
              <a:rPr lang="en-US" baseline="0"/>
              <a:t> vấn đề: từ những sinh vật đã cho em hãy lập chuỗi thức ăn có từ 3 sinh vật trở lên, Trên hình là ví dụ chuối thức ăn 4 sinh vật</a:t>
            </a:r>
          </a:p>
          <a:p>
            <a:r>
              <a:rPr lang="en-US" baseline="0"/>
              <a:t>GV bấm vào dấu hỏi để hiện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5864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7923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một vài em trình bày chuỗi thức ăn mình biết. Các bạn khác điều chỉnh, bổ sung hoặc đặt câu hỏi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8126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điền</a:t>
            </a:r>
            <a:r>
              <a:rPr lang="en-US" baseline="0"/>
              <a:t> tên sinh vật vào ô. Bấm vào ô để hiện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0312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a:prstGeom prst="rect">
            <a:avLst/>
          </a:prstGeom>
        </p:spPr>
        <p:txBody>
          <a:bodyPr lIns="121917" tIns="60958" rIns="121917" bIns="609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09600" y="6246287"/>
            <a:ext cx="2844800" cy="476249"/>
          </a:xfrm>
          <a:prstGeom prst="rect">
            <a:avLst/>
          </a:prstGeom>
          <a:ln/>
        </p:spPr>
        <p:txBody>
          <a:bodyPr lIns="121917" tIns="60958" rIns="121917" bIns="60958"/>
          <a:lstStyle>
            <a:lvl1pPr>
              <a:defRPr/>
            </a:lvl1pPr>
          </a:lstStyle>
          <a:p>
            <a:pPr>
              <a:defRPr/>
            </a:pPr>
            <a:endParaRPr lang="en-US" altLang="en-US"/>
          </a:p>
        </p:txBody>
      </p:sp>
      <p:sp>
        <p:nvSpPr>
          <p:cNvPr id="4" name="Rectangle 5"/>
          <p:cNvSpPr>
            <a:spLocks noGrp="1" noChangeArrowheads="1"/>
          </p:cNvSpPr>
          <p:nvPr>
            <p:ph type="ftr" sz="quarter" idx="11"/>
          </p:nvPr>
        </p:nvSpPr>
        <p:spPr>
          <a:xfrm>
            <a:off x="4165600" y="6246287"/>
            <a:ext cx="3860800" cy="476249"/>
          </a:xfrm>
          <a:prstGeom prst="rect">
            <a:avLst/>
          </a:prstGeom>
          <a:ln/>
        </p:spPr>
        <p:txBody>
          <a:bodyPr lIns="121917" tIns="60958" rIns="121917" bIns="60958"/>
          <a:lstStyle>
            <a:lvl1pPr>
              <a:defRPr/>
            </a:lvl1pPr>
          </a:lstStyle>
          <a:p>
            <a:pPr>
              <a:defRPr/>
            </a:pPr>
            <a:endParaRPr lang="en-US" altLang="en-US"/>
          </a:p>
        </p:txBody>
      </p:sp>
      <p:sp>
        <p:nvSpPr>
          <p:cNvPr id="5" name="Rectangle 6"/>
          <p:cNvSpPr>
            <a:spLocks noGrp="1" noChangeArrowheads="1"/>
          </p:cNvSpPr>
          <p:nvPr>
            <p:ph type="sldNum" sz="quarter" idx="12"/>
          </p:nvPr>
        </p:nvSpPr>
        <p:spPr>
          <a:xfrm>
            <a:off x="8737600" y="6246287"/>
            <a:ext cx="2844800" cy="476249"/>
          </a:xfrm>
          <a:prstGeom prst="rect">
            <a:avLst/>
          </a:prstGeom>
          <a:ln/>
        </p:spPr>
        <p:txBody>
          <a:bodyPr lIns="121917" tIns="60958" rIns="121917" bIns="60958"/>
          <a:lstStyle>
            <a:lvl1pPr>
              <a:defRPr/>
            </a:lvl1pPr>
          </a:lstStyle>
          <a:p>
            <a:pPr>
              <a:defRPr/>
            </a:pPr>
            <a:fld id="{3818A6CF-25D8-447C-9840-DC4272BE2CE1}" type="slidenum">
              <a:rPr lang="en-US" altLang="en-US"/>
              <a:pPr>
                <a:defRPr/>
              </a:pPr>
              <a:t>‹#›</a:t>
            </a:fld>
            <a:endParaRPr lang="en-US" altLang="en-US"/>
          </a:p>
        </p:txBody>
      </p:sp>
    </p:spTree>
    <p:extLst>
      <p:ext uri="{BB962C8B-B14F-4D97-AF65-F5344CB8AC3E}">
        <p14:creationId xmlns:p14="http://schemas.microsoft.com/office/powerpoint/2010/main" val="504699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282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224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606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587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052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220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41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708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172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678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658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3888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D:/GA%20THANH%20TRA%20SGD%20-%202018/http:/dl10.glitter-graphics.net/pub/628/628290gqhiis6k6p.gif" TargetMode="External"/><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wmf"/><Relationship Id="rId5" Type="http://schemas.openxmlformats.org/officeDocument/2006/relationships/oleObject" Target="../embeddings/oleObject1.bin"/><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8.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0.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6.png"/><Relationship Id="rId7"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12"/>
          <p:cNvSpPr>
            <a:spLocks noChangeArrowheads="1"/>
          </p:cNvSpPr>
          <p:nvPr/>
        </p:nvSpPr>
        <p:spPr bwMode="auto">
          <a:xfrm>
            <a:off x="203200" y="1371600"/>
            <a:ext cx="711200" cy="381000"/>
          </a:xfrm>
          <a:prstGeom prst="star32">
            <a:avLst>
              <a:gd name="adj" fmla="val 15056"/>
            </a:avLst>
          </a:prstGeom>
          <a:solidFill>
            <a:srgbClr val="FFFF00"/>
          </a:solidFill>
          <a:ln w="9525">
            <a:solidFill>
              <a:srgbClr val="FF3300"/>
            </a:solidFill>
            <a:miter lim="800000"/>
            <a:headEnd/>
            <a:tailEnd/>
          </a:ln>
        </p:spPr>
        <p:txBody>
          <a:bodyPr wrap="none" lIns="121917" tIns="60958" rIns="121917" bIns="60958" anchor="ctr"/>
          <a:lstStyle/>
          <a:p>
            <a:endParaRPr lang="en-US" altLang="en-US">
              <a:latin typeface=".VnMonotype corsivaH" pitchFamily="34" charset="0"/>
              <a:cs typeface="Arial" pitchFamily="34" charset="0"/>
            </a:endParaRPr>
          </a:p>
        </p:txBody>
      </p:sp>
      <p:sp>
        <p:nvSpPr>
          <p:cNvPr id="3075" name="AutoShape 12"/>
          <p:cNvSpPr>
            <a:spLocks noChangeArrowheads="1"/>
          </p:cNvSpPr>
          <p:nvPr/>
        </p:nvSpPr>
        <p:spPr bwMode="auto">
          <a:xfrm>
            <a:off x="10668000" y="2671233"/>
            <a:ext cx="711200" cy="457200"/>
          </a:xfrm>
          <a:prstGeom prst="star32">
            <a:avLst>
              <a:gd name="adj" fmla="val 15056"/>
            </a:avLst>
          </a:prstGeom>
          <a:solidFill>
            <a:srgbClr val="FFFF00"/>
          </a:solidFill>
          <a:ln w="9525">
            <a:solidFill>
              <a:srgbClr val="FF3300"/>
            </a:solidFill>
            <a:miter lim="800000"/>
            <a:headEnd/>
            <a:tailEnd/>
          </a:ln>
        </p:spPr>
        <p:txBody>
          <a:bodyPr wrap="none" lIns="121917" tIns="60958" rIns="121917" bIns="60958" anchor="ctr"/>
          <a:lstStyle/>
          <a:p>
            <a:endParaRPr lang="en-US" altLang="en-US">
              <a:latin typeface=".VnMonotype corsivaH" pitchFamily="34" charset="0"/>
              <a:cs typeface="Arial" pitchFamily="34" charset="0"/>
            </a:endParaRPr>
          </a:p>
        </p:txBody>
      </p:sp>
      <p:pic>
        <p:nvPicPr>
          <p:cNvPr id="3076" name="Picture 4" descr="D:/GA THANH TRA SGD - 2018/http:/dl10.glitter-graphics.net/pub/628/628290gqhiis6k6p.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1727200" y="1955800"/>
            <a:ext cx="5791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AutoShape 12"/>
          <p:cNvSpPr>
            <a:spLocks noChangeArrowheads="1"/>
          </p:cNvSpPr>
          <p:nvPr/>
        </p:nvSpPr>
        <p:spPr bwMode="auto">
          <a:xfrm>
            <a:off x="4851400" y="6210300"/>
            <a:ext cx="711200" cy="457200"/>
          </a:xfrm>
          <a:prstGeom prst="star32">
            <a:avLst>
              <a:gd name="adj" fmla="val 15056"/>
            </a:avLst>
          </a:prstGeom>
          <a:solidFill>
            <a:srgbClr val="FFFF00"/>
          </a:solidFill>
          <a:ln w="9525">
            <a:solidFill>
              <a:srgbClr val="FF3300"/>
            </a:solidFill>
            <a:miter lim="800000"/>
            <a:headEnd/>
            <a:tailEnd/>
          </a:ln>
        </p:spPr>
        <p:txBody>
          <a:bodyPr wrap="none" lIns="121917" tIns="60958" rIns="121917" bIns="60958" anchor="ctr"/>
          <a:lstStyle/>
          <a:p>
            <a:endParaRPr lang="en-US" altLang="en-US">
              <a:latin typeface=".VnMonotype corsivaH" pitchFamily="34" charset="0"/>
              <a:cs typeface="Arial" pitchFamily="34" charset="0"/>
            </a:endParaRPr>
          </a:p>
        </p:txBody>
      </p:sp>
      <p:sp>
        <p:nvSpPr>
          <p:cNvPr id="3078" name="AutoShape 12"/>
          <p:cNvSpPr>
            <a:spLocks noChangeArrowheads="1"/>
          </p:cNvSpPr>
          <p:nvPr/>
        </p:nvSpPr>
        <p:spPr bwMode="auto">
          <a:xfrm>
            <a:off x="11152717" y="6106584"/>
            <a:ext cx="711200" cy="457200"/>
          </a:xfrm>
          <a:prstGeom prst="star32">
            <a:avLst>
              <a:gd name="adj" fmla="val 15056"/>
            </a:avLst>
          </a:prstGeom>
          <a:solidFill>
            <a:srgbClr val="FFFF00"/>
          </a:solidFill>
          <a:ln w="9525">
            <a:solidFill>
              <a:srgbClr val="FF3300"/>
            </a:solidFill>
            <a:miter lim="800000"/>
            <a:headEnd/>
            <a:tailEnd/>
          </a:ln>
        </p:spPr>
        <p:txBody>
          <a:bodyPr wrap="none" lIns="121917" tIns="60958" rIns="121917" bIns="60958" anchor="ctr"/>
          <a:lstStyle/>
          <a:p>
            <a:endParaRPr lang="en-US" altLang="en-US">
              <a:latin typeface=".VnMonotype corsivaH" pitchFamily="34" charset="0"/>
              <a:cs typeface="Arial" pitchFamily="34" charset="0"/>
            </a:endParaRPr>
          </a:p>
        </p:txBody>
      </p:sp>
      <p:sp>
        <p:nvSpPr>
          <p:cNvPr id="3079" name="AutoShape 12"/>
          <p:cNvSpPr>
            <a:spLocks noChangeArrowheads="1"/>
          </p:cNvSpPr>
          <p:nvPr/>
        </p:nvSpPr>
        <p:spPr bwMode="auto">
          <a:xfrm>
            <a:off x="7721600" y="4343400"/>
            <a:ext cx="508000" cy="228600"/>
          </a:xfrm>
          <a:prstGeom prst="star32">
            <a:avLst>
              <a:gd name="adj" fmla="val 15056"/>
            </a:avLst>
          </a:prstGeom>
          <a:solidFill>
            <a:srgbClr val="FFFF00"/>
          </a:solidFill>
          <a:ln w="9525">
            <a:solidFill>
              <a:srgbClr val="FF3300"/>
            </a:solidFill>
            <a:miter lim="800000"/>
            <a:headEnd/>
            <a:tailEnd/>
          </a:ln>
        </p:spPr>
        <p:txBody>
          <a:bodyPr wrap="none" lIns="121917" tIns="60958" rIns="121917" bIns="60958" anchor="ctr"/>
          <a:lstStyle/>
          <a:p>
            <a:endParaRPr lang="en-US" altLang="en-US">
              <a:latin typeface=".VnMonotype corsivaH" pitchFamily="34" charset="0"/>
              <a:cs typeface="Arial" pitchFamily="34" charset="0"/>
            </a:endParaRPr>
          </a:p>
        </p:txBody>
      </p:sp>
      <p:sp>
        <p:nvSpPr>
          <p:cNvPr id="3080" name="AutoShape 12"/>
          <p:cNvSpPr>
            <a:spLocks noChangeArrowheads="1"/>
          </p:cNvSpPr>
          <p:nvPr/>
        </p:nvSpPr>
        <p:spPr bwMode="auto">
          <a:xfrm>
            <a:off x="1219200" y="4648200"/>
            <a:ext cx="711200" cy="304800"/>
          </a:xfrm>
          <a:prstGeom prst="star32">
            <a:avLst>
              <a:gd name="adj" fmla="val 15056"/>
            </a:avLst>
          </a:prstGeom>
          <a:solidFill>
            <a:srgbClr val="FFFF00"/>
          </a:solidFill>
          <a:ln w="9525">
            <a:solidFill>
              <a:srgbClr val="FF3300"/>
            </a:solidFill>
            <a:miter lim="800000"/>
            <a:headEnd/>
            <a:tailEnd/>
          </a:ln>
        </p:spPr>
        <p:txBody>
          <a:bodyPr wrap="none" lIns="121917" tIns="60958" rIns="121917" bIns="60958" anchor="ctr"/>
          <a:lstStyle/>
          <a:p>
            <a:endParaRPr lang="en-US" altLang="en-US">
              <a:latin typeface=".VnMonotype corsivaH" pitchFamily="34" charset="0"/>
              <a:cs typeface="Arial" pitchFamily="34" charset="0"/>
            </a:endParaRPr>
          </a:p>
        </p:txBody>
      </p:sp>
      <p:pic>
        <p:nvPicPr>
          <p:cNvPr id="3081" name="Picture 9" descr="image0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2" y="4114800"/>
            <a:ext cx="196215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82" name="Object 10"/>
          <p:cNvGraphicFramePr>
            <a:graphicFrameLocks noGrp="1" noChangeAspect="1"/>
          </p:cNvGraphicFramePr>
          <p:nvPr>
            <p:ph/>
          </p:nvPr>
        </p:nvGraphicFramePr>
        <p:xfrm>
          <a:off x="587375" y="2209800"/>
          <a:ext cx="3530600" cy="4443413"/>
        </p:xfrm>
        <a:graphic>
          <a:graphicData uri="http://schemas.openxmlformats.org/presentationml/2006/ole">
            <mc:AlternateContent xmlns:mc="http://schemas.openxmlformats.org/markup-compatibility/2006">
              <mc:Choice xmlns:v="urn:schemas-microsoft-com:vml" Requires="v">
                <p:oleObj r:id="rId5" imgW="3531960" imgH="4445640" progId="">
                  <p:embed/>
                </p:oleObj>
              </mc:Choice>
              <mc:Fallback>
                <p:oleObj r:id="rId5" imgW="3531960" imgH="444564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375" y="2209800"/>
                        <a:ext cx="3530600" cy="444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83" name="WordArt 11"/>
          <p:cNvSpPr>
            <a:spLocks noChangeArrowheads="1" noChangeShapeType="1"/>
          </p:cNvSpPr>
          <p:nvPr/>
        </p:nvSpPr>
        <p:spPr bwMode="auto">
          <a:xfrm>
            <a:off x="1811868" y="257131"/>
            <a:ext cx="9668933" cy="1957916"/>
          </a:xfrm>
          <a:prstGeom prst="rect">
            <a:avLst/>
          </a:prstGeom>
        </p:spPr>
        <p:txBody>
          <a:bodyPr wrap="none" lIns="121917" tIns="60958" rIns="121917" bIns="60958" fromWordArt="1">
            <a:prstTxWarp prst="textPlain">
              <a:avLst>
                <a:gd name="adj" fmla="val 50000"/>
              </a:avLst>
            </a:prstTxWarp>
          </a:bodyPr>
          <a:lstStyle/>
          <a:p>
            <a:pPr algn="ctr"/>
            <a:r>
              <a:rPr lang="en-US" sz="4800" b="1" kern="10" dirty="0">
                <a:ln w="9525">
                  <a:solidFill>
                    <a:srgbClr val="FF0000"/>
                  </a:solidFill>
                  <a:round/>
                  <a:headEnd/>
                  <a:tailEnd/>
                </a:ln>
                <a:solidFill>
                  <a:srgbClr val="000000"/>
                </a:solidFill>
                <a:effectLst>
                  <a:outerShdw dist="45791" dir="2021404" algn="ctr" rotWithShape="0">
                    <a:srgbClr val="B2B2B2">
                      <a:alpha val="75000"/>
                    </a:srgbClr>
                  </a:outerShdw>
                </a:effectLst>
                <a:latin typeface="Times New Roman"/>
                <a:cs typeface="Times New Roman"/>
              </a:rPr>
              <a:t>NHIỆT LIỆT CHÀO MỪNG </a:t>
            </a:r>
          </a:p>
          <a:p>
            <a:pPr algn="ctr"/>
            <a:r>
              <a:rPr lang="en-US" sz="4800" b="1" kern="10" dirty="0">
                <a:ln w="9525">
                  <a:solidFill>
                    <a:srgbClr val="FF0000"/>
                  </a:solidFill>
                  <a:round/>
                  <a:headEnd/>
                  <a:tailEnd/>
                </a:ln>
                <a:solidFill>
                  <a:srgbClr val="000000"/>
                </a:solidFill>
                <a:effectLst>
                  <a:outerShdw dist="45791" dir="2021404" algn="ctr" rotWithShape="0">
                    <a:srgbClr val="B2B2B2">
                      <a:alpha val="75000"/>
                    </a:srgbClr>
                  </a:outerShdw>
                </a:effectLst>
                <a:latin typeface="Times New Roman"/>
                <a:cs typeface="Times New Roman"/>
              </a:rPr>
              <a:t>CÁC THẦY GIÁO, CÔ GIÁO</a:t>
            </a:r>
          </a:p>
          <a:p>
            <a:pPr algn="ctr"/>
            <a:r>
              <a:rPr lang="en-US" sz="4800" b="1" kern="10" dirty="0">
                <a:ln w="9525">
                  <a:solidFill>
                    <a:srgbClr val="FF0000"/>
                  </a:solidFill>
                  <a:round/>
                  <a:headEnd/>
                  <a:tailEnd/>
                </a:ln>
                <a:solidFill>
                  <a:srgbClr val="000000"/>
                </a:solidFill>
                <a:effectLst>
                  <a:outerShdw dist="45791" dir="2021404" algn="ctr" rotWithShape="0">
                    <a:srgbClr val="B2B2B2">
                      <a:alpha val="75000"/>
                    </a:srgbClr>
                  </a:outerShdw>
                </a:effectLst>
                <a:latin typeface="Times New Roman"/>
                <a:cs typeface="Times New Roman"/>
              </a:rPr>
              <a:t> VỀ DỰ </a:t>
            </a:r>
            <a:r>
              <a:rPr lang="vi-VN" sz="4800" b="1" kern="10" dirty="0">
                <a:ln w="9525">
                  <a:solidFill>
                    <a:srgbClr val="FF0000"/>
                  </a:solidFill>
                  <a:round/>
                  <a:headEnd/>
                  <a:tailEnd/>
                </a:ln>
                <a:solidFill>
                  <a:srgbClr val="000000"/>
                </a:solidFill>
                <a:effectLst>
                  <a:outerShdw dist="45791" dir="2021404" algn="ctr" rotWithShape="0">
                    <a:srgbClr val="B2B2B2">
                      <a:alpha val="75000"/>
                    </a:srgbClr>
                  </a:outerShdw>
                </a:effectLst>
                <a:latin typeface="Times New Roman"/>
                <a:cs typeface="Times New Roman"/>
              </a:rPr>
              <a:t>CHUYÊN ĐỀ</a:t>
            </a:r>
            <a:r>
              <a:rPr lang="en-US" sz="4800" b="1" kern="10" dirty="0">
                <a:ln w="9525">
                  <a:solidFill>
                    <a:srgbClr val="FF0000"/>
                  </a:solidFill>
                  <a:round/>
                  <a:headEnd/>
                  <a:tailEnd/>
                </a:ln>
                <a:solidFill>
                  <a:srgbClr val="000000"/>
                </a:solidFill>
                <a:effectLst>
                  <a:outerShdw dist="45791" dir="2021404" algn="ctr" rotWithShape="0">
                    <a:srgbClr val="B2B2B2">
                      <a:alpha val="75000"/>
                    </a:srgbClr>
                  </a:outerShdw>
                </a:effectLst>
                <a:latin typeface="Times New Roman"/>
                <a:cs typeface="Times New Roman"/>
              </a:rPr>
              <a:t> LỚP 4A</a:t>
            </a:r>
          </a:p>
        </p:txBody>
      </p:sp>
      <p:sp>
        <p:nvSpPr>
          <p:cNvPr id="3084" name="WordArt 13"/>
          <p:cNvSpPr>
            <a:spLocks noChangeArrowheads="1" noChangeShapeType="1"/>
          </p:cNvSpPr>
          <p:nvPr/>
        </p:nvSpPr>
        <p:spPr bwMode="auto">
          <a:xfrm>
            <a:off x="2239435" y="5257803"/>
            <a:ext cx="9243484" cy="918633"/>
          </a:xfrm>
          <a:prstGeom prst="rect">
            <a:avLst/>
          </a:prstGeom>
        </p:spPr>
        <p:txBody>
          <a:bodyPr wrap="none" lIns="121917" tIns="60958" rIns="121917" bIns="60958" fromWordArt="1">
            <a:prstTxWarp prst="textPlain">
              <a:avLst>
                <a:gd name="adj" fmla="val 50000"/>
              </a:avLst>
            </a:prstTxWarp>
          </a:bodyPr>
          <a:lstStyle/>
          <a:p>
            <a:pPr algn="ctr"/>
            <a:r>
              <a:rPr lang="vi-VN" sz="4800" b="1" kern="10" dirty="0">
                <a:ln w="9525">
                  <a:solidFill>
                    <a:srgbClr val="008000"/>
                  </a:solidFill>
                  <a:round/>
                  <a:headEnd/>
                  <a:tailEnd/>
                </a:ln>
                <a:solidFill>
                  <a:srgbClr val="000000"/>
                </a:solidFill>
                <a:effectLst>
                  <a:outerShdw dist="45791" dir="2021404" algn="ctr" rotWithShape="0">
                    <a:srgbClr val="B2B2B2">
                      <a:alpha val="75000"/>
                    </a:srgbClr>
                  </a:outerShdw>
                </a:effectLst>
                <a:latin typeface="Times New Roman"/>
                <a:cs typeface="Times New Roman"/>
              </a:rPr>
              <a:t>GIÁO VIÊN: </a:t>
            </a:r>
            <a:r>
              <a:rPr lang="en-US" sz="4800" b="1" kern="10" dirty="0">
                <a:ln w="9525">
                  <a:solidFill>
                    <a:srgbClr val="008000"/>
                  </a:solidFill>
                  <a:round/>
                  <a:headEnd/>
                  <a:tailEnd/>
                </a:ln>
                <a:solidFill>
                  <a:srgbClr val="000000"/>
                </a:solidFill>
                <a:effectLst>
                  <a:outerShdw dist="45791" dir="2021404" algn="ctr" rotWithShape="0">
                    <a:srgbClr val="B2B2B2">
                      <a:alpha val="75000"/>
                    </a:srgbClr>
                  </a:outerShdw>
                </a:effectLst>
                <a:latin typeface="Times New Roman"/>
                <a:cs typeface="Times New Roman"/>
              </a:rPr>
              <a:t>PHẠM THỊ NGỌC</a:t>
            </a:r>
            <a:endParaRPr lang="vi-VN" sz="4800" b="1" kern="10" dirty="0">
              <a:ln w="9525">
                <a:solidFill>
                  <a:srgbClr val="008000"/>
                </a:solidFill>
                <a:round/>
                <a:headEnd/>
                <a:tailEnd/>
              </a:ln>
              <a:solidFill>
                <a:srgbClr val="000000"/>
              </a:solidFill>
              <a:effectLst>
                <a:outerShdw dist="45791" dir="2021404" algn="ctr" rotWithShape="0">
                  <a:srgbClr val="B2B2B2">
                    <a:alpha val="75000"/>
                  </a:srgbClr>
                </a:outerShdw>
              </a:effectLst>
              <a:latin typeface="Times New Roman"/>
              <a:cs typeface="Times New Roman"/>
            </a:endParaRPr>
          </a:p>
          <a:p>
            <a:pPr algn="ctr"/>
            <a:r>
              <a:rPr lang="vi-VN" sz="4800" b="1" kern="10" dirty="0">
                <a:ln w="9525">
                  <a:solidFill>
                    <a:srgbClr val="008000"/>
                  </a:solidFill>
                  <a:round/>
                  <a:headEnd/>
                  <a:tailEnd/>
                </a:ln>
                <a:solidFill>
                  <a:srgbClr val="000000"/>
                </a:solidFill>
                <a:effectLst>
                  <a:outerShdw dist="45791" dir="2021404" algn="ctr" rotWithShape="0">
                    <a:srgbClr val="B2B2B2">
                      <a:alpha val="75000"/>
                    </a:srgbClr>
                  </a:outerShdw>
                </a:effectLst>
                <a:latin typeface="Times New Roman"/>
                <a:cs typeface="Times New Roman"/>
              </a:rPr>
              <a:t>TRƯỜNG TIỂU HỌC NAM HƯNG</a:t>
            </a:r>
            <a:endParaRPr lang="en-US" sz="4800" b="1" kern="10" dirty="0">
              <a:ln w="9525">
                <a:solidFill>
                  <a:srgbClr val="008000"/>
                </a:solidFill>
                <a:round/>
                <a:headEnd/>
                <a:tailEnd/>
              </a:ln>
              <a:solidFill>
                <a:srgbClr val="000000"/>
              </a:solidFill>
              <a:effectLst>
                <a:outerShdw dist="45791" dir="2021404" algn="ctr" rotWithShape="0">
                  <a:srgbClr val="B2B2B2">
                    <a:alpha val="75000"/>
                  </a:srgbClr>
                </a:outerShdw>
              </a:effectLst>
              <a:latin typeface="Times New Roman"/>
              <a:cs typeface="Times New Roman"/>
            </a:endParaRPr>
          </a:p>
        </p:txBody>
      </p:sp>
      <p:sp>
        <p:nvSpPr>
          <p:cNvPr id="3085" name="WordArt 14"/>
          <p:cNvSpPr>
            <a:spLocks noChangeArrowheads="1" noChangeShapeType="1"/>
          </p:cNvSpPr>
          <p:nvPr/>
        </p:nvSpPr>
        <p:spPr bwMode="auto">
          <a:xfrm>
            <a:off x="2853551" y="2333297"/>
            <a:ext cx="8509292" cy="2619703"/>
          </a:xfrm>
          <a:prstGeom prst="rect">
            <a:avLst/>
          </a:prstGeom>
        </p:spPr>
        <p:txBody>
          <a:bodyPr wrap="none" lIns="121917" tIns="60958" rIns="121917" bIns="60958" fromWordArt="1">
            <a:prstTxWarp prst="textPlain">
              <a:avLst>
                <a:gd name="adj" fmla="val 50324"/>
              </a:avLst>
            </a:prstTxWarp>
          </a:bodyPr>
          <a:lstStyle/>
          <a:p>
            <a:pPr lvl="0" algn="ctr"/>
            <a:r>
              <a:rPr lang="en-US" sz="3200" b="1" kern="10" dirty="0" err="1">
                <a:ln w="9525">
                  <a:solidFill>
                    <a:srgbClr val="FF00FF"/>
                  </a:solidFill>
                  <a:round/>
                  <a:headEnd/>
                  <a:tailEnd/>
                </a:ln>
                <a:solidFill>
                  <a:srgbClr val="FF0000"/>
                </a:solidFill>
                <a:effectLst>
                  <a:outerShdw dist="45791" dir="2021404" algn="ctr" rotWithShape="0">
                    <a:srgbClr val="B2B2B2">
                      <a:alpha val="75000"/>
                    </a:srgbClr>
                  </a:outerShdw>
                </a:effectLst>
                <a:latin typeface="Times New Roman"/>
                <a:cs typeface="Times New Roman"/>
              </a:rPr>
              <a:t>Môn</a:t>
            </a:r>
            <a:r>
              <a:rPr lang="en-US" sz="3200" b="1" kern="10" dirty="0">
                <a:ln w="9525">
                  <a:solidFill>
                    <a:srgbClr val="FF00FF"/>
                  </a:solidFill>
                  <a:round/>
                  <a:headEnd/>
                  <a:tailEnd/>
                </a:ln>
                <a:solidFill>
                  <a:srgbClr val="FF0000"/>
                </a:solidFill>
                <a:effectLst>
                  <a:outerShdw dist="45791" dir="2021404" algn="ctr" rotWithShape="0">
                    <a:srgbClr val="B2B2B2">
                      <a:alpha val="75000"/>
                    </a:srgbClr>
                  </a:outerShdw>
                </a:effectLst>
                <a:latin typeface="Times New Roman"/>
                <a:cs typeface="Times New Roman"/>
              </a:rPr>
              <a:t> </a:t>
            </a:r>
            <a:r>
              <a:rPr lang="vi-VN" sz="3200" b="1" kern="10" dirty="0">
                <a:ln w="9525">
                  <a:solidFill>
                    <a:srgbClr val="FF00FF"/>
                  </a:solidFill>
                  <a:round/>
                  <a:headEnd/>
                  <a:tailEnd/>
                </a:ln>
                <a:solidFill>
                  <a:srgbClr val="FF0000"/>
                </a:solidFill>
                <a:effectLst>
                  <a:outerShdw dist="45791" dir="2021404" algn="ctr" rotWithShape="0">
                    <a:srgbClr val="B2B2B2">
                      <a:alpha val="75000"/>
                    </a:srgbClr>
                  </a:outerShdw>
                </a:effectLst>
                <a:latin typeface="Times New Roman"/>
                <a:cs typeface="Times New Roman"/>
              </a:rPr>
              <a:t>Khoa học - Bài học STEM</a:t>
            </a:r>
          </a:p>
          <a:p>
            <a:pPr lvl="0" algn="ctr"/>
            <a:r>
              <a:rPr lang="vi-VN" sz="3200" b="1" kern="10" dirty="0">
                <a:ln w="9525">
                  <a:solidFill>
                    <a:srgbClr val="FF00FF"/>
                  </a:solidFill>
                  <a:round/>
                  <a:headEnd/>
                  <a:tailEnd/>
                </a:ln>
                <a:solidFill>
                  <a:srgbClr val="FF0000"/>
                </a:solidFill>
                <a:effectLst>
                  <a:outerShdw dist="45791" dir="2021404" algn="ctr" rotWithShape="0">
                    <a:srgbClr val="B2B2B2">
                      <a:alpha val="75000"/>
                    </a:srgbClr>
                  </a:outerShdw>
                </a:effectLst>
                <a:latin typeface="Times New Roman"/>
                <a:cs typeface="Times New Roman"/>
              </a:rPr>
              <a:t>Bài</a:t>
            </a:r>
            <a:r>
              <a:rPr lang="en-US" sz="3200" b="1" kern="10" dirty="0">
                <a:ln w="9525">
                  <a:solidFill>
                    <a:srgbClr val="FF00FF"/>
                  </a:solidFill>
                  <a:round/>
                  <a:headEnd/>
                  <a:tailEnd/>
                </a:ln>
                <a:solidFill>
                  <a:srgbClr val="FF0000"/>
                </a:solidFill>
                <a:effectLst>
                  <a:outerShdw dist="45791" dir="2021404" algn="ctr" rotWithShape="0">
                    <a:srgbClr val="B2B2B2">
                      <a:alpha val="75000"/>
                    </a:srgbClr>
                  </a:outerShdw>
                </a:effectLst>
                <a:latin typeface="Times New Roman"/>
                <a:cs typeface="Times New Roman"/>
              </a:rPr>
              <a:t> </a:t>
            </a:r>
            <a:r>
              <a:rPr lang="vi-VN" sz="3200" b="1" kern="10" dirty="0">
                <a:ln w="9525">
                  <a:solidFill>
                    <a:srgbClr val="FF00FF"/>
                  </a:solidFill>
                  <a:round/>
                  <a:headEnd/>
                  <a:tailEnd/>
                </a:ln>
                <a:solidFill>
                  <a:srgbClr val="FF0000"/>
                </a:solidFill>
                <a:effectLst>
                  <a:outerShdw dist="45791" dir="2021404" algn="ctr" rotWithShape="0">
                    <a:srgbClr val="B2B2B2">
                      <a:alpha val="75000"/>
                    </a:srgbClr>
                  </a:outerShdw>
                </a:effectLst>
                <a:latin typeface="Times New Roman"/>
                <a:cs typeface="Times New Roman"/>
              </a:rPr>
              <a:t>29: CHUỖI THỨC ĂN </a:t>
            </a:r>
          </a:p>
          <a:p>
            <a:pPr lvl="0" algn="ctr">
              <a:defRPr/>
            </a:pPr>
            <a:r>
              <a:rPr lang="vi-VN" altLang="zh-CN" sz="3200" b="1" kern="10" dirty="0">
                <a:ln w="9525">
                  <a:solidFill>
                    <a:srgbClr val="FF00FF"/>
                  </a:solidFill>
                  <a:round/>
                  <a:headEnd/>
                  <a:tailEnd/>
                </a:ln>
                <a:solidFill>
                  <a:srgbClr val="FF0000"/>
                </a:solidFill>
                <a:effectLst>
                  <a:outerShdw dist="45791" dir="2021404" algn="ctr" rotWithShape="0">
                    <a:srgbClr val="B2B2B2">
                      <a:alpha val="75000"/>
                    </a:srgbClr>
                  </a:outerShdw>
                </a:effectLst>
                <a:latin typeface="Times New Roman"/>
                <a:ea typeface="Roboto Black" panose="02000000000000000000" pitchFamily="2" charset="0"/>
                <a:cs typeface="Times New Roman"/>
              </a:rPr>
              <a:t>TRONG TỰ NHIÊN (Tiết 3)</a:t>
            </a:r>
            <a:endParaRPr lang="en-US" altLang="zh-CN" sz="3200" b="1" dirty="0">
              <a:solidFill>
                <a:srgbClr val="FF0000"/>
              </a:solidFill>
              <a:latin typeface="Roboto Black" panose="02000000000000000000" pitchFamily="2" charset="0"/>
              <a:ea typeface="Roboto Black" panose="02000000000000000000" pitchFamily="2" charset="0"/>
            </a:endParaRPr>
          </a:p>
        </p:txBody>
      </p:sp>
      <p:sp>
        <p:nvSpPr>
          <p:cNvPr id="3087" name="AutoShape 12"/>
          <p:cNvSpPr>
            <a:spLocks noChangeArrowheads="1"/>
          </p:cNvSpPr>
          <p:nvPr/>
        </p:nvSpPr>
        <p:spPr bwMode="auto">
          <a:xfrm>
            <a:off x="11243733" y="359833"/>
            <a:ext cx="711200" cy="457200"/>
          </a:xfrm>
          <a:prstGeom prst="star32">
            <a:avLst>
              <a:gd name="adj" fmla="val 15056"/>
            </a:avLst>
          </a:prstGeom>
          <a:solidFill>
            <a:srgbClr val="FFFF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21917" tIns="60958" rIns="121917" bIns="60958" anchor="ctr"/>
          <a:lstStyle/>
          <a:p>
            <a:endParaRPr lang="en-US" altLang="en-US">
              <a:latin typeface=".VnMonotype corsivaH" pitchFamily="34" charset="0"/>
              <a:cs typeface="Arial" pitchFamily="34" charset="0"/>
            </a:endParaRPr>
          </a:p>
        </p:txBody>
      </p:sp>
    </p:spTree>
    <p:extLst>
      <p:ext uri="{BB962C8B-B14F-4D97-AF65-F5344CB8AC3E}">
        <p14:creationId xmlns:p14="http://schemas.microsoft.com/office/powerpoint/2010/main" val="18420388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3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Effect transition="in" filter="fade">
                                      <p:cBhvr>
                                        <p:cTn id="9" dur="1000"/>
                                        <p:tgtEl>
                                          <p:spTgt spid="3074"/>
                                        </p:tgtEl>
                                      </p:cBhvr>
                                    </p:animEffect>
                                  </p:childTnLst>
                                </p:cTn>
                              </p:par>
                              <p:par>
                                <p:cTn id="10" presetID="8" presetClass="emph" presetSubtype="0" repeatCount="indefinite" fill="hold" grpId="1" nodeType="withEffect">
                                  <p:stCondLst>
                                    <p:cond delay="0"/>
                                  </p:stCondLst>
                                  <p:childTnLst>
                                    <p:animRot by="21600000">
                                      <p:cBhvr>
                                        <p:cTn id="11" dur="3000" fill="hold"/>
                                        <p:tgtEl>
                                          <p:spTgt spid="3074"/>
                                        </p:tgtEl>
                                        <p:attrNameLst>
                                          <p:attrName>r</p:attrName>
                                        </p:attrNameLst>
                                      </p:cBhvr>
                                    </p:animRot>
                                  </p:childTnLst>
                                </p:cTn>
                              </p:par>
                              <p:par>
                                <p:cTn id="12" presetID="53" presetClass="entr" presetSubtype="0" repeatCount="3000" fill="hold" grpId="0" nodeType="withEffect">
                                  <p:stCondLst>
                                    <p:cond delay="0"/>
                                  </p:stCondLst>
                                  <p:childTnLst>
                                    <p:set>
                                      <p:cBhvr>
                                        <p:cTn id="13" dur="1" fill="hold">
                                          <p:stCondLst>
                                            <p:cond delay="0"/>
                                          </p:stCondLst>
                                        </p:cTn>
                                        <p:tgtEl>
                                          <p:spTgt spid="3075"/>
                                        </p:tgtEl>
                                        <p:attrNameLst>
                                          <p:attrName>style.visibility</p:attrName>
                                        </p:attrNameLst>
                                      </p:cBhvr>
                                      <p:to>
                                        <p:strVal val="visible"/>
                                      </p:to>
                                    </p:set>
                                    <p:anim calcmode="lin" valueType="num">
                                      <p:cBhvr>
                                        <p:cTn id="14" dur="1000" fill="hold"/>
                                        <p:tgtEl>
                                          <p:spTgt spid="3075"/>
                                        </p:tgtEl>
                                        <p:attrNameLst>
                                          <p:attrName>ppt_w</p:attrName>
                                        </p:attrNameLst>
                                      </p:cBhvr>
                                      <p:tavLst>
                                        <p:tav tm="0">
                                          <p:val>
                                            <p:fltVal val="0"/>
                                          </p:val>
                                        </p:tav>
                                        <p:tav tm="100000">
                                          <p:val>
                                            <p:strVal val="#ppt_w"/>
                                          </p:val>
                                        </p:tav>
                                      </p:tavLst>
                                    </p:anim>
                                    <p:anim calcmode="lin" valueType="num">
                                      <p:cBhvr>
                                        <p:cTn id="15" dur="1000" fill="hold"/>
                                        <p:tgtEl>
                                          <p:spTgt spid="3075"/>
                                        </p:tgtEl>
                                        <p:attrNameLst>
                                          <p:attrName>ppt_h</p:attrName>
                                        </p:attrNameLst>
                                      </p:cBhvr>
                                      <p:tavLst>
                                        <p:tav tm="0">
                                          <p:val>
                                            <p:fltVal val="0"/>
                                          </p:val>
                                        </p:tav>
                                        <p:tav tm="100000">
                                          <p:val>
                                            <p:strVal val="#ppt_h"/>
                                          </p:val>
                                        </p:tav>
                                      </p:tavLst>
                                    </p:anim>
                                    <p:animEffect transition="in" filter="fade">
                                      <p:cBhvr>
                                        <p:cTn id="16" dur="1000"/>
                                        <p:tgtEl>
                                          <p:spTgt spid="3075"/>
                                        </p:tgtEl>
                                      </p:cBhvr>
                                    </p:animEffect>
                                  </p:childTnLst>
                                </p:cTn>
                              </p:par>
                              <p:par>
                                <p:cTn id="17" presetID="8" presetClass="emph" presetSubtype="0" repeatCount="indefinite" fill="hold" grpId="1" nodeType="withEffect">
                                  <p:stCondLst>
                                    <p:cond delay="0"/>
                                  </p:stCondLst>
                                  <p:childTnLst>
                                    <p:animRot by="21600000">
                                      <p:cBhvr>
                                        <p:cTn id="18" dur="3000" fill="hold"/>
                                        <p:tgtEl>
                                          <p:spTgt spid="3075"/>
                                        </p:tgtEl>
                                        <p:attrNameLst>
                                          <p:attrName>r</p:attrName>
                                        </p:attrNameLst>
                                      </p:cBhvr>
                                    </p:animRot>
                                  </p:childTnLst>
                                </p:cTn>
                              </p:par>
                              <p:par>
                                <p:cTn id="19" presetID="53" presetClass="entr" presetSubtype="0" repeatCount="3000" fill="hold" grpId="0" nodeType="withEffect">
                                  <p:stCondLst>
                                    <p:cond delay="0"/>
                                  </p:stCondLst>
                                  <p:childTnLst>
                                    <p:set>
                                      <p:cBhvr>
                                        <p:cTn id="20" dur="1" fill="hold">
                                          <p:stCondLst>
                                            <p:cond delay="0"/>
                                          </p:stCondLst>
                                        </p:cTn>
                                        <p:tgtEl>
                                          <p:spTgt spid="3077"/>
                                        </p:tgtEl>
                                        <p:attrNameLst>
                                          <p:attrName>style.visibility</p:attrName>
                                        </p:attrNameLst>
                                      </p:cBhvr>
                                      <p:to>
                                        <p:strVal val="visible"/>
                                      </p:to>
                                    </p:set>
                                    <p:anim calcmode="lin" valueType="num">
                                      <p:cBhvr>
                                        <p:cTn id="21" dur="1000" fill="hold"/>
                                        <p:tgtEl>
                                          <p:spTgt spid="3077"/>
                                        </p:tgtEl>
                                        <p:attrNameLst>
                                          <p:attrName>ppt_w</p:attrName>
                                        </p:attrNameLst>
                                      </p:cBhvr>
                                      <p:tavLst>
                                        <p:tav tm="0">
                                          <p:val>
                                            <p:fltVal val="0"/>
                                          </p:val>
                                        </p:tav>
                                        <p:tav tm="100000">
                                          <p:val>
                                            <p:strVal val="#ppt_w"/>
                                          </p:val>
                                        </p:tav>
                                      </p:tavLst>
                                    </p:anim>
                                    <p:anim calcmode="lin" valueType="num">
                                      <p:cBhvr>
                                        <p:cTn id="22" dur="1000" fill="hold"/>
                                        <p:tgtEl>
                                          <p:spTgt spid="3077"/>
                                        </p:tgtEl>
                                        <p:attrNameLst>
                                          <p:attrName>ppt_h</p:attrName>
                                        </p:attrNameLst>
                                      </p:cBhvr>
                                      <p:tavLst>
                                        <p:tav tm="0">
                                          <p:val>
                                            <p:fltVal val="0"/>
                                          </p:val>
                                        </p:tav>
                                        <p:tav tm="100000">
                                          <p:val>
                                            <p:strVal val="#ppt_h"/>
                                          </p:val>
                                        </p:tav>
                                      </p:tavLst>
                                    </p:anim>
                                    <p:animEffect transition="in" filter="fade">
                                      <p:cBhvr>
                                        <p:cTn id="23" dur="1000"/>
                                        <p:tgtEl>
                                          <p:spTgt spid="3077"/>
                                        </p:tgtEl>
                                      </p:cBhvr>
                                    </p:animEffect>
                                  </p:childTnLst>
                                </p:cTn>
                              </p:par>
                              <p:par>
                                <p:cTn id="24" presetID="8" presetClass="emph" presetSubtype="0" repeatCount="indefinite" fill="hold" grpId="1" nodeType="withEffect">
                                  <p:stCondLst>
                                    <p:cond delay="0"/>
                                  </p:stCondLst>
                                  <p:childTnLst>
                                    <p:animRot by="21600000">
                                      <p:cBhvr>
                                        <p:cTn id="25" dur="3000" fill="hold"/>
                                        <p:tgtEl>
                                          <p:spTgt spid="3077"/>
                                        </p:tgtEl>
                                        <p:attrNameLst>
                                          <p:attrName>r</p:attrName>
                                        </p:attrNameLst>
                                      </p:cBhvr>
                                    </p:animRot>
                                  </p:childTnLst>
                                </p:cTn>
                              </p:par>
                              <p:par>
                                <p:cTn id="26" presetID="53" presetClass="entr" presetSubtype="0" repeatCount="3000" fill="hold" grpId="0" nodeType="withEffect">
                                  <p:stCondLst>
                                    <p:cond delay="0"/>
                                  </p:stCondLst>
                                  <p:childTnLst>
                                    <p:set>
                                      <p:cBhvr>
                                        <p:cTn id="27" dur="1" fill="hold">
                                          <p:stCondLst>
                                            <p:cond delay="0"/>
                                          </p:stCondLst>
                                        </p:cTn>
                                        <p:tgtEl>
                                          <p:spTgt spid="3078"/>
                                        </p:tgtEl>
                                        <p:attrNameLst>
                                          <p:attrName>style.visibility</p:attrName>
                                        </p:attrNameLst>
                                      </p:cBhvr>
                                      <p:to>
                                        <p:strVal val="visible"/>
                                      </p:to>
                                    </p:set>
                                    <p:anim calcmode="lin" valueType="num">
                                      <p:cBhvr>
                                        <p:cTn id="28" dur="1000" fill="hold"/>
                                        <p:tgtEl>
                                          <p:spTgt spid="3078"/>
                                        </p:tgtEl>
                                        <p:attrNameLst>
                                          <p:attrName>ppt_w</p:attrName>
                                        </p:attrNameLst>
                                      </p:cBhvr>
                                      <p:tavLst>
                                        <p:tav tm="0">
                                          <p:val>
                                            <p:fltVal val="0"/>
                                          </p:val>
                                        </p:tav>
                                        <p:tav tm="100000">
                                          <p:val>
                                            <p:strVal val="#ppt_w"/>
                                          </p:val>
                                        </p:tav>
                                      </p:tavLst>
                                    </p:anim>
                                    <p:anim calcmode="lin" valueType="num">
                                      <p:cBhvr>
                                        <p:cTn id="29" dur="1000" fill="hold"/>
                                        <p:tgtEl>
                                          <p:spTgt spid="3078"/>
                                        </p:tgtEl>
                                        <p:attrNameLst>
                                          <p:attrName>ppt_h</p:attrName>
                                        </p:attrNameLst>
                                      </p:cBhvr>
                                      <p:tavLst>
                                        <p:tav tm="0">
                                          <p:val>
                                            <p:fltVal val="0"/>
                                          </p:val>
                                        </p:tav>
                                        <p:tav tm="100000">
                                          <p:val>
                                            <p:strVal val="#ppt_h"/>
                                          </p:val>
                                        </p:tav>
                                      </p:tavLst>
                                    </p:anim>
                                    <p:animEffect transition="in" filter="fade">
                                      <p:cBhvr>
                                        <p:cTn id="30" dur="1000"/>
                                        <p:tgtEl>
                                          <p:spTgt spid="3078"/>
                                        </p:tgtEl>
                                      </p:cBhvr>
                                    </p:animEffect>
                                  </p:childTnLst>
                                </p:cTn>
                              </p:par>
                              <p:par>
                                <p:cTn id="31" presetID="8" presetClass="emph" presetSubtype="0" repeatCount="indefinite" fill="hold" grpId="1" nodeType="withEffect">
                                  <p:stCondLst>
                                    <p:cond delay="0"/>
                                  </p:stCondLst>
                                  <p:childTnLst>
                                    <p:animRot by="21600000">
                                      <p:cBhvr>
                                        <p:cTn id="32" dur="3000" fill="hold"/>
                                        <p:tgtEl>
                                          <p:spTgt spid="3078"/>
                                        </p:tgtEl>
                                        <p:attrNameLst>
                                          <p:attrName>r</p:attrName>
                                        </p:attrNameLst>
                                      </p:cBhvr>
                                    </p:animRot>
                                  </p:childTnLst>
                                </p:cTn>
                              </p:par>
                              <p:par>
                                <p:cTn id="33" presetID="53" presetClass="entr" presetSubtype="0" repeatCount="3000" fill="hold" grpId="0" nodeType="withEffect">
                                  <p:stCondLst>
                                    <p:cond delay="0"/>
                                  </p:stCondLst>
                                  <p:childTnLst>
                                    <p:set>
                                      <p:cBhvr>
                                        <p:cTn id="34" dur="1" fill="hold">
                                          <p:stCondLst>
                                            <p:cond delay="0"/>
                                          </p:stCondLst>
                                        </p:cTn>
                                        <p:tgtEl>
                                          <p:spTgt spid="3079"/>
                                        </p:tgtEl>
                                        <p:attrNameLst>
                                          <p:attrName>style.visibility</p:attrName>
                                        </p:attrNameLst>
                                      </p:cBhvr>
                                      <p:to>
                                        <p:strVal val="visible"/>
                                      </p:to>
                                    </p:set>
                                    <p:anim calcmode="lin" valueType="num">
                                      <p:cBhvr>
                                        <p:cTn id="35" dur="1000" fill="hold"/>
                                        <p:tgtEl>
                                          <p:spTgt spid="3079"/>
                                        </p:tgtEl>
                                        <p:attrNameLst>
                                          <p:attrName>ppt_w</p:attrName>
                                        </p:attrNameLst>
                                      </p:cBhvr>
                                      <p:tavLst>
                                        <p:tav tm="0">
                                          <p:val>
                                            <p:fltVal val="0"/>
                                          </p:val>
                                        </p:tav>
                                        <p:tav tm="100000">
                                          <p:val>
                                            <p:strVal val="#ppt_w"/>
                                          </p:val>
                                        </p:tav>
                                      </p:tavLst>
                                    </p:anim>
                                    <p:anim calcmode="lin" valueType="num">
                                      <p:cBhvr>
                                        <p:cTn id="36" dur="1000" fill="hold"/>
                                        <p:tgtEl>
                                          <p:spTgt spid="3079"/>
                                        </p:tgtEl>
                                        <p:attrNameLst>
                                          <p:attrName>ppt_h</p:attrName>
                                        </p:attrNameLst>
                                      </p:cBhvr>
                                      <p:tavLst>
                                        <p:tav tm="0">
                                          <p:val>
                                            <p:fltVal val="0"/>
                                          </p:val>
                                        </p:tav>
                                        <p:tav tm="100000">
                                          <p:val>
                                            <p:strVal val="#ppt_h"/>
                                          </p:val>
                                        </p:tav>
                                      </p:tavLst>
                                    </p:anim>
                                    <p:animEffect transition="in" filter="fade">
                                      <p:cBhvr>
                                        <p:cTn id="37" dur="1000"/>
                                        <p:tgtEl>
                                          <p:spTgt spid="3079"/>
                                        </p:tgtEl>
                                      </p:cBhvr>
                                    </p:animEffect>
                                  </p:childTnLst>
                                </p:cTn>
                              </p:par>
                              <p:par>
                                <p:cTn id="38" presetID="8" presetClass="emph" presetSubtype="0" repeatCount="indefinite" fill="hold" grpId="1" nodeType="withEffect">
                                  <p:stCondLst>
                                    <p:cond delay="0"/>
                                  </p:stCondLst>
                                  <p:childTnLst>
                                    <p:animRot by="21600000">
                                      <p:cBhvr>
                                        <p:cTn id="39" dur="3000" fill="hold"/>
                                        <p:tgtEl>
                                          <p:spTgt spid="3079"/>
                                        </p:tgtEl>
                                        <p:attrNameLst>
                                          <p:attrName>r</p:attrName>
                                        </p:attrNameLst>
                                      </p:cBhvr>
                                    </p:animRot>
                                  </p:childTnLst>
                                </p:cTn>
                              </p:par>
                              <p:par>
                                <p:cTn id="40" presetID="53" presetClass="entr" presetSubtype="0" repeatCount="3000" fill="hold" grpId="0" nodeType="withEffect">
                                  <p:stCondLst>
                                    <p:cond delay="0"/>
                                  </p:stCondLst>
                                  <p:childTnLst>
                                    <p:set>
                                      <p:cBhvr>
                                        <p:cTn id="41" dur="1" fill="hold">
                                          <p:stCondLst>
                                            <p:cond delay="0"/>
                                          </p:stCondLst>
                                        </p:cTn>
                                        <p:tgtEl>
                                          <p:spTgt spid="3080"/>
                                        </p:tgtEl>
                                        <p:attrNameLst>
                                          <p:attrName>style.visibility</p:attrName>
                                        </p:attrNameLst>
                                      </p:cBhvr>
                                      <p:to>
                                        <p:strVal val="visible"/>
                                      </p:to>
                                    </p:set>
                                    <p:anim calcmode="lin" valueType="num">
                                      <p:cBhvr>
                                        <p:cTn id="42" dur="1000" fill="hold"/>
                                        <p:tgtEl>
                                          <p:spTgt spid="3080"/>
                                        </p:tgtEl>
                                        <p:attrNameLst>
                                          <p:attrName>ppt_w</p:attrName>
                                        </p:attrNameLst>
                                      </p:cBhvr>
                                      <p:tavLst>
                                        <p:tav tm="0">
                                          <p:val>
                                            <p:fltVal val="0"/>
                                          </p:val>
                                        </p:tav>
                                        <p:tav tm="100000">
                                          <p:val>
                                            <p:strVal val="#ppt_w"/>
                                          </p:val>
                                        </p:tav>
                                      </p:tavLst>
                                    </p:anim>
                                    <p:anim calcmode="lin" valueType="num">
                                      <p:cBhvr>
                                        <p:cTn id="43" dur="1000" fill="hold"/>
                                        <p:tgtEl>
                                          <p:spTgt spid="3080"/>
                                        </p:tgtEl>
                                        <p:attrNameLst>
                                          <p:attrName>ppt_h</p:attrName>
                                        </p:attrNameLst>
                                      </p:cBhvr>
                                      <p:tavLst>
                                        <p:tav tm="0">
                                          <p:val>
                                            <p:fltVal val="0"/>
                                          </p:val>
                                        </p:tav>
                                        <p:tav tm="100000">
                                          <p:val>
                                            <p:strVal val="#ppt_h"/>
                                          </p:val>
                                        </p:tav>
                                      </p:tavLst>
                                    </p:anim>
                                    <p:animEffect transition="in" filter="fade">
                                      <p:cBhvr>
                                        <p:cTn id="44" dur="1000"/>
                                        <p:tgtEl>
                                          <p:spTgt spid="3080"/>
                                        </p:tgtEl>
                                      </p:cBhvr>
                                    </p:animEffect>
                                  </p:childTnLst>
                                </p:cTn>
                              </p:par>
                              <p:par>
                                <p:cTn id="45" presetID="8" presetClass="emph" presetSubtype="0" repeatCount="indefinite" fill="hold" grpId="1" nodeType="withEffect">
                                  <p:stCondLst>
                                    <p:cond delay="0"/>
                                  </p:stCondLst>
                                  <p:childTnLst>
                                    <p:animRot by="21600000">
                                      <p:cBhvr>
                                        <p:cTn id="46" dur="3000" fill="hold"/>
                                        <p:tgtEl>
                                          <p:spTgt spid="3080"/>
                                        </p:tgtEl>
                                        <p:attrNameLst>
                                          <p:attrName>r</p:attrName>
                                        </p:attrNameLst>
                                      </p:cBhvr>
                                    </p:animRot>
                                  </p:childTnLst>
                                </p:cTn>
                              </p:par>
                              <p:par>
                                <p:cTn id="47" presetID="15" presetClass="entr" presetSubtype="0" fill="hold" nodeType="withEffect">
                                  <p:stCondLst>
                                    <p:cond delay="0"/>
                                  </p:stCondLst>
                                  <p:childTnLst>
                                    <p:set>
                                      <p:cBhvr>
                                        <p:cTn id="48" dur="1" fill="hold">
                                          <p:stCondLst>
                                            <p:cond delay="0"/>
                                          </p:stCondLst>
                                        </p:cTn>
                                        <p:tgtEl>
                                          <p:spTgt spid="3081"/>
                                        </p:tgtEl>
                                        <p:attrNameLst>
                                          <p:attrName>style.visibility</p:attrName>
                                        </p:attrNameLst>
                                      </p:cBhvr>
                                      <p:to>
                                        <p:strVal val="visible"/>
                                      </p:to>
                                    </p:set>
                                    <p:anim calcmode="lin" valueType="num">
                                      <p:cBhvr>
                                        <p:cTn id="49" dur="2000" fill="hold"/>
                                        <p:tgtEl>
                                          <p:spTgt spid="3081"/>
                                        </p:tgtEl>
                                        <p:attrNameLst>
                                          <p:attrName>ppt_w</p:attrName>
                                        </p:attrNameLst>
                                      </p:cBhvr>
                                      <p:tavLst>
                                        <p:tav tm="0">
                                          <p:val>
                                            <p:fltVal val="0"/>
                                          </p:val>
                                        </p:tav>
                                        <p:tav tm="100000">
                                          <p:val>
                                            <p:strVal val="#ppt_w"/>
                                          </p:val>
                                        </p:tav>
                                      </p:tavLst>
                                    </p:anim>
                                    <p:anim calcmode="lin" valueType="num">
                                      <p:cBhvr>
                                        <p:cTn id="50" dur="2000" fill="hold"/>
                                        <p:tgtEl>
                                          <p:spTgt spid="3081"/>
                                        </p:tgtEl>
                                        <p:attrNameLst>
                                          <p:attrName>ppt_h</p:attrName>
                                        </p:attrNameLst>
                                      </p:cBhvr>
                                      <p:tavLst>
                                        <p:tav tm="0">
                                          <p:val>
                                            <p:fltVal val="0"/>
                                          </p:val>
                                        </p:tav>
                                        <p:tav tm="100000">
                                          <p:val>
                                            <p:strVal val="#ppt_h"/>
                                          </p:val>
                                        </p:tav>
                                      </p:tavLst>
                                    </p:anim>
                                    <p:anim calcmode="lin" valueType="num">
                                      <p:cBhvr>
                                        <p:cTn id="51" dur="2000" fill="hold"/>
                                        <p:tgtEl>
                                          <p:spTgt spid="3081"/>
                                        </p:tgtEl>
                                        <p:attrNameLst>
                                          <p:attrName>ppt_x</p:attrName>
                                        </p:attrNameLst>
                                      </p:cBhvr>
                                      <p:tavLst>
                                        <p:tav tm="0" fmla="#ppt_x+(cos(-2*pi*(1-$))*-#ppt_x-sin(-2*pi*(1-$))*(1-#ppt_y))*(1-$)">
                                          <p:val>
                                            <p:fltVal val="0"/>
                                          </p:val>
                                        </p:tav>
                                        <p:tav tm="100000">
                                          <p:val>
                                            <p:fltVal val="1"/>
                                          </p:val>
                                        </p:tav>
                                      </p:tavLst>
                                    </p:anim>
                                    <p:anim calcmode="lin" valueType="num">
                                      <p:cBhvr>
                                        <p:cTn id="52" dur="2000" fill="hold"/>
                                        <p:tgtEl>
                                          <p:spTgt spid="3081"/>
                                        </p:tgtEl>
                                        <p:attrNameLst>
                                          <p:attrName>ppt_y</p:attrName>
                                        </p:attrNameLst>
                                      </p:cBhvr>
                                      <p:tavLst>
                                        <p:tav tm="0" fmla="#ppt_y+(sin(-2*pi*(1-$))*-#ppt_x+cos(-2*pi*(1-$))*(1-#ppt_y))*(1-$)">
                                          <p:val>
                                            <p:fltVal val="0"/>
                                          </p:val>
                                        </p:tav>
                                        <p:tav tm="100000">
                                          <p:val>
                                            <p:fltVal val="1"/>
                                          </p:val>
                                        </p:tav>
                                      </p:tavLst>
                                    </p:anim>
                                  </p:childTnLst>
                                </p:cTn>
                              </p:par>
                              <p:par>
                                <p:cTn id="53" presetID="53" presetClass="entr" presetSubtype="0" repeatCount="3000" fill="hold" grpId="0" nodeType="withEffect">
                                  <p:stCondLst>
                                    <p:cond delay="0"/>
                                  </p:stCondLst>
                                  <p:childTnLst>
                                    <p:set>
                                      <p:cBhvr>
                                        <p:cTn id="54" dur="1" fill="hold">
                                          <p:stCondLst>
                                            <p:cond delay="0"/>
                                          </p:stCondLst>
                                        </p:cTn>
                                        <p:tgtEl>
                                          <p:spTgt spid="3087"/>
                                        </p:tgtEl>
                                        <p:attrNameLst>
                                          <p:attrName>style.visibility</p:attrName>
                                        </p:attrNameLst>
                                      </p:cBhvr>
                                      <p:to>
                                        <p:strVal val="visible"/>
                                      </p:to>
                                    </p:set>
                                    <p:anim calcmode="lin" valueType="num">
                                      <p:cBhvr>
                                        <p:cTn id="55" dur="1000" fill="hold"/>
                                        <p:tgtEl>
                                          <p:spTgt spid="3087"/>
                                        </p:tgtEl>
                                        <p:attrNameLst>
                                          <p:attrName>ppt_w</p:attrName>
                                        </p:attrNameLst>
                                      </p:cBhvr>
                                      <p:tavLst>
                                        <p:tav tm="0">
                                          <p:val>
                                            <p:fltVal val="0"/>
                                          </p:val>
                                        </p:tav>
                                        <p:tav tm="100000">
                                          <p:val>
                                            <p:strVal val="#ppt_w"/>
                                          </p:val>
                                        </p:tav>
                                      </p:tavLst>
                                    </p:anim>
                                    <p:anim calcmode="lin" valueType="num">
                                      <p:cBhvr>
                                        <p:cTn id="56" dur="1000" fill="hold"/>
                                        <p:tgtEl>
                                          <p:spTgt spid="3087"/>
                                        </p:tgtEl>
                                        <p:attrNameLst>
                                          <p:attrName>ppt_h</p:attrName>
                                        </p:attrNameLst>
                                      </p:cBhvr>
                                      <p:tavLst>
                                        <p:tav tm="0">
                                          <p:val>
                                            <p:fltVal val="0"/>
                                          </p:val>
                                        </p:tav>
                                        <p:tav tm="100000">
                                          <p:val>
                                            <p:strVal val="#ppt_h"/>
                                          </p:val>
                                        </p:tav>
                                      </p:tavLst>
                                    </p:anim>
                                    <p:animEffect transition="in" filter="fade">
                                      <p:cBhvr>
                                        <p:cTn id="57" dur="1000"/>
                                        <p:tgtEl>
                                          <p:spTgt spid="3087"/>
                                        </p:tgtEl>
                                      </p:cBhvr>
                                    </p:animEffect>
                                  </p:childTnLst>
                                </p:cTn>
                              </p:par>
                              <p:par>
                                <p:cTn id="58" presetID="8" presetClass="emph" presetSubtype="0" repeatCount="indefinite" fill="hold" grpId="1" nodeType="withEffect">
                                  <p:stCondLst>
                                    <p:cond delay="0"/>
                                  </p:stCondLst>
                                  <p:childTnLst>
                                    <p:animRot by="21600000">
                                      <p:cBhvr>
                                        <p:cTn id="59" dur="3000" fill="hold"/>
                                        <p:tgtEl>
                                          <p:spTgt spid="30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autoUpdateAnimBg="0"/>
      <p:bldP spid="3074" grpId="1" animBg="1" autoUpdateAnimBg="0"/>
      <p:bldP spid="3075" grpId="0" bldLvl="0" animBg="1" autoUpdateAnimBg="0"/>
      <p:bldP spid="3075" grpId="1" bldLvl="0" animBg="1" autoUpdateAnimBg="0"/>
      <p:bldP spid="3077" grpId="0" bldLvl="0" animBg="1" autoUpdateAnimBg="0"/>
      <p:bldP spid="3077" grpId="1" bldLvl="0" animBg="1" autoUpdateAnimBg="0"/>
      <p:bldP spid="3078" grpId="0" bldLvl="0" animBg="1" autoUpdateAnimBg="0"/>
      <p:bldP spid="3078" grpId="1" bldLvl="0" animBg="1" autoUpdateAnimBg="0"/>
      <p:bldP spid="3079" grpId="0" bldLvl="0" animBg="1" autoUpdateAnimBg="0"/>
      <p:bldP spid="3079" grpId="1" bldLvl="0" animBg="1" autoUpdateAnimBg="0"/>
      <p:bldP spid="3080" grpId="0" animBg="1" autoUpdateAnimBg="0"/>
      <p:bldP spid="3080" grpId="1" animBg="1" autoUpdateAnimBg="0"/>
      <p:bldP spid="3087" grpId="0" bldLvl="0" animBg="1" autoUpdateAnimBg="0"/>
      <p:bldP spid="3087" grpId="1" bldLvl="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pic>
        <p:nvPicPr>
          <p:cNvPr id="11" name="Picture 10"/>
          <p:cNvPicPr>
            <a:picLocks noChangeAspect="1"/>
          </p:cNvPicPr>
          <p:nvPr/>
        </p:nvPicPr>
        <p:blipFill>
          <a:blip r:embed="rId4"/>
          <a:stretch>
            <a:fillRect/>
          </a:stretch>
        </p:blipFill>
        <p:spPr>
          <a:xfrm rot="10800000" flipH="1">
            <a:off x="3604655" y="4518727"/>
            <a:ext cx="819048" cy="333333"/>
          </a:xfrm>
          <a:prstGeom prst="rect">
            <a:avLst/>
          </a:prstGeom>
        </p:spPr>
      </p:pic>
      <p:pic>
        <p:nvPicPr>
          <p:cNvPr id="15" name="Picture 14"/>
          <p:cNvPicPr>
            <a:picLocks noChangeAspect="1"/>
          </p:cNvPicPr>
          <p:nvPr/>
        </p:nvPicPr>
        <p:blipFill>
          <a:blip r:embed="rId4"/>
          <a:stretch>
            <a:fillRect/>
          </a:stretch>
        </p:blipFill>
        <p:spPr>
          <a:xfrm rot="10800000" flipH="1">
            <a:off x="7429840" y="4472595"/>
            <a:ext cx="819048" cy="333333"/>
          </a:xfrm>
          <a:prstGeom prst="rect">
            <a:avLst/>
          </a:prstGeom>
        </p:spPr>
      </p:pic>
      <p:sp>
        <p:nvSpPr>
          <p:cNvPr id="6" name="Rounded Rectangle 5"/>
          <p:cNvSpPr/>
          <p:nvPr/>
        </p:nvSpPr>
        <p:spPr>
          <a:xfrm>
            <a:off x="5157709" y="428921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Thỏ</a:t>
            </a:r>
          </a:p>
        </p:txBody>
      </p:sp>
      <p:sp>
        <p:nvSpPr>
          <p:cNvPr id="18" name="Rounded Rectangle 17"/>
          <p:cNvSpPr/>
          <p:nvPr/>
        </p:nvSpPr>
        <p:spPr>
          <a:xfrm>
            <a:off x="8886252" y="4320748"/>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Sói</a:t>
            </a:r>
          </a:p>
        </p:txBody>
      </p:sp>
      <p:grpSp>
        <p:nvGrpSpPr>
          <p:cNvPr id="9" name="Group 8"/>
          <p:cNvGrpSpPr/>
          <p:nvPr/>
        </p:nvGrpSpPr>
        <p:grpSpPr>
          <a:xfrm>
            <a:off x="1853146" y="1920295"/>
            <a:ext cx="8301984" cy="1517491"/>
            <a:chOff x="1409091" y="4991039"/>
            <a:chExt cx="8831099" cy="1626781"/>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091" y="4991039"/>
              <a:ext cx="8831099" cy="1626781"/>
            </a:xfrm>
            <a:prstGeom prst="roundRect">
              <a:avLst>
                <a:gd name="adj" fmla="val 33483"/>
              </a:avLst>
            </a:prstGeom>
          </p:spPr>
        </p:pic>
        <p:pic>
          <p:nvPicPr>
            <p:cNvPr id="22" name="Picture 21"/>
            <p:cNvPicPr>
              <a:picLocks noChangeAspect="1"/>
            </p:cNvPicPr>
            <p:nvPr/>
          </p:nvPicPr>
          <p:blipFill>
            <a:blip r:embed="rId4"/>
            <a:stretch>
              <a:fillRect/>
            </a:stretch>
          </p:blipFill>
          <p:spPr>
            <a:xfrm rot="10800000" flipH="1">
              <a:off x="3897476" y="5637762"/>
              <a:ext cx="819048" cy="333333"/>
            </a:xfrm>
            <a:prstGeom prst="roundRect">
              <a:avLst/>
            </a:prstGeom>
          </p:spPr>
        </p:pic>
        <p:pic>
          <p:nvPicPr>
            <p:cNvPr id="23" name="Picture 22"/>
            <p:cNvPicPr>
              <a:picLocks noChangeAspect="1"/>
            </p:cNvPicPr>
            <p:nvPr/>
          </p:nvPicPr>
          <p:blipFill>
            <a:blip r:embed="rId4"/>
            <a:stretch>
              <a:fillRect/>
            </a:stretch>
          </p:blipFill>
          <p:spPr>
            <a:xfrm rot="10800000" flipH="1">
              <a:off x="6895247" y="5652430"/>
              <a:ext cx="819048" cy="333333"/>
            </a:xfrm>
            <a:prstGeom prst="roundRect">
              <a:avLst/>
            </a:prstGeom>
          </p:spPr>
        </p:pic>
      </p:grpSp>
      <p:sp>
        <p:nvSpPr>
          <p:cNvPr id="13" name="TextBox 12"/>
          <p:cNvSpPr txBox="1"/>
          <p:nvPr/>
        </p:nvSpPr>
        <p:spPr>
          <a:xfrm>
            <a:off x="5537041" y="4387626"/>
            <a:ext cx="980438" cy="461665"/>
          </a:xfrm>
          <a:prstGeom prst="rect">
            <a:avLst/>
          </a:prstGeom>
          <a:solidFill>
            <a:srgbClr val="F8C1D9"/>
          </a:solidFill>
        </p:spPr>
        <p:txBody>
          <a:bodyPr wrap="square" rtlCol="0">
            <a:spAutoFit/>
          </a:bodyPr>
          <a:lstStyle/>
          <a:p>
            <a:pPr lvl="0" algn="ctr">
              <a:defRPr/>
            </a:pPr>
            <a:r>
              <a:rPr lang="en-US" altLang="zh-CN" sz="2400" dirty="0">
                <a:solidFill>
                  <a:srgbClr val="002060"/>
                </a:solidFill>
                <a:latin typeface="Roboto" panose="02000000000000000000" pitchFamily="2" charset="0"/>
                <a:ea typeface="Roboto" panose="02000000000000000000" pitchFamily="2" charset="0"/>
              </a:rPr>
              <a:t>?</a:t>
            </a:r>
            <a:endParaRPr lang="vi-VN" altLang="zh-CN" sz="2400" dirty="0">
              <a:solidFill>
                <a:srgbClr val="002060"/>
              </a:solidFill>
              <a:latin typeface="Roboto" panose="02000000000000000000" pitchFamily="2" charset="0"/>
              <a:ea typeface="Roboto" panose="02000000000000000000" pitchFamily="2" charset="0"/>
            </a:endParaRPr>
          </a:p>
        </p:txBody>
      </p:sp>
      <p:sp>
        <p:nvSpPr>
          <p:cNvPr id="25" name="TextBox 24"/>
          <p:cNvSpPr txBox="1"/>
          <p:nvPr/>
        </p:nvSpPr>
        <p:spPr>
          <a:xfrm>
            <a:off x="9158871" y="4375225"/>
            <a:ext cx="980438"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6" name="TextBox 25"/>
          <p:cNvSpPr txBox="1"/>
          <p:nvPr/>
        </p:nvSpPr>
        <p:spPr>
          <a:xfrm>
            <a:off x="2756481" y="5142618"/>
            <a:ext cx="6333923" cy="461665"/>
          </a:xfrm>
          <a:prstGeom prst="rect">
            <a:avLst/>
          </a:prstGeom>
          <a:noFill/>
        </p:spPr>
        <p:txBody>
          <a:bodyPr wrap="square" rtlCol="0">
            <a:spAutoFit/>
          </a:bodyPr>
          <a:lstStyle/>
          <a:p>
            <a:pPr lvl="0" algn="ctr">
              <a:defRPr/>
            </a:pPr>
            <a:r>
              <a:rPr lang="en-US" sz="2400" dirty="0">
                <a:solidFill>
                  <a:srgbClr val="002060"/>
                </a:solidFill>
                <a:latin typeface="Roboto" panose="02000000000000000000" pitchFamily="2" charset="0"/>
                <a:ea typeface="Roboto" panose="02000000000000000000" pitchFamily="2" charset="0"/>
              </a:rPr>
              <a:t>T</a:t>
            </a:r>
            <a:r>
              <a:rPr lang="vi-VN" sz="2400" dirty="0">
                <a:solidFill>
                  <a:srgbClr val="002060"/>
                </a:solidFill>
                <a:latin typeface="Roboto" panose="02000000000000000000" pitchFamily="2" charset="0"/>
                <a:ea typeface="Roboto" panose="02000000000000000000" pitchFamily="2" charset="0"/>
              </a:rPr>
              <a:t>ên sinh vật đứng đầu trong chuỗi thức 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Rounded Rectangle 18"/>
          <p:cNvSpPr/>
          <p:nvPr/>
        </p:nvSpPr>
        <p:spPr>
          <a:xfrm>
            <a:off x="1429166" y="4289216"/>
            <a:ext cx="1634767" cy="595423"/>
          </a:xfrm>
          <a:prstGeom prst="roundRect">
            <a:avLst>
              <a:gd name="adj" fmla="val 50000"/>
            </a:avLst>
          </a:prstGeom>
          <a:solidFill>
            <a:srgbClr val="FFC000"/>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Roboto" panose="02000000000000000000" pitchFamily="2" charset="0"/>
                <a:ea typeface="Roboto" panose="02000000000000000000" pitchFamily="2" charset="0"/>
              </a:rPr>
              <a:t>Cà</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rốt</a:t>
            </a:r>
            <a:endParaRPr lang="en-US" sz="2400"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0787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42"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grpId="1" nodeType="clickEffect">
                                  <p:stCondLst>
                                    <p:cond delay="0"/>
                                  </p:stCondLst>
                                  <p:childTnLst>
                                    <p:animScale>
                                      <p:cBhvr>
                                        <p:cTn id="39" dur="2000" fill="hold"/>
                                        <p:tgtEl>
                                          <p:spTgt spid="19"/>
                                        </p:tgtEl>
                                      </p:cBhvr>
                                      <p:by x="150000" y="150000"/>
                                    </p:animScale>
                                  </p:childTnLst>
                                </p:cTn>
                              </p:par>
                              <p:par>
                                <p:cTn id="40" presetID="42" presetClass="path" presetSubtype="0" accel="50000" decel="50000" fill="hold" grpId="2" nodeType="withEffect">
                                  <p:stCondLst>
                                    <p:cond delay="0"/>
                                  </p:stCondLst>
                                  <p:childTnLst>
                                    <p:animMotion origin="layout" path="M -4.79167E-6 -7.40741E-7 L 0.29623 0.22384 " pathEditMode="relative" rAng="0" ptsTypes="AA">
                                      <p:cBhvr>
                                        <p:cTn id="41" dur="2000" fill="hold"/>
                                        <p:tgtEl>
                                          <p:spTgt spid="19"/>
                                        </p:tgtEl>
                                        <p:attrNameLst>
                                          <p:attrName>ppt_x</p:attrName>
                                          <p:attrName>ppt_y</p:attrName>
                                        </p:attrNameLst>
                                      </p:cBhvr>
                                      <p:rCtr x="14805" y="1118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6" grpId="0" animBg="1"/>
      <p:bldP spid="18" grpId="0" animBg="1"/>
      <p:bldP spid="13" grpId="0" animBg="1"/>
      <p:bldP spid="13" grpId="1" animBg="1"/>
      <p:bldP spid="25" grpId="0" animBg="1"/>
      <p:bldP spid="25" grpId="1" animBg="1"/>
      <p:bldP spid="26" grpId="0"/>
      <p:bldP spid="19" grpId="0" animBg="1"/>
      <p:bldP spid="19" grpId="1" animBg="1"/>
      <p:bldP spid="19"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3063933" y="790252"/>
            <a:ext cx="6333923" cy="830997"/>
          </a:xfrm>
          <a:prstGeom prst="rect">
            <a:avLst/>
          </a:prstGeom>
          <a:noFill/>
        </p:spPr>
        <p:txBody>
          <a:bodyPr wrap="square" rtlCol="0">
            <a:spAutoFit/>
          </a:bodyPr>
          <a:lstStyle/>
          <a:p>
            <a:pPr lvl="0" algn="ctr">
              <a:defRPr/>
            </a:pPr>
            <a:r>
              <a:rPr lang="vi-VN" sz="2400" dirty="0">
                <a:solidFill>
                  <a:srgbClr val="002060"/>
                </a:solidFill>
                <a:latin typeface="Roboto" panose="02000000000000000000" pitchFamily="2" charset="0"/>
                <a:ea typeface="Roboto" panose="02000000000000000000" pitchFamily="2" charset="0"/>
              </a:rPr>
              <a:t>Sử dụng mũi tên vẽ sơ đồ mô tả mối liên hệ về thức ăn giữa các sinh vật trong</a:t>
            </a:r>
            <a:r>
              <a:rPr lang="en-US" sz="2400" dirty="0">
                <a:solidFill>
                  <a:srgbClr val="002060"/>
                </a:solidFill>
                <a:latin typeface="Roboto" panose="02000000000000000000" pitchFamily="2" charset="0"/>
                <a:ea typeface="Roboto" panose="02000000000000000000" pitchFamily="2" charset="0"/>
              </a:rPr>
              <a:t> </a:t>
            </a:r>
            <a:r>
              <a:rPr lang="vi-VN" sz="2400" dirty="0">
                <a:solidFill>
                  <a:srgbClr val="002060"/>
                </a:solidFill>
                <a:latin typeface="Roboto" panose="02000000000000000000" pitchFamily="2" charset="0"/>
                <a:ea typeface="Roboto" panose="02000000000000000000" pitchFamily="2" charset="0"/>
              </a:rPr>
              <a:t>hình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1" name="Picture 10"/>
          <p:cNvPicPr>
            <a:picLocks noChangeAspect="1"/>
          </p:cNvPicPr>
          <p:nvPr/>
        </p:nvPicPr>
        <p:blipFill>
          <a:blip r:embed="rId4"/>
          <a:stretch>
            <a:fillRect/>
          </a:stretch>
        </p:blipFill>
        <p:spPr>
          <a:xfrm rot="10800000" flipH="1">
            <a:off x="3604655" y="4755217"/>
            <a:ext cx="819048" cy="333333"/>
          </a:xfrm>
          <a:prstGeom prst="rect">
            <a:avLst/>
          </a:prstGeom>
        </p:spPr>
      </p:pic>
      <p:pic>
        <p:nvPicPr>
          <p:cNvPr id="15" name="Picture 14"/>
          <p:cNvPicPr>
            <a:picLocks noChangeAspect="1"/>
          </p:cNvPicPr>
          <p:nvPr/>
        </p:nvPicPr>
        <p:blipFill>
          <a:blip r:embed="rId4"/>
          <a:stretch>
            <a:fillRect/>
          </a:stretch>
        </p:blipFill>
        <p:spPr>
          <a:xfrm rot="10800000" flipH="1">
            <a:off x="7429840" y="4709085"/>
            <a:ext cx="819048" cy="333333"/>
          </a:xfrm>
          <a:prstGeom prst="rect">
            <a:avLst/>
          </a:prstGeom>
        </p:spPr>
      </p:pic>
      <p:sp>
        <p:nvSpPr>
          <p:cNvPr id="6" name="Rounded Rectangle 5"/>
          <p:cNvSpPr/>
          <p:nvPr/>
        </p:nvSpPr>
        <p:spPr>
          <a:xfrm>
            <a:off x="5157709" y="452570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Ốc sên</a:t>
            </a:r>
          </a:p>
        </p:txBody>
      </p:sp>
      <p:sp>
        <p:nvSpPr>
          <p:cNvPr id="18" name="Rounded Rectangle 17"/>
          <p:cNvSpPr/>
          <p:nvPr/>
        </p:nvSpPr>
        <p:spPr>
          <a:xfrm>
            <a:off x="8886252" y="452570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Vịt</a:t>
            </a:r>
          </a:p>
        </p:txBody>
      </p:sp>
      <p:grpSp>
        <p:nvGrpSpPr>
          <p:cNvPr id="2" name="Group 1"/>
          <p:cNvGrpSpPr/>
          <p:nvPr/>
        </p:nvGrpSpPr>
        <p:grpSpPr>
          <a:xfrm>
            <a:off x="1725337" y="2275855"/>
            <a:ext cx="8603845" cy="1638574"/>
            <a:chOff x="1725337" y="2528111"/>
            <a:chExt cx="8603845" cy="1638574"/>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337" y="2528111"/>
              <a:ext cx="8603845" cy="1638574"/>
            </a:xfrm>
            <a:prstGeom prst="roundRect">
              <a:avLst>
                <a:gd name="adj" fmla="val 50000"/>
              </a:avLst>
            </a:prstGeom>
          </p:spPr>
        </p:pic>
        <p:grpSp>
          <p:nvGrpSpPr>
            <p:cNvPr id="9" name="Group 8"/>
            <p:cNvGrpSpPr/>
            <p:nvPr/>
          </p:nvGrpSpPr>
          <p:grpSpPr>
            <a:xfrm>
              <a:off x="4263015" y="3330349"/>
              <a:ext cx="3576348" cy="352253"/>
              <a:chOff x="3896793" y="5516542"/>
              <a:chExt cx="3817503" cy="377622"/>
            </a:xfrm>
          </p:grpSpPr>
          <p:pic>
            <p:nvPicPr>
              <p:cNvPr id="22" name="Picture 21"/>
              <p:cNvPicPr>
                <a:picLocks noChangeAspect="1"/>
              </p:cNvPicPr>
              <p:nvPr/>
            </p:nvPicPr>
            <p:blipFill>
              <a:blip r:embed="rId4"/>
              <a:stretch>
                <a:fillRect/>
              </a:stretch>
            </p:blipFill>
            <p:spPr>
              <a:xfrm rot="10800000" flipH="1">
                <a:off x="3896793" y="5516542"/>
                <a:ext cx="681487" cy="333333"/>
              </a:xfrm>
              <a:prstGeom prst="roundRect">
                <a:avLst/>
              </a:prstGeom>
            </p:spPr>
          </p:pic>
          <p:pic>
            <p:nvPicPr>
              <p:cNvPr id="23" name="Picture 22"/>
              <p:cNvPicPr>
                <a:picLocks noChangeAspect="1"/>
              </p:cNvPicPr>
              <p:nvPr/>
            </p:nvPicPr>
            <p:blipFill>
              <a:blip r:embed="rId4"/>
              <a:stretch>
                <a:fillRect/>
              </a:stretch>
            </p:blipFill>
            <p:spPr>
              <a:xfrm rot="10800000" flipH="1">
                <a:off x="7063994" y="5560831"/>
                <a:ext cx="650302" cy="333333"/>
              </a:xfrm>
              <a:prstGeom prst="roundRect">
                <a:avLst/>
              </a:prstGeom>
            </p:spPr>
          </p:pic>
        </p:grpSp>
      </p:grpSp>
      <p:sp>
        <p:nvSpPr>
          <p:cNvPr id="13" name="TextBox 12"/>
          <p:cNvSpPr txBox="1"/>
          <p:nvPr/>
        </p:nvSpPr>
        <p:spPr>
          <a:xfrm>
            <a:off x="5402513" y="4611714"/>
            <a:ext cx="1114966"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5" name="TextBox 24"/>
          <p:cNvSpPr txBox="1"/>
          <p:nvPr/>
        </p:nvSpPr>
        <p:spPr>
          <a:xfrm>
            <a:off x="9213416" y="4580754"/>
            <a:ext cx="980438"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6" name="TextBox 25"/>
          <p:cNvSpPr txBox="1"/>
          <p:nvPr/>
        </p:nvSpPr>
        <p:spPr>
          <a:xfrm>
            <a:off x="2756481" y="5420270"/>
            <a:ext cx="6333923"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a:t>
            </a:r>
            <a:r>
              <a:rPr lang="vi-VN" sz="2400">
                <a:solidFill>
                  <a:srgbClr val="002060"/>
                </a:solidFill>
                <a:latin typeface="Roboto" panose="02000000000000000000" pitchFamily="2" charset="0"/>
                <a:ea typeface="Roboto" panose="02000000000000000000" pitchFamily="2" charset="0"/>
              </a:rPr>
              <a:t>ên sinh vật đứng đầu trong chuỗi thức 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Rounded Rectangle 18"/>
          <p:cNvSpPr/>
          <p:nvPr/>
        </p:nvSpPr>
        <p:spPr>
          <a:xfrm>
            <a:off x="1429166" y="4525706"/>
            <a:ext cx="1634767" cy="595423"/>
          </a:xfrm>
          <a:prstGeom prst="roundRect">
            <a:avLst>
              <a:gd name="adj" fmla="val 50000"/>
            </a:avLst>
          </a:prstGeom>
          <a:solidFill>
            <a:srgbClr val="FFC000"/>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Bèo</a:t>
            </a:r>
          </a:p>
        </p:txBody>
      </p:sp>
    </p:spTree>
    <p:extLst>
      <p:ext uri="{BB962C8B-B14F-4D97-AF65-F5344CB8AC3E}">
        <p14:creationId xmlns:p14="http://schemas.microsoft.com/office/powerpoint/2010/main" val="302617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1" nodeType="clickEffect">
                                  <p:stCondLst>
                                    <p:cond delay="0"/>
                                  </p:stCondLst>
                                  <p:childTnLst>
                                    <p:animScale>
                                      <p:cBhvr>
                                        <p:cTn id="42" dur="2000" fill="hold"/>
                                        <p:tgtEl>
                                          <p:spTgt spid="19"/>
                                        </p:tgtEl>
                                      </p:cBhvr>
                                      <p:by x="150000" y="150000"/>
                                    </p:animScale>
                                  </p:childTnLst>
                                </p:cTn>
                              </p:par>
                              <p:par>
                                <p:cTn id="43" presetID="42" presetClass="path" presetSubtype="0" accel="50000" decel="50000" fill="hold" grpId="2" nodeType="withEffect">
                                  <p:stCondLst>
                                    <p:cond delay="0"/>
                                  </p:stCondLst>
                                  <p:childTnLst>
                                    <p:animMotion origin="layout" path="M -4.79167E-6 -7.40741E-7 L 0.29623 0.22384 " pathEditMode="relative" rAng="0" ptsTypes="AA">
                                      <p:cBhvr>
                                        <p:cTn id="44" dur="2000" fill="hold"/>
                                        <p:tgtEl>
                                          <p:spTgt spid="19"/>
                                        </p:tgtEl>
                                        <p:attrNameLst>
                                          <p:attrName>ppt_x</p:attrName>
                                          <p:attrName>ppt_y</p:attrName>
                                        </p:attrNameLst>
                                      </p:cBhvr>
                                      <p:rCtr x="14805" y="1118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0" grpId="0"/>
      <p:bldP spid="6" grpId="0" animBg="1"/>
      <p:bldP spid="18" grpId="0" animBg="1"/>
      <p:bldP spid="13" grpId="0" animBg="1"/>
      <p:bldP spid="13" grpId="1" animBg="1"/>
      <p:bldP spid="25" grpId="0" animBg="1"/>
      <p:bldP spid="25" grpId="1" animBg="1"/>
      <p:bldP spid="26" grpId="0"/>
      <p:bldP spid="19" grpId="0" animBg="1"/>
      <p:bldP spid="19" grpId="1" animBg="1"/>
      <p:bldP spid="19"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3" name="TextBox 12"/>
          <p:cNvSpPr txBox="1"/>
          <p:nvPr/>
        </p:nvSpPr>
        <p:spPr>
          <a:xfrm>
            <a:off x="2554745" y="6006970"/>
            <a:ext cx="2499776" cy="461665"/>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Mèo ăn chuột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067847" y="1847008"/>
            <a:ext cx="5295900" cy="4276725"/>
          </a:xfrm>
          <a:prstGeom prst="rect">
            <a:avLst/>
          </a:prstGeom>
        </p:spPr>
      </p:pic>
      <p:grpSp>
        <p:nvGrpSpPr>
          <p:cNvPr id="11" name="Group 10"/>
          <p:cNvGrpSpPr/>
          <p:nvPr/>
        </p:nvGrpSpPr>
        <p:grpSpPr>
          <a:xfrm>
            <a:off x="6372959" y="1883569"/>
            <a:ext cx="4889332" cy="2842980"/>
            <a:chOff x="6372959" y="1883569"/>
            <a:chExt cx="4889332" cy="2842980"/>
          </a:xfrm>
        </p:grpSpPr>
        <p:sp>
          <p:nvSpPr>
            <p:cNvPr id="22" name="Isosceles Triangle 7"/>
            <p:cNvSpPr/>
            <p:nvPr/>
          </p:nvSpPr>
          <p:spPr>
            <a:xfrm rot="9756229" flipH="1">
              <a:off x="10133912" y="3761446"/>
              <a:ext cx="448864" cy="965103"/>
            </a:xfrm>
            <a:custGeom>
              <a:avLst/>
              <a:gdLst>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Lst>
              <a:ahLst/>
              <a:cxnLst>
                <a:cxn ang="0">
                  <a:pos x="connsiteX0" y="connsiteY0"/>
                </a:cxn>
                <a:cxn ang="0">
                  <a:pos x="connsiteX1" y="connsiteY1"/>
                </a:cxn>
                <a:cxn ang="0">
                  <a:pos x="connsiteX2" y="connsiteY2"/>
                </a:cxn>
                <a:cxn ang="0">
                  <a:pos x="connsiteX3" y="connsiteY3"/>
                </a:cxn>
              </a:cxnLst>
              <a:rect l="l" t="t" r="r" b="b"/>
              <a:pathLst>
                <a:path w="448864" h="965103">
                  <a:moveTo>
                    <a:pt x="0" y="965103"/>
                  </a:moveTo>
                  <a:cubicBezTo>
                    <a:pt x="58400" y="464558"/>
                    <a:pt x="184299" y="321701"/>
                    <a:pt x="276448" y="0"/>
                  </a:cubicBezTo>
                  <a:cubicBezTo>
                    <a:pt x="368597" y="321701"/>
                    <a:pt x="210748" y="521170"/>
                    <a:pt x="448864" y="953128"/>
                  </a:cubicBezTo>
                  <a:lnTo>
                    <a:pt x="0" y="965103"/>
                  </a:lnTo>
                  <a:close/>
                </a:path>
              </a:pathLst>
            </a:custGeom>
            <a:solidFill>
              <a:schemeClr val="accent4">
                <a:lumMod val="40000"/>
                <a:lumOff val="60000"/>
              </a:schemeClr>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372959" y="1883569"/>
              <a:ext cx="4889332" cy="2335127"/>
            </a:xfrm>
            <a:custGeom>
              <a:avLst/>
              <a:gdLst>
                <a:gd name="connsiteX0" fmla="*/ 1929839 w 3429738"/>
                <a:gd name="connsiteY0" fmla="*/ 0 h 2366695"/>
                <a:gd name="connsiteX1" fmla="*/ 2439576 w 3429738"/>
                <a:gd name="connsiteY1" fmla="*/ 227287 h 2366695"/>
                <a:gd name="connsiteX2" fmla="*/ 2453155 w 3429738"/>
                <a:gd name="connsiteY2" fmla="*/ 256713 h 2366695"/>
                <a:gd name="connsiteX3" fmla="*/ 2482527 w 3429738"/>
                <a:gd name="connsiteY3" fmla="*/ 245356 h 2366695"/>
                <a:gd name="connsiteX4" fmla="*/ 3121238 w 3429738"/>
                <a:gd name="connsiteY4" fmla="*/ 436612 h 2366695"/>
                <a:gd name="connsiteX5" fmla="*/ 3092743 w 3429738"/>
                <a:gd name="connsiteY5" fmla="*/ 663341 h 2366695"/>
                <a:gd name="connsiteX6" fmla="*/ 3047809 w 3429738"/>
                <a:gd name="connsiteY6" fmla="*/ 731098 h 2366695"/>
                <a:gd name="connsiteX7" fmla="*/ 3082301 w 3429738"/>
                <a:gd name="connsiteY7" fmla="*/ 733879 h 2366695"/>
                <a:gd name="connsiteX8" fmla="*/ 3415859 w 3429738"/>
                <a:gd name="connsiteY8" fmla="*/ 985440 h 2366695"/>
                <a:gd name="connsiteX9" fmla="*/ 3205019 w 3429738"/>
                <a:gd name="connsiteY9" fmla="*/ 1445623 h 2366695"/>
                <a:gd name="connsiteX10" fmla="*/ 3148270 w 3429738"/>
                <a:gd name="connsiteY10" fmla="*/ 1478633 h 2366695"/>
                <a:gd name="connsiteX11" fmla="*/ 3184434 w 3429738"/>
                <a:gd name="connsiteY11" fmla="*/ 1569279 h 2366695"/>
                <a:gd name="connsiteX12" fmla="*/ 3137893 w 3429738"/>
                <a:gd name="connsiteY12" fmla="*/ 1936561 h 2366695"/>
                <a:gd name="connsiteX13" fmla="*/ 2617728 w 3429738"/>
                <a:gd name="connsiteY13" fmla="*/ 2114721 h 2366695"/>
                <a:gd name="connsiteX14" fmla="*/ 2579453 w 3429738"/>
                <a:gd name="connsiteY14" fmla="*/ 2102004 h 2366695"/>
                <a:gd name="connsiteX15" fmla="*/ 2544419 w 3429738"/>
                <a:gd name="connsiteY15" fmla="*/ 2172514 h 2366695"/>
                <a:gd name="connsiteX16" fmla="*/ 1823778 w 3429738"/>
                <a:gd name="connsiteY16" fmla="*/ 2263802 h 2366695"/>
                <a:gd name="connsiteX17" fmla="*/ 1782988 w 3429738"/>
                <a:gd name="connsiteY17" fmla="*/ 2231842 h 2366695"/>
                <a:gd name="connsiteX18" fmla="*/ 1716103 w 3429738"/>
                <a:gd name="connsiteY18" fmla="*/ 2283017 h 2366695"/>
                <a:gd name="connsiteX19" fmla="*/ 1126506 w 3429738"/>
                <a:gd name="connsiteY19" fmla="*/ 2253315 h 2366695"/>
                <a:gd name="connsiteX20" fmla="*/ 1038610 w 3429738"/>
                <a:gd name="connsiteY20" fmla="*/ 2184013 h 2366695"/>
                <a:gd name="connsiteX21" fmla="*/ 987710 w 3429738"/>
                <a:gd name="connsiteY21" fmla="*/ 2126526 h 2366695"/>
                <a:gd name="connsiteX22" fmla="*/ 925417 w 3429738"/>
                <a:gd name="connsiteY22" fmla="*/ 2173500 h 2366695"/>
                <a:gd name="connsiteX23" fmla="*/ 292356 w 3429738"/>
                <a:gd name="connsiteY23" fmla="*/ 2135517 h 2366695"/>
                <a:gd name="connsiteX24" fmla="*/ 74072 w 3429738"/>
                <a:gd name="connsiteY24" fmla="*/ 1377309 h 2366695"/>
                <a:gd name="connsiteX25" fmla="*/ 268817 w 3429738"/>
                <a:gd name="connsiteY25" fmla="*/ 1211254 h 2366695"/>
                <a:gd name="connsiteX26" fmla="*/ 293361 w 3429738"/>
                <a:gd name="connsiteY26" fmla="*/ 1201872 h 2366695"/>
                <a:gd name="connsiteX27" fmla="*/ 265456 w 3429738"/>
                <a:gd name="connsiteY27" fmla="*/ 1171881 h 2366695"/>
                <a:gd name="connsiteX28" fmla="*/ 200951 w 3429738"/>
                <a:gd name="connsiteY28" fmla="*/ 984620 h 2366695"/>
                <a:gd name="connsiteX29" fmla="*/ 265456 w 3429738"/>
                <a:gd name="connsiteY29" fmla="*/ 797360 h 2366695"/>
                <a:gd name="connsiteX30" fmla="*/ 292350 w 3429738"/>
                <a:gd name="connsiteY30" fmla="*/ 768455 h 2366695"/>
                <a:gd name="connsiteX31" fmla="*/ 261071 w 3429738"/>
                <a:gd name="connsiteY31" fmla="*/ 734838 h 2366695"/>
                <a:gd name="connsiteX32" fmla="*/ 196566 w 3429738"/>
                <a:gd name="connsiteY32" fmla="*/ 547577 h 2366695"/>
                <a:gd name="connsiteX33" fmla="*/ 574264 w 3429738"/>
                <a:gd name="connsiteY33" fmla="*/ 212651 h 2366695"/>
                <a:gd name="connsiteX34" fmla="*/ 721281 w 3429738"/>
                <a:gd name="connsiteY34" fmla="*/ 238971 h 2366695"/>
                <a:gd name="connsiteX35" fmla="*/ 777931 w 3429738"/>
                <a:gd name="connsiteY35" fmla="*/ 266238 h 2366695"/>
                <a:gd name="connsiteX36" fmla="*/ 804952 w 3429738"/>
                <a:gd name="connsiteY36" fmla="*/ 222094 h 2366695"/>
                <a:gd name="connsiteX37" fmla="*/ 1118145 w 3429738"/>
                <a:gd name="connsiteY37" fmla="*/ 74428 h 2366695"/>
                <a:gd name="connsiteX38" fmla="*/ 1385218 w 3429738"/>
                <a:gd name="connsiteY38" fmla="*/ 172525 h 2366695"/>
                <a:gd name="connsiteX39" fmla="*/ 1427565 w 3429738"/>
                <a:gd name="connsiteY39" fmla="*/ 218038 h 2366695"/>
                <a:gd name="connsiteX40" fmla="*/ 1471108 w 3429738"/>
                <a:gd name="connsiteY40" fmla="*/ 164073 h 2366695"/>
                <a:gd name="connsiteX41" fmla="*/ 1929839 w 3429738"/>
                <a:gd name="connsiteY41" fmla="*/ 0 h 23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29738" h="2366695">
                  <a:moveTo>
                    <a:pt x="1929839" y="0"/>
                  </a:moveTo>
                  <a:cubicBezTo>
                    <a:pt x="2158987" y="0"/>
                    <a:pt x="2355594" y="93720"/>
                    <a:pt x="2439576" y="227287"/>
                  </a:cubicBezTo>
                  <a:lnTo>
                    <a:pt x="2453155" y="256713"/>
                  </a:lnTo>
                  <a:lnTo>
                    <a:pt x="2482527" y="245356"/>
                  </a:lnTo>
                  <a:cubicBezTo>
                    <a:pt x="2774301" y="154710"/>
                    <a:pt x="3060261" y="240339"/>
                    <a:pt x="3121238" y="436612"/>
                  </a:cubicBezTo>
                  <a:cubicBezTo>
                    <a:pt x="3144104" y="510214"/>
                    <a:pt x="3132085" y="588925"/>
                    <a:pt x="3092743" y="663341"/>
                  </a:cubicBezTo>
                  <a:lnTo>
                    <a:pt x="3047809" y="731098"/>
                  </a:lnTo>
                  <a:lnTo>
                    <a:pt x="3082301" y="733879"/>
                  </a:lnTo>
                  <a:cubicBezTo>
                    <a:pt x="3244640" y="760421"/>
                    <a:pt x="3373968" y="850600"/>
                    <a:pt x="3415859" y="985440"/>
                  </a:cubicBezTo>
                  <a:cubicBezTo>
                    <a:pt x="3466128" y="1147247"/>
                    <a:pt x="3376212" y="1327412"/>
                    <a:pt x="3205019" y="1445623"/>
                  </a:cubicBezTo>
                  <a:lnTo>
                    <a:pt x="3148270" y="1478633"/>
                  </a:lnTo>
                  <a:lnTo>
                    <a:pt x="3184434" y="1569279"/>
                  </a:lnTo>
                  <a:cubicBezTo>
                    <a:pt x="3221608" y="1695366"/>
                    <a:pt x="3209031" y="1827755"/>
                    <a:pt x="3137893" y="1936561"/>
                  </a:cubicBezTo>
                  <a:cubicBezTo>
                    <a:pt x="3031187" y="2099769"/>
                    <a:pt x="2823024" y="2163561"/>
                    <a:pt x="2617728" y="2114721"/>
                  </a:cubicBezTo>
                  <a:lnTo>
                    <a:pt x="2579453" y="2102004"/>
                  </a:lnTo>
                  <a:lnTo>
                    <a:pt x="2544419" y="2172514"/>
                  </a:lnTo>
                  <a:cubicBezTo>
                    <a:pt x="2402144" y="2390125"/>
                    <a:pt x="2079502" y="2430995"/>
                    <a:pt x="1823778" y="2263802"/>
                  </a:cubicBezTo>
                  <a:lnTo>
                    <a:pt x="1782988" y="2231842"/>
                  </a:lnTo>
                  <a:lnTo>
                    <a:pt x="1716103" y="2283017"/>
                  </a:lnTo>
                  <a:cubicBezTo>
                    <a:pt x="1550050" y="2383528"/>
                    <a:pt x="1318299" y="2378711"/>
                    <a:pt x="1126506" y="2253315"/>
                  </a:cubicBezTo>
                  <a:cubicBezTo>
                    <a:pt x="1094541" y="2232416"/>
                    <a:pt x="1065198" y="2209157"/>
                    <a:pt x="1038610" y="2184013"/>
                  </a:cubicBezTo>
                  <a:lnTo>
                    <a:pt x="987710" y="2126526"/>
                  </a:lnTo>
                  <a:lnTo>
                    <a:pt x="925417" y="2173500"/>
                  </a:lnTo>
                  <a:cubicBezTo>
                    <a:pt x="748302" y="2278612"/>
                    <a:pt x="499542" y="2270976"/>
                    <a:pt x="292356" y="2135517"/>
                  </a:cubicBezTo>
                  <a:cubicBezTo>
                    <a:pt x="16108" y="1954904"/>
                    <a:pt x="-81621" y="1615443"/>
                    <a:pt x="74072" y="1377309"/>
                  </a:cubicBezTo>
                  <a:cubicBezTo>
                    <a:pt x="122726" y="1302892"/>
                    <a:pt x="190371" y="1247177"/>
                    <a:pt x="268817" y="1211254"/>
                  </a:cubicBezTo>
                  <a:lnTo>
                    <a:pt x="293361" y="1201872"/>
                  </a:lnTo>
                  <a:lnTo>
                    <a:pt x="265456" y="1171881"/>
                  </a:lnTo>
                  <a:cubicBezTo>
                    <a:pt x="224731" y="1118426"/>
                    <a:pt x="200951" y="1053986"/>
                    <a:pt x="200951" y="984620"/>
                  </a:cubicBezTo>
                  <a:cubicBezTo>
                    <a:pt x="200951" y="915255"/>
                    <a:pt x="224731" y="850814"/>
                    <a:pt x="265456" y="797360"/>
                  </a:cubicBezTo>
                  <a:lnTo>
                    <a:pt x="292350" y="768455"/>
                  </a:lnTo>
                  <a:lnTo>
                    <a:pt x="261071" y="734838"/>
                  </a:lnTo>
                  <a:cubicBezTo>
                    <a:pt x="220346" y="681383"/>
                    <a:pt x="196566" y="616943"/>
                    <a:pt x="196566" y="547577"/>
                  </a:cubicBezTo>
                  <a:cubicBezTo>
                    <a:pt x="196566" y="362602"/>
                    <a:pt x="365667" y="212651"/>
                    <a:pt x="574264" y="212651"/>
                  </a:cubicBezTo>
                  <a:cubicBezTo>
                    <a:pt x="626413" y="212651"/>
                    <a:pt x="676094" y="222023"/>
                    <a:pt x="721281" y="238971"/>
                  </a:cubicBezTo>
                  <a:lnTo>
                    <a:pt x="777931" y="266238"/>
                  </a:lnTo>
                  <a:lnTo>
                    <a:pt x="804952" y="222094"/>
                  </a:lnTo>
                  <a:cubicBezTo>
                    <a:pt x="872827" y="133002"/>
                    <a:pt x="987772" y="74428"/>
                    <a:pt x="1118145" y="74428"/>
                  </a:cubicBezTo>
                  <a:cubicBezTo>
                    <a:pt x="1222444" y="74428"/>
                    <a:pt x="1316868" y="111916"/>
                    <a:pt x="1385218" y="172525"/>
                  </a:cubicBezTo>
                  <a:lnTo>
                    <a:pt x="1427565" y="218038"/>
                  </a:lnTo>
                  <a:lnTo>
                    <a:pt x="1471108" y="164073"/>
                  </a:lnTo>
                  <a:cubicBezTo>
                    <a:pt x="1570524" y="65083"/>
                    <a:pt x="1738883" y="0"/>
                    <a:pt x="1929839" y="0"/>
                  </a:cubicBezTo>
                  <a:close/>
                </a:path>
              </a:pathLst>
            </a:custGeom>
            <a:solidFill>
              <a:schemeClr val="accent4">
                <a:lumMod val="40000"/>
                <a:lumOff val="60000"/>
              </a:schemeClr>
            </a:solidFill>
            <a:ln w="190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930606" y="2139183"/>
            <a:ext cx="3848985" cy="1938992"/>
          </a:xfrm>
          <a:prstGeom prst="rect">
            <a:avLst/>
          </a:prstGeom>
          <a:noFill/>
        </p:spPr>
        <p:txBody>
          <a:bodyPr wrap="square" rtlCol="0">
            <a:spAutoFit/>
          </a:bodyPr>
          <a:lstStyle/>
          <a:p>
            <a:pPr lvl="0" algn="ctr">
              <a:defRPr/>
            </a:pPr>
            <a:r>
              <a:rPr lang="vi-VN" altLang="zh-CN" sz="2400" dirty="0">
                <a:solidFill>
                  <a:srgbClr val="002060"/>
                </a:solidFill>
                <a:latin typeface="Roboto" panose="02000000000000000000" pitchFamily="2" charset="0"/>
                <a:ea typeface="Roboto" panose="02000000000000000000" pitchFamily="2" charset="0"/>
              </a:rPr>
              <a:t>Chúng mình cùng làm mô hình chuỗi thức ăn</a:t>
            </a:r>
            <a:r>
              <a:rPr lang="en-US" altLang="zh-CN" sz="2400" dirty="0">
                <a:solidFill>
                  <a:srgbClr val="002060"/>
                </a:solidFill>
                <a:latin typeface="Roboto" panose="02000000000000000000" pitchFamily="2" charset="0"/>
                <a:ea typeface="Roboto" panose="02000000000000000000" pitchFamily="2" charset="0"/>
              </a:rPr>
              <a:t> </a:t>
            </a:r>
            <a:r>
              <a:rPr lang="vi-VN" altLang="zh-CN" sz="2400" dirty="0">
                <a:solidFill>
                  <a:srgbClr val="002060"/>
                </a:solidFill>
                <a:latin typeface="Roboto" panose="02000000000000000000" pitchFamily="2" charset="0"/>
                <a:ea typeface="Roboto" panose="02000000000000000000" pitchFamily="2" charset="0"/>
              </a:rPr>
              <a:t>để mô tả mối liên hệ giữa các sinh vật</a:t>
            </a:r>
            <a:r>
              <a:rPr lang="en-US" altLang="zh-CN" sz="2400" dirty="0">
                <a:solidFill>
                  <a:srgbClr val="002060"/>
                </a:solidFill>
                <a:latin typeface="Roboto" panose="02000000000000000000" pitchFamily="2" charset="0"/>
                <a:ea typeface="Roboto" panose="02000000000000000000" pitchFamily="2" charset="0"/>
              </a:rPr>
              <a:t> </a:t>
            </a:r>
            <a:r>
              <a:rPr lang="vi-VN" altLang="zh-CN" sz="2400" dirty="0">
                <a:solidFill>
                  <a:srgbClr val="002060"/>
                </a:solidFill>
                <a:latin typeface="Roboto" panose="02000000000000000000" pitchFamily="2" charset="0"/>
                <a:ea typeface="Roboto" panose="02000000000000000000" pitchFamily="2" charset="0"/>
              </a:rPr>
              <a:t>tự nhiên trong chuỗi thức ăn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7088" y="3816841"/>
            <a:ext cx="2073689" cy="2877535"/>
          </a:xfrm>
          <a:prstGeom prst="rect">
            <a:avLst/>
          </a:prstGeom>
        </p:spPr>
      </p:pic>
    </p:spTree>
    <p:extLst>
      <p:ext uri="{BB962C8B-B14F-4D97-AF65-F5344CB8AC3E}">
        <p14:creationId xmlns:p14="http://schemas.microsoft.com/office/powerpoint/2010/main" val="196366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FAA2F83-0415-4D75-6785-5F3B2B28A2DA}"/>
              </a:ext>
            </a:extLst>
          </p:cNvPr>
          <p:cNvSpPr/>
          <p:nvPr/>
        </p:nvSpPr>
        <p:spPr>
          <a:xfrm>
            <a:off x="498167" y="2207567"/>
            <a:ext cx="6876774" cy="3803844"/>
          </a:xfrm>
          <a:prstGeom prst="roundRect">
            <a:avLst>
              <a:gd name="adj" fmla="val 32847"/>
            </a:avLst>
          </a:prstGeom>
          <a:solidFill>
            <a:schemeClr val="accent3">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973309" y="2656664"/>
            <a:ext cx="32602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Roboto Black" panose="02000000000000000000" pitchFamily="2" charset="0"/>
              </a:rPr>
              <a:t>TIÊU CHÍ SẢN PHẨM</a:t>
            </a:r>
            <a:endParaRPr kumimoji="0" lang="vi-VN" altLang="zh-CN" sz="24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TextBox 1">
            <a:extLst>
              <a:ext uri="{FF2B5EF4-FFF2-40B4-BE49-F238E27FC236}">
                <a16:creationId xmlns:a16="http://schemas.microsoft.com/office/drawing/2014/main" id="{A671C69B-2739-BF09-93BC-2FF51EE98EBF}"/>
              </a:ext>
            </a:extLst>
          </p:cNvPr>
          <p:cNvSpPr txBox="1"/>
          <p:nvPr/>
        </p:nvSpPr>
        <p:spPr>
          <a:xfrm>
            <a:off x="774001" y="5780579"/>
            <a:ext cx="4206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691D44EF-7439-2BCE-8338-471B7CB421C4}"/>
              </a:ext>
            </a:extLst>
          </p:cNvPr>
          <p:cNvSpPr txBox="1"/>
          <p:nvPr/>
        </p:nvSpPr>
        <p:spPr>
          <a:xfrm>
            <a:off x="867763" y="3128893"/>
            <a:ext cx="660287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dirty="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  Có ít nhất ba sinh vật trong chuỗi thức ăn</a:t>
            </a:r>
            <a:r>
              <a:rPr kumimoji="0" lang="en-US" sz="2400" b="0" i="0" u="none" strike="noStrike" kern="1200" cap="none" spc="0" normalizeH="0" baseline="0" noProof="0" dirty="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a:t>
            </a:r>
            <a:br>
              <a:rPr kumimoji="0" lang="vi-VN" sz="2400" b="0" i="0" u="none" strike="noStrike" kern="1200" cap="none" spc="0" normalizeH="0" baseline="0" noProof="0" dirty="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sz="2400" b="0" i="0" u="none" strike="noStrike" kern="1200" cap="none" spc="0" normalizeH="0" baseline="0" noProof="0" dirty="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3200" b="0" i="0" u="none" strike="noStrike" kern="1200" cap="none" spc="0" normalizeH="0" baseline="0" noProof="0" dirty="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dirty="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  Thể hiện được mối liên hệ về thức ăn giữa các sinh vật trong chuỗi thức ăn</a:t>
            </a:r>
            <a:r>
              <a:rPr kumimoji="0" lang="en-US" sz="2400" b="0" i="0" u="none" strike="noStrike" kern="1200" cap="none" spc="0" normalizeH="0" baseline="0" noProof="0" dirty="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a:t>
            </a:r>
            <a:br>
              <a:rPr kumimoji="0" lang="vi-VN" sz="2400" b="0" i="0" u="none" strike="noStrike" kern="1200" cap="none" spc="0" normalizeH="0" baseline="0" noProof="0" dirty="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sz="2400" b="0" i="0" u="none" strike="noStrike" kern="1200" cap="none" spc="0" normalizeH="0" baseline="0" noProof="0" dirty="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3200" b="0" i="0" u="none" strike="noStrike" kern="1200" cap="none" spc="0" normalizeH="0" baseline="0" noProof="0" dirty="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dirty="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Chắc chắn, đẹp, sử dụng được nhiều lần</a:t>
            </a:r>
            <a:r>
              <a:rPr kumimoji="0" lang="en-US" sz="2400" b="0" i="0" u="none" strike="noStrike" kern="1200" cap="none" spc="0" normalizeH="0" baseline="0" noProof="0" dirty="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800" b="0" i="0" u="none" strike="noStrike" kern="1200" cap="none" spc="0" normalizeH="0" baseline="0" noProof="0" dirty="0">
              <a:ln>
                <a:noFill/>
              </a:ln>
              <a:solidFill>
                <a:srgbClr val="FFC000">
                  <a:lumMod val="20000"/>
                  <a:lumOff val="80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Box 7"/>
          <p:cNvSpPr txBox="1"/>
          <p:nvPr/>
        </p:nvSpPr>
        <p:spPr>
          <a:xfrm>
            <a:off x="2207786" y="1171689"/>
            <a:ext cx="80125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làm</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mô hình chuỗi thức ăn</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2804409" y="157978"/>
            <a:ext cx="74159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ĐỀ XUẤT Ý TƯỞNG VÀ </a:t>
            </a:r>
            <a:r>
              <a:rPr kumimoji="0" lang="vi-V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a:t>
            </a:r>
            <a:r>
              <a:rPr kumimoji="0" lang="vi-V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a:t>
            </a:r>
            <a:endParaRPr kumimoji="0" lang="en-US"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MÔ HÌNH CHUỖI THỨC ĂN</a:t>
            </a:r>
            <a:endParaRPr kumimoji="0" lang="vi-VN" altLang="zh-C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5683" y="1909128"/>
            <a:ext cx="3244205" cy="4333116"/>
          </a:xfrm>
          <a:prstGeom prst="rect">
            <a:avLst/>
          </a:prstGeom>
        </p:spPr>
      </p:pic>
    </p:spTree>
    <p:extLst>
      <p:ext uri="{BB962C8B-B14F-4D97-AF65-F5344CB8AC3E}">
        <p14:creationId xmlns:p14="http://schemas.microsoft.com/office/powerpoint/2010/main" val="200421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4"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24759" y="776028"/>
            <a:ext cx="9963807" cy="581395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3438023" y="249276"/>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Cùng</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vẽ</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ý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tưởng</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của</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nhóm</a:t>
            </a:r>
            <a:endPar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1307806" y="2951274"/>
            <a:ext cx="9144000" cy="3046988"/>
          </a:xfrm>
          <a:prstGeom prst="rect">
            <a:avLst/>
          </a:prstGeom>
          <a:noFill/>
        </p:spPr>
        <p:txBody>
          <a:bodyPr wrap="square" rtlCol="0">
            <a:spAutoFit/>
          </a:bodyPr>
          <a:lstStyle/>
          <a:p>
            <a:pPr lvl="0">
              <a:defRPr/>
            </a:pPr>
            <a:r>
              <a:rPr lang="vi-VN" altLang="zh-CN" sz="2400" dirty="0">
                <a:solidFill>
                  <a:srgbClr val="002060"/>
                </a:solidFill>
                <a:latin typeface="Roboto" panose="02000000000000000000" pitchFamily="2" charset="0"/>
                <a:ea typeface="Roboto" panose="02000000000000000000" pitchFamily="2" charset="0"/>
              </a:rPr>
              <a:t>1. Chuỗi thức ăn có các sinh vật gì?</a:t>
            </a:r>
          </a:p>
          <a:p>
            <a:pPr lvl="0">
              <a:defRPr/>
            </a:pPr>
            <a:r>
              <a:rPr lang="vi-VN" altLang="zh-CN" sz="2400" dirty="0">
                <a:solidFill>
                  <a:srgbClr val="002060"/>
                </a:solidFill>
                <a:latin typeface="Roboto" panose="02000000000000000000" pitchFamily="2" charset="0"/>
                <a:ea typeface="Roboto" panose="02000000000000000000" pitchFamily="2" charset="0"/>
              </a:rPr>
              <a:t>..…………………………………………………………………………………………………………………</a:t>
            </a:r>
          </a:p>
          <a:p>
            <a:pPr lvl="0">
              <a:defRPr/>
            </a:pPr>
            <a:r>
              <a:rPr lang="vi-VN" altLang="zh-CN" sz="2400" dirty="0">
                <a:solidFill>
                  <a:srgbClr val="002060"/>
                </a:solidFill>
                <a:latin typeface="Roboto" panose="02000000000000000000" pitchFamily="2" charset="0"/>
                <a:ea typeface="Roboto" panose="02000000000000000000" pitchFamily="2" charset="0"/>
              </a:rPr>
              <a:t>2. Em lựa chọn cách gì để thể hiện mối liên hệ thức ăn trong chuỗi</a:t>
            </a:r>
          </a:p>
          <a:p>
            <a:pPr lvl="0">
              <a:defRPr/>
            </a:pPr>
            <a:r>
              <a:rPr lang="vi-VN" altLang="zh-CN" sz="2400" dirty="0">
                <a:solidFill>
                  <a:srgbClr val="002060"/>
                </a:solidFill>
                <a:latin typeface="Roboto" panose="02000000000000000000" pitchFamily="2" charset="0"/>
                <a:ea typeface="Roboto" panose="02000000000000000000" pitchFamily="2" charset="0"/>
              </a:rPr>
              <a:t>..…………………………………………………………………………………………………………………</a:t>
            </a:r>
          </a:p>
          <a:p>
            <a:pPr lvl="0">
              <a:defRPr/>
            </a:pPr>
            <a:r>
              <a:rPr lang="vi-VN" altLang="zh-CN" sz="2400" dirty="0">
                <a:solidFill>
                  <a:srgbClr val="002060"/>
                </a:solidFill>
                <a:latin typeface="Roboto" panose="02000000000000000000" pitchFamily="2" charset="0"/>
                <a:ea typeface="Roboto" panose="02000000000000000000" pitchFamily="2" charset="0"/>
              </a:rPr>
              <a:t>3. Vật liệu nhóm sử dụng là gì?</a:t>
            </a:r>
          </a:p>
          <a:p>
            <a:pPr lvl="0">
              <a:defRPr/>
            </a:pPr>
            <a:r>
              <a:rPr lang="vi-VN" altLang="zh-CN" sz="2400" dirty="0">
                <a:solidFill>
                  <a:srgbClr val="002060"/>
                </a:solidFill>
                <a:latin typeface="Roboto" panose="02000000000000000000" pitchFamily="2" charset="0"/>
                <a:ea typeface="Roboto" panose="02000000000000000000" pitchFamily="2" charset="0"/>
              </a:rPr>
              <a:t>..…………………………………………………………………………………………………………………</a:t>
            </a:r>
          </a:p>
          <a:p>
            <a:pPr lvl="0">
              <a:defRPr/>
            </a:pPr>
            <a:r>
              <a:rPr lang="vi-VN" altLang="zh-CN" sz="2400" dirty="0">
                <a:solidFill>
                  <a:srgbClr val="002060"/>
                </a:solidFill>
                <a:latin typeface="Roboto" panose="02000000000000000000" pitchFamily="2" charset="0"/>
                <a:ea typeface="Roboto" panose="02000000000000000000" pitchFamily="2" charset="0"/>
              </a:rPr>
              <a:t>Mô tả ngắn gọn cách làm mô hình</a:t>
            </a:r>
          </a:p>
          <a:p>
            <a:pPr lvl="0">
              <a:defRPr/>
            </a:pPr>
            <a:r>
              <a:rPr lang="vi-VN" altLang="zh-CN" sz="2400" dirty="0">
                <a:solidFill>
                  <a:srgbClr val="002060"/>
                </a:solidFill>
                <a:latin typeface="Roboto" panose="02000000000000000000" pitchFamily="2" charset="0"/>
                <a:ea typeface="Roboto" panose="02000000000000000000" pitchFamily="2" charset="0"/>
              </a:rPr>
              <a:t>..…………………………………………………………………………………………………………………</a:t>
            </a: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Tree>
    <p:extLst>
      <p:ext uri="{BB962C8B-B14F-4D97-AF65-F5344CB8AC3E}">
        <p14:creationId xmlns:p14="http://schemas.microsoft.com/office/powerpoint/2010/main" val="2287067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737501" y="232159"/>
            <a:ext cx="768240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LỰA CHỌN Ý TƯỞNG VÀ ĐỀ XUẤT </a:t>
            </a:r>
            <a:r>
              <a:rPr kumimoji="0" lang="vi-V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a:t>
            </a:r>
            <a:r>
              <a:rPr kumimoji="0" lang="vi-V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stretch>
            <a:fillRect/>
          </a:stretch>
        </p:blipFill>
        <p:spPr>
          <a:xfrm>
            <a:off x="6900481" y="2143562"/>
            <a:ext cx="4972050" cy="337185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300917" y="2176900"/>
            <a:ext cx="6391275" cy="3305175"/>
          </a:xfrm>
          <a:prstGeom prst="rect">
            <a:avLst/>
          </a:prstGeom>
          <a:ln w="38100">
            <a:solidFill>
              <a:srgbClr val="00B0F0"/>
            </a:solidFill>
          </a:ln>
        </p:spPr>
      </p:pic>
    </p:spTree>
    <p:extLst>
      <p:ext uri="{BB962C8B-B14F-4D97-AF65-F5344CB8AC3E}">
        <p14:creationId xmlns:p14="http://schemas.microsoft.com/office/powerpoint/2010/main" val="62912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3625870" y="1678738"/>
            <a:ext cx="494025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2865869" y="471136"/>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id="{0FAEFCE1-959C-BE44-9E87-D0583BEF9FEB}"/>
              </a:ext>
            </a:extLst>
          </p:cNvPr>
          <p:cNvSpPr txBox="1"/>
          <p:nvPr/>
        </p:nvSpPr>
        <p:spPr>
          <a:xfrm>
            <a:off x="1414131" y="2355019"/>
            <a:ext cx="95635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Que tre, giấy bìa màu, bút màu, bút chì, đất nặn,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kéo,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keo dán, giấy A4</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5122" name="Picture 2">
            <a:extLst>
              <a:ext uri="{FF2B5EF4-FFF2-40B4-BE49-F238E27FC236}">
                <a16:creationId xmlns:a16="http://schemas.microsoft.com/office/drawing/2014/main" id="{FA3B48B2-4789-5843-9CDD-50C8469957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000" y="3428800"/>
            <a:ext cx="2131980" cy="15934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1276827-0CA7-D3F3-506A-89CDEB51E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5815" y="4835056"/>
            <a:ext cx="2749889" cy="183325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AC067C21-B070-04A6-4E16-7D3AE91AD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671" y="5041023"/>
            <a:ext cx="1975414" cy="19754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5176818-7444-A019-9822-DF527FF7A8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5748" y="3994221"/>
            <a:ext cx="2451220" cy="8109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3982" y="3428800"/>
            <a:ext cx="5764292" cy="2812512"/>
          </a:xfrm>
          <a:prstGeom prst="rect">
            <a:avLst/>
          </a:prstGeom>
        </p:spPr>
      </p:pic>
    </p:spTree>
    <p:extLst>
      <p:ext uri="{BB962C8B-B14F-4D97-AF65-F5344CB8AC3E}">
        <p14:creationId xmlns:p14="http://schemas.microsoft.com/office/powerpoint/2010/main" val="26592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2007221" y="776028"/>
            <a:ext cx="8631042"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mô hình chuỗi thức ăn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theo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cách</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hoặc</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nhóm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endPar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 name="TextBox 25"/>
          <p:cNvSpPr txBox="1"/>
          <p:nvPr/>
        </p:nvSpPr>
        <p:spPr>
          <a:xfrm>
            <a:off x="3062880" y="123010"/>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972050" y="2069915"/>
            <a:ext cx="5905500" cy="3781425"/>
          </a:xfrm>
          <a:prstGeom prst="rect">
            <a:avLst/>
          </a:prstGeom>
          <a:ln>
            <a:solidFill>
              <a:srgbClr val="00B0F0"/>
            </a:solidFill>
          </a:ln>
          <a:effectLst>
            <a:softEdge rad="63500"/>
          </a:effectLst>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52815" y="1906772"/>
            <a:ext cx="4257675" cy="3810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3313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655989" y="2252072"/>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5487681" y="1876086"/>
            <a:ext cx="2738159"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các hình trụ</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Oval 20"/>
          <p:cNvSpPr/>
          <p:nvPr/>
        </p:nvSpPr>
        <p:spPr>
          <a:xfrm>
            <a:off x="4028630" y="1617882"/>
            <a:ext cx="1117863" cy="1028040"/>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4 w 1128086"/>
              <a:gd name="connsiteY0" fmla="*/ 505821 h 1022834"/>
              <a:gd name="connsiteX1" fmla="*/ 505826 w 1128086"/>
              <a:gd name="connsiteY1" fmla="*/ 109 h 1022834"/>
              <a:gd name="connsiteX2" fmla="*/ 1117863 w 1128086"/>
              <a:gd name="connsiteY2" fmla="*/ 548351 h 1022834"/>
              <a:gd name="connsiteX3" fmla="*/ 548356 w 1128086"/>
              <a:gd name="connsiteY3" fmla="*/ 1022165 h 1022834"/>
              <a:gd name="connsiteX4" fmla="*/ 114 w 1128086"/>
              <a:gd name="connsiteY4" fmla="*/ 505821 h 1022834"/>
              <a:gd name="connsiteX0" fmla="*/ 114 w 1117863"/>
              <a:gd name="connsiteY0" fmla="*/ 505821 h 1028040"/>
              <a:gd name="connsiteX1" fmla="*/ 505826 w 1117863"/>
              <a:gd name="connsiteY1" fmla="*/ 109 h 1028040"/>
              <a:gd name="connsiteX2" fmla="*/ 1117863 w 1117863"/>
              <a:gd name="connsiteY2" fmla="*/ 548351 h 1028040"/>
              <a:gd name="connsiteX3" fmla="*/ 548356 w 1117863"/>
              <a:gd name="connsiteY3" fmla="*/ 1022165 h 1028040"/>
              <a:gd name="connsiteX4" fmla="*/ 114 w 1117863"/>
              <a:gd name="connsiteY4" fmla="*/ 505821 h 102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63" h="1028040">
                <a:moveTo>
                  <a:pt x="114" y="505821"/>
                </a:moveTo>
                <a:cubicBezTo>
                  <a:pt x="-6974" y="335478"/>
                  <a:pt x="319535" y="-6979"/>
                  <a:pt x="505826" y="109"/>
                </a:cubicBezTo>
                <a:cubicBezTo>
                  <a:pt x="692117" y="7197"/>
                  <a:pt x="1117863" y="269054"/>
                  <a:pt x="1117863" y="548351"/>
                </a:cubicBezTo>
                <a:cubicBezTo>
                  <a:pt x="713825" y="1093462"/>
                  <a:pt x="734647" y="1029253"/>
                  <a:pt x="548356" y="1022165"/>
                </a:cubicBezTo>
                <a:cubicBezTo>
                  <a:pt x="362065" y="1015077"/>
                  <a:pt x="7202" y="676164"/>
                  <a:pt x="114" y="505821"/>
                </a:cubicBezTo>
                <a:close/>
              </a:path>
            </a:pathLst>
          </a:cu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869579" y="267459"/>
            <a:ext cx="71207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AutoShape 2">
            <a:extLst>
              <a:ext uri="{FF2B5EF4-FFF2-40B4-BE49-F238E27FC236}">
                <a16:creationId xmlns:a16="http://schemas.microsoft.com/office/drawing/2014/main" id="{379D6D03-6056-53B8-D7C3-E6CB3958A1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4" name="Picture 4">
            <a:extLst>
              <a:ext uri="{FF2B5EF4-FFF2-40B4-BE49-F238E27FC236}">
                <a16:creationId xmlns:a16="http://schemas.microsoft.com/office/drawing/2014/main" id="{A4B8A0CE-6D38-70E6-3C5E-826AE5FAF6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783173" y="2352860"/>
            <a:ext cx="1921321" cy="3358275"/>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6">
            <a:extLst>
              <a:ext uri="{FF2B5EF4-FFF2-40B4-BE49-F238E27FC236}">
                <a16:creationId xmlns:a16="http://schemas.microsoft.com/office/drawing/2014/main" id="{F1477E49-1573-C550-C1D0-F20E0CF7204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8" name="Picture 8">
            <a:extLst>
              <a:ext uri="{FF2B5EF4-FFF2-40B4-BE49-F238E27FC236}">
                <a16:creationId xmlns:a16="http://schemas.microsoft.com/office/drawing/2014/main" id="{75BC0EE8-98C8-2D69-2776-30558C3FA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500841">
            <a:off x="7823976" y="1622285"/>
            <a:ext cx="2531292" cy="4393151"/>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21171F07-E63C-76A8-559D-0F0D360BAD4C}"/>
              </a:ext>
            </a:extLst>
          </p:cNvPr>
          <p:cNvSpPr/>
          <p:nvPr/>
        </p:nvSpPr>
        <p:spPr>
          <a:xfrm>
            <a:off x="4816118" y="3939667"/>
            <a:ext cx="1704322" cy="36933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290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2" presetClass="entr" presetSubtype="8" fill="hold" nodeType="withEffect">
                                  <p:stCondLst>
                                    <p:cond delay="0"/>
                                  </p:stCondLst>
                                  <p:childTnLst>
                                    <p:set>
                                      <p:cBhvr>
                                        <p:cTn id="21" dur="1" fill="hold">
                                          <p:stCondLst>
                                            <p:cond delay="0"/>
                                          </p:stCondLst>
                                        </p:cTn>
                                        <p:tgtEl>
                                          <p:spTgt spid="5124"/>
                                        </p:tgtEl>
                                        <p:attrNameLst>
                                          <p:attrName>style.visibility</p:attrName>
                                        </p:attrNameLst>
                                      </p:cBhvr>
                                      <p:to>
                                        <p:strVal val="visible"/>
                                      </p:to>
                                    </p:set>
                                    <p:animEffect transition="in" filter="wipe(left)">
                                      <p:cBhvr>
                                        <p:cTn id="22" dur="500"/>
                                        <p:tgtEl>
                                          <p:spTgt spid="512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nodeType="withEffect">
                                  <p:stCondLst>
                                    <p:cond delay="0"/>
                                  </p:stCondLst>
                                  <p:childTnLst>
                                    <p:set>
                                      <p:cBhvr>
                                        <p:cTn id="27" dur="1" fill="hold">
                                          <p:stCondLst>
                                            <p:cond delay="0"/>
                                          </p:stCondLst>
                                        </p:cTn>
                                        <p:tgtEl>
                                          <p:spTgt spid="5128"/>
                                        </p:tgtEl>
                                        <p:attrNameLst>
                                          <p:attrName>style.visibility</p:attrName>
                                        </p:attrNameLst>
                                      </p:cBhvr>
                                      <p:to>
                                        <p:strVal val="visible"/>
                                      </p:to>
                                    </p:set>
                                    <p:animEffect transition="in" filter="wipe(left)">
                                      <p:cBhvr>
                                        <p:cTn id="28"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9"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4146497" y="1830376"/>
            <a:ext cx="5319602"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các sinh vật trong chuỗi thức ăn và dán vào các hình trụ</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297359" y="483640"/>
            <a:ext cx="6694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AutoShape 2">
            <a:extLst>
              <a:ext uri="{FF2B5EF4-FFF2-40B4-BE49-F238E27FC236}">
                <a16:creationId xmlns:a16="http://schemas.microsoft.com/office/drawing/2014/main" id="{1089C5D0-D905-A323-5AF3-1CA786F386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Oval 20"/>
          <p:cNvSpPr/>
          <p:nvPr/>
        </p:nvSpPr>
        <p:spPr>
          <a:xfrm>
            <a:off x="2276839" y="1685688"/>
            <a:ext cx="1117863" cy="1028040"/>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4 w 1128086"/>
              <a:gd name="connsiteY0" fmla="*/ 505821 h 1022834"/>
              <a:gd name="connsiteX1" fmla="*/ 505826 w 1128086"/>
              <a:gd name="connsiteY1" fmla="*/ 109 h 1022834"/>
              <a:gd name="connsiteX2" fmla="*/ 1117863 w 1128086"/>
              <a:gd name="connsiteY2" fmla="*/ 548351 h 1022834"/>
              <a:gd name="connsiteX3" fmla="*/ 548356 w 1128086"/>
              <a:gd name="connsiteY3" fmla="*/ 1022165 h 1022834"/>
              <a:gd name="connsiteX4" fmla="*/ 114 w 1128086"/>
              <a:gd name="connsiteY4" fmla="*/ 505821 h 1022834"/>
              <a:gd name="connsiteX0" fmla="*/ 114 w 1117863"/>
              <a:gd name="connsiteY0" fmla="*/ 505821 h 1028040"/>
              <a:gd name="connsiteX1" fmla="*/ 505826 w 1117863"/>
              <a:gd name="connsiteY1" fmla="*/ 109 h 1028040"/>
              <a:gd name="connsiteX2" fmla="*/ 1117863 w 1117863"/>
              <a:gd name="connsiteY2" fmla="*/ 548351 h 1028040"/>
              <a:gd name="connsiteX3" fmla="*/ 548356 w 1117863"/>
              <a:gd name="connsiteY3" fmla="*/ 1022165 h 1028040"/>
              <a:gd name="connsiteX4" fmla="*/ 114 w 1117863"/>
              <a:gd name="connsiteY4" fmla="*/ 505821 h 102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63" h="1028040">
                <a:moveTo>
                  <a:pt x="114" y="505821"/>
                </a:moveTo>
                <a:cubicBezTo>
                  <a:pt x="-6974" y="335478"/>
                  <a:pt x="319535" y="-6979"/>
                  <a:pt x="505826" y="109"/>
                </a:cubicBezTo>
                <a:cubicBezTo>
                  <a:pt x="692117" y="7197"/>
                  <a:pt x="1117863" y="269054"/>
                  <a:pt x="1117863" y="548351"/>
                </a:cubicBezTo>
                <a:cubicBezTo>
                  <a:pt x="713825" y="1093462"/>
                  <a:pt x="734647" y="1029253"/>
                  <a:pt x="548356" y="1022165"/>
                </a:cubicBezTo>
                <a:cubicBezTo>
                  <a:pt x="362065" y="1015077"/>
                  <a:pt x="7202" y="676164"/>
                  <a:pt x="114" y="505821"/>
                </a:cubicBezTo>
                <a:close/>
              </a:path>
            </a:pathLst>
          </a:cu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885" y="2713728"/>
            <a:ext cx="5571429" cy="26952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4264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21"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28259" y="1333400"/>
            <a:ext cx="5784113"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MỜI CÁC EM XEM PHIM NHÉ!</a:t>
            </a: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pic>
        <p:nvPicPr>
          <p:cNvPr id="5" name="đám cưới chuộ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11301" y="2677190"/>
            <a:ext cx="6713757" cy="3755508"/>
          </a:xfrm>
          <a:prstGeom prst="rect">
            <a:avLst/>
          </a:prstGeom>
        </p:spPr>
      </p:pic>
      <p:sp>
        <p:nvSpPr>
          <p:cNvPr id="6" name="TextBox 5"/>
          <p:cNvSpPr txBox="1"/>
          <p:nvPr/>
        </p:nvSpPr>
        <p:spPr>
          <a:xfrm>
            <a:off x="3502633" y="482795"/>
            <a:ext cx="4931552"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fullScrn="1">
              <p:cMediaNode vol="80000">
                <p:cTn id="16" fill="hold" display="0">
                  <p:stCondLst>
                    <p:cond delay="indefinite"/>
                  </p:stCondLst>
                </p:cTn>
                <p:tgtEl>
                  <p:spTgt spid="5"/>
                </p:tgtEl>
              </p:cMediaNode>
            </p:video>
          </p:childTnLst>
        </p:cTn>
      </p:par>
    </p:tnLst>
    <p:bldLst>
      <p:bldP spid="117"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7" name="TextBox 6"/>
          <p:cNvSpPr txBox="1"/>
          <p:nvPr/>
        </p:nvSpPr>
        <p:spPr>
          <a:xfrm>
            <a:off x="3278459" y="461580"/>
            <a:ext cx="70475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TextBox 1">
            <a:extLst>
              <a:ext uri="{FF2B5EF4-FFF2-40B4-BE49-F238E27FC236}">
                <a16:creationId xmlns:a16="http://schemas.microsoft.com/office/drawing/2014/main" id="{473F98B6-6C1F-E392-73DF-45B0A0105BA7}"/>
              </a:ext>
            </a:extLst>
          </p:cNvPr>
          <p:cNvSpPr txBox="1"/>
          <p:nvPr/>
        </p:nvSpPr>
        <p:spPr>
          <a:xfrm>
            <a:off x="4464809" y="1798635"/>
            <a:ext cx="50700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Sắp xếp các sinh vật trong mô hình và thể hiện mối liên hệ về thức ăn</a:t>
            </a:r>
            <a:endParaRPr kumimoji="0" lang="vi-V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Oval 20"/>
          <p:cNvSpPr/>
          <p:nvPr/>
        </p:nvSpPr>
        <p:spPr>
          <a:xfrm>
            <a:off x="2443092" y="1798635"/>
            <a:ext cx="1117863" cy="1028040"/>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4 w 1128086"/>
              <a:gd name="connsiteY0" fmla="*/ 505821 h 1022834"/>
              <a:gd name="connsiteX1" fmla="*/ 505826 w 1128086"/>
              <a:gd name="connsiteY1" fmla="*/ 109 h 1022834"/>
              <a:gd name="connsiteX2" fmla="*/ 1117863 w 1128086"/>
              <a:gd name="connsiteY2" fmla="*/ 548351 h 1022834"/>
              <a:gd name="connsiteX3" fmla="*/ 548356 w 1128086"/>
              <a:gd name="connsiteY3" fmla="*/ 1022165 h 1022834"/>
              <a:gd name="connsiteX4" fmla="*/ 114 w 1128086"/>
              <a:gd name="connsiteY4" fmla="*/ 505821 h 1022834"/>
              <a:gd name="connsiteX0" fmla="*/ 114 w 1117863"/>
              <a:gd name="connsiteY0" fmla="*/ 505821 h 1028040"/>
              <a:gd name="connsiteX1" fmla="*/ 505826 w 1117863"/>
              <a:gd name="connsiteY1" fmla="*/ 109 h 1028040"/>
              <a:gd name="connsiteX2" fmla="*/ 1117863 w 1117863"/>
              <a:gd name="connsiteY2" fmla="*/ 548351 h 1028040"/>
              <a:gd name="connsiteX3" fmla="*/ 548356 w 1117863"/>
              <a:gd name="connsiteY3" fmla="*/ 1022165 h 1028040"/>
              <a:gd name="connsiteX4" fmla="*/ 114 w 1117863"/>
              <a:gd name="connsiteY4" fmla="*/ 505821 h 102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63" h="1028040">
                <a:moveTo>
                  <a:pt x="114" y="505821"/>
                </a:moveTo>
                <a:cubicBezTo>
                  <a:pt x="-6974" y="335478"/>
                  <a:pt x="319535" y="-6979"/>
                  <a:pt x="505826" y="109"/>
                </a:cubicBezTo>
                <a:cubicBezTo>
                  <a:pt x="692117" y="7197"/>
                  <a:pt x="1117863" y="269054"/>
                  <a:pt x="1117863" y="548351"/>
                </a:cubicBezTo>
                <a:cubicBezTo>
                  <a:pt x="713825" y="1093462"/>
                  <a:pt x="734647" y="1029253"/>
                  <a:pt x="548356" y="1022165"/>
                </a:cubicBezTo>
                <a:cubicBezTo>
                  <a:pt x="362065" y="1015077"/>
                  <a:pt x="7202" y="676164"/>
                  <a:pt x="114" y="505821"/>
                </a:cubicBezTo>
                <a:close/>
              </a:path>
            </a:pathLst>
          </a:cu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97" y="2963229"/>
            <a:ext cx="5371429" cy="286666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364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6"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80" y="-111334"/>
            <a:ext cx="2246550" cy="1550366"/>
          </a:xfrm>
          <a:prstGeom prst="rect">
            <a:avLst/>
          </a:prstGeom>
        </p:spPr>
      </p:pic>
      <p:sp>
        <p:nvSpPr>
          <p:cNvPr id="8" name="TextBox 7"/>
          <p:cNvSpPr txBox="1"/>
          <p:nvPr/>
        </p:nvSpPr>
        <p:spPr>
          <a:xfrm>
            <a:off x="733701" y="1725903"/>
            <a:ext cx="70275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3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341126" y="1639311"/>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p:cNvGrpSpPr/>
          <p:nvPr/>
        </p:nvGrpSpPr>
        <p:grpSpPr>
          <a:xfrm>
            <a:off x="1439866" y="1639311"/>
            <a:ext cx="3984118" cy="4978066"/>
            <a:chOff x="6660237" y="1854141"/>
            <a:chExt cx="3984118" cy="4978066"/>
          </a:xfrm>
        </p:grpSpPr>
        <p:sp>
          <p:nvSpPr>
            <p:cNvPr id="10" name="Rectangle 9">
              <a:extLst>
                <a:ext uri="{FF2B5EF4-FFF2-40B4-BE49-F238E27FC236}">
                  <a16:creationId xmlns:a16="http://schemas.microsoft.com/office/drawing/2014/main" id="{112A0DFB-6845-6EB8-2D99-652187D51436}"/>
                </a:ext>
              </a:extLst>
            </p:cNvPr>
            <p:cNvSpPr/>
            <p:nvPr/>
          </p:nvSpPr>
          <p:spPr>
            <a:xfrm>
              <a:off x="6660237" y="1854141"/>
              <a:ext cx="3956710" cy="3159159"/>
            </a:xfrm>
            <a:prstGeom prst="rect">
              <a:avLst/>
            </a:prstGeom>
            <a:ln>
              <a:noFill/>
            </a:ln>
            <a:effectLst>
              <a:outerShdw blurRad="76200" dir="18900000" sy="23000" kx="-1200000" algn="bl" rotWithShape="0">
                <a:prstClr val="black">
                  <a:alpha val="20000"/>
                </a:prstClr>
              </a:outerShdw>
            </a:effectLst>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18BC578-D583-3F0B-72B2-84073C3EDB7D}"/>
                </a:ext>
              </a:extLst>
            </p:cNvPr>
            <p:cNvSpPr/>
            <p:nvPr/>
          </p:nvSpPr>
          <p:spPr>
            <a:xfrm>
              <a:off x="6687645" y="4626293"/>
              <a:ext cx="3956710" cy="2205914"/>
            </a:xfrm>
            <a:prstGeom prst="rect">
              <a:avLst/>
            </a:prstGeom>
            <a:ln>
              <a:noFill/>
            </a:ln>
            <a:scene3d>
              <a:camera prst="perspectiveRelaxedModerately"/>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7" name="TextBox 116"/>
          <p:cNvSpPr txBox="1"/>
          <p:nvPr/>
        </p:nvSpPr>
        <p:spPr>
          <a:xfrm>
            <a:off x="3164346" y="213294"/>
            <a:ext cx="586330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TRƯNG BÀY VÀ GIỚI THIỆU </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MÔ HÌNH CHUỖI THỨC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059" y="3217920"/>
            <a:ext cx="4472810" cy="2387085"/>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9466" y="1639311"/>
            <a:ext cx="4402322" cy="4938214"/>
          </a:xfrm>
          <a:prstGeom prst="rect">
            <a:avLst/>
          </a:prstGeom>
        </p:spPr>
      </p:pic>
    </p:spTree>
    <p:extLst>
      <p:ext uri="{BB962C8B-B14F-4D97-AF65-F5344CB8AC3E}">
        <p14:creationId xmlns:p14="http://schemas.microsoft.com/office/powerpoint/2010/main" val="240220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253285" y="104494"/>
            <a:ext cx="568543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TRƯNG BÀY VÀ GIỚI THIỆU MÔ HÌNH CHUỖI THỨC ĂN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9220" name="Picture 4">
            <a:extLst>
              <a:ext uri="{FF2B5EF4-FFF2-40B4-BE49-F238E27FC236}">
                <a16:creationId xmlns:a16="http://schemas.microsoft.com/office/drawing/2014/main" id="{7AD07223-5EE8-0B7D-1116-A41A7DCD41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4845" y="5529287"/>
            <a:ext cx="2121211" cy="119318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51B363D5-04C9-5B29-2790-5B0FDC1B80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489" y="1790141"/>
            <a:ext cx="2051824" cy="136788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1F561F04-E136-6651-27D6-E83B744886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8416" y="5529287"/>
            <a:ext cx="2121211" cy="114139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14CA67E4-DBCD-85B7-4973-EE6C765796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2710" y="2868840"/>
            <a:ext cx="2583351" cy="1720552"/>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a:extLst>
              <a:ext uri="{FF2B5EF4-FFF2-40B4-BE49-F238E27FC236}">
                <a16:creationId xmlns:a16="http://schemas.microsoft.com/office/drawing/2014/main" id="{20B4B231-1C98-9DD0-9665-DDAD4309BD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1207" y="2939082"/>
            <a:ext cx="2049261" cy="1367882"/>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82A30FD6-63D2-58A4-FAD4-90CB48EECBB0}"/>
              </a:ext>
            </a:extLst>
          </p:cNvPr>
          <p:cNvSpPr/>
          <p:nvPr/>
        </p:nvSpPr>
        <p:spPr>
          <a:xfrm>
            <a:off x="4701580" y="6072569"/>
            <a:ext cx="901399" cy="27506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Arrow: Right 2">
            <a:extLst>
              <a:ext uri="{FF2B5EF4-FFF2-40B4-BE49-F238E27FC236}">
                <a16:creationId xmlns:a16="http://schemas.microsoft.com/office/drawing/2014/main" id="{72EC2496-E41B-F7C3-E674-721B0DCF70B5}"/>
              </a:ext>
            </a:extLst>
          </p:cNvPr>
          <p:cNvSpPr/>
          <p:nvPr/>
        </p:nvSpPr>
        <p:spPr>
          <a:xfrm rot="21407464">
            <a:off x="4765596" y="3519868"/>
            <a:ext cx="1124590" cy="285064"/>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Arrow: Right 3">
            <a:extLst>
              <a:ext uri="{FF2B5EF4-FFF2-40B4-BE49-F238E27FC236}">
                <a16:creationId xmlns:a16="http://schemas.microsoft.com/office/drawing/2014/main" id="{CBE4B161-C9EB-07F3-4344-7E1B0F8A2134}"/>
              </a:ext>
            </a:extLst>
          </p:cNvPr>
          <p:cNvSpPr/>
          <p:nvPr/>
        </p:nvSpPr>
        <p:spPr>
          <a:xfrm rot="19888474">
            <a:off x="8569781" y="3411151"/>
            <a:ext cx="901399" cy="2233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Arrow: Right 5">
            <a:extLst>
              <a:ext uri="{FF2B5EF4-FFF2-40B4-BE49-F238E27FC236}">
                <a16:creationId xmlns:a16="http://schemas.microsoft.com/office/drawing/2014/main" id="{04DC1CDA-8E9E-B640-43A2-E26B551ACB4C}"/>
              </a:ext>
            </a:extLst>
          </p:cNvPr>
          <p:cNvSpPr/>
          <p:nvPr/>
        </p:nvSpPr>
        <p:spPr>
          <a:xfrm rot="12718019">
            <a:off x="4618348" y="4797853"/>
            <a:ext cx="980929" cy="294957"/>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473F98B6-6C1F-E392-73DF-45B0A0105BA7}"/>
              </a:ext>
            </a:extLst>
          </p:cNvPr>
          <p:cNvSpPr txBox="1"/>
          <p:nvPr/>
        </p:nvSpPr>
        <p:spPr>
          <a:xfrm>
            <a:off x="2160139" y="1255094"/>
            <a:ext cx="8182137" cy="461665"/>
          </a:xfrm>
          <a:prstGeom prst="rect">
            <a:avLst/>
          </a:prstGeom>
          <a:noFill/>
        </p:spPr>
        <p:txBody>
          <a:bodyPr wrap="square" rtlCol="0">
            <a:spAutoFit/>
          </a:bodyPr>
          <a:lstStyle/>
          <a:p>
            <a:pPr lvl="0"/>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Sử dụng sản phẩm để mô tả chuỗi thức ăn trong tự nhiên</a:t>
            </a:r>
            <a:endParaRPr kumimoji="0" lang="vi-V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7507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220"/>
                                        </p:tgtEl>
                                        <p:attrNameLst>
                                          <p:attrName>style.visibility</p:attrName>
                                        </p:attrNameLst>
                                      </p:cBhvr>
                                      <p:to>
                                        <p:strVal val="visible"/>
                                      </p:to>
                                    </p:set>
                                    <p:animEffect transition="in" filter="fade">
                                      <p:cBhvr>
                                        <p:cTn id="11" dur="500"/>
                                        <p:tgtEl>
                                          <p:spTgt spid="92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224"/>
                                        </p:tgtEl>
                                        <p:attrNameLst>
                                          <p:attrName>style.visibility</p:attrName>
                                        </p:attrNameLst>
                                      </p:cBhvr>
                                      <p:to>
                                        <p:strVal val="visible"/>
                                      </p:to>
                                    </p:set>
                                    <p:animEffect transition="in" filter="fade">
                                      <p:cBhvr>
                                        <p:cTn id="19" dur="500"/>
                                        <p:tgtEl>
                                          <p:spTgt spid="92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228"/>
                                        </p:tgtEl>
                                        <p:attrNameLst>
                                          <p:attrName>style.visibility</p:attrName>
                                        </p:attrNameLst>
                                      </p:cBhvr>
                                      <p:to>
                                        <p:strVal val="visible"/>
                                      </p:to>
                                    </p:set>
                                    <p:animEffect transition="in" filter="fade">
                                      <p:cBhvr>
                                        <p:cTn id="27" dur="500"/>
                                        <p:tgtEl>
                                          <p:spTgt spid="922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230"/>
                                        </p:tgtEl>
                                        <p:attrNameLst>
                                          <p:attrName>style.visibility</p:attrName>
                                        </p:attrNameLst>
                                      </p:cBhvr>
                                      <p:to>
                                        <p:strVal val="visible"/>
                                      </p:to>
                                    </p:set>
                                    <p:animEffect transition="in" filter="fade">
                                      <p:cBhvr>
                                        <p:cTn id="35" dur="500"/>
                                        <p:tgtEl>
                                          <p:spTgt spid="923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222"/>
                                        </p:tgtEl>
                                        <p:attrNameLst>
                                          <p:attrName>style.visibility</p:attrName>
                                        </p:attrNameLst>
                                      </p:cBhvr>
                                      <p:to>
                                        <p:strVal val="visible"/>
                                      </p:to>
                                    </p:set>
                                    <p:animEffect transition="in" filter="fade">
                                      <p:cBhvr>
                                        <p:cTn id="43"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animBg="1"/>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861382" y="1165105"/>
            <a:ext cx="8469234" cy="5487943"/>
          </a:xfrm>
          <a:prstGeom prst="rect">
            <a:avLst/>
          </a:prstGeom>
          <a:effectLst>
            <a:outerShdw blurRad="63500" sx="102000" sy="102000" algn="ctr" rotWithShape="0">
              <a:prstClr val="black">
                <a:alpha val="40000"/>
              </a:prstClr>
            </a:outerShdw>
          </a:effectLst>
        </p:spPr>
      </p:pic>
      <p:sp>
        <p:nvSpPr>
          <p:cNvPr id="3" name="TextBox 2"/>
          <p:cNvSpPr txBox="1"/>
          <p:nvPr/>
        </p:nvSpPr>
        <p:spPr>
          <a:xfrm>
            <a:off x="4131488" y="1904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ĐÁNH GIÁ SẢN PHẨM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25" name="TextBox 24">
            <a:extLst>
              <a:ext uri="{FF2B5EF4-FFF2-40B4-BE49-F238E27FC236}">
                <a16:creationId xmlns:a16="http://schemas.microsoft.com/office/drawing/2014/main" id="{3BA4C325-73FF-8115-7C2C-BD149C7DE07F}"/>
              </a:ext>
            </a:extLst>
          </p:cNvPr>
          <p:cNvSpPr txBox="1"/>
          <p:nvPr/>
        </p:nvSpPr>
        <p:spPr>
          <a:xfrm>
            <a:off x="2691100" y="3474250"/>
            <a:ext cx="35005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ít nhất ba sinh vật trong chuỗi thức ăn</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5" name="TextBox 4">
            <a:extLst>
              <a:ext uri="{FF2B5EF4-FFF2-40B4-BE49-F238E27FC236}">
                <a16:creationId xmlns:a16="http://schemas.microsoft.com/office/drawing/2014/main" id="{E527FBE6-B07B-AB0C-E552-47FDA36AC9A3}"/>
              </a:ext>
            </a:extLst>
          </p:cNvPr>
          <p:cNvSpPr txBox="1"/>
          <p:nvPr/>
        </p:nvSpPr>
        <p:spPr>
          <a:xfrm>
            <a:off x="2721299" y="4387445"/>
            <a:ext cx="35731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Thể hiện được mối liên hệ về thức ăn giữa các sinh vật trong chuỗi thức ăn</a:t>
            </a:r>
            <a:r>
              <a:rPr kumimoji="0" lang="en-US"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8" name="TextBox 7">
            <a:extLst>
              <a:ext uri="{FF2B5EF4-FFF2-40B4-BE49-F238E27FC236}">
                <a16:creationId xmlns:a16="http://schemas.microsoft.com/office/drawing/2014/main" id="{F69D13F4-AA4C-F2C7-7899-7BB54903A9C8}"/>
              </a:ext>
            </a:extLst>
          </p:cNvPr>
          <p:cNvSpPr txBox="1"/>
          <p:nvPr/>
        </p:nvSpPr>
        <p:spPr>
          <a:xfrm>
            <a:off x="2721299" y="5536433"/>
            <a:ext cx="32189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Chắc chắn, đẹp, sử dụng được nhiều lần</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45182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278401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4" name="TextBox 13"/>
          <p:cNvSpPr txBox="1"/>
          <p:nvPr/>
        </p:nvSpPr>
        <p:spPr>
          <a:xfrm>
            <a:off x="2310056" y="845035"/>
            <a:ext cx="7878016" cy="461665"/>
          </a:xfrm>
          <a:prstGeom prst="rect">
            <a:avLst/>
          </a:prstGeom>
          <a:noFill/>
        </p:spPr>
        <p:txBody>
          <a:bodyPr wrap="square" rtlCol="0">
            <a:spAutoFit/>
          </a:bodyPr>
          <a:lstStyle/>
          <a:p>
            <a:pPr lvl="0">
              <a:defRPr/>
            </a:pPr>
            <a:r>
              <a:rPr lang="en-US" altLang="zh-CN" sz="2400" dirty="0" err="1">
                <a:solidFill>
                  <a:srgbClr val="002060"/>
                </a:solidFill>
                <a:latin typeface="Roboto" panose="02000000000000000000" pitchFamily="2" charset="0"/>
                <a:ea typeface="Roboto" panose="02000000000000000000" pitchFamily="2" charset="0"/>
              </a:rPr>
              <a:t>Mô</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tả</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mối</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liên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hệ</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về</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thức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ăn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giữa</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các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sinh</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vật</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trong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hình</a:t>
            </a:r>
            <a:endParaRPr lang="vi-VN" altLang="zh-CN" sz="2400" dirty="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736" y="3501967"/>
            <a:ext cx="10058400" cy="1852863"/>
          </a:xfrm>
          <a:prstGeom prst="rect">
            <a:avLst/>
          </a:prstGeom>
        </p:spPr>
      </p:pic>
      <p:pic>
        <p:nvPicPr>
          <p:cNvPr id="11" name="Picture 10"/>
          <p:cNvPicPr>
            <a:picLocks noChangeAspect="1"/>
          </p:cNvPicPr>
          <p:nvPr/>
        </p:nvPicPr>
        <p:blipFill>
          <a:blip r:embed="rId5"/>
          <a:stretch>
            <a:fillRect/>
          </a:stretch>
        </p:blipFill>
        <p:spPr>
          <a:xfrm rot="10800000" flipH="1">
            <a:off x="4129775" y="3395625"/>
            <a:ext cx="819048" cy="333333"/>
          </a:xfrm>
          <a:prstGeom prst="rect">
            <a:avLst/>
          </a:prstGeom>
        </p:spPr>
      </p:pic>
      <p:sp>
        <p:nvSpPr>
          <p:cNvPr id="13" name="TextBox 12"/>
          <p:cNvSpPr txBox="1"/>
          <p:nvPr/>
        </p:nvSpPr>
        <p:spPr>
          <a:xfrm>
            <a:off x="3396040" y="2398360"/>
            <a:ext cx="2047028" cy="461665"/>
          </a:xfrm>
          <a:prstGeom prst="rect">
            <a:avLst/>
          </a:prstGeom>
          <a:noFill/>
        </p:spPr>
        <p:txBody>
          <a:bodyPr wrap="square" rtlCol="0">
            <a:spAutoFit/>
          </a:bodyPr>
          <a:lstStyle/>
          <a:p>
            <a:pPr lvl="0">
              <a:defRPr/>
            </a:pPr>
            <a:r>
              <a:rPr lang="en-US" altLang="zh-CN" sz="2400" dirty="0" err="1">
                <a:solidFill>
                  <a:srgbClr val="002060"/>
                </a:solidFill>
                <a:latin typeface="Roboto" panose="02000000000000000000" pitchFamily="2" charset="0"/>
                <a:ea typeface="Roboto" panose="02000000000000000000" pitchFamily="2" charset="0"/>
              </a:rPr>
              <a:t>Thỏ</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ăn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cà</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rốt</a:t>
            </a:r>
            <a:endParaRPr lang="vi-VN" altLang="zh-CN" sz="2400" dirty="0">
              <a:solidFill>
                <a:srgbClr val="00206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5"/>
          <a:stretch>
            <a:fillRect/>
          </a:stretch>
        </p:blipFill>
        <p:spPr>
          <a:xfrm rot="10800000" flipH="1">
            <a:off x="7435258" y="3333243"/>
            <a:ext cx="819048" cy="333333"/>
          </a:xfrm>
          <a:prstGeom prst="rect">
            <a:avLst/>
          </a:prstGeom>
        </p:spPr>
      </p:pic>
      <p:sp>
        <p:nvSpPr>
          <p:cNvPr id="17" name="TextBox 16"/>
          <p:cNvSpPr txBox="1"/>
          <p:nvPr/>
        </p:nvSpPr>
        <p:spPr>
          <a:xfrm>
            <a:off x="6946072" y="2448673"/>
            <a:ext cx="2047028"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Sói ăn thỏ</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7039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4101903" y="1423573"/>
            <a:ext cx="4560125"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thực hiện yêu cầu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310056" y="2468933"/>
            <a:ext cx="7878016"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Mô tả mối liên hệ về thức ăn giữa các sinh vật trong hình</a:t>
            </a:r>
            <a:endParaRPr lang="vi-VN" altLang="zh-CN" sz="2400">
              <a:solidFill>
                <a:srgbClr val="002060"/>
              </a:solidFill>
              <a:latin typeface="Roboto" panose="02000000000000000000" pitchFamily="2" charset="0"/>
              <a:ea typeface="Roboto" panose="02000000000000000000" pitchFamily="2" charset="0"/>
            </a:endParaRPr>
          </a:p>
        </p:txBody>
      </p:sp>
      <p:sp>
        <p:nvSpPr>
          <p:cNvPr id="8" name="TextBox 7"/>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544" y="4628388"/>
            <a:ext cx="9729039" cy="1852863"/>
          </a:xfrm>
          <a:prstGeom prst="rect">
            <a:avLst/>
          </a:prstGeom>
        </p:spPr>
      </p:pic>
      <p:pic>
        <p:nvPicPr>
          <p:cNvPr id="11" name="Picture 10"/>
          <p:cNvPicPr>
            <a:picLocks noChangeAspect="1"/>
          </p:cNvPicPr>
          <p:nvPr/>
        </p:nvPicPr>
        <p:blipFill>
          <a:blip r:embed="rId5"/>
          <a:stretch>
            <a:fillRect/>
          </a:stretch>
        </p:blipFill>
        <p:spPr>
          <a:xfrm rot="10800000" flipH="1">
            <a:off x="4255903" y="4578075"/>
            <a:ext cx="819048" cy="333333"/>
          </a:xfrm>
          <a:prstGeom prst="rect">
            <a:avLst/>
          </a:prstGeom>
        </p:spPr>
      </p:pic>
      <p:sp>
        <p:nvSpPr>
          <p:cNvPr id="13" name="TextBox 12"/>
          <p:cNvSpPr txBox="1"/>
          <p:nvPr/>
        </p:nvSpPr>
        <p:spPr>
          <a:xfrm>
            <a:off x="3554065" y="3620114"/>
            <a:ext cx="2293841"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Ốc sên ăn bèo</a:t>
            </a:r>
            <a:endParaRPr lang="vi-VN" altLang="zh-CN" sz="2400">
              <a:solidFill>
                <a:srgbClr val="00206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5"/>
          <a:stretch>
            <a:fillRect/>
          </a:stretch>
        </p:blipFill>
        <p:spPr>
          <a:xfrm rot="10800000" flipH="1">
            <a:off x="7561386" y="4515693"/>
            <a:ext cx="819048" cy="333333"/>
          </a:xfrm>
          <a:prstGeom prst="rect">
            <a:avLst/>
          </a:prstGeom>
        </p:spPr>
      </p:pic>
      <p:sp>
        <p:nvSpPr>
          <p:cNvPr id="17" name="TextBox 16"/>
          <p:cNvSpPr txBox="1"/>
          <p:nvPr/>
        </p:nvSpPr>
        <p:spPr>
          <a:xfrm>
            <a:off x="7072200" y="3631123"/>
            <a:ext cx="2047028"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Vịt ăn ốc sên</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9914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156" t="4867" b="242"/>
          <a:stretch/>
        </p:blipFill>
        <p:spPr>
          <a:xfrm>
            <a:off x="1036791" y="2576289"/>
            <a:ext cx="9474348" cy="4127528"/>
          </a:xfrm>
          <a:prstGeom prst="roundRect">
            <a:avLst>
              <a:gd name="adj" fmla="val 32870"/>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18" y="135135"/>
            <a:ext cx="2246550" cy="1550366"/>
          </a:xfrm>
          <a:prstGeom prst="rect">
            <a:avLst/>
          </a:prstGeom>
        </p:spPr>
      </p:pic>
      <p:sp>
        <p:nvSpPr>
          <p:cNvPr id="14" name="TextBox 13"/>
          <p:cNvSpPr txBox="1"/>
          <p:nvPr/>
        </p:nvSpPr>
        <p:spPr>
          <a:xfrm rot="19694931">
            <a:off x="2050916" y="3305492"/>
            <a:ext cx="1730559" cy="461665"/>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Nai ăn cỏ</a:t>
            </a:r>
            <a:endParaRPr lang="en-US" altLang="zh-CN" sz="2400" noProof="0">
              <a:solidFill>
                <a:srgbClr val="7030A0"/>
              </a:solidFill>
              <a:latin typeface="Roboto" panose="02000000000000000000" pitchFamily="2" charset="0"/>
              <a:ea typeface="Roboto" panose="02000000000000000000" pitchFamily="2" charset="0"/>
            </a:endParaRPr>
          </a:p>
        </p:txBody>
      </p:sp>
      <p:sp>
        <p:nvSpPr>
          <p:cNvPr id="18" name="TextBox 17"/>
          <p:cNvSpPr txBox="1"/>
          <p:nvPr/>
        </p:nvSpPr>
        <p:spPr>
          <a:xfrm>
            <a:off x="2916196" y="961763"/>
            <a:ext cx="5995702" cy="461665"/>
          </a:xfrm>
          <a:prstGeom prst="rect">
            <a:avLst/>
          </a:prstGeom>
          <a:noFill/>
        </p:spPr>
        <p:txBody>
          <a:bodyPr wrap="square" rtlCol="0">
            <a:spAutoFit/>
          </a:bodyPr>
          <a:lstStyle/>
          <a:p>
            <a:pPr lvl="0" algn="ctr">
              <a:defRPr/>
            </a:pPr>
            <a:r>
              <a:rPr lang="en-US" altLang="zh-CN" sz="2400" b="1" dirty="0" err="1">
                <a:solidFill>
                  <a:srgbClr val="002060"/>
                </a:solidFill>
                <a:latin typeface="Roboto" panose="02000000000000000000" pitchFamily="2" charset="0"/>
                <a:ea typeface="Roboto" panose="02000000000000000000" pitchFamily="2" charset="0"/>
              </a:rPr>
              <a:t>Kể</a:t>
            </a:r>
            <a:r>
              <a:rPr lang="en-US" altLang="zh-CN" sz="2400" b="1" dirty="0">
                <a:solidFill>
                  <a:srgbClr val="002060"/>
                </a:solidFill>
                <a:latin typeface="Roboto" panose="02000000000000000000" pitchFamily="2" charset="0"/>
                <a:ea typeface="Roboto" panose="02000000000000000000" pitchFamily="2" charset="0"/>
              </a:rPr>
              <a:t> </a:t>
            </a:r>
            <a:r>
              <a:rPr lang="en-US" altLang="zh-CN" sz="2400" b="1" dirty="0" err="1">
                <a:solidFill>
                  <a:srgbClr val="002060"/>
                </a:solidFill>
                <a:latin typeface="Roboto" panose="02000000000000000000" pitchFamily="2" charset="0"/>
                <a:ea typeface="Roboto" panose="02000000000000000000" pitchFamily="2" charset="0"/>
              </a:rPr>
              <a:t>tên</a:t>
            </a:r>
            <a:r>
              <a:rPr lang="en-US" altLang="zh-CN" sz="2400" b="1" dirty="0">
                <a:solidFill>
                  <a:srgbClr val="002060"/>
                </a:solidFill>
                <a:latin typeface="Roboto" panose="02000000000000000000" pitchFamily="2" charset="0"/>
                <a:ea typeface="Roboto" panose="02000000000000000000" pitchFamily="2" charset="0"/>
              </a:rPr>
              <a:t> </a:t>
            </a:r>
            <a:r>
              <a:rPr lang="en-US" altLang="zh-CN" sz="2400" b="1" dirty="0" err="1">
                <a:solidFill>
                  <a:srgbClr val="002060"/>
                </a:solidFill>
                <a:latin typeface="Roboto" panose="02000000000000000000" pitchFamily="2" charset="0"/>
                <a:ea typeface="Roboto" panose="02000000000000000000" pitchFamily="2" charset="0"/>
              </a:rPr>
              <a:t>các</a:t>
            </a:r>
            <a:r>
              <a:rPr lang="en-US" altLang="zh-CN" sz="2400" b="1" dirty="0">
                <a:solidFill>
                  <a:srgbClr val="002060"/>
                </a:solidFill>
                <a:latin typeface="Roboto" panose="02000000000000000000" pitchFamily="2" charset="0"/>
                <a:ea typeface="Roboto" panose="02000000000000000000" pitchFamily="2" charset="0"/>
              </a:rPr>
              <a:t> </a:t>
            </a:r>
            <a:r>
              <a:rPr lang="en-US" altLang="zh-CN" sz="2400" b="1" dirty="0" err="1">
                <a:solidFill>
                  <a:srgbClr val="002060"/>
                </a:solidFill>
                <a:latin typeface="Roboto" panose="02000000000000000000" pitchFamily="2" charset="0"/>
                <a:ea typeface="Roboto" panose="02000000000000000000" pitchFamily="2" charset="0"/>
              </a:rPr>
              <a:t>chuỗi</a:t>
            </a:r>
            <a:r>
              <a:rPr lang="en-US" altLang="zh-CN" sz="2400" b="1" dirty="0">
                <a:solidFill>
                  <a:srgbClr val="002060"/>
                </a:solidFill>
                <a:latin typeface="Roboto" panose="02000000000000000000" pitchFamily="2" charset="0"/>
                <a:ea typeface="Roboto" panose="02000000000000000000" pitchFamily="2" charset="0"/>
              </a:rPr>
              <a:t> </a:t>
            </a:r>
            <a:r>
              <a:rPr lang="en-US" altLang="zh-CN" sz="2400" b="1" dirty="0" err="1">
                <a:solidFill>
                  <a:srgbClr val="002060"/>
                </a:solidFill>
                <a:latin typeface="Roboto" panose="02000000000000000000" pitchFamily="2" charset="0"/>
                <a:ea typeface="Roboto" panose="02000000000000000000" pitchFamily="2" charset="0"/>
              </a:rPr>
              <a:t>thức</a:t>
            </a:r>
            <a:r>
              <a:rPr lang="en-US" altLang="zh-CN" sz="2400" b="1" dirty="0">
                <a:solidFill>
                  <a:srgbClr val="002060"/>
                </a:solidFill>
                <a:latin typeface="Roboto" panose="02000000000000000000" pitchFamily="2" charset="0"/>
                <a:ea typeface="Roboto" panose="02000000000000000000" pitchFamily="2" charset="0"/>
              </a:rPr>
              <a:t> </a:t>
            </a:r>
            <a:r>
              <a:rPr lang="en-US" altLang="zh-CN" sz="2400" b="1" dirty="0" err="1">
                <a:solidFill>
                  <a:srgbClr val="002060"/>
                </a:solidFill>
                <a:latin typeface="Roboto" panose="02000000000000000000" pitchFamily="2" charset="0"/>
                <a:ea typeface="Roboto" panose="02000000000000000000" pitchFamily="2" charset="0"/>
              </a:rPr>
              <a:t>ăn</a:t>
            </a:r>
            <a:r>
              <a:rPr lang="en-US" altLang="zh-CN" sz="2400" b="1" dirty="0">
                <a:solidFill>
                  <a:srgbClr val="002060"/>
                </a:solidFill>
                <a:latin typeface="Roboto" panose="02000000000000000000" pitchFamily="2" charset="0"/>
                <a:ea typeface="Roboto" panose="02000000000000000000" pitchFamily="2" charset="0"/>
              </a:rPr>
              <a:t> </a:t>
            </a:r>
            <a:r>
              <a:rPr lang="en-US" altLang="zh-CN" sz="2400" b="1" dirty="0" err="1">
                <a:solidFill>
                  <a:srgbClr val="002060"/>
                </a:solidFill>
                <a:latin typeface="Roboto" panose="02000000000000000000" pitchFamily="2" charset="0"/>
                <a:ea typeface="Roboto" panose="02000000000000000000" pitchFamily="2" charset="0"/>
              </a:rPr>
              <a:t>có</a:t>
            </a:r>
            <a:r>
              <a:rPr lang="en-US" altLang="zh-CN" sz="2400" b="1" dirty="0">
                <a:solidFill>
                  <a:srgbClr val="002060"/>
                </a:solidFill>
                <a:latin typeface="Roboto" panose="02000000000000000000" pitchFamily="2" charset="0"/>
                <a:ea typeface="Roboto" panose="02000000000000000000" pitchFamily="2" charset="0"/>
              </a:rPr>
              <a:t> </a:t>
            </a:r>
            <a:r>
              <a:rPr lang="en-US" altLang="zh-CN" sz="2400" b="1" dirty="0" err="1">
                <a:solidFill>
                  <a:srgbClr val="002060"/>
                </a:solidFill>
                <a:latin typeface="Roboto" panose="02000000000000000000" pitchFamily="2" charset="0"/>
                <a:ea typeface="Roboto" panose="02000000000000000000" pitchFamily="2" charset="0"/>
              </a:rPr>
              <a:t>trong</a:t>
            </a:r>
            <a:r>
              <a:rPr lang="en-US" altLang="zh-CN" sz="2400" b="1" dirty="0">
                <a:solidFill>
                  <a:srgbClr val="002060"/>
                </a:solidFill>
                <a:latin typeface="Roboto" panose="02000000000000000000" pitchFamily="2" charset="0"/>
                <a:ea typeface="Roboto" panose="02000000000000000000" pitchFamily="2" charset="0"/>
              </a:rPr>
              <a:t> </a:t>
            </a:r>
            <a:r>
              <a:rPr lang="en-US" altLang="zh-CN" sz="2400" b="1" dirty="0" err="1">
                <a:solidFill>
                  <a:srgbClr val="002060"/>
                </a:solidFill>
                <a:latin typeface="Roboto" panose="02000000000000000000" pitchFamily="2" charset="0"/>
                <a:ea typeface="Roboto" panose="02000000000000000000" pitchFamily="2" charset="0"/>
              </a:rPr>
              <a:t>hình</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2075915" y="4029132"/>
            <a:ext cx="574158" cy="584775"/>
          </a:xfrm>
          <a:prstGeom prst="rect">
            <a:avLst/>
          </a:prstGeom>
          <a:noFill/>
        </p:spPr>
        <p:txBody>
          <a:bodyPr wrap="square" rtlCol="0">
            <a:spAutoFit/>
          </a:bodyPr>
          <a:lstStyle/>
          <a:p>
            <a:pPr lvl="0" algn="ctr">
              <a:defRPr/>
            </a:pPr>
            <a:r>
              <a:rPr lang="en-US" altLang="zh-CN" sz="3200" b="1">
                <a:solidFill>
                  <a:srgbClr val="7030A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2102253" y="4606279"/>
            <a:ext cx="574158" cy="584775"/>
          </a:xfrm>
          <a:prstGeom prst="rect">
            <a:avLst/>
          </a:prstGeom>
          <a:noFill/>
        </p:spPr>
        <p:txBody>
          <a:bodyPr wrap="square" rtlCol="0">
            <a:spAutoFit/>
          </a:bodyPr>
          <a:lstStyle/>
          <a:p>
            <a:pPr lvl="0" algn="ctr">
              <a:defRPr/>
            </a:pPr>
            <a:r>
              <a:rPr lang="en-US" altLang="zh-CN" sz="3200" b="1">
                <a:solidFill>
                  <a:srgbClr val="FF000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sp>
        <p:nvSpPr>
          <p:cNvPr id="17" name="TextBox 16"/>
          <p:cNvSpPr txBox="1"/>
          <p:nvPr/>
        </p:nvSpPr>
        <p:spPr>
          <a:xfrm>
            <a:off x="6055622" y="2262592"/>
            <a:ext cx="1730559" cy="830997"/>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Nai là thức ăn cho hổ</a:t>
            </a:r>
            <a:endParaRPr lang="en-US" altLang="zh-CN" sz="2400" noProof="0">
              <a:solidFill>
                <a:srgbClr val="7030A0"/>
              </a:solidFill>
              <a:latin typeface="Roboto" panose="02000000000000000000" pitchFamily="2" charset="0"/>
              <a:ea typeface="Roboto" panose="02000000000000000000" pitchFamily="2" charset="0"/>
            </a:endParaRPr>
          </a:p>
        </p:txBody>
      </p:sp>
      <p:sp>
        <p:nvSpPr>
          <p:cNvPr id="19" name="TextBox 18"/>
          <p:cNvSpPr txBox="1"/>
          <p:nvPr/>
        </p:nvSpPr>
        <p:spPr>
          <a:xfrm>
            <a:off x="2358046" y="4383074"/>
            <a:ext cx="1730559"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Sâu ăn cỏ</a:t>
            </a:r>
            <a:endParaRPr lang="en-US" altLang="zh-CN" sz="2400" noProof="0">
              <a:solidFill>
                <a:srgbClr val="FF0000"/>
              </a:solidFill>
              <a:latin typeface="Roboto" panose="02000000000000000000" pitchFamily="2" charset="0"/>
              <a:ea typeface="Roboto" panose="02000000000000000000" pitchFamily="2" charset="0"/>
            </a:endParaRPr>
          </a:p>
        </p:txBody>
      </p:sp>
      <p:sp>
        <p:nvSpPr>
          <p:cNvPr id="23" name="TextBox 22"/>
          <p:cNvSpPr txBox="1"/>
          <p:nvPr/>
        </p:nvSpPr>
        <p:spPr>
          <a:xfrm>
            <a:off x="6173873" y="3906020"/>
            <a:ext cx="1730559" cy="830997"/>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Sâu là thức ăn cho ếch</a:t>
            </a:r>
            <a:endParaRPr lang="en-US" altLang="zh-CN" sz="2400" noProof="0">
              <a:solidFill>
                <a:srgbClr val="FF0000"/>
              </a:solidFill>
              <a:latin typeface="Roboto" panose="02000000000000000000" pitchFamily="2" charset="0"/>
              <a:ea typeface="Roboto" panose="02000000000000000000" pitchFamily="2" charset="0"/>
            </a:endParaRPr>
          </a:p>
        </p:txBody>
      </p:sp>
      <p:sp>
        <p:nvSpPr>
          <p:cNvPr id="24" name="TextBox 23"/>
          <p:cNvSpPr txBox="1"/>
          <p:nvPr/>
        </p:nvSpPr>
        <p:spPr>
          <a:xfrm>
            <a:off x="2102253" y="5137808"/>
            <a:ext cx="574158"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25" name="TextBox 24"/>
          <p:cNvSpPr txBox="1"/>
          <p:nvPr/>
        </p:nvSpPr>
        <p:spPr>
          <a:xfrm rot="1686983">
            <a:off x="2050914" y="5841578"/>
            <a:ext cx="1730559" cy="830997"/>
          </a:xfrm>
          <a:prstGeom prst="rect">
            <a:avLst/>
          </a:prstGeom>
          <a:noFill/>
        </p:spPr>
        <p:txBody>
          <a:bodyPr wrap="square" rtlCol="0">
            <a:spAutoFit/>
          </a:bodyPr>
          <a:lstStyle/>
          <a:p>
            <a:pPr lvl="0" algn="ctr">
              <a:defRPr/>
            </a:pPr>
            <a:r>
              <a:rPr lang="en-US" altLang="zh-CN" sz="2400">
                <a:solidFill>
                  <a:srgbClr val="00B050"/>
                </a:solidFill>
                <a:latin typeface="Roboto" panose="02000000000000000000" pitchFamily="2" charset="0"/>
                <a:ea typeface="Roboto" panose="02000000000000000000" pitchFamily="2" charset="0"/>
              </a:rPr>
              <a:t>Châu chấu ăn cỏ</a:t>
            </a:r>
            <a:endParaRPr lang="en-US" altLang="zh-CN" sz="2400" noProof="0">
              <a:solidFill>
                <a:srgbClr val="00B050"/>
              </a:solidFill>
              <a:latin typeface="Roboto" panose="02000000000000000000" pitchFamily="2" charset="0"/>
              <a:ea typeface="Roboto" panose="02000000000000000000" pitchFamily="2" charset="0"/>
            </a:endParaRPr>
          </a:p>
        </p:txBody>
      </p:sp>
      <p:sp>
        <p:nvSpPr>
          <p:cNvPr id="26" name="TextBox 25"/>
          <p:cNvSpPr txBox="1"/>
          <p:nvPr/>
        </p:nvSpPr>
        <p:spPr>
          <a:xfrm>
            <a:off x="5773965" y="5307084"/>
            <a:ext cx="2360427" cy="830997"/>
          </a:xfrm>
          <a:prstGeom prst="rect">
            <a:avLst/>
          </a:prstGeom>
          <a:noFill/>
        </p:spPr>
        <p:txBody>
          <a:bodyPr wrap="square" rtlCol="0">
            <a:spAutoFit/>
          </a:bodyPr>
          <a:lstStyle/>
          <a:p>
            <a:pPr lvl="0" algn="ctr">
              <a:defRPr/>
            </a:pPr>
            <a:r>
              <a:rPr lang="en-US" altLang="zh-CN" sz="2400">
                <a:solidFill>
                  <a:srgbClr val="00B050"/>
                </a:solidFill>
                <a:latin typeface="Roboto" panose="02000000000000000000" pitchFamily="2" charset="0"/>
                <a:ea typeface="Roboto" panose="02000000000000000000" pitchFamily="2" charset="0"/>
              </a:rPr>
              <a:t>Châu chấu là thức ăn cho gà</a:t>
            </a:r>
            <a:endParaRPr lang="en-US" altLang="zh-CN" sz="2400" noProof="0">
              <a:solidFill>
                <a:srgbClr val="00B05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453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3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90"/>
                                          </p:val>
                                        </p:tav>
                                        <p:tav tm="100000">
                                          <p:val>
                                            <p:fltVal val="0"/>
                                          </p:val>
                                        </p:tav>
                                      </p:tavLst>
                                    </p:anim>
                                    <p:animEffect transition="in" filter="fade">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1" grpId="0"/>
      <p:bldP spid="22" grpId="0"/>
      <p:bldP spid="17" grpId="0"/>
      <p:bldP spid="19"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65264" y="438109"/>
            <a:ext cx="9417899"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TÌM HIỂU VỀ CHUỖI THỨC ĂN TRONG TỰ NHIÊN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8" y="135135"/>
            <a:ext cx="2246550" cy="1550366"/>
          </a:xfrm>
          <a:prstGeom prst="rect">
            <a:avLst/>
          </a:prstGeom>
        </p:spPr>
      </p:pic>
      <p:sp>
        <p:nvSpPr>
          <p:cNvPr id="10" name="TextBox 9"/>
          <p:cNvSpPr txBox="1"/>
          <p:nvPr/>
        </p:nvSpPr>
        <p:spPr>
          <a:xfrm>
            <a:off x="3223326" y="1108672"/>
            <a:ext cx="545284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hình và thực hiện yêu cầu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2916196" y="1592403"/>
            <a:ext cx="599570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Viết các chuỗi thức ăn theo gợi ý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951116" y="2492318"/>
            <a:ext cx="748835" cy="646986"/>
          </a:xfrm>
          <a:prstGeom prst="roundRect">
            <a:avLst>
              <a:gd name="adj" fmla="val 41318"/>
            </a:avLst>
          </a:prstGeom>
          <a:solidFill>
            <a:srgbClr val="7030A0"/>
          </a:solidFill>
          <a:ln>
            <a:noFill/>
          </a:ln>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7" name="Picture 26"/>
          <p:cNvPicPr>
            <a:picLocks noChangeAspect="1"/>
          </p:cNvPicPr>
          <p:nvPr/>
        </p:nvPicPr>
        <p:blipFill>
          <a:blip r:embed="rId4"/>
          <a:stretch>
            <a:fillRect/>
          </a:stretch>
        </p:blipFill>
        <p:spPr>
          <a:xfrm rot="10800000" flipH="1">
            <a:off x="4662543" y="2645486"/>
            <a:ext cx="726619" cy="287022"/>
          </a:xfrm>
          <a:prstGeom prst="rect">
            <a:avLst/>
          </a:prstGeom>
        </p:spPr>
      </p:pic>
      <p:pic>
        <p:nvPicPr>
          <p:cNvPr id="28" name="Picture 27"/>
          <p:cNvPicPr>
            <a:picLocks noChangeAspect="1"/>
          </p:cNvPicPr>
          <p:nvPr/>
        </p:nvPicPr>
        <p:blipFill>
          <a:blip r:embed="rId4"/>
          <a:stretch>
            <a:fillRect/>
          </a:stretch>
        </p:blipFill>
        <p:spPr>
          <a:xfrm rot="10800000" flipH="1">
            <a:off x="8256324" y="2712474"/>
            <a:ext cx="654185" cy="287022"/>
          </a:xfrm>
          <a:prstGeom prst="rect">
            <a:avLst/>
          </a:prstGeom>
        </p:spPr>
      </p:pic>
      <p:sp>
        <p:nvSpPr>
          <p:cNvPr id="29" name="Rounded Rectangle 28"/>
          <p:cNvSpPr/>
          <p:nvPr/>
        </p:nvSpPr>
        <p:spPr>
          <a:xfrm>
            <a:off x="5370458" y="2157309"/>
            <a:ext cx="2702333" cy="1308349"/>
          </a:xfrm>
          <a:prstGeom prst="roundRect">
            <a:avLst>
              <a:gd name="adj" fmla="val 50000"/>
            </a:avLst>
          </a:prstGeom>
          <a:solidFill>
            <a:srgbClr val="FFE3B8"/>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Nai</a:t>
            </a:r>
          </a:p>
        </p:txBody>
      </p:sp>
      <p:sp>
        <p:nvSpPr>
          <p:cNvPr id="30" name="Rounded Rectangle 29"/>
          <p:cNvSpPr/>
          <p:nvPr/>
        </p:nvSpPr>
        <p:spPr>
          <a:xfrm>
            <a:off x="8897153" y="2157309"/>
            <a:ext cx="2702333" cy="1308349"/>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Hổ</a:t>
            </a:r>
          </a:p>
        </p:txBody>
      </p:sp>
      <p:sp>
        <p:nvSpPr>
          <p:cNvPr id="33" name="Rounded Rectangle 32"/>
          <p:cNvSpPr/>
          <p:nvPr/>
        </p:nvSpPr>
        <p:spPr>
          <a:xfrm>
            <a:off x="1843762" y="2157309"/>
            <a:ext cx="2702333" cy="1308349"/>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Cây cỏ</a:t>
            </a:r>
          </a:p>
        </p:txBody>
      </p:sp>
      <p:sp>
        <p:nvSpPr>
          <p:cNvPr id="34" name="Rounded Rectangle 33"/>
          <p:cNvSpPr/>
          <p:nvPr/>
        </p:nvSpPr>
        <p:spPr>
          <a:xfrm>
            <a:off x="5370458" y="3810948"/>
            <a:ext cx="2702333" cy="1308349"/>
          </a:xfrm>
          <a:prstGeom prst="roundRect">
            <a:avLst>
              <a:gd name="adj" fmla="val 50000"/>
            </a:avLst>
          </a:prstGeom>
          <a:solidFill>
            <a:srgbClr val="FFE3B8"/>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Sâu</a:t>
            </a:r>
          </a:p>
        </p:txBody>
      </p:sp>
      <p:sp>
        <p:nvSpPr>
          <p:cNvPr id="35" name="Rounded Rectangle 34"/>
          <p:cNvSpPr/>
          <p:nvPr/>
        </p:nvSpPr>
        <p:spPr>
          <a:xfrm>
            <a:off x="8897153" y="3810948"/>
            <a:ext cx="2702333" cy="1308349"/>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Ếch</a:t>
            </a:r>
          </a:p>
        </p:txBody>
      </p:sp>
      <p:sp>
        <p:nvSpPr>
          <p:cNvPr id="36" name="Rounded Rectangle 35"/>
          <p:cNvSpPr/>
          <p:nvPr/>
        </p:nvSpPr>
        <p:spPr>
          <a:xfrm>
            <a:off x="1843762" y="3810948"/>
            <a:ext cx="2702333" cy="1308349"/>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Cây cỏ</a:t>
            </a:r>
          </a:p>
        </p:txBody>
      </p:sp>
      <p:sp>
        <p:nvSpPr>
          <p:cNvPr id="37" name="Rounded Rectangle 36"/>
          <p:cNvSpPr/>
          <p:nvPr/>
        </p:nvSpPr>
        <p:spPr>
          <a:xfrm>
            <a:off x="5370458" y="5464587"/>
            <a:ext cx="2702333" cy="1308349"/>
          </a:xfrm>
          <a:prstGeom prst="roundRect">
            <a:avLst>
              <a:gd name="adj" fmla="val 50000"/>
            </a:avLst>
          </a:prstGeom>
          <a:solidFill>
            <a:srgbClr val="FFE3B8"/>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Châu </a:t>
            </a:r>
          </a:p>
          <a:p>
            <a:pPr algn="r"/>
            <a:r>
              <a:rPr lang="en-US" sz="2400">
                <a:solidFill>
                  <a:srgbClr val="002060"/>
                </a:solidFill>
                <a:latin typeface="Roboto" panose="02000000000000000000" pitchFamily="2" charset="0"/>
                <a:ea typeface="Roboto" panose="02000000000000000000" pitchFamily="2" charset="0"/>
              </a:rPr>
              <a:t>chấu</a:t>
            </a:r>
          </a:p>
        </p:txBody>
      </p:sp>
      <p:sp>
        <p:nvSpPr>
          <p:cNvPr id="38" name="Rounded Rectangle 37"/>
          <p:cNvSpPr/>
          <p:nvPr/>
        </p:nvSpPr>
        <p:spPr>
          <a:xfrm>
            <a:off x="8897153" y="5464587"/>
            <a:ext cx="2702333" cy="1308349"/>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Gà</a:t>
            </a:r>
          </a:p>
        </p:txBody>
      </p:sp>
      <p:sp>
        <p:nvSpPr>
          <p:cNvPr id="39" name="Rounded Rectangle 38"/>
          <p:cNvSpPr/>
          <p:nvPr/>
        </p:nvSpPr>
        <p:spPr>
          <a:xfrm>
            <a:off x="1843762" y="5464587"/>
            <a:ext cx="2702333" cy="1308349"/>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Cây cỏ</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3546" y="5568343"/>
            <a:ext cx="1162519" cy="110083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474" y="2205361"/>
            <a:ext cx="1385275" cy="1104001"/>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8887" y="2054068"/>
            <a:ext cx="1294302" cy="1316812"/>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5481" y="4002828"/>
            <a:ext cx="1621538" cy="111646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0457" y="5617741"/>
            <a:ext cx="2094721" cy="1051436"/>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9469" y="3817914"/>
            <a:ext cx="1590675" cy="1133475"/>
          </a:xfrm>
          <a:prstGeom prst="rect">
            <a:avLst/>
          </a:prstGeom>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474" y="3807808"/>
            <a:ext cx="1385275" cy="1104001"/>
          </a:xfrm>
          <a:prstGeom prst="rect">
            <a:avLst/>
          </a:prstGeom>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473" y="5451833"/>
            <a:ext cx="1385275" cy="1104001"/>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9469" y="2293920"/>
            <a:ext cx="1676621" cy="1009030"/>
          </a:xfrm>
          <a:prstGeom prst="rect">
            <a:avLst/>
          </a:prstGeom>
        </p:spPr>
      </p:pic>
      <p:sp>
        <p:nvSpPr>
          <p:cNvPr id="31" name="TextBox 30"/>
          <p:cNvSpPr txBox="1"/>
          <p:nvPr/>
        </p:nvSpPr>
        <p:spPr>
          <a:xfrm>
            <a:off x="5368302" y="2141028"/>
            <a:ext cx="2694582" cy="1299210"/>
          </a:xfrm>
          <a:prstGeom prst="roundRect">
            <a:avLst>
              <a:gd name="adj" fmla="val 41647"/>
            </a:avLst>
          </a:prstGeom>
          <a:solidFill>
            <a:srgbClr val="FFE3B8"/>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4" name="TextBox 43"/>
          <p:cNvSpPr txBox="1"/>
          <p:nvPr/>
        </p:nvSpPr>
        <p:spPr>
          <a:xfrm>
            <a:off x="5393157" y="3827999"/>
            <a:ext cx="2694582" cy="1299210"/>
          </a:xfrm>
          <a:prstGeom prst="roundRect">
            <a:avLst>
              <a:gd name="adj" fmla="val 41647"/>
            </a:avLst>
          </a:prstGeom>
          <a:solidFill>
            <a:srgbClr val="FFE3B8"/>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5" name="TextBox 44"/>
          <p:cNvSpPr txBox="1"/>
          <p:nvPr/>
        </p:nvSpPr>
        <p:spPr>
          <a:xfrm>
            <a:off x="5393157" y="5472499"/>
            <a:ext cx="2694582" cy="1299210"/>
          </a:xfrm>
          <a:prstGeom prst="roundRect">
            <a:avLst>
              <a:gd name="adj" fmla="val 41647"/>
            </a:avLst>
          </a:prstGeom>
          <a:solidFill>
            <a:srgbClr val="FFE3B8"/>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6" name="TextBox 45"/>
          <p:cNvSpPr txBox="1"/>
          <p:nvPr/>
        </p:nvSpPr>
        <p:spPr>
          <a:xfrm>
            <a:off x="8953981" y="2161878"/>
            <a:ext cx="2694582" cy="1299210"/>
          </a:xfrm>
          <a:prstGeom prst="roundRect">
            <a:avLst>
              <a:gd name="adj" fmla="val 41647"/>
            </a:avLst>
          </a:prstGeom>
          <a:solidFill>
            <a:srgbClr val="F8C1D9"/>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7" name="TextBox 46"/>
          <p:cNvSpPr txBox="1"/>
          <p:nvPr/>
        </p:nvSpPr>
        <p:spPr>
          <a:xfrm>
            <a:off x="8904904" y="3815517"/>
            <a:ext cx="2694582" cy="1299210"/>
          </a:xfrm>
          <a:prstGeom prst="roundRect">
            <a:avLst>
              <a:gd name="adj" fmla="val 41647"/>
            </a:avLst>
          </a:prstGeom>
          <a:solidFill>
            <a:srgbClr val="F8C1D9"/>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8" name="TextBox 47"/>
          <p:cNvSpPr txBox="1"/>
          <p:nvPr/>
        </p:nvSpPr>
        <p:spPr>
          <a:xfrm>
            <a:off x="8897153" y="5509436"/>
            <a:ext cx="2694582" cy="1299210"/>
          </a:xfrm>
          <a:prstGeom prst="roundRect">
            <a:avLst>
              <a:gd name="adj" fmla="val 41647"/>
            </a:avLst>
          </a:prstGeom>
          <a:solidFill>
            <a:srgbClr val="F8C1D9"/>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9" name="TextBox 48"/>
          <p:cNvSpPr txBox="1"/>
          <p:nvPr/>
        </p:nvSpPr>
        <p:spPr>
          <a:xfrm>
            <a:off x="947990" y="4190903"/>
            <a:ext cx="748835" cy="765750"/>
          </a:xfrm>
          <a:prstGeom prst="roundRect">
            <a:avLst>
              <a:gd name="adj" fmla="val 41318"/>
            </a:avLst>
          </a:prstGeom>
          <a:solidFill>
            <a:srgbClr val="7030A0"/>
          </a:solidFill>
          <a:ln>
            <a:noFill/>
          </a:ln>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50" name="TextBox 49"/>
          <p:cNvSpPr txBox="1"/>
          <p:nvPr/>
        </p:nvSpPr>
        <p:spPr>
          <a:xfrm>
            <a:off x="934441" y="5760584"/>
            <a:ext cx="748835" cy="765750"/>
          </a:xfrm>
          <a:prstGeom prst="roundRect">
            <a:avLst>
              <a:gd name="adj" fmla="val 41318"/>
            </a:avLst>
          </a:prstGeom>
          <a:solidFill>
            <a:srgbClr val="7030A0"/>
          </a:solidFill>
          <a:ln>
            <a:noFill/>
          </a:ln>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51" name="Picture 50"/>
          <p:cNvPicPr>
            <a:picLocks noChangeAspect="1"/>
          </p:cNvPicPr>
          <p:nvPr/>
        </p:nvPicPr>
        <p:blipFill>
          <a:blip r:embed="rId4"/>
          <a:stretch>
            <a:fillRect/>
          </a:stretch>
        </p:blipFill>
        <p:spPr>
          <a:xfrm rot="10800000" flipH="1">
            <a:off x="4636172" y="4267339"/>
            <a:ext cx="726619" cy="287022"/>
          </a:xfrm>
          <a:prstGeom prst="rect">
            <a:avLst/>
          </a:prstGeom>
        </p:spPr>
      </p:pic>
      <p:pic>
        <p:nvPicPr>
          <p:cNvPr id="52" name="Picture 51"/>
          <p:cNvPicPr>
            <a:picLocks noChangeAspect="1"/>
          </p:cNvPicPr>
          <p:nvPr/>
        </p:nvPicPr>
        <p:blipFill>
          <a:blip r:embed="rId4"/>
          <a:stretch>
            <a:fillRect/>
          </a:stretch>
        </p:blipFill>
        <p:spPr>
          <a:xfrm rot="10800000" flipH="1">
            <a:off x="8229953" y="4334327"/>
            <a:ext cx="654185" cy="287022"/>
          </a:xfrm>
          <a:prstGeom prst="rect">
            <a:avLst/>
          </a:prstGeom>
        </p:spPr>
      </p:pic>
      <p:pic>
        <p:nvPicPr>
          <p:cNvPr id="53" name="Picture 52"/>
          <p:cNvPicPr>
            <a:picLocks noChangeAspect="1"/>
          </p:cNvPicPr>
          <p:nvPr/>
        </p:nvPicPr>
        <p:blipFill>
          <a:blip r:embed="rId4"/>
          <a:stretch>
            <a:fillRect/>
          </a:stretch>
        </p:blipFill>
        <p:spPr>
          <a:xfrm rot="10800000" flipH="1">
            <a:off x="4618806" y="6058482"/>
            <a:ext cx="726619" cy="287022"/>
          </a:xfrm>
          <a:prstGeom prst="rect">
            <a:avLst/>
          </a:prstGeom>
        </p:spPr>
      </p:pic>
      <p:pic>
        <p:nvPicPr>
          <p:cNvPr id="54" name="Picture 53"/>
          <p:cNvPicPr>
            <a:picLocks noChangeAspect="1"/>
          </p:cNvPicPr>
          <p:nvPr/>
        </p:nvPicPr>
        <p:blipFill>
          <a:blip r:embed="rId4"/>
          <a:stretch>
            <a:fillRect/>
          </a:stretch>
        </p:blipFill>
        <p:spPr>
          <a:xfrm rot="10800000" flipH="1">
            <a:off x="8212587" y="6125470"/>
            <a:ext cx="654185" cy="287022"/>
          </a:xfrm>
          <a:prstGeom prst="rect">
            <a:avLst/>
          </a:prstGeom>
        </p:spPr>
      </p:pic>
      <p:sp>
        <p:nvSpPr>
          <p:cNvPr id="55" name="TextBox 54"/>
          <p:cNvSpPr txBox="1"/>
          <p:nvPr/>
        </p:nvSpPr>
        <p:spPr>
          <a:xfrm>
            <a:off x="1843762" y="3832841"/>
            <a:ext cx="2694582" cy="1299210"/>
          </a:xfrm>
          <a:prstGeom prst="roundRect">
            <a:avLst>
              <a:gd name="adj" fmla="val 41647"/>
            </a:avLst>
          </a:prstGeom>
          <a:solidFill>
            <a:srgbClr val="CDE29A"/>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56" name="TextBox 55"/>
          <p:cNvSpPr txBox="1"/>
          <p:nvPr/>
        </p:nvSpPr>
        <p:spPr>
          <a:xfrm>
            <a:off x="1859066" y="5472499"/>
            <a:ext cx="2694582" cy="1299210"/>
          </a:xfrm>
          <a:prstGeom prst="roundRect">
            <a:avLst>
              <a:gd name="adj" fmla="val 41647"/>
            </a:avLst>
          </a:prstGeom>
          <a:solidFill>
            <a:srgbClr val="CDE29A"/>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7812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par>
                                <p:cTn id="25" presetID="22" presetClass="entr" presetSubtype="8"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500"/>
                                        <p:tgtEl>
                                          <p:spTgt spid="46"/>
                                        </p:tgtEl>
                                      </p:cBhvr>
                                    </p:animEffect>
                                  </p:childTnLst>
                                </p:cTn>
                              </p:par>
                              <p:par>
                                <p:cTn id="43" presetID="16" presetClass="entr" presetSubtype="21"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par>
                                <p:cTn id="46" presetID="16" presetClass="entr" presetSubtype="21"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down)">
                                      <p:cBhvr>
                                        <p:cTn id="65" dur="500"/>
                                        <p:tgtEl>
                                          <p:spTgt spid="44"/>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down)">
                                      <p:cBhvr>
                                        <p:cTn id="68" dur="500"/>
                                        <p:tgtEl>
                                          <p:spTgt spid="47"/>
                                        </p:tgtEl>
                                      </p:cBhvr>
                                    </p:animEffect>
                                  </p:childTnLst>
                                </p:cTn>
                              </p:par>
                              <p:par>
                                <p:cTn id="69" presetID="16" presetClass="entr" presetSubtype="21"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barn(inVertical)">
                                      <p:cBhvr>
                                        <p:cTn id="71" dur="500"/>
                                        <p:tgtEl>
                                          <p:spTgt spid="40"/>
                                        </p:tgtEl>
                                      </p:cBhvr>
                                    </p:animEffect>
                                  </p:childTnLst>
                                </p:cTn>
                              </p:par>
                              <p:par>
                                <p:cTn id="72" presetID="16" presetClass="entr" presetSubtype="21" fill="hold"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barn(inVertical)">
                                      <p:cBhvr>
                                        <p:cTn id="74" dur="500"/>
                                        <p:tgtEl>
                                          <p:spTgt spid="6"/>
                                        </p:tgtEl>
                                      </p:cBhvr>
                                    </p:animEffect>
                                  </p:childTnLst>
                                </p:cTn>
                              </p:par>
                              <p:par>
                                <p:cTn id="75" presetID="16" presetClass="entr" presetSubtype="21"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barn(inVertical)">
                                      <p:cBhvr>
                                        <p:cTn id="77" dur="500"/>
                                        <p:tgtEl>
                                          <p:spTgt spid="11"/>
                                        </p:tgtEl>
                                      </p:cBhvr>
                                    </p:animEffect>
                                  </p:childTnLst>
                                </p:cTn>
                              </p:par>
                              <p:par>
                                <p:cTn id="78" presetID="22" presetClass="entr" presetSubtype="8"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left)">
                                      <p:cBhvr>
                                        <p:cTn id="80" dur="500"/>
                                        <p:tgtEl>
                                          <p:spTgt spid="51"/>
                                        </p:tgtEl>
                                      </p:cBhvr>
                                    </p:animEffect>
                                  </p:childTnLst>
                                </p:cTn>
                              </p:par>
                              <p:par>
                                <p:cTn id="81" presetID="22" presetClass="entr" presetSubtype="8"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left)">
                                      <p:cBhvr>
                                        <p:cTn id="83" dur="500"/>
                                        <p:tgtEl>
                                          <p:spTgt spid="5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wipe(down)">
                                      <p:cBhvr>
                                        <p:cTn id="86" dur="500"/>
                                        <p:tgtEl>
                                          <p:spTgt spid="5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fade">
                                      <p:cBhvr>
                                        <p:cTn id="91" dur="500"/>
                                        <p:tgtEl>
                                          <p:spTgt spid="5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500"/>
                                        <p:tgtEl>
                                          <p:spTgt spid="39"/>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wipe(down)">
                                      <p:cBhvr>
                                        <p:cTn id="103" dur="500"/>
                                        <p:tgtEl>
                                          <p:spTgt spid="45"/>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wipe(down)">
                                      <p:cBhvr>
                                        <p:cTn id="106" dur="500"/>
                                        <p:tgtEl>
                                          <p:spTgt spid="48"/>
                                        </p:tgtEl>
                                      </p:cBhvr>
                                    </p:animEffect>
                                  </p:childTnLst>
                                </p:cTn>
                              </p:par>
                              <p:par>
                                <p:cTn id="107" presetID="16" presetClass="entr" presetSubtype="21"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barn(inVertical)">
                                      <p:cBhvr>
                                        <p:cTn id="109" dur="500"/>
                                        <p:tgtEl>
                                          <p:spTgt spid="41"/>
                                        </p:tgtEl>
                                      </p:cBhvr>
                                    </p:animEffect>
                                  </p:childTnLst>
                                </p:cTn>
                              </p:par>
                              <p:par>
                                <p:cTn id="110" presetID="16" presetClass="entr" presetSubtype="21" fill="hold" nodeType="with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barn(inVertical)">
                                      <p:cBhvr>
                                        <p:cTn id="112" dur="500"/>
                                        <p:tgtEl>
                                          <p:spTgt spid="8"/>
                                        </p:tgtEl>
                                      </p:cBhvr>
                                    </p:animEffect>
                                  </p:childTnLst>
                                </p:cTn>
                              </p:par>
                              <p:par>
                                <p:cTn id="113" presetID="16" presetClass="entr" presetSubtype="21" fill="hold" nodeType="withEffect">
                                  <p:stCondLst>
                                    <p:cond delay="0"/>
                                  </p:stCondLst>
                                  <p:childTnLst>
                                    <p:set>
                                      <p:cBhvr>
                                        <p:cTn id="114" dur="1" fill="hold">
                                          <p:stCondLst>
                                            <p:cond delay="0"/>
                                          </p:stCondLst>
                                        </p:cTn>
                                        <p:tgtEl>
                                          <p:spTgt spid="3"/>
                                        </p:tgtEl>
                                        <p:attrNameLst>
                                          <p:attrName>style.visibility</p:attrName>
                                        </p:attrNameLst>
                                      </p:cBhvr>
                                      <p:to>
                                        <p:strVal val="visible"/>
                                      </p:to>
                                    </p:set>
                                    <p:animEffect transition="in" filter="barn(inVertical)">
                                      <p:cBhvr>
                                        <p:cTn id="115" dur="500"/>
                                        <p:tgtEl>
                                          <p:spTgt spid="3"/>
                                        </p:tgtEl>
                                      </p:cBhvr>
                                    </p:animEffect>
                                  </p:childTnLst>
                                </p:cTn>
                              </p:par>
                              <p:par>
                                <p:cTn id="116" presetID="22" presetClass="entr" presetSubtype="8" fill="hold" nodeType="withEffect">
                                  <p:stCondLst>
                                    <p:cond delay="0"/>
                                  </p:stCondLst>
                                  <p:childTnLst>
                                    <p:set>
                                      <p:cBhvr>
                                        <p:cTn id="117" dur="1" fill="hold">
                                          <p:stCondLst>
                                            <p:cond delay="0"/>
                                          </p:stCondLst>
                                        </p:cTn>
                                        <p:tgtEl>
                                          <p:spTgt spid="53"/>
                                        </p:tgtEl>
                                        <p:attrNameLst>
                                          <p:attrName>style.visibility</p:attrName>
                                        </p:attrNameLst>
                                      </p:cBhvr>
                                      <p:to>
                                        <p:strVal val="visible"/>
                                      </p:to>
                                    </p:set>
                                    <p:animEffect transition="in" filter="wipe(left)">
                                      <p:cBhvr>
                                        <p:cTn id="118" dur="500"/>
                                        <p:tgtEl>
                                          <p:spTgt spid="53"/>
                                        </p:tgtEl>
                                      </p:cBhvr>
                                    </p:animEffect>
                                  </p:childTnLst>
                                </p:cTn>
                              </p:par>
                              <p:par>
                                <p:cTn id="119" presetID="22" presetClass="entr" presetSubtype="8" fill="hold" nodeType="withEffect">
                                  <p:stCondLst>
                                    <p:cond delay="0"/>
                                  </p:stCondLst>
                                  <p:childTnLst>
                                    <p:set>
                                      <p:cBhvr>
                                        <p:cTn id="120" dur="1" fill="hold">
                                          <p:stCondLst>
                                            <p:cond delay="0"/>
                                          </p:stCondLst>
                                        </p:cTn>
                                        <p:tgtEl>
                                          <p:spTgt spid="54"/>
                                        </p:tgtEl>
                                        <p:attrNameLst>
                                          <p:attrName>style.visibility</p:attrName>
                                        </p:attrNameLst>
                                      </p:cBhvr>
                                      <p:to>
                                        <p:strVal val="visible"/>
                                      </p:to>
                                    </p:set>
                                    <p:animEffect transition="in" filter="wipe(left)">
                                      <p:cBhvr>
                                        <p:cTn id="121" dur="500"/>
                                        <p:tgtEl>
                                          <p:spTgt spid="54"/>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wipe(down)">
                                      <p:cBhvr>
                                        <p:cTn id="12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31"/>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30" restart="whenNotActive" fill="hold" evtFilter="cancelBubble" nodeType="interactiveSeq">
                <p:stCondLst>
                  <p:cond evt="onClick" delay="0">
                    <p:tgtEl>
                      <p:spTgt spid="44"/>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35" restart="whenNotActive" fill="hold" evtFilter="cancelBubble" nodeType="interactiveSeq">
                <p:stCondLst>
                  <p:cond evt="onClick" delay="0">
                    <p:tgtEl>
                      <p:spTgt spid="45"/>
                    </p:tgtEl>
                  </p:cond>
                </p:stCondLst>
                <p:endSync evt="end" delay="0">
                  <p:rtn val="all"/>
                </p:endSync>
                <p:childTnLst>
                  <p:par>
                    <p:cTn id="136" fill="hold">
                      <p:stCondLst>
                        <p:cond delay="0"/>
                      </p:stCondLst>
                      <p:childTnLst>
                        <p:par>
                          <p:cTn id="137" fill="hold">
                            <p:stCondLst>
                              <p:cond delay="0"/>
                            </p:stCondLst>
                            <p:childTnLst>
                              <p:par>
                                <p:cTn id="138" presetID="1" presetClass="exit" presetSubtype="0" fill="hold" grpId="1" nodeType="clickEffect">
                                  <p:stCondLst>
                                    <p:cond delay="0"/>
                                  </p:stCondLst>
                                  <p:childTnLst>
                                    <p:set>
                                      <p:cBhvr>
                                        <p:cTn id="139"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40" restart="whenNotActive" fill="hold" evtFilter="cancelBubble" nodeType="interactiveSeq">
                <p:stCondLst>
                  <p:cond evt="onClick" delay="0">
                    <p:tgtEl>
                      <p:spTgt spid="46"/>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45" restart="whenNotActive" fill="hold" evtFilter="cancelBubble" nodeType="interactiveSeq">
                <p:stCondLst>
                  <p:cond evt="onClick" delay="0">
                    <p:tgtEl>
                      <p:spTgt spid="47"/>
                    </p:tgtEl>
                  </p:cond>
                </p:stCondLst>
                <p:endSync evt="end" delay="0">
                  <p:rtn val="all"/>
                </p:endSync>
                <p:childTnLst>
                  <p:par>
                    <p:cTn id="146" fill="hold">
                      <p:stCondLst>
                        <p:cond delay="0"/>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0" restart="whenNotActive" fill="hold" evtFilter="cancelBubble" nodeType="interactiveSeq">
                <p:stCondLst>
                  <p:cond evt="onClick" delay="0">
                    <p:tgtEl>
                      <p:spTgt spid="48"/>
                    </p:tgtEl>
                  </p:cond>
                </p:stCondLst>
                <p:endSync evt="end" delay="0">
                  <p:rtn val="all"/>
                </p:endSync>
                <p:childTnLst>
                  <p:par>
                    <p:cTn id="151" fill="hold">
                      <p:stCondLst>
                        <p:cond delay="0"/>
                      </p:stCondLst>
                      <p:childTnLst>
                        <p:par>
                          <p:cTn id="152" fill="hold">
                            <p:stCondLst>
                              <p:cond delay="0"/>
                            </p:stCondLst>
                            <p:childTnLst>
                              <p:par>
                                <p:cTn id="153" presetID="1" presetClass="exit" presetSubtype="0" fill="hold" grpId="1" nodeType="clickEffect">
                                  <p:stCondLst>
                                    <p:cond delay="0"/>
                                  </p:stCondLst>
                                  <p:childTnLst>
                                    <p:set>
                                      <p:cBhvr>
                                        <p:cTn id="154"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55" restart="whenNotActive" fill="hold" evtFilter="cancelBubble" nodeType="interactiveSeq">
                <p:stCondLst>
                  <p:cond evt="onClick" delay="0">
                    <p:tgtEl>
                      <p:spTgt spid="55"/>
                    </p:tgtEl>
                  </p:cond>
                </p:stCondLst>
                <p:endSync evt="end" delay="0">
                  <p:rtn val="all"/>
                </p:endSync>
                <p:childTnLst>
                  <p:par>
                    <p:cTn id="156" fill="hold">
                      <p:stCondLst>
                        <p:cond delay="0"/>
                      </p:stCondLst>
                      <p:childTnLst>
                        <p:par>
                          <p:cTn id="157" fill="hold">
                            <p:stCondLst>
                              <p:cond delay="0"/>
                            </p:stCondLst>
                            <p:childTnLst>
                              <p:par>
                                <p:cTn id="158" presetID="1" presetClass="exit" presetSubtype="0" fill="hold" grpId="1" nodeType="clickEffect">
                                  <p:stCondLst>
                                    <p:cond delay="0"/>
                                  </p:stCondLst>
                                  <p:childTnLst>
                                    <p:set>
                                      <p:cBhvr>
                                        <p:cTn id="159"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117" grpId="0"/>
      <p:bldP spid="10" grpId="0"/>
      <p:bldP spid="18" grpId="0"/>
      <p:bldP spid="21" grpId="0" animBg="1"/>
      <p:bldP spid="29" grpId="0" animBg="1"/>
      <p:bldP spid="30" grpId="0" animBg="1"/>
      <p:bldP spid="33" grpId="0" animBg="1"/>
      <p:bldP spid="34" grpId="0" animBg="1"/>
      <p:bldP spid="35" grpId="0" animBg="1"/>
      <p:bldP spid="36" grpId="0" animBg="1"/>
      <p:bldP spid="37" grpId="0" animBg="1"/>
      <p:bldP spid="38" grpId="0" animBg="1"/>
      <p:bldP spid="39" grpId="0" animBg="1"/>
      <p:bldP spid="31" grpId="0" animBg="1"/>
      <p:bldP spid="31"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50" grpId="0" animBg="1"/>
      <p:bldP spid="55" grpId="0" animBg="1"/>
      <p:bldP spid="55" grpId="1" animBg="1"/>
      <p:bldP spid="56" grpId="0" animBg="1"/>
      <p:bldP spid="5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1809758" y="1451689"/>
            <a:ext cx="954752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Hãy viết các chuỗi thức ăn có thể xây dựng được từ các sinh vật </a:t>
            </a:r>
            <a:r>
              <a:rPr lang="en-US" sz="2400">
                <a:solidFill>
                  <a:srgbClr val="002060"/>
                </a:solidFill>
                <a:latin typeface="Roboto" panose="02000000000000000000" pitchFamily="2" charset="0"/>
                <a:ea typeface="Roboto" panose="02000000000000000000" pitchFamily="2" charset="0"/>
              </a:rPr>
              <a:t>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2287110" y="466700"/>
            <a:ext cx="927989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TÌM HIỂU VỀ CHUỖI THỨC ĂN TRONG TỰ NHIÊN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1" name="Picture 10"/>
          <p:cNvPicPr>
            <a:picLocks noChangeAspect="1"/>
          </p:cNvPicPr>
          <p:nvPr/>
        </p:nvPicPr>
        <p:blipFill>
          <a:blip r:embed="rId4"/>
          <a:stretch>
            <a:fillRect/>
          </a:stretch>
        </p:blipFill>
        <p:spPr>
          <a:xfrm rot="10800000" flipH="1">
            <a:off x="2242068" y="5049269"/>
            <a:ext cx="819048" cy="333333"/>
          </a:xfrm>
          <a:prstGeom prst="rect">
            <a:avLst/>
          </a:prstGeom>
        </p:spPr>
      </p:pic>
      <p:pic>
        <p:nvPicPr>
          <p:cNvPr id="15" name="Picture 14"/>
          <p:cNvPicPr>
            <a:picLocks noChangeAspect="1"/>
          </p:cNvPicPr>
          <p:nvPr/>
        </p:nvPicPr>
        <p:blipFill>
          <a:blip r:embed="rId4"/>
          <a:stretch>
            <a:fillRect/>
          </a:stretch>
        </p:blipFill>
        <p:spPr>
          <a:xfrm rot="10800000" flipH="1">
            <a:off x="8550534" y="5084290"/>
            <a:ext cx="819048" cy="333333"/>
          </a:xfrm>
          <a:prstGeom prst="rect">
            <a:avLst/>
          </a:prstGeom>
        </p:spPr>
      </p:pic>
      <p:sp>
        <p:nvSpPr>
          <p:cNvPr id="6" name="Rounded Rectangle 5"/>
          <p:cNvSpPr/>
          <p:nvPr/>
        </p:nvSpPr>
        <p:spPr>
          <a:xfrm>
            <a:off x="6478033" y="4883924"/>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Cá</a:t>
            </a:r>
          </a:p>
        </p:txBody>
      </p:sp>
      <p:sp>
        <p:nvSpPr>
          <p:cNvPr id="18" name="Rounded Rectangle 17"/>
          <p:cNvSpPr/>
          <p:nvPr/>
        </p:nvSpPr>
        <p:spPr>
          <a:xfrm>
            <a:off x="9855202" y="4883924"/>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Cò </a:t>
            </a:r>
          </a:p>
        </p:txBody>
      </p:sp>
      <p:sp>
        <p:nvSpPr>
          <p:cNvPr id="13" name="TextBox 12"/>
          <p:cNvSpPr txBox="1"/>
          <p:nvPr/>
        </p:nvSpPr>
        <p:spPr>
          <a:xfrm>
            <a:off x="6696995" y="4943240"/>
            <a:ext cx="1114966"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5" name="TextBox 24"/>
          <p:cNvSpPr txBox="1"/>
          <p:nvPr/>
        </p:nvSpPr>
        <p:spPr>
          <a:xfrm>
            <a:off x="10182366" y="4985101"/>
            <a:ext cx="980438"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6" name="TextBox 25"/>
          <p:cNvSpPr txBox="1"/>
          <p:nvPr/>
        </p:nvSpPr>
        <p:spPr>
          <a:xfrm>
            <a:off x="152967" y="4084306"/>
            <a:ext cx="149654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Rêu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5"/>
          <a:stretch>
            <a:fillRect/>
          </a:stretch>
        </p:blipFill>
        <p:spPr>
          <a:xfrm>
            <a:off x="152967" y="2483297"/>
            <a:ext cx="1830333" cy="1364308"/>
          </a:xfrm>
          <a:prstGeom prst="rect">
            <a:avLst/>
          </a:prstGeom>
        </p:spPr>
      </p:pic>
      <p:pic>
        <p:nvPicPr>
          <p:cNvPr id="5" name="Picture 4"/>
          <p:cNvPicPr>
            <a:picLocks noChangeAspect="1"/>
          </p:cNvPicPr>
          <p:nvPr/>
        </p:nvPicPr>
        <p:blipFill>
          <a:blip r:embed="rId6"/>
          <a:stretch>
            <a:fillRect/>
          </a:stretch>
        </p:blipFill>
        <p:spPr>
          <a:xfrm>
            <a:off x="4413321" y="2438402"/>
            <a:ext cx="2352381" cy="1504762"/>
          </a:xfrm>
          <a:prstGeom prst="rect">
            <a:avLst/>
          </a:prstGeom>
        </p:spPr>
      </p:pic>
      <p:pic>
        <p:nvPicPr>
          <p:cNvPr id="12" name="Picture 11"/>
          <p:cNvPicPr>
            <a:picLocks noChangeAspect="1"/>
          </p:cNvPicPr>
          <p:nvPr/>
        </p:nvPicPr>
        <p:blipFill>
          <a:blip r:embed="rId7"/>
          <a:stretch>
            <a:fillRect/>
          </a:stretch>
        </p:blipFill>
        <p:spPr>
          <a:xfrm>
            <a:off x="7188629" y="2231474"/>
            <a:ext cx="1771429" cy="1871000"/>
          </a:xfrm>
          <a:prstGeom prst="rect">
            <a:avLst/>
          </a:prstGeom>
        </p:spPr>
      </p:pic>
      <p:pic>
        <p:nvPicPr>
          <p:cNvPr id="14" name="Picture 13"/>
          <p:cNvPicPr>
            <a:picLocks noChangeAspect="1"/>
          </p:cNvPicPr>
          <p:nvPr/>
        </p:nvPicPr>
        <p:blipFill>
          <a:blip r:embed="rId8"/>
          <a:stretch>
            <a:fillRect/>
          </a:stretch>
        </p:blipFill>
        <p:spPr>
          <a:xfrm>
            <a:off x="9382986" y="2357364"/>
            <a:ext cx="2579199" cy="1646417"/>
          </a:xfrm>
          <a:prstGeom prst="rect">
            <a:avLst/>
          </a:prstGeom>
        </p:spPr>
      </p:pic>
      <p:pic>
        <p:nvPicPr>
          <p:cNvPr id="21" name="Picture 20"/>
          <p:cNvPicPr>
            <a:picLocks noChangeAspect="1"/>
          </p:cNvPicPr>
          <p:nvPr/>
        </p:nvPicPr>
        <p:blipFill>
          <a:blip r:embed="rId9"/>
          <a:stretch>
            <a:fillRect/>
          </a:stretch>
        </p:blipFill>
        <p:spPr>
          <a:xfrm>
            <a:off x="2406227" y="2479761"/>
            <a:ext cx="1584167" cy="1462308"/>
          </a:xfrm>
          <a:prstGeom prst="rect">
            <a:avLst/>
          </a:prstGeom>
        </p:spPr>
      </p:pic>
      <p:sp>
        <p:nvSpPr>
          <p:cNvPr id="27" name="TextBox 26"/>
          <p:cNvSpPr txBox="1"/>
          <p:nvPr/>
        </p:nvSpPr>
        <p:spPr>
          <a:xfrm>
            <a:off x="2388042" y="4084306"/>
            <a:ext cx="149654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Ốc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8" name="TextBox 27"/>
          <p:cNvSpPr txBox="1"/>
          <p:nvPr/>
        </p:nvSpPr>
        <p:spPr>
          <a:xfrm>
            <a:off x="4744170" y="4084306"/>
            <a:ext cx="149654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Cá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9" name="TextBox 28"/>
          <p:cNvSpPr txBox="1"/>
          <p:nvPr/>
        </p:nvSpPr>
        <p:spPr>
          <a:xfrm>
            <a:off x="7326072" y="4084306"/>
            <a:ext cx="149654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Cò</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0" name="TextBox 29"/>
          <p:cNvSpPr txBox="1"/>
          <p:nvPr/>
        </p:nvSpPr>
        <p:spPr>
          <a:xfrm>
            <a:off x="10070460" y="4084306"/>
            <a:ext cx="149654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Bồ nông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2" name="Rounded Rectangle 31"/>
          <p:cNvSpPr/>
          <p:nvPr/>
        </p:nvSpPr>
        <p:spPr>
          <a:xfrm>
            <a:off x="3295694" y="488328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Ốc</a:t>
            </a:r>
          </a:p>
        </p:txBody>
      </p:sp>
      <p:sp>
        <p:nvSpPr>
          <p:cNvPr id="33" name="TextBox 32"/>
          <p:cNvSpPr txBox="1"/>
          <p:nvPr/>
        </p:nvSpPr>
        <p:spPr>
          <a:xfrm>
            <a:off x="3500822" y="4976664"/>
            <a:ext cx="1114966"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34" name="Rounded Rectangle 33"/>
          <p:cNvSpPr/>
          <p:nvPr/>
        </p:nvSpPr>
        <p:spPr>
          <a:xfrm>
            <a:off x="438185" y="489909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Rêu</a:t>
            </a:r>
          </a:p>
        </p:txBody>
      </p:sp>
      <p:sp>
        <p:nvSpPr>
          <p:cNvPr id="35" name="TextBox 34"/>
          <p:cNvSpPr txBox="1"/>
          <p:nvPr/>
        </p:nvSpPr>
        <p:spPr>
          <a:xfrm>
            <a:off x="694792" y="4985102"/>
            <a:ext cx="1114966"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pic>
        <p:nvPicPr>
          <p:cNvPr id="36" name="Picture 35"/>
          <p:cNvPicPr>
            <a:picLocks noChangeAspect="1"/>
          </p:cNvPicPr>
          <p:nvPr/>
        </p:nvPicPr>
        <p:blipFill>
          <a:blip r:embed="rId4"/>
          <a:stretch>
            <a:fillRect/>
          </a:stretch>
        </p:blipFill>
        <p:spPr>
          <a:xfrm rot="10800000" flipH="1">
            <a:off x="5379589" y="5071572"/>
            <a:ext cx="819048" cy="333333"/>
          </a:xfrm>
          <a:prstGeom prst="rect">
            <a:avLst/>
          </a:prstGeom>
        </p:spPr>
      </p:pic>
      <p:pic>
        <p:nvPicPr>
          <p:cNvPr id="37" name="Picture 36"/>
          <p:cNvPicPr>
            <a:picLocks noChangeAspect="1"/>
          </p:cNvPicPr>
          <p:nvPr/>
        </p:nvPicPr>
        <p:blipFill>
          <a:blip r:embed="rId4"/>
          <a:stretch>
            <a:fillRect/>
          </a:stretch>
        </p:blipFill>
        <p:spPr>
          <a:xfrm rot="10800000" flipH="1">
            <a:off x="2242068" y="6044906"/>
            <a:ext cx="819048" cy="333333"/>
          </a:xfrm>
          <a:prstGeom prst="rect">
            <a:avLst/>
          </a:prstGeom>
          <a:solidFill>
            <a:srgbClr val="CDE29A"/>
          </a:solidFill>
        </p:spPr>
      </p:pic>
      <p:pic>
        <p:nvPicPr>
          <p:cNvPr id="38" name="Picture 37"/>
          <p:cNvPicPr>
            <a:picLocks noChangeAspect="1"/>
          </p:cNvPicPr>
          <p:nvPr/>
        </p:nvPicPr>
        <p:blipFill>
          <a:blip r:embed="rId4"/>
          <a:stretch>
            <a:fillRect/>
          </a:stretch>
        </p:blipFill>
        <p:spPr>
          <a:xfrm rot="10800000" flipH="1">
            <a:off x="8550534" y="6079927"/>
            <a:ext cx="819048" cy="333333"/>
          </a:xfrm>
          <a:prstGeom prst="rect">
            <a:avLst/>
          </a:prstGeom>
          <a:solidFill>
            <a:srgbClr val="CDE29A"/>
          </a:solidFill>
        </p:spPr>
      </p:pic>
      <p:sp>
        <p:nvSpPr>
          <p:cNvPr id="39" name="Rounded Rectangle 38"/>
          <p:cNvSpPr/>
          <p:nvPr/>
        </p:nvSpPr>
        <p:spPr>
          <a:xfrm>
            <a:off x="6478033" y="5879561"/>
            <a:ext cx="1634767" cy="595423"/>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Cá</a:t>
            </a:r>
          </a:p>
        </p:txBody>
      </p:sp>
      <p:sp>
        <p:nvSpPr>
          <p:cNvPr id="40" name="Rounded Rectangle 39"/>
          <p:cNvSpPr/>
          <p:nvPr/>
        </p:nvSpPr>
        <p:spPr>
          <a:xfrm>
            <a:off x="9855202" y="5879561"/>
            <a:ext cx="1634767" cy="595423"/>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Bồ nông </a:t>
            </a:r>
          </a:p>
        </p:txBody>
      </p:sp>
      <p:sp>
        <p:nvSpPr>
          <p:cNvPr id="41" name="TextBox 40"/>
          <p:cNvSpPr txBox="1"/>
          <p:nvPr/>
        </p:nvSpPr>
        <p:spPr>
          <a:xfrm>
            <a:off x="6696995" y="5938877"/>
            <a:ext cx="1114966" cy="461665"/>
          </a:xfrm>
          <a:prstGeom prst="rect">
            <a:avLst/>
          </a:prstGeom>
          <a:solidFill>
            <a:srgbClr val="CDE29A"/>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42" name="TextBox 41"/>
          <p:cNvSpPr txBox="1"/>
          <p:nvPr/>
        </p:nvSpPr>
        <p:spPr>
          <a:xfrm>
            <a:off x="10113498" y="5979386"/>
            <a:ext cx="1243781" cy="461665"/>
          </a:xfrm>
          <a:prstGeom prst="rect">
            <a:avLst/>
          </a:prstGeom>
          <a:solidFill>
            <a:srgbClr val="CDE29A"/>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43" name="Rounded Rectangle 42"/>
          <p:cNvSpPr/>
          <p:nvPr/>
        </p:nvSpPr>
        <p:spPr>
          <a:xfrm>
            <a:off x="3295694" y="5878923"/>
            <a:ext cx="1634767" cy="595423"/>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Ốc</a:t>
            </a:r>
          </a:p>
        </p:txBody>
      </p:sp>
      <p:sp>
        <p:nvSpPr>
          <p:cNvPr id="44" name="TextBox 43"/>
          <p:cNvSpPr txBox="1"/>
          <p:nvPr/>
        </p:nvSpPr>
        <p:spPr>
          <a:xfrm>
            <a:off x="3500822" y="5972301"/>
            <a:ext cx="1114966" cy="461665"/>
          </a:xfrm>
          <a:prstGeom prst="rect">
            <a:avLst/>
          </a:prstGeom>
          <a:solidFill>
            <a:srgbClr val="CDE29A"/>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45" name="Rounded Rectangle 44"/>
          <p:cNvSpPr/>
          <p:nvPr/>
        </p:nvSpPr>
        <p:spPr>
          <a:xfrm>
            <a:off x="438185" y="5894733"/>
            <a:ext cx="1634767" cy="595423"/>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Rêu</a:t>
            </a:r>
          </a:p>
        </p:txBody>
      </p:sp>
      <p:sp>
        <p:nvSpPr>
          <p:cNvPr id="46" name="TextBox 45"/>
          <p:cNvSpPr txBox="1"/>
          <p:nvPr/>
        </p:nvSpPr>
        <p:spPr>
          <a:xfrm>
            <a:off x="694792" y="5980739"/>
            <a:ext cx="1114966" cy="461665"/>
          </a:xfrm>
          <a:prstGeom prst="rect">
            <a:avLst/>
          </a:prstGeom>
          <a:solidFill>
            <a:srgbClr val="CDE29A"/>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pic>
        <p:nvPicPr>
          <p:cNvPr id="47" name="Picture 46"/>
          <p:cNvPicPr>
            <a:picLocks noChangeAspect="1"/>
          </p:cNvPicPr>
          <p:nvPr/>
        </p:nvPicPr>
        <p:blipFill>
          <a:blip r:embed="rId4"/>
          <a:stretch>
            <a:fillRect/>
          </a:stretch>
        </p:blipFill>
        <p:spPr>
          <a:xfrm rot="10800000" flipH="1">
            <a:off x="5379589" y="6067209"/>
            <a:ext cx="819048" cy="333333"/>
          </a:xfrm>
          <a:prstGeom prst="rect">
            <a:avLst/>
          </a:prstGeom>
          <a:solidFill>
            <a:srgbClr val="CDE29A"/>
          </a:solidFill>
        </p:spPr>
      </p:pic>
    </p:spTree>
    <p:extLst>
      <p:ext uri="{BB962C8B-B14F-4D97-AF65-F5344CB8AC3E}">
        <p14:creationId xmlns:p14="http://schemas.microsoft.com/office/powerpoint/2010/main" val="243627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par>
                                <p:cTn id="41" presetID="14" presetClass="entr" presetSubtype="1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par>
                                <p:cTn id="44" presetID="14" presetClass="entr" presetSubtype="1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500"/>
                                        <p:tgtEl>
                                          <p:spTgt spid="5"/>
                                        </p:tgtEl>
                                      </p:cBhvr>
                                    </p:animEffect>
                                  </p:childTnLst>
                                </p:cTn>
                              </p:par>
                              <p:par>
                                <p:cTn id="47" presetID="14" presetClass="entr" presetSubtype="1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randombar(horizontal)">
                                      <p:cBhvr>
                                        <p:cTn id="49" dur="500"/>
                                        <p:tgtEl>
                                          <p:spTgt spid="12"/>
                                        </p:tgtEl>
                                      </p:cBhvr>
                                    </p:animEffect>
                                  </p:childTnLst>
                                </p:cTn>
                              </p:par>
                              <p:par>
                                <p:cTn id="50" presetID="14" presetClass="entr" presetSubtype="1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randombar(horizontal)">
                                      <p:cBhvr>
                                        <p:cTn id="52" dur="500"/>
                                        <p:tgtEl>
                                          <p:spTgt spid="14"/>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down)">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par>
                                <p:cTn id="68" presetID="22" presetClass="entr" presetSubtype="8"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left)">
                                      <p:cBhvr>
                                        <p:cTn id="70" dur="500"/>
                                        <p:tgtEl>
                                          <p:spTgt spid="36"/>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wipe(down)">
                                      <p:cBhvr>
                                        <p:cTn id="73" dur="500"/>
                                        <p:tgtEl>
                                          <p:spTgt spid="4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down)">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ipe(left)">
                                      <p:cBhvr>
                                        <p:cTn id="79" dur="500"/>
                                        <p:tgtEl>
                                          <p:spTgt spid="37"/>
                                        </p:tgtEl>
                                      </p:cBhvr>
                                    </p:animEffect>
                                  </p:childTnLst>
                                </p:cTn>
                              </p:par>
                              <p:par>
                                <p:cTn id="80" presetID="22" presetClass="entr" presetSubtype="8" fill="hold" nodeType="with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wipe(left)">
                                      <p:cBhvr>
                                        <p:cTn id="82" dur="500"/>
                                        <p:tgtEl>
                                          <p:spTgt spid="3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500"/>
                                        <p:tgtEl>
                                          <p:spTgt spid="40"/>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wipe(down)">
                                      <p:cBhvr>
                                        <p:cTn id="91" dur="500"/>
                                        <p:tgtEl>
                                          <p:spTgt spid="4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500"/>
                                        <p:tgtEl>
                                          <p:spTgt spid="43"/>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wipe(down)">
                                      <p:cBhvr>
                                        <p:cTn id="97" dur="500"/>
                                        <p:tgtEl>
                                          <p:spTgt spid="4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500"/>
                                        <p:tgtEl>
                                          <p:spTgt spid="45"/>
                                        </p:tgtEl>
                                      </p:cBhvr>
                                    </p:animEffect>
                                  </p:childTnLst>
                                </p:cTn>
                              </p:par>
                              <p:par>
                                <p:cTn id="101" presetID="22" presetClass="entr" presetSubtype="8" fill="hold" nodeType="with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wipe(left)">
                                      <p:cBhvr>
                                        <p:cTn id="10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13"/>
                    </p:tgtEl>
                  </p:cond>
                </p:stCondLst>
                <p:endSync evt="end" delay="0">
                  <p:rtn val="all"/>
                </p:endSync>
                <p:childTnLst>
                  <p:par>
                    <p:cTn id="105" fill="hold">
                      <p:stCondLst>
                        <p:cond delay="0"/>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9" restart="whenNotActive" fill="hold" evtFilter="cancelBubble" nodeType="interactiveSeq">
                <p:stCondLst>
                  <p:cond evt="onClick" delay="0">
                    <p:tgtEl>
                      <p:spTgt spid="25"/>
                    </p:tgtEl>
                  </p:cond>
                </p:stCondLst>
                <p:endSync evt="end" delay="0">
                  <p:rtn val="all"/>
                </p:endSync>
                <p:childTnLst>
                  <p:par>
                    <p:cTn id="110" fill="hold">
                      <p:stCondLst>
                        <p:cond delay="0"/>
                      </p:stCondLst>
                      <p:childTnLst>
                        <p:par>
                          <p:cTn id="111" fill="hold">
                            <p:stCondLst>
                              <p:cond delay="0"/>
                            </p:stCondLst>
                            <p:childTnLst>
                              <p:par>
                                <p:cTn id="112" presetID="1" presetClass="exit" presetSubtype="0" fill="hold" grpId="1" nodeType="clickEffect">
                                  <p:stCondLst>
                                    <p:cond delay="0"/>
                                  </p:stCondLst>
                                  <p:childTnLst>
                                    <p:set>
                                      <p:cBhvr>
                                        <p:cTn id="113"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33"/>
                    </p:tgtEl>
                  </p:cond>
                </p:stCondLst>
                <p:endSync evt="end" delay="0">
                  <p:rtn val="all"/>
                </p:endSync>
                <p:childTnLst>
                  <p:par>
                    <p:cTn id="115" fill="hold">
                      <p:stCondLst>
                        <p:cond delay="0"/>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5"/>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1" nodeType="clickEffect">
                                  <p:stCondLst>
                                    <p:cond delay="0"/>
                                  </p:stCondLst>
                                  <p:childTnLst>
                                    <p:set>
                                      <p:cBhvr>
                                        <p:cTn id="12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4" restart="whenNotActive" fill="hold" evtFilter="cancelBubble" nodeType="interactiveSeq">
                <p:stCondLst>
                  <p:cond evt="onClick" delay="0">
                    <p:tgtEl>
                      <p:spTgt spid="41"/>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9" restart="whenNotActive" fill="hold" evtFilter="cancelBubble" nodeType="interactiveSeq">
                <p:stCondLst>
                  <p:cond evt="onClick" delay="0">
                    <p:tgtEl>
                      <p:spTgt spid="42"/>
                    </p:tgtEl>
                  </p:cond>
                </p:stCondLst>
                <p:endSync evt="end" delay="0">
                  <p:rtn val="all"/>
                </p:endSync>
                <p:childTnLst>
                  <p:par>
                    <p:cTn id="130" fill="hold">
                      <p:stCondLst>
                        <p:cond delay="0"/>
                      </p:stCondLst>
                      <p:childTnLst>
                        <p:par>
                          <p:cTn id="131" fill="hold">
                            <p:stCondLst>
                              <p:cond delay="0"/>
                            </p:stCondLst>
                            <p:childTnLst>
                              <p:par>
                                <p:cTn id="132" presetID="1" presetClass="exit" presetSubtype="0" fill="hold" grpId="1" nodeType="clickEffect">
                                  <p:stCondLst>
                                    <p:cond delay="0"/>
                                  </p:stCondLst>
                                  <p:childTnLst>
                                    <p:set>
                                      <p:cBhvr>
                                        <p:cTn id="133"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34" restart="whenNotActive" fill="hold" evtFilter="cancelBubble" nodeType="interactiveSeq">
                <p:stCondLst>
                  <p:cond evt="onClick" delay="0">
                    <p:tgtEl>
                      <p:spTgt spid="44"/>
                    </p:tgtEl>
                  </p:cond>
                </p:stCondLst>
                <p:endSync evt="end" delay="0">
                  <p:rtn val="all"/>
                </p:endSync>
                <p:childTnLst>
                  <p:par>
                    <p:cTn id="135" fill="hold">
                      <p:stCondLst>
                        <p:cond delay="0"/>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39" restart="whenNotActive" fill="hold" evtFilter="cancelBubble" nodeType="interactiveSeq">
                <p:stCondLst>
                  <p:cond evt="onClick" delay="0">
                    <p:tgtEl>
                      <p:spTgt spid="46"/>
                    </p:tgtEl>
                  </p:cond>
                </p:stCondLst>
                <p:endSync evt="end" delay="0">
                  <p:rtn val="all"/>
                </p:endSync>
                <p:childTnLst>
                  <p:par>
                    <p:cTn id="140" fill="hold">
                      <p:stCondLst>
                        <p:cond delay="0"/>
                      </p:stCondLst>
                      <p:childTnLst>
                        <p:par>
                          <p:cTn id="141" fill="hold">
                            <p:stCondLst>
                              <p:cond delay="0"/>
                            </p:stCondLst>
                            <p:childTnLst>
                              <p:par>
                                <p:cTn id="142" presetID="1" presetClass="exit" presetSubtype="0" fill="hold" grpId="1" nodeType="clickEffect">
                                  <p:stCondLst>
                                    <p:cond delay="0"/>
                                  </p:stCondLst>
                                  <p:childTnLst>
                                    <p:set>
                                      <p:cBhvr>
                                        <p:cTn id="14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10" grpId="0"/>
      <p:bldP spid="6" grpId="0" animBg="1"/>
      <p:bldP spid="18" grpId="0" animBg="1"/>
      <p:bldP spid="13" grpId="0" animBg="1"/>
      <p:bldP spid="13" grpId="1" animBg="1"/>
      <p:bldP spid="25" grpId="0" animBg="1"/>
      <p:bldP spid="25" grpId="1" animBg="1"/>
      <p:bldP spid="26" grpId="0"/>
      <p:bldP spid="27" grpId="0"/>
      <p:bldP spid="28" grpId="0"/>
      <p:bldP spid="29" grpId="0"/>
      <p:bldP spid="30" grpId="0"/>
      <p:bldP spid="32" grpId="0" animBg="1"/>
      <p:bldP spid="33" grpId="0" animBg="1"/>
      <p:bldP spid="33" grpId="1" animBg="1"/>
      <p:bldP spid="34" grpId="0" animBg="1"/>
      <p:bldP spid="35" grpId="0" animBg="1"/>
      <p:bldP spid="35" grpId="1" animBg="1"/>
      <p:bldP spid="39" grpId="0" animBg="1"/>
      <p:bldP spid="40" grpId="0" animBg="1"/>
      <p:bldP spid="41" grpId="0" animBg="1"/>
      <p:bldP spid="41" grpId="1" animBg="1"/>
      <p:bldP spid="42" grpId="0" animBg="1"/>
      <p:bldP spid="42" grpId="1" animBg="1"/>
      <p:bldP spid="43" grpId="0" animBg="1"/>
      <p:bldP spid="44" grpId="0" animBg="1"/>
      <p:bldP spid="44" grpId="1" animBg="1"/>
      <p:bldP spid="45" grpId="0" animBg="1"/>
      <p:bldP spid="46" grpId="0" animBg="1"/>
      <p:bldP spid="4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4" name="TextBox 13"/>
          <p:cNvSpPr txBox="1"/>
          <p:nvPr/>
        </p:nvSpPr>
        <p:spPr>
          <a:xfrm>
            <a:off x="1418747" y="2041868"/>
            <a:ext cx="9359905" cy="2677656"/>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Sắp xếp các sinh vật sau thành chuỗi thức ăn và vẽ sơ đồ	</a:t>
            </a:r>
          </a:p>
          <a:p>
            <a:r>
              <a:rPr lang="vi-VN" sz="2400">
                <a:latin typeface="Roboto" panose="02000000000000000000" pitchFamily="2" charset="0"/>
                <a:ea typeface="Roboto" panose="02000000000000000000" pitchFamily="2" charset="0"/>
              </a:rPr>
              <a:t>1. Sâu, chim, rau xanh, đại bàng, rắn</a:t>
            </a:r>
          </a:p>
          <a:p>
            <a:r>
              <a:rPr lang="vi-VN" sz="2400">
                <a:latin typeface="Roboto" panose="02000000000000000000" pitchFamily="2" charset="0"/>
                <a:ea typeface="Roboto" panose="02000000000000000000" pitchFamily="2" charset="0"/>
              </a:rPr>
              <a:t>..…………………………………………………………………………………………………………………</a:t>
            </a: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2. Cọp, giun đất, mùn bã hữu cơ, gà, chó sói</a:t>
            </a:r>
          </a:p>
          <a:p>
            <a:r>
              <a:rPr lang="vi-VN" sz="2400">
                <a:latin typeface="Roboto" panose="02000000000000000000" pitchFamily="2" charset="0"/>
                <a:ea typeface="Roboto" panose="02000000000000000000" pitchFamily="2" charset="0"/>
              </a:rPr>
              <a:t>..…………………………………………………………………………………………………………………</a:t>
            </a:r>
          </a:p>
        </p:txBody>
      </p:sp>
      <p:sp>
        <p:nvSpPr>
          <p:cNvPr id="9" name="TextBox 8"/>
          <p:cNvSpPr txBox="1"/>
          <p:nvPr/>
        </p:nvSpPr>
        <p:spPr>
          <a:xfrm>
            <a:off x="1713705" y="2727730"/>
            <a:ext cx="5888574" cy="461665"/>
          </a:xfrm>
          <a:prstGeom prst="rect">
            <a:avLst/>
          </a:prstGeom>
          <a:noFill/>
        </p:spPr>
        <p:txBody>
          <a:bodyPr wrap="square" rtlCol="0">
            <a:spAutoFit/>
          </a:bodyPr>
          <a:lstStyle/>
          <a:p>
            <a:pPr algn="just">
              <a:defRPr/>
            </a:pPr>
            <a:r>
              <a:rPr lang="en-US" sz="2400">
                <a:solidFill>
                  <a:srgbClr val="FF0000"/>
                </a:solidFill>
                <a:latin typeface="Roboto" panose="02000000000000000000" pitchFamily="2" charset="0"/>
                <a:ea typeface="Roboto" panose="02000000000000000000" pitchFamily="2" charset="0"/>
              </a:rPr>
              <a:t>Rau xanh, sâu, chim, rắn, đại bàng</a:t>
            </a:r>
            <a:endParaRPr lang="vi-VN" sz="2400">
              <a:solidFill>
                <a:srgbClr val="FF0000"/>
              </a:solidFill>
              <a:latin typeface="Roboto" panose="02000000000000000000" pitchFamily="2" charset="0"/>
              <a:ea typeface="Roboto" panose="02000000000000000000" pitchFamily="2" charset="0"/>
            </a:endParaRPr>
          </a:p>
        </p:txBody>
      </p:sp>
      <p:sp>
        <p:nvSpPr>
          <p:cNvPr id="17" name="TextBox 16"/>
          <p:cNvSpPr txBox="1"/>
          <p:nvPr/>
        </p:nvSpPr>
        <p:spPr>
          <a:xfrm>
            <a:off x="1519556" y="4181715"/>
            <a:ext cx="6635617" cy="461665"/>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rPr>
              <a:t>Mùn bã hữu cơ</a:t>
            </a:r>
            <a:r>
              <a:rPr lang="en-US" sz="2400">
                <a:solidFill>
                  <a:srgbClr val="FF0000"/>
                </a:solidFill>
                <a:latin typeface="Roboto" panose="02000000000000000000" pitchFamily="2" charset="0"/>
                <a:ea typeface="Roboto" panose="02000000000000000000" pitchFamily="2" charset="0"/>
              </a:rPr>
              <a:t>, g</a:t>
            </a:r>
            <a:r>
              <a:rPr lang="vi-VN" sz="2400">
                <a:solidFill>
                  <a:srgbClr val="FF0000"/>
                </a:solidFill>
                <a:latin typeface="Roboto" panose="02000000000000000000" pitchFamily="2" charset="0"/>
                <a:ea typeface="Roboto" panose="02000000000000000000" pitchFamily="2" charset="0"/>
              </a:rPr>
              <a:t>iun đất</a:t>
            </a:r>
            <a:r>
              <a:rPr lang="en-US" sz="2400">
                <a:solidFill>
                  <a:srgbClr val="FF0000"/>
                </a:solidFill>
                <a:latin typeface="Roboto" panose="02000000000000000000" pitchFamily="2" charset="0"/>
                <a:ea typeface="Roboto" panose="02000000000000000000" pitchFamily="2" charset="0"/>
              </a:rPr>
              <a:t>,</a:t>
            </a:r>
            <a:r>
              <a:rPr lang="vi-VN" sz="2400">
                <a:solidFill>
                  <a:srgbClr val="FF0000"/>
                </a:solidFill>
                <a:latin typeface="Roboto" panose="02000000000000000000" pitchFamily="2" charset="0"/>
                <a:ea typeface="Roboto" panose="02000000000000000000" pitchFamily="2" charset="0"/>
              </a:rPr>
              <a:t> </a:t>
            </a:r>
            <a:r>
              <a:rPr lang="en-US" sz="2400">
                <a:solidFill>
                  <a:srgbClr val="FF0000"/>
                </a:solidFill>
                <a:latin typeface="Roboto" panose="02000000000000000000" pitchFamily="2" charset="0"/>
                <a:ea typeface="Roboto" panose="02000000000000000000" pitchFamily="2" charset="0"/>
              </a:rPr>
              <a:t>g</a:t>
            </a:r>
            <a:r>
              <a:rPr lang="vi-VN" sz="2400">
                <a:solidFill>
                  <a:srgbClr val="FF0000"/>
                </a:solidFill>
                <a:latin typeface="Roboto" panose="02000000000000000000" pitchFamily="2" charset="0"/>
                <a:ea typeface="Roboto" panose="02000000000000000000" pitchFamily="2" charset="0"/>
              </a:rPr>
              <a:t>à</a:t>
            </a:r>
            <a:r>
              <a:rPr lang="en-US" sz="2400">
                <a:solidFill>
                  <a:srgbClr val="FF0000"/>
                </a:solidFill>
                <a:latin typeface="Roboto" panose="02000000000000000000" pitchFamily="2" charset="0"/>
                <a:ea typeface="Roboto" panose="02000000000000000000" pitchFamily="2" charset="0"/>
              </a:rPr>
              <a:t>,</a:t>
            </a:r>
            <a:r>
              <a:rPr lang="vi-VN" sz="2400">
                <a:solidFill>
                  <a:srgbClr val="FF0000"/>
                </a:solidFill>
                <a:latin typeface="Roboto" panose="02000000000000000000" pitchFamily="2" charset="0"/>
                <a:ea typeface="Roboto" panose="02000000000000000000" pitchFamily="2" charset="0"/>
              </a:rPr>
              <a:t> </a:t>
            </a:r>
            <a:r>
              <a:rPr lang="en-US" sz="2400">
                <a:solidFill>
                  <a:srgbClr val="FF0000"/>
                </a:solidFill>
                <a:latin typeface="Roboto" panose="02000000000000000000" pitchFamily="2" charset="0"/>
                <a:ea typeface="Roboto" panose="02000000000000000000" pitchFamily="2" charset="0"/>
              </a:rPr>
              <a:t>c</a:t>
            </a:r>
            <a:r>
              <a:rPr lang="vi-VN" sz="2400">
                <a:solidFill>
                  <a:srgbClr val="FF0000"/>
                </a:solidFill>
                <a:latin typeface="Roboto" panose="02000000000000000000" pitchFamily="2" charset="0"/>
                <a:ea typeface="Roboto" panose="02000000000000000000" pitchFamily="2" charset="0"/>
              </a:rPr>
              <a:t>hó sói </a:t>
            </a:r>
            <a:r>
              <a:rPr lang="en-US" sz="2400">
                <a:solidFill>
                  <a:srgbClr val="FF0000"/>
                </a:solidFill>
                <a:latin typeface="Roboto" panose="02000000000000000000" pitchFamily="2" charset="0"/>
                <a:ea typeface="Roboto" panose="02000000000000000000" pitchFamily="2" charset="0"/>
              </a:rPr>
              <a:t>,</a:t>
            </a:r>
            <a:r>
              <a:rPr lang="vi-VN" sz="2400">
                <a:solidFill>
                  <a:srgbClr val="FF0000"/>
                </a:solidFill>
                <a:latin typeface="Roboto" panose="02000000000000000000" pitchFamily="2" charset="0"/>
                <a:ea typeface="Roboto" panose="02000000000000000000" pitchFamily="2" charset="0"/>
              </a:rPr>
              <a:t> </a:t>
            </a:r>
            <a:r>
              <a:rPr lang="en-US" sz="2400">
                <a:solidFill>
                  <a:srgbClr val="FF0000"/>
                </a:solidFill>
                <a:latin typeface="Roboto" panose="02000000000000000000" pitchFamily="2" charset="0"/>
                <a:ea typeface="Roboto" panose="02000000000000000000" pitchFamily="2" charset="0"/>
              </a:rPr>
              <a:t>c</a:t>
            </a:r>
            <a:r>
              <a:rPr lang="vi-VN" sz="2400">
                <a:solidFill>
                  <a:srgbClr val="FF0000"/>
                </a:solidFill>
                <a:latin typeface="Roboto" panose="02000000000000000000" pitchFamily="2" charset="0"/>
                <a:ea typeface="Roboto" panose="02000000000000000000" pitchFamily="2" charset="0"/>
              </a:rPr>
              <a:t>ọp</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1169581" y="3302277"/>
            <a:ext cx="1258690"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Rau xanh</a:t>
            </a:r>
          </a:p>
        </p:txBody>
      </p:sp>
      <p:sp>
        <p:nvSpPr>
          <p:cNvPr id="13" name="TextBox 12"/>
          <p:cNvSpPr txBox="1"/>
          <p:nvPr/>
        </p:nvSpPr>
        <p:spPr>
          <a:xfrm>
            <a:off x="3266826" y="3302277"/>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Sâu</a:t>
            </a:r>
          </a:p>
        </p:txBody>
      </p:sp>
      <p:cxnSp>
        <p:nvCxnSpPr>
          <p:cNvPr id="15" name="Straight Arrow Connector 14"/>
          <p:cNvCxnSpPr/>
          <p:nvPr/>
        </p:nvCxnSpPr>
        <p:spPr>
          <a:xfrm>
            <a:off x="2488209" y="3502332"/>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78452" y="3302277"/>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Chim</a:t>
            </a:r>
          </a:p>
        </p:txBody>
      </p:sp>
      <p:sp>
        <p:nvSpPr>
          <p:cNvPr id="20" name="TextBox 19"/>
          <p:cNvSpPr txBox="1"/>
          <p:nvPr/>
        </p:nvSpPr>
        <p:spPr>
          <a:xfrm>
            <a:off x="7490078" y="3302277"/>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Rắn</a:t>
            </a:r>
          </a:p>
        </p:txBody>
      </p:sp>
      <p:cxnSp>
        <p:nvCxnSpPr>
          <p:cNvPr id="21" name="Straight Arrow Connector 20"/>
          <p:cNvCxnSpPr/>
          <p:nvPr/>
        </p:nvCxnSpPr>
        <p:spPr>
          <a:xfrm>
            <a:off x="6711461" y="3502332"/>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599835" y="3502332"/>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600447" y="3174314"/>
            <a:ext cx="1117009" cy="707886"/>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Đại bàng</a:t>
            </a:r>
          </a:p>
        </p:txBody>
      </p:sp>
      <p:cxnSp>
        <p:nvCxnSpPr>
          <p:cNvPr id="24" name="Straight Arrow Connector 23"/>
          <p:cNvCxnSpPr/>
          <p:nvPr/>
        </p:nvCxnSpPr>
        <p:spPr>
          <a:xfrm>
            <a:off x="8823087" y="3502332"/>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95370" y="4768765"/>
            <a:ext cx="1258690" cy="707886"/>
          </a:xfrm>
          <a:prstGeom prst="rect">
            <a:avLst/>
          </a:prstGeom>
          <a:noFill/>
          <a:ln w="19050">
            <a:solidFill>
              <a:srgbClr val="FF0000"/>
            </a:solidFill>
          </a:ln>
        </p:spPr>
        <p:txBody>
          <a:bodyPr wrap="square" rtlCol="0">
            <a:spAutoFit/>
          </a:bodyPr>
          <a:lstStyle/>
          <a:p>
            <a:pPr algn="ctr"/>
            <a:r>
              <a:rPr lang="vi-VN" sz="2000">
                <a:solidFill>
                  <a:srgbClr val="FF0000"/>
                </a:solidFill>
                <a:latin typeface="Roboto" panose="02000000000000000000" pitchFamily="2" charset="0"/>
                <a:ea typeface="Roboto" panose="02000000000000000000" pitchFamily="2" charset="0"/>
              </a:rPr>
              <a:t>Mùn bã hữu cơ</a:t>
            </a:r>
            <a:endParaRPr lang="en-US" sz="2000">
              <a:solidFill>
                <a:srgbClr val="FF0000"/>
              </a:solidFill>
              <a:latin typeface="Roboto" panose="02000000000000000000" pitchFamily="2" charset="0"/>
              <a:ea typeface="Roboto" panose="02000000000000000000" pitchFamily="2" charset="0"/>
            </a:endParaRPr>
          </a:p>
        </p:txBody>
      </p:sp>
      <p:sp>
        <p:nvSpPr>
          <p:cNvPr id="26" name="TextBox 25"/>
          <p:cNvSpPr txBox="1"/>
          <p:nvPr/>
        </p:nvSpPr>
        <p:spPr>
          <a:xfrm>
            <a:off x="3094136" y="4867985"/>
            <a:ext cx="1269073"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Giun đất</a:t>
            </a:r>
          </a:p>
        </p:txBody>
      </p:sp>
      <p:cxnSp>
        <p:nvCxnSpPr>
          <p:cNvPr id="27" name="Straight Arrow Connector 26"/>
          <p:cNvCxnSpPr/>
          <p:nvPr/>
        </p:nvCxnSpPr>
        <p:spPr>
          <a:xfrm>
            <a:off x="2424272" y="5068040"/>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314515" y="4867985"/>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Gà </a:t>
            </a:r>
          </a:p>
        </p:txBody>
      </p:sp>
      <p:sp>
        <p:nvSpPr>
          <p:cNvPr id="29" name="TextBox 28"/>
          <p:cNvSpPr txBox="1"/>
          <p:nvPr/>
        </p:nvSpPr>
        <p:spPr>
          <a:xfrm>
            <a:off x="7426141" y="4867985"/>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Chó sói </a:t>
            </a:r>
          </a:p>
        </p:txBody>
      </p:sp>
      <p:cxnSp>
        <p:nvCxnSpPr>
          <p:cNvPr id="30" name="Straight Arrow Connector 29"/>
          <p:cNvCxnSpPr/>
          <p:nvPr/>
        </p:nvCxnSpPr>
        <p:spPr>
          <a:xfrm>
            <a:off x="6647524" y="5068040"/>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535898" y="5068040"/>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537767" y="4832406"/>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Cọp</a:t>
            </a:r>
          </a:p>
        </p:txBody>
      </p:sp>
      <p:cxnSp>
        <p:nvCxnSpPr>
          <p:cNvPr id="33" name="Straight Arrow Connector 32"/>
          <p:cNvCxnSpPr/>
          <p:nvPr/>
        </p:nvCxnSpPr>
        <p:spPr>
          <a:xfrm>
            <a:off x="8759150" y="5068040"/>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82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7" grpId="0"/>
      <p:bldP spid="12" grpId="0" animBg="1"/>
      <p:bldP spid="13" grpId="0" animBg="1"/>
      <p:bldP spid="19" grpId="0" animBg="1"/>
      <p:bldP spid="20" grpId="0" animBg="1"/>
      <p:bldP spid="23" grpId="0" animBg="1"/>
      <p:bldP spid="25" grpId="0" animBg="1"/>
      <p:bldP spid="26" grpId="0" animBg="1"/>
      <p:bldP spid="28" grpId="0" animBg="1"/>
      <p:bldP spid="29"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65264" y="438109"/>
            <a:ext cx="9417899"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TÌM HIỂU VỀ CHUỖI THỨC ĂN TRONG TỰ NHIÊN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8" y="135135"/>
            <a:ext cx="2246550" cy="1550366"/>
          </a:xfrm>
          <a:prstGeom prst="rect">
            <a:avLst/>
          </a:prstGeom>
        </p:spPr>
      </p:pic>
      <p:sp>
        <p:nvSpPr>
          <p:cNvPr id="10" name="TextBox 9"/>
          <p:cNvSpPr txBox="1"/>
          <p:nvPr/>
        </p:nvSpPr>
        <p:spPr>
          <a:xfrm>
            <a:off x="2217132" y="3175035"/>
            <a:ext cx="7252270" cy="830997"/>
          </a:xfrm>
          <a:prstGeom prst="rect">
            <a:avLst/>
          </a:prstGeom>
          <a:noFill/>
        </p:spPr>
        <p:txBody>
          <a:bodyPr wrap="square" rtlCol="0">
            <a:spAutoFit/>
          </a:bodyPr>
          <a:lstStyle/>
          <a:p>
            <a:pPr lvl="0" algn="ctr">
              <a:defRPr/>
            </a:pPr>
            <a:r>
              <a:rPr lang="vi-VN" sz="2400" b="1" dirty="0">
                <a:solidFill>
                  <a:srgbClr val="002060"/>
                </a:solidFill>
                <a:latin typeface="Roboto" panose="02000000000000000000" pitchFamily="2" charset="0"/>
                <a:ea typeface="Roboto" panose="02000000000000000000" pitchFamily="2" charset="0"/>
              </a:rPr>
              <a:t>LẤY VÍ DỤ CÁC CHUỖI THỨC ĂN Ở MÔI TRƯỜNG TỰ NHIÊN XUNG QUANH NƠI</a:t>
            </a:r>
            <a:r>
              <a:rPr lang="en-US" sz="2400" b="1" dirty="0">
                <a:solidFill>
                  <a:srgbClr val="002060"/>
                </a:solidFill>
                <a:latin typeface="Roboto" panose="02000000000000000000" pitchFamily="2" charset="0"/>
                <a:ea typeface="Roboto" panose="02000000000000000000" pitchFamily="2" charset="0"/>
              </a:rPr>
              <a:t> </a:t>
            </a:r>
            <a:r>
              <a:rPr lang="vi-VN" sz="2400" b="1" dirty="0">
                <a:solidFill>
                  <a:srgbClr val="002060"/>
                </a:solidFill>
                <a:latin typeface="Roboto" panose="02000000000000000000" pitchFamily="2" charset="0"/>
                <a:ea typeface="Roboto" panose="02000000000000000000" pitchFamily="2" charset="0"/>
              </a:rPr>
              <a:t>EM SỐNG ?</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9681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7999</TotalTime>
  <Words>1411</Words>
  <Application>Microsoft Office PowerPoint</Application>
  <PresentationFormat>Widescreen</PresentationFormat>
  <Paragraphs>200</Paragraphs>
  <Slides>24</Slides>
  <Notes>23</Notes>
  <HiddenSlides>0</HiddenSlides>
  <MMClips>1</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0</vt:i4>
      </vt:variant>
      <vt:variant>
        <vt:lpstr>Slide Titles</vt:lpstr>
      </vt:variant>
      <vt:variant>
        <vt:i4>24</vt:i4>
      </vt:variant>
    </vt:vector>
  </HeadingPairs>
  <TitlesOfParts>
    <vt:vector size="35" baseType="lpstr">
      <vt:lpstr>Times New Roman</vt:lpstr>
      <vt:lpstr>Pangolin</vt:lpstr>
      <vt:lpstr>Calibri Light</vt:lpstr>
      <vt:lpstr>Roboto</vt:lpstr>
      <vt:lpstr>.VnMonotype corsivaH</vt:lpstr>
      <vt:lpstr>Roboto Black</vt:lpstr>
      <vt:lpstr>Calibri</vt:lpstr>
      <vt:lpstr>Arial</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434</cp:revision>
  <dcterms:created xsi:type="dcterms:W3CDTF">2023-04-01T23:44:56Z</dcterms:created>
  <dcterms:modified xsi:type="dcterms:W3CDTF">2025-03-24T14:23:54Z</dcterms:modified>
</cp:coreProperties>
</file>