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4.svg" ContentType="image/svg+xml"/>
  <Override PartName="/ppt/media/image25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3"/>
    <p:sldId id="263" r:id="rId4"/>
    <p:sldId id="421" r:id="rId5"/>
    <p:sldId id="475" r:id="rId6"/>
    <p:sldId id="257" r:id="rId8"/>
    <p:sldId id="465" r:id="rId9"/>
    <p:sldId id="462" r:id="rId10"/>
    <p:sldId id="466" r:id="rId11"/>
    <p:sldId id="473" r:id="rId12"/>
    <p:sldId id="258" r:id="rId13"/>
    <p:sldId id="467" r:id="rId14"/>
    <p:sldId id="452" r:id="rId15"/>
    <p:sldId id="259" r:id="rId16"/>
    <p:sldId id="260" r:id="rId17"/>
    <p:sldId id="468" r:id="rId18"/>
    <p:sldId id="469" r:id="rId19"/>
    <p:sldId id="474" r:id="rId20"/>
    <p:sldId id="265" r:id="rId21"/>
    <p:sldId id="476" r:id="rId22"/>
  </p:sldIdLst>
  <p:sldSz cx="18288000" cy="10287000"/>
  <p:notesSz cx="6858000" cy="9144000"/>
  <p:embeddedFontLst>
    <p:embeddedFont>
      <p:font typeface="TNKeyUni-Hyper" panose="02020500000000000000" pitchFamily="18" charset="0"/>
      <p:regular r:id="rId27"/>
    </p:embeddedFont>
    <p:embeddedFont>
      <p:font typeface="HP001 5 hàng" panose="020B0603050302020204" charset="0"/>
      <p:regular r:id="rId28"/>
      <p:bold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009900"/>
    <a:srgbClr val="D6B3E5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58052" autoAdjust="0"/>
  </p:normalViewPr>
  <p:slideViewPr>
    <p:cSldViewPr showGuides="1">
      <p:cViewPr varScale="1">
        <p:scale>
          <a:sx n="33" d="100"/>
          <a:sy n="33" d="100"/>
        </p:scale>
        <p:origin x="86" y="77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7842A-50F6-4545-8E65-1E8A8E8F960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8ACCA-C3B5-4E97-B003-236875F84A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ACCA-C3B5-4E97-B003-236875F84AC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ACCA-C3B5-4E97-B003-236875F84AC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A0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A1,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ACCA-C3B5-4E97-B003-236875F84AC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GI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" y="756395"/>
            <a:ext cx="5668982" cy="2478473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50000"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1">
              <a:alphaModFix amt="50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97928" y="8335163"/>
            <a:ext cx="8292143" cy="2176688"/>
          </a:xfrm>
          <a:custGeom>
            <a:avLst/>
            <a:gdLst/>
            <a:ahLst/>
            <a:cxnLst/>
            <a:rect l="l" t="t" r="r" b="b"/>
            <a:pathLst>
              <a:path w="8292143" h="2176688">
                <a:moveTo>
                  <a:pt x="0" y="0"/>
                </a:moveTo>
                <a:lnTo>
                  <a:pt x="8292144" y="0"/>
                </a:lnTo>
                <a:lnTo>
                  <a:pt x="8292144" y="2176687"/>
                </a:lnTo>
                <a:lnTo>
                  <a:pt x="0" y="21766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296160" y="160353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322071" y="3003591"/>
            <a:ext cx="9643855" cy="84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400" dirty="0">
                <a:solidFill>
                  <a:srgbClr val="FF0000"/>
                </a:solidFill>
                <a:latin typeface="TNKeyUni-Hyper" panose="02020500000000000000" pitchFamily="18" charset="0"/>
                <a:ea typeface="TNKeyUni-Hyper" panose="02020500000000000000" pitchFamily="18" charset="0"/>
                <a:cs typeface="TNKeyUni-Hyper" panose="02020500000000000000" pitchFamily="18" charset="0"/>
              </a:rPr>
              <a:t>HOẠT ĐỘNG TRẢI NGHIỆM</a:t>
            </a:r>
            <a:endParaRPr lang="en-US" sz="5400" dirty="0">
              <a:solidFill>
                <a:srgbClr val="FF0000"/>
              </a:solidFill>
              <a:latin typeface="TNKeyUni-Hyper" panose="02020500000000000000" pitchFamily="18" charset="0"/>
              <a:ea typeface="TNKeyUni-Hyper" panose="02020500000000000000" pitchFamily="18" charset="0"/>
              <a:cs typeface="TNKeyUni-Hyper" panose="02020500000000000000" pitchFamily="18" charset="0"/>
            </a:endParaRPr>
          </a:p>
        </p:txBody>
      </p:sp>
      <p:sp>
        <p:nvSpPr>
          <p:cNvPr id="19" name="WordArt 6"/>
          <p:cNvSpPr>
            <a:spLocks noChangeArrowheads="1" noChangeShapeType="1" noTextEdit="1"/>
          </p:cNvSpPr>
          <p:nvPr/>
        </p:nvSpPr>
        <p:spPr bwMode="auto">
          <a:xfrm>
            <a:off x="2400183" y="2059661"/>
            <a:ext cx="13544506" cy="4640868"/>
          </a:xfrm>
          <a:prstGeom prst="rect">
            <a:avLst/>
          </a:prstGeom>
        </p:spPr>
        <p:txBody>
          <a:bodyPr spcFirstLastPara="1" wrap="none" lIns="91088" tIns="45604" rIns="91088" bIns="45604" numCol="1" fromWordArt="1">
            <a:prstTxWarp prst="textArchUp">
              <a:avLst>
                <a:gd name="adj" fmla="val 10804461"/>
              </a:avLst>
            </a:prstTxWarp>
          </a:bodyPr>
          <a:lstStyle/>
          <a:p>
            <a:pPr algn="ctr" defTabSz="1213485"/>
            <a:r>
              <a:rPr lang="en-US" sz="359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59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30790" y="4070470"/>
            <a:ext cx="76984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4"/>
          <p:cNvSpPr/>
          <p:nvPr/>
        </p:nvSpPr>
        <p:spPr>
          <a:xfrm>
            <a:off x="1" y="7470667"/>
            <a:ext cx="18288000" cy="2788441"/>
          </a:xfrm>
          <a:custGeom>
            <a:avLst/>
            <a:gdLst/>
            <a:ahLst/>
            <a:cxnLst/>
            <a:rect l="l" t="t" r="r" b="b"/>
            <a:pathLst>
              <a:path w="21713515" h="9118669">
                <a:moveTo>
                  <a:pt x="0" y="0"/>
                </a:moveTo>
                <a:lnTo>
                  <a:pt x="21713515" y="0"/>
                </a:lnTo>
                <a:lnTo>
                  <a:pt x="21713515" y="9118669"/>
                </a:lnTo>
                <a:lnTo>
                  <a:pt x="0" y="9118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66" r="-7464" b="-227017"/>
            </a:stretch>
          </a:blipFill>
        </p:spPr>
      </p:sp>
      <p:sp>
        <p:nvSpPr>
          <p:cNvPr id="22" name="Freeform 6"/>
          <p:cNvSpPr/>
          <p:nvPr/>
        </p:nvSpPr>
        <p:spPr>
          <a:xfrm>
            <a:off x="5486400" y="6078220"/>
            <a:ext cx="7315200" cy="3750703"/>
          </a:xfrm>
          <a:custGeom>
            <a:avLst/>
            <a:gdLst/>
            <a:ahLst/>
            <a:cxnLst/>
            <a:rect l="l" t="t" r="r" b="b"/>
            <a:pathLst>
              <a:path w="7315200" h="3750703">
                <a:moveTo>
                  <a:pt x="0" y="0"/>
                </a:moveTo>
                <a:lnTo>
                  <a:pt x="7315200" y="0"/>
                </a:lnTo>
                <a:lnTo>
                  <a:pt x="7315200" y="3750703"/>
                </a:lnTo>
                <a:lnTo>
                  <a:pt x="0" y="3750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9"/>
          <p:cNvSpPr/>
          <p:nvPr/>
        </p:nvSpPr>
        <p:spPr>
          <a:xfrm>
            <a:off x="14497836" y="6739083"/>
            <a:ext cx="4507822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1"/>
          <p:cNvSpPr/>
          <p:nvPr/>
        </p:nvSpPr>
        <p:spPr>
          <a:xfrm flipH="1">
            <a:off x="-405291" y="6739083"/>
            <a:ext cx="4685561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" descr="Gần 100 Hình động dễ thươ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65321" y="6566006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401469" y="7651482"/>
            <a:ext cx="3371931" cy="27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0060182" y="4675035"/>
            <a:ext cx="9592871" cy="4748471"/>
          </a:xfrm>
          <a:custGeom>
            <a:avLst/>
            <a:gdLst/>
            <a:ahLst/>
            <a:cxnLst/>
            <a:rect l="l" t="t" r="r" b="b"/>
            <a:pathLst>
              <a:path w="9592871" h="4748471">
                <a:moveTo>
                  <a:pt x="9592871" y="0"/>
                </a:moveTo>
                <a:lnTo>
                  <a:pt x="0" y="0"/>
                </a:lnTo>
                <a:lnTo>
                  <a:pt x="0" y="4748472"/>
                </a:lnTo>
                <a:lnTo>
                  <a:pt x="9592871" y="4748472"/>
                </a:lnTo>
                <a:lnTo>
                  <a:pt x="9592871" y="0"/>
                </a:lnTo>
                <a:close/>
              </a:path>
            </a:pathLst>
          </a:custGeom>
          <a:blipFill>
            <a:blip r:embed="rId1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878" y="8467795"/>
            <a:ext cx="18134245" cy="1791313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4" y="0"/>
                </a:lnTo>
                <a:lnTo>
                  <a:pt x="18134244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1" b="-3251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42776" y="2425806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874945" y="6739083"/>
            <a:ext cx="5155216" cy="3520025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/>
          <p:cNvGrpSpPr/>
          <p:nvPr/>
        </p:nvGrpSpPr>
        <p:grpSpPr>
          <a:xfrm>
            <a:off x="2736852" y="1880118"/>
            <a:ext cx="8866749" cy="3642042"/>
            <a:chOff x="416668" y="315427"/>
            <a:chExt cx="8866749" cy="3642042"/>
          </a:xfrm>
        </p:grpSpPr>
        <p:sp>
          <p:nvSpPr>
            <p:cNvPr id="7" name="Freeform 7"/>
            <p:cNvSpPr/>
            <p:nvPr/>
          </p:nvSpPr>
          <p:spPr>
            <a:xfrm>
              <a:off x="416668" y="315427"/>
              <a:ext cx="8866749" cy="3642042"/>
            </a:xfrm>
            <a:custGeom>
              <a:avLst/>
              <a:gdLst/>
              <a:ahLst/>
              <a:cxnLst/>
              <a:rect l="l" t="t" r="r" b="b"/>
              <a:pathLst>
                <a:path w="4690448" h="2321772">
                  <a:moveTo>
                    <a:pt x="0" y="0"/>
                  </a:moveTo>
                  <a:lnTo>
                    <a:pt x="4690448" y="0"/>
                  </a:lnTo>
                  <a:lnTo>
                    <a:pt x="4690448" y="2321772"/>
                  </a:lnTo>
                  <a:lnTo>
                    <a:pt x="0" y="2321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336230" y="1322977"/>
              <a:ext cx="6572012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xem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ảnh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nghe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liệu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video </a:t>
              </a:r>
              <a:r>
                <a:rPr lang="en-US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9"/>
          <p:cNvSpPr/>
          <p:nvPr/>
        </p:nvSpPr>
        <p:spPr>
          <a:xfrm>
            <a:off x="12868855" y="3431135"/>
            <a:ext cx="3073921" cy="5932316"/>
          </a:xfrm>
          <a:custGeom>
            <a:avLst/>
            <a:gdLst/>
            <a:ahLst/>
            <a:cxnLst/>
            <a:rect l="l" t="t" r="r" b="b"/>
            <a:pathLst>
              <a:path w="4384157" h="8897736">
                <a:moveTo>
                  <a:pt x="0" y="0"/>
                </a:moveTo>
                <a:lnTo>
                  <a:pt x="4384157" y="0"/>
                </a:lnTo>
                <a:lnTo>
                  <a:pt x="4384157" y="8897736"/>
                </a:lnTo>
                <a:lnTo>
                  <a:pt x="0" y="8897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Inverted="1" isContent="1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9069795"/>
            <a:ext cx="1508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viện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ea typeface="TNKeyUni-Arialnew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Vận động quyên góp ủng hộ em học sinh mắc bệnh hiểm nghè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1219"/>
            <a:ext cx="11125200" cy="83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a đình chật vật vì các con đều mắc bệnh hiểm nghè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5" y="178443"/>
            <a:ext cx="8496335" cy="62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hát vọng sống của cô bé lớp 6 mắc bệnh hiểm nghè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552700"/>
            <a:ext cx="9224511" cy="577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87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"/>
            <a:ext cx="9144000" cy="5287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4212"/>
            <a:ext cx="8970747" cy="46634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17255" y="6591769"/>
            <a:ext cx="830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Em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thử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vị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trí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sẽ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ra </a:t>
            </a:r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4800" dirty="0">
                <a:solidFill>
                  <a:srgbClr val="0000FF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?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ea typeface="TNKeyUni-Arialnew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wind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8600" y="8467795"/>
            <a:ext cx="18669000" cy="1819205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4" y="0"/>
                </a:lnTo>
                <a:lnTo>
                  <a:pt x="18134244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1" b="-3186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79252" y="528166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97000" y="6739083"/>
            <a:ext cx="4684945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3841284" y="513476"/>
            <a:ext cx="10668000" cy="4020195"/>
            <a:chOff x="644568" y="584926"/>
            <a:chExt cx="10668000" cy="4020195"/>
          </a:xfrm>
        </p:grpSpPr>
        <p:sp>
          <p:nvSpPr>
            <p:cNvPr id="13" name="Arrow: Pentagon 12"/>
            <p:cNvSpPr/>
            <p:nvPr/>
          </p:nvSpPr>
          <p:spPr>
            <a:xfrm>
              <a:off x="644568" y="584926"/>
              <a:ext cx="10668000" cy="4020195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7030A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2699" y="1010886"/>
              <a:ext cx="8062298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khăn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</a:t>
              </a:r>
              <a:r>
                <a:rPr lang="vi-VN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qua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tivi</a:t>
              </a:r>
              <a:r>
                <a: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,….?</a:t>
              </a:r>
              <a:endPara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3" r="24277"/>
          <a:stretch>
            <a:fillRect/>
          </a:stretch>
        </p:blipFill>
        <p:spPr>
          <a:xfrm>
            <a:off x="-147744" y="1248966"/>
            <a:ext cx="4370832" cy="91059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25600" y="773206"/>
            <a:ext cx="9944100" cy="3477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hay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 đ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Tổng hợp hình nền powerpoint hoa đẹp mang đến cho bạn nhiều lựa chọn đa dạ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63000" y="1368075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CHỦ ĐỀ</a:t>
            </a:r>
            <a:endParaRPr lang="en-US" sz="60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9399" y="2586414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6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9"/>
          <a:stretch>
            <a:fillRect/>
          </a:stretch>
        </p:blipFill>
        <p:spPr>
          <a:xfrm>
            <a:off x="5676898" y="5235913"/>
            <a:ext cx="11925301" cy="5084714"/>
          </a:xfrm>
          <a:prstGeom prst="rect">
            <a:avLst/>
          </a:prstGeom>
        </p:spPr>
      </p:pic>
      <p:sp>
        <p:nvSpPr>
          <p:cNvPr id="30" name="Star: 10 Points 29"/>
          <p:cNvSpPr/>
          <p:nvPr/>
        </p:nvSpPr>
        <p:spPr>
          <a:xfrm>
            <a:off x="533400" y="1875906"/>
            <a:ext cx="4991097" cy="5084714"/>
          </a:xfrm>
          <a:prstGeom prst="star10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6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6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505200" y="1861047"/>
            <a:ext cx="14320338" cy="1153056"/>
            <a:chOff x="5812627" y="4875523"/>
            <a:chExt cx="14538225" cy="1153056"/>
          </a:xfrm>
        </p:grpSpPr>
        <p:sp>
          <p:nvSpPr>
            <p:cNvPr id="7" name="Arrow: Pentagon 6"/>
            <p:cNvSpPr/>
            <p:nvPr/>
          </p:nvSpPr>
          <p:spPr>
            <a:xfrm flipH="1">
              <a:off x="5812627" y="4875523"/>
              <a:ext cx="14538225" cy="1153056"/>
            </a:xfrm>
            <a:prstGeom prst="homePlate">
              <a:avLst/>
            </a:prstGeom>
            <a:solidFill>
              <a:srgbClr val="D6B3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05562" y="5124450"/>
              <a:ext cx="11120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57400" y="410352"/>
            <a:ext cx="15773400" cy="1044700"/>
            <a:chOff x="4378072" y="305275"/>
            <a:chExt cx="10210800" cy="1044700"/>
          </a:xfrm>
        </p:grpSpPr>
        <p:sp>
          <p:nvSpPr>
            <p:cNvPr id="6" name="Arrow: Pentagon 5"/>
            <p:cNvSpPr/>
            <p:nvPr/>
          </p:nvSpPr>
          <p:spPr>
            <a:xfrm flipH="1">
              <a:off x="4378072" y="305275"/>
              <a:ext cx="10210800" cy="1044700"/>
            </a:xfrm>
            <a:prstGeom prst="homePlate">
              <a:avLst/>
            </a:prstGeom>
            <a:solidFill>
              <a:srgbClr val="D6B3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45142" y="528552"/>
              <a:ext cx="9740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khăn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135728" y="424124"/>
            <a:ext cx="2243138" cy="403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23111" r="4294" b="17357"/>
          <a:stretch>
            <a:fillRect/>
          </a:stretch>
        </p:blipFill>
        <p:spPr>
          <a:xfrm>
            <a:off x="751252" y="5545201"/>
            <a:ext cx="10167698" cy="369734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181600" y="3450709"/>
            <a:ext cx="12643938" cy="1153057"/>
            <a:chOff x="5506638" y="8317328"/>
            <a:chExt cx="11874104" cy="1153057"/>
          </a:xfrm>
        </p:grpSpPr>
        <p:sp>
          <p:nvSpPr>
            <p:cNvPr id="19" name="Arrow: Pentagon 18"/>
            <p:cNvSpPr/>
            <p:nvPr/>
          </p:nvSpPr>
          <p:spPr>
            <a:xfrm flipH="1">
              <a:off x="5506638" y="8317328"/>
              <a:ext cx="11827672" cy="1153057"/>
            </a:xfrm>
            <a:prstGeom prst="homePlate">
              <a:avLst/>
            </a:prstGeom>
            <a:solidFill>
              <a:srgbClr val="D6B3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48374" y="8570692"/>
              <a:ext cx="11332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3: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hẹn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196" name="Picture 4" descr="Cách &quot;nuôi heo&quot; đất để tiết kiệm tiền hiệu quả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046" y="5545201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0600" y="492728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THẢO LUẬN NHÓM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5"/>
          <p:cNvGraphicFramePr>
            <a:graphicFrameLocks noGrp="1"/>
          </p:cNvGraphicFramePr>
          <p:nvPr/>
        </p:nvGraphicFramePr>
        <p:xfrm>
          <a:off x="609600" y="1256871"/>
          <a:ext cx="17297401" cy="8727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0"/>
                <a:gridCol w="3507665"/>
                <a:gridCol w="4418368"/>
                <a:gridCol w="4418368"/>
              </a:tblGrid>
              <a:tr h="1381779">
                <a:tc>
                  <a:txBody>
                    <a:bodyPr/>
                    <a:lstStyle/>
                    <a:p>
                      <a:pPr algn="just"/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36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:</a:t>
                      </a:r>
                      <a:endParaRPr lang="en-US" sz="36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3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3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3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6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Nguyễn</a:t>
                      </a:r>
                      <a:r>
                        <a:rPr lang="en-US" sz="3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Văn A</a:t>
                      </a:r>
                      <a:endParaRPr lang="en-US" sz="36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175260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vấn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Thiếu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xuyên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đau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ốm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268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đỡ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</a:t>
                      </a:r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kiệm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ủng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gạo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mua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7909">
                <a:tc rowSpan="5"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6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</a:t>
                      </a:r>
                      <a:endParaRPr lang="en-US" sz="3600" dirty="0">
                        <a:solidFill>
                          <a:srgbClr val="0099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endParaRPr lang="en-US" sz="3600" dirty="0">
                        <a:solidFill>
                          <a:srgbClr val="0099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endParaRPr lang="en-US" sz="3600" dirty="0">
                        <a:solidFill>
                          <a:srgbClr val="0099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7909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36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kiệm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endParaRPr lang="en-US" sz="36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3/2024</a:t>
                      </a:r>
                      <a:endParaRPr lang="en-US" sz="36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7909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 Văn C</a:t>
                      </a:r>
                      <a:endParaRPr lang="en-US" sz="36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kiệm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endParaRPr lang="en-US" sz="36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 </a:t>
                      </a:r>
                      <a:r>
                        <a:rPr lang="en-US" sz="3600" dirty="0" err="1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600" dirty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3/2024</a:t>
                      </a:r>
                      <a:endParaRPr lang="en-US" sz="360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7909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7909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562598" y="6795582"/>
            <a:ext cx="12344401" cy="3165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62598" y="4377040"/>
            <a:ext cx="12344401" cy="2438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62600" y="2655697"/>
            <a:ext cx="12344401" cy="1752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62600" y="1281538"/>
            <a:ext cx="12344401" cy="13817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drap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0+ hình nền PowerPoint cute siêu dễ thương, ấn tượng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-647700"/>
            <a:ext cx="15349537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</a:t>
            </a:r>
            <a:r>
              <a:rPr lang="vi-VN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</a:t>
            </a:r>
            <a:r>
              <a:rPr lang="vi-VN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vi-VN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thiếp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</a:t>
            </a:r>
            <a:r>
              <a:rPr lang="vi-VN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0600" y="171144"/>
            <a:ext cx="9901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8600" y="876300"/>
            <a:ext cx="6284119" cy="2695053"/>
            <a:chOff x="4099469" y="3064789"/>
            <a:chExt cx="7696199" cy="269505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4099469" y="3064789"/>
              <a:ext cx="7696199" cy="2362200"/>
            </a:xfrm>
            <a:prstGeom prst="ellipse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61468" y="3328407"/>
              <a:ext cx="6172200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r>
                <a:rPr lang="vi-VN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thiếp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gửi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4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lũ</a:t>
              </a:r>
              <a:endPara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268" name="Picture 4" descr="Chia sẻ yêu thương với trường học vùng lũ Quảng Bì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7" y="3539555"/>
            <a:ext cx="5848048" cy="438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hững cánh hạc giấy bay về miền Tr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118" y="1465805"/>
            <a:ext cx="6342012" cy="421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Những cánh hạc giấy bay về miền T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21" y="2771253"/>
            <a:ext cx="4353091" cy="581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Mẫu thiệp đẹp và ý nghĩa dành tặng thầy, cô giáo ngày 20/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503" y="6242165"/>
            <a:ext cx="6592764" cy="370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66098" y="8809672"/>
            <a:ext cx="74145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36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ippl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42842" y="4510811"/>
            <a:ext cx="8486051" cy="4200595"/>
          </a:xfrm>
          <a:custGeom>
            <a:avLst/>
            <a:gdLst/>
            <a:ahLst/>
            <a:cxnLst/>
            <a:rect l="l" t="t" r="r" b="b"/>
            <a:pathLst>
              <a:path w="8486051" h="4200595">
                <a:moveTo>
                  <a:pt x="0" y="0"/>
                </a:moveTo>
                <a:lnTo>
                  <a:pt x="8486051" y="0"/>
                </a:lnTo>
                <a:lnTo>
                  <a:pt x="8486051" y="4200596"/>
                </a:lnTo>
                <a:lnTo>
                  <a:pt x="0" y="42005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5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8600" y="8467795"/>
            <a:ext cx="18669000" cy="1819205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4" y="0"/>
                </a:lnTo>
                <a:lnTo>
                  <a:pt x="18134244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1" b="-3186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79252" y="5281667"/>
            <a:ext cx="4690448" cy="2321772"/>
          </a:xfrm>
          <a:custGeom>
            <a:avLst/>
            <a:gdLst/>
            <a:ahLst/>
            <a:cxnLst/>
            <a:rect l="l" t="t" r="r" b="b"/>
            <a:pathLst>
              <a:path w="4690448" h="2321772">
                <a:moveTo>
                  <a:pt x="0" y="0"/>
                </a:moveTo>
                <a:lnTo>
                  <a:pt x="4690448" y="0"/>
                </a:lnTo>
                <a:lnTo>
                  <a:pt x="4690448" y="2321771"/>
                </a:lnTo>
                <a:lnTo>
                  <a:pt x="0" y="2321771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97000" y="6739083"/>
            <a:ext cx="4684945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3" r="24277"/>
          <a:stretch>
            <a:fillRect/>
          </a:stretch>
        </p:blipFill>
        <p:spPr>
          <a:xfrm>
            <a:off x="-147744" y="1248966"/>
            <a:ext cx="4370832" cy="9105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758960"/>
            <a:ext cx="6284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Cam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96045" y="2524973"/>
            <a:ext cx="6284119" cy="2362200"/>
            <a:chOff x="4099469" y="3064789"/>
            <a:chExt cx="7696199" cy="236220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Oval 6"/>
            <p:cNvSpPr/>
            <p:nvPr/>
          </p:nvSpPr>
          <p:spPr>
            <a:xfrm>
              <a:off x="4099469" y="3064789"/>
              <a:ext cx="7696199" cy="23622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61468" y="3882524"/>
              <a:ext cx="6172200" cy="10772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endPara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eelOff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- a lĩ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8600" y="0"/>
            <a:ext cx="18288000" cy="97297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435590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495062" y="876301"/>
            <a:ext cx="17571720" cy="4335145"/>
          </a:xfrm>
          <a:prstGeom prst="rect">
            <a:avLst/>
          </a:prstGeom>
          <a:noFill/>
          <a:ln w="9525">
            <a:noFill/>
          </a:ln>
        </p:spPr>
        <p:txBody>
          <a:bodyPr wrap="square" lIns="181515" tIns="90758" rIns="181515" bIns="907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6000" b="1" dirty="0" err="1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Thứ</a:t>
            </a:r>
            <a:r>
              <a:rPr lang="en-US" altLang="en-US" sz="6000" b="1" dirty="0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tư</a:t>
            </a:r>
            <a:r>
              <a:rPr lang="en-US" altLang="en-US" sz="6000" b="1" dirty="0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ngày</a:t>
            </a:r>
            <a:r>
              <a:rPr lang="en-US" altLang="en-US" sz="6000" b="1" dirty="0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 </a:t>
            </a:r>
            <a:r>
              <a:rPr lang="en-US" altLang="en-US" sz="6000" b="1" dirty="0" err="1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tháng</a:t>
            </a:r>
            <a:r>
              <a:rPr lang="en-US" altLang="en-US" sz="6000" b="1" dirty="0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</a:t>
            </a:r>
            <a:r>
              <a:rPr lang="vi-VN" altLang="en-US" sz="6000" b="1" dirty="0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năm</a:t>
            </a:r>
            <a:r>
              <a:rPr lang="en-US" altLang="en-US" sz="6000" b="1" dirty="0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202</a:t>
            </a:r>
            <a:r>
              <a:rPr lang="vi-VN" altLang="en-US" sz="6000" b="1" dirty="0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5</a:t>
            </a:r>
            <a:endParaRPr lang="en-US" altLang="en-US" sz="6000" b="1" dirty="0">
              <a:solidFill>
                <a:schemeClr val="bg1"/>
              </a:solidFill>
              <a:latin typeface="HP001 5 hàng" panose="020B0603050302020204" charset="0"/>
              <a:ea typeface="Times New Roman" panose="02020603050405020304" pitchFamily="18" charset="0"/>
              <a:cs typeface="HP001 5 hàng" panose="020B0603050302020204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6000" b="1" u="sng" dirty="0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HĲt động </a:t>
            </a:r>
            <a:r>
              <a:rPr lang="en-US" altLang="en-US" sz="6000" b="1" u="sng" dirty="0" err="1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trải</a:t>
            </a:r>
            <a:r>
              <a:rPr lang="en-US" altLang="en-US" sz="6000" b="1" u="sng" dirty="0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</a:t>
            </a:r>
            <a:r>
              <a:rPr lang="en-US" altLang="en-US" sz="6000" b="1" u="sng" dirty="0" err="1">
                <a:solidFill>
                  <a:schemeClr val="bg1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nghiệm</a:t>
            </a:r>
            <a:endParaRPr lang="en-US" altLang="en-US" sz="6000" b="1" u="sng" dirty="0">
              <a:solidFill>
                <a:schemeClr val="bg1"/>
              </a:solidFill>
              <a:latin typeface="HP001 5 hàng" panose="020B0603050302020204" charset="0"/>
              <a:ea typeface="Times New Roman" panose="02020603050405020304" pitchFamily="18" charset="0"/>
              <a:cs typeface="HP001 5 hàng" panose="020B060305030202020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6000" b="1" dirty="0" err="1">
                <a:solidFill>
                  <a:srgbClr val="FFFF00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Bài</a:t>
            </a:r>
            <a:r>
              <a:rPr lang="en-US" altLang="en-US" sz="6000" b="1" dirty="0">
                <a:solidFill>
                  <a:srgbClr val="FFFF00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26: </a:t>
            </a:r>
            <a:r>
              <a:rPr lang="en-US" altLang="en-US" sz="6000" b="1" dirty="0" err="1">
                <a:solidFill>
                  <a:srgbClr val="FFFF00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Tċ</a:t>
            </a:r>
            <a:r>
              <a:rPr lang="en-US" altLang="en-US" sz="6000" b="1" dirty="0">
                <a:solidFill>
                  <a:srgbClr val="FFFF00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</a:t>
            </a:r>
            <a:r>
              <a:rPr lang="en-US" altLang="en-US" sz="6000" b="1" dirty="0" err="1">
                <a:solidFill>
                  <a:srgbClr val="FFFF00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luôn</a:t>
            </a:r>
            <a:r>
              <a:rPr lang="en-US" altLang="en-US" sz="6000" b="1" dirty="0">
                <a:solidFill>
                  <a:srgbClr val="FFFF00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</a:t>
            </a:r>
            <a:r>
              <a:rPr lang="en-US" altLang="en-US" sz="6000" b="1" dirty="0" err="1">
                <a:solidFill>
                  <a:srgbClr val="FFFF00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bên</a:t>
            </a:r>
            <a:r>
              <a:rPr lang="en-US" altLang="en-US" sz="6000" b="1" dirty="0">
                <a:solidFill>
                  <a:srgbClr val="FFFF00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 </a:t>
            </a:r>
            <a:r>
              <a:rPr lang="en-US" altLang="en-US" sz="6000" b="1" dirty="0" err="1">
                <a:solidFill>
                  <a:srgbClr val="FFFF00"/>
                </a:solidFill>
                <a:latin typeface="HP001 5 hàng" panose="020B0603050302020204" charset="0"/>
                <a:ea typeface="Times New Roman" panose="02020603050405020304" pitchFamily="18" charset="0"/>
                <a:cs typeface="HP001 5 hàng" panose="020B0603050302020204" charset="0"/>
              </a:rPr>
              <a:t>bạn</a:t>
            </a:r>
            <a:endParaRPr lang="vi-VN" altLang="en-US" sz="6000" b="1" dirty="0">
              <a:solidFill>
                <a:srgbClr val="FFFF00"/>
              </a:solidFill>
              <a:latin typeface="HP001 5 hàng" panose="020B0603050302020204" charset="0"/>
              <a:ea typeface="Times New Roman" panose="02020603050405020304" pitchFamily="18" charset="0"/>
              <a:cs typeface="HP001 5 hàng" panose="020B060305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split orient="vert" dir="in"/>
      </p:transition>
    </mc:Choice>
    <mc:Fallback>
      <p:transition>
        <p:split orient="vert" dir="in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2400" y="7936325"/>
            <a:ext cx="18440401" cy="2412605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5" y="0"/>
                </a:lnTo>
                <a:lnTo>
                  <a:pt x="18134245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104" t="1157" r="-4992" b="-5429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77800" y="6577030"/>
            <a:ext cx="5257800" cy="3771900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394874" y="6801013"/>
            <a:ext cx="4203395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2400" y="7936325"/>
            <a:ext cx="18440401" cy="2412605"/>
          </a:xfrm>
          <a:custGeom>
            <a:avLst/>
            <a:gdLst/>
            <a:ahLst/>
            <a:cxnLst/>
            <a:rect l="l" t="t" r="r" b="b"/>
            <a:pathLst>
              <a:path w="18134245" h="7615541">
                <a:moveTo>
                  <a:pt x="0" y="0"/>
                </a:moveTo>
                <a:lnTo>
                  <a:pt x="18134245" y="0"/>
                </a:lnTo>
                <a:lnTo>
                  <a:pt x="18134245" y="7615542"/>
                </a:lnTo>
                <a:lnTo>
                  <a:pt x="0" y="761554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104" t="1157" r="-4992" b="-5429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77800" y="6577030"/>
            <a:ext cx="5257800" cy="3771900"/>
          </a:xfrm>
          <a:custGeom>
            <a:avLst/>
            <a:gdLst/>
            <a:ahLst/>
            <a:cxnLst/>
            <a:rect l="l" t="t" r="r" b="b"/>
            <a:pathLst>
              <a:path w="7253984" h="4959087">
                <a:moveTo>
                  <a:pt x="0" y="0"/>
                </a:moveTo>
                <a:lnTo>
                  <a:pt x="7253984" y="0"/>
                </a:lnTo>
                <a:lnTo>
                  <a:pt x="7253984" y="4959087"/>
                </a:lnTo>
                <a:lnTo>
                  <a:pt x="0" y="495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394874" y="6801013"/>
            <a:ext cx="4203395" cy="3547917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762000" y="613076"/>
            <a:ext cx="17145000" cy="1910957"/>
            <a:chOff x="304800" y="203407"/>
            <a:chExt cx="15621000" cy="1910957"/>
          </a:xfrm>
        </p:grpSpPr>
        <p:sp>
          <p:nvSpPr>
            <p:cNvPr id="22" name="Freeform: Shape 21"/>
            <p:cNvSpPr/>
            <p:nvPr/>
          </p:nvSpPr>
          <p:spPr>
            <a:xfrm>
              <a:off x="304800" y="203407"/>
              <a:ext cx="15621000" cy="1910957"/>
            </a:xfrm>
            <a:custGeom>
              <a:avLst/>
              <a:gdLst>
                <a:gd name="connsiteX0" fmla="*/ 1732945 w 4294263"/>
                <a:gd name="connsiteY0" fmla="*/ 0 h 1910957"/>
                <a:gd name="connsiteX1" fmla="*/ 2158986 w 4294263"/>
                <a:gd name="connsiteY1" fmla="*/ 89814 h 1910957"/>
                <a:gd name="connsiteX2" fmla="*/ 2244010 w 4294263"/>
                <a:gd name="connsiteY2" fmla="*/ 138229 h 1910957"/>
                <a:gd name="connsiteX3" fmla="*/ 2278547 w 4294263"/>
                <a:gd name="connsiteY3" fmla="*/ 125291 h 1910957"/>
                <a:gd name="connsiteX4" fmla="*/ 2575152 w 4294263"/>
                <a:gd name="connsiteY4" fmla="*/ 83964 h 1910957"/>
                <a:gd name="connsiteX5" fmla="*/ 3207015 w 4294263"/>
                <a:gd name="connsiteY5" fmla="*/ 315825 h 1910957"/>
                <a:gd name="connsiteX6" fmla="*/ 3259396 w 4294263"/>
                <a:gd name="connsiteY6" fmla="*/ 382428 h 1910957"/>
                <a:gd name="connsiteX7" fmla="*/ 3378694 w 4294263"/>
                <a:gd name="connsiteY7" fmla="*/ 356870 h 1910957"/>
                <a:gd name="connsiteX8" fmla="*/ 3532263 w 4294263"/>
                <a:gd name="connsiteY8" fmla="*/ 346186 h 1910957"/>
                <a:gd name="connsiteX9" fmla="*/ 4294263 w 4294263"/>
                <a:gd name="connsiteY9" fmla="*/ 872079 h 1910957"/>
                <a:gd name="connsiteX10" fmla="*/ 3532263 w 4294263"/>
                <a:gd name="connsiteY10" fmla="*/ 1397972 h 1910957"/>
                <a:gd name="connsiteX11" fmla="*/ 3481706 w 4294263"/>
                <a:gd name="connsiteY11" fmla="*/ 1395771 h 1910957"/>
                <a:gd name="connsiteX12" fmla="*/ 3444714 w 4294263"/>
                <a:gd name="connsiteY12" fmla="*/ 1478016 h 1910957"/>
                <a:gd name="connsiteX13" fmla="*/ 2742595 w 4294263"/>
                <a:gd name="connsiteY13" fmla="*/ 1799207 h 1910957"/>
                <a:gd name="connsiteX14" fmla="*/ 2445990 w 4294263"/>
                <a:gd name="connsiteY14" fmla="*/ 1757880 h 1910957"/>
                <a:gd name="connsiteX15" fmla="*/ 2332052 w 4294263"/>
                <a:gd name="connsiteY15" fmla="*/ 1715199 h 1910957"/>
                <a:gd name="connsiteX16" fmla="*/ 2287027 w 4294263"/>
                <a:gd name="connsiteY16" fmla="*/ 1732065 h 1910957"/>
                <a:gd name="connsiteX17" fmla="*/ 1990422 w 4294263"/>
                <a:gd name="connsiteY17" fmla="*/ 1773392 h 1910957"/>
                <a:gd name="connsiteX18" fmla="*/ 1693817 w 4294263"/>
                <a:gd name="connsiteY18" fmla="*/ 1732065 h 1910957"/>
                <a:gd name="connsiteX19" fmla="*/ 1686112 w 4294263"/>
                <a:gd name="connsiteY19" fmla="*/ 1729178 h 1910957"/>
                <a:gd name="connsiteX20" fmla="*/ 1652938 w 4294263"/>
                <a:gd name="connsiteY20" fmla="*/ 1756927 h 1910957"/>
                <a:gd name="connsiteX21" fmla="*/ 1114123 w 4294263"/>
                <a:gd name="connsiteY21" fmla="*/ 1910957 h 1910957"/>
                <a:gd name="connsiteX22" fmla="*/ 352123 w 4294263"/>
                <a:gd name="connsiteY22" fmla="*/ 1385064 h 1910957"/>
                <a:gd name="connsiteX23" fmla="*/ 367604 w 4294263"/>
                <a:gd name="connsiteY23" fmla="*/ 1279078 h 1910957"/>
                <a:gd name="connsiteX24" fmla="*/ 373918 w 4294263"/>
                <a:gd name="connsiteY24" fmla="*/ 1265041 h 1910957"/>
                <a:gd name="connsiteX25" fmla="*/ 335959 w 4294263"/>
                <a:gd name="connsiteY25" fmla="*/ 1250822 h 1910957"/>
                <a:gd name="connsiteX26" fmla="*/ 0 w 4294263"/>
                <a:gd name="connsiteY26" fmla="*/ 814743 h 1910957"/>
                <a:gd name="connsiteX27" fmla="*/ 762000 w 4294263"/>
                <a:gd name="connsiteY27" fmla="*/ 288850 h 1910957"/>
                <a:gd name="connsiteX28" fmla="*/ 915569 w 4294263"/>
                <a:gd name="connsiteY28" fmla="*/ 299534 h 1910957"/>
                <a:gd name="connsiteX29" fmla="*/ 1029582 w 4294263"/>
                <a:gd name="connsiteY29" fmla="*/ 323959 h 1910957"/>
                <a:gd name="connsiteX30" fmla="*/ 1030827 w 4294263"/>
                <a:gd name="connsiteY30" fmla="*/ 321192 h 1910957"/>
                <a:gd name="connsiteX31" fmla="*/ 1732945 w 4294263"/>
                <a:gd name="connsiteY31" fmla="*/ 0 h 191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294263" h="1910957">
                  <a:moveTo>
                    <a:pt x="1732945" y="0"/>
                  </a:moveTo>
                  <a:cubicBezTo>
                    <a:pt x="1890760" y="0"/>
                    <a:pt x="2037370" y="33110"/>
                    <a:pt x="2158986" y="89814"/>
                  </a:cubicBezTo>
                  <a:lnTo>
                    <a:pt x="2244010" y="138229"/>
                  </a:lnTo>
                  <a:lnTo>
                    <a:pt x="2278547" y="125291"/>
                  </a:lnTo>
                  <a:cubicBezTo>
                    <a:pt x="2369712" y="98680"/>
                    <a:pt x="2469942" y="83964"/>
                    <a:pt x="2575152" y="83964"/>
                  </a:cubicBezTo>
                  <a:cubicBezTo>
                    <a:pt x="2838178" y="83964"/>
                    <a:pt x="3070078" y="175937"/>
                    <a:pt x="3207015" y="315825"/>
                  </a:cubicBezTo>
                  <a:lnTo>
                    <a:pt x="3259396" y="382428"/>
                  </a:lnTo>
                  <a:lnTo>
                    <a:pt x="3378694" y="356870"/>
                  </a:lnTo>
                  <a:cubicBezTo>
                    <a:pt x="3428298" y="349865"/>
                    <a:pt x="3479658" y="346186"/>
                    <a:pt x="3532263" y="346186"/>
                  </a:cubicBezTo>
                  <a:cubicBezTo>
                    <a:pt x="3953104" y="346186"/>
                    <a:pt x="4294263" y="581636"/>
                    <a:pt x="4294263" y="872079"/>
                  </a:cubicBezTo>
                  <a:cubicBezTo>
                    <a:pt x="4294263" y="1162522"/>
                    <a:pt x="3953104" y="1397972"/>
                    <a:pt x="3532263" y="1397972"/>
                  </a:cubicBezTo>
                  <a:lnTo>
                    <a:pt x="3481706" y="1395771"/>
                  </a:lnTo>
                  <a:lnTo>
                    <a:pt x="3444714" y="1478016"/>
                  </a:lnTo>
                  <a:cubicBezTo>
                    <a:pt x="3329036" y="1666766"/>
                    <a:pt x="3058226" y="1799207"/>
                    <a:pt x="2742595" y="1799207"/>
                  </a:cubicBezTo>
                  <a:cubicBezTo>
                    <a:pt x="2637385" y="1799207"/>
                    <a:pt x="2537155" y="1784492"/>
                    <a:pt x="2445990" y="1757880"/>
                  </a:cubicBezTo>
                  <a:lnTo>
                    <a:pt x="2332052" y="1715199"/>
                  </a:lnTo>
                  <a:lnTo>
                    <a:pt x="2287027" y="1732065"/>
                  </a:lnTo>
                  <a:cubicBezTo>
                    <a:pt x="2195862" y="1758676"/>
                    <a:pt x="2095632" y="1773392"/>
                    <a:pt x="1990422" y="1773392"/>
                  </a:cubicBezTo>
                  <a:cubicBezTo>
                    <a:pt x="1885212" y="1773392"/>
                    <a:pt x="1784982" y="1758676"/>
                    <a:pt x="1693817" y="1732065"/>
                  </a:cubicBezTo>
                  <a:lnTo>
                    <a:pt x="1686112" y="1729178"/>
                  </a:lnTo>
                  <a:lnTo>
                    <a:pt x="1652938" y="1756927"/>
                  </a:lnTo>
                  <a:cubicBezTo>
                    <a:pt x="1515043" y="1852095"/>
                    <a:pt x="1324543" y="1910957"/>
                    <a:pt x="1114123" y="1910957"/>
                  </a:cubicBezTo>
                  <a:cubicBezTo>
                    <a:pt x="693282" y="1910957"/>
                    <a:pt x="352123" y="1675507"/>
                    <a:pt x="352123" y="1385064"/>
                  </a:cubicBezTo>
                  <a:cubicBezTo>
                    <a:pt x="352123" y="1348759"/>
                    <a:pt x="357454" y="1313313"/>
                    <a:pt x="367604" y="1279078"/>
                  </a:cubicBezTo>
                  <a:lnTo>
                    <a:pt x="373918" y="1265041"/>
                  </a:lnTo>
                  <a:lnTo>
                    <a:pt x="335959" y="1250822"/>
                  </a:lnTo>
                  <a:cubicBezTo>
                    <a:pt x="133265" y="1156315"/>
                    <a:pt x="0" y="996270"/>
                    <a:pt x="0" y="814743"/>
                  </a:cubicBezTo>
                  <a:cubicBezTo>
                    <a:pt x="0" y="524300"/>
                    <a:pt x="341159" y="288850"/>
                    <a:pt x="762000" y="288850"/>
                  </a:cubicBezTo>
                  <a:cubicBezTo>
                    <a:pt x="814605" y="288850"/>
                    <a:pt x="865965" y="292529"/>
                    <a:pt x="915569" y="299534"/>
                  </a:cubicBezTo>
                  <a:lnTo>
                    <a:pt x="1029582" y="323959"/>
                  </a:lnTo>
                  <a:lnTo>
                    <a:pt x="1030827" y="321192"/>
                  </a:lnTo>
                  <a:cubicBezTo>
                    <a:pt x="1146505" y="132441"/>
                    <a:pt x="1417314" y="0"/>
                    <a:pt x="17329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TNKeyUni-Arial" panose="020B0604020202020204" pitchFamily="34" charset="0"/>
                <a:ea typeface="TNKeyUni-Arialnew" panose="020B0500000000000000" pitchFamily="34" charset="0"/>
                <a:cs typeface="TNKeyUni-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87600" y="790925"/>
              <a:ext cx="124783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1.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cảnh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khăn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ea typeface="TNKeyUni-Arialnew" panose="020B0500000000000000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706823" y="3002084"/>
            <a:ext cx="15555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khó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khăn</a:t>
            </a:r>
            <a:r>
              <a:rPr lang="en-US" sz="4000" b="1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ea typeface="TNKeyUni-Arialnew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167" t="45622" r="50833" b="27277"/>
          <a:stretch>
            <a:fillRect/>
          </a:stretch>
        </p:blipFill>
        <p:spPr>
          <a:xfrm>
            <a:off x="762000" y="4165327"/>
            <a:ext cx="12115800" cy="410430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ọc trò vùng sâu lội lũ đến lớp - Tuổi Trẻ Onli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9100"/>
            <a:ext cx="15392400" cy="863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9160014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sâu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vượt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lũ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TNKeyUni-Arialnew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058" name="Picture 10" descr="ĐBSCL tổ chức đưa rước học sinh vì sợ lũ lớ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"/>
            <a:ext cx="12858750" cy="860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curtains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ùm ảnh cảm động của học sinh trong mùa lũ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567"/>
            <a:ext cx="7696200" cy="971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48650" y="9088507"/>
            <a:ext cx="9639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thấm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nước</a:t>
            </a:r>
            <a:endParaRPr lang="en-US" sz="4000" dirty="0">
              <a:latin typeface="Arial" panose="020B0604020202020204" pitchFamily="34" charset="0"/>
              <a:ea typeface="TNKeyUni-Arialnew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Nghệ An: Học sinh vùng lũ thiếu đồ dùng học tập sau những thiệt hại nặ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993453"/>
            <a:ext cx="9682335" cy="743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9 tỉ đồng được trao đến học sinh 5 tỉnh vùng lũ miền T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5567"/>
            <a:ext cx="11201400" cy="84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fractur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6 L -0.25 -1.23457E-6 " pathEditMode="relative" rAng="0" ptsTypes="AA">
                                      <p:cBhvr>
                                        <p:cTn id="22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399" y="9445764"/>
            <a:ext cx="11534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Thầy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dọn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NKeyUni-Arialnew" panose="020B0500000000000000" pitchFamily="34" charset="0"/>
                <a:cs typeface="Arial" panose="020B0604020202020204" pitchFamily="34" charset="0"/>
              </a:rPr>
              <a:t>lũ</a:t>
            </a:r>
            <a:endParaRPr lang="en-US" sz="4000" dirty="0">
              <a:latin typeface="Arial" panose="020B0604020202020204" pitchFamily="34" charset="0"/>
              <a:ea typeface="TNKeyUni-Arialnew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Khẩn trương ứng phó và khắc phục hậu quả sau mưa lũ | Báo Dân tộc và Phát  triể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3868"/>
            <a:ext cx="13201650" cy="915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ảm bảo vệ sinh môi trường, an toàn sau l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3825"/>
            <a:ext cx="17526000" cy="920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origami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9100" y="235743"/>
            <a:ext cx="17449800" cy="9815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2462</Words>
  <Application>WPS Presentation</Application>
  <PresentationFormat>Custom</PresentationFormat>
  <Paragraphs>123</Paragraphs>
  <Slides>19</Slides>
  <Notes>3</Notes>
  <HiddenSlides>0</HiddenSlides>
  <MMClips>3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SimSun</vt:lpstr>
      <vt:lpstr>Wingdings</vt:lpstr>
      <vt:lpstr>TNKeyUni-Hyper</vt:lpstr>
      <vt:lpstr>Times New Roman</vt:lpstr>
      <vt:lpstr>Times New Roman</vt:lpstr>
      <vt:lpstr>HP001 5 hàng</vt:lpstr>
      <vt:lpstr>TNKeyUni-Arial</vt:lpstr>
      <vt:lpstr>TNKeyUni-Arialnew</vt:lpstr>
      <vt:lpstr>Segoe UI Symbol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Green Cute Illustrative Shapes Trivia Quiz Presentation</dc:title>
  <dc:creator/>
  <cp:lastModifiedBy>Nguyễn Hải Linh</cp:lastModifiedBy>
  <cp:revision>89</cp:revision>
  <dcterms:created xsi:type="dcterms:W3CDTF">2006-08-16T00:00:00Z</dcterms:created>
  <dcterms:modified xsi:type="dcterms:W3CDTF">2025-03-24T09:22:23Z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6A62AEE4748D43D6A0F535ACF192A255_13</vt:lpwstr>
  </property>
  <property fmtid="{D5CDD505-2E9C-101B-9397-08002B2CF9AE}" pid="3" name="KSOProductBuildVer">
    <vt:lpwstr>1033-12.2.0.20326</vt:lpwstr>
  </property>
</Properties>
</file>