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ookie" panose="0200000000000000000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4D72E23-3DC5-4E81-83E6-60BF8304A35E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8E6E6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8D08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12"/>
          <p:cNvSpPr/>
          <p:nvPr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12"/>
          <p:cNvSpPr/>
          <p:nvPr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4E0B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13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MỞ ĐẦU</a:t>
            </a:r>
            <a:endParaRPr lang="vi-VN" sz="5400">
              <a:solidFill>
                <a:schemeClr val="lt1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sp>
        <p:nvSpPr>
          <p:cNvPr id="17" name="Google Shape;17;p13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4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21" name="Google Shape;21;p1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Google Shape;23;p14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15"/>
          <p:cNvSpPr txBox="1"/>
          <p:nvPr/>
        </p:nvSpPr>
        <p:spPr>
          <a:xfrm>
            <a:off x="168812" y="0"/>
            <a:ext cx="3549479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KHÁM PHÁ</a:t>
            </a:r>
            <a:endParaRPr lang="vi-VN" sz="5400">
              <a:solidFill>
                <a:schemeClr val="lt1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sp>
        <p:nvSpPr>
          <p:cNvPr id="27" name="Google Shape;27;p15"/>
          <p:cNvSpPr/>
          <p:nvPr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6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0" name="Google Shape;30;p1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" name="Google Shape;32;p16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;p17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THỰC HÀNH</a:t>
            </a:r>
            <a:endParaRPr lang="vi-VN" sz="5400">
              <a:solidFill>
                <a:schemeClr val="lt1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sp>
        <p:nvSpPr>
          <p:cNvPr id="36" name="Google Shape;36;p17"/>
          <p:cNvSpPr/>
          <p:nvPr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8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9" name="Google Shape;39;p18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41;p18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19"/>
          <p:cNvSpPr txBox="1"/>
          <p:nvPr/>
        </p:nvSpPr>
        <p:spPr>
          <a:xfrm>
            <a:off x="168812" y="0"/>
            <a:ext cx="3837134" cy="11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>
                <a:solidFill>
                  <a:schemeClr val="lt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VẬN DỤNG</a:t>
            </a:r>
            <a:endParaRPr lang="vi-VN" sz="5400">
              <a:solidFill>
                <a:schemeClr val="lt1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sp>
        <p:nvSpPr>
          <p:cNvPr id="45" name="Google Shape;45;p19"/>
          <p:cNvSpPr/>
          <p:nvPr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20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49" name="Google Shape;49;p20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1" name="Google Shape;51;p20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 panose="02000000000000000000"/>
              <a:buNone/>
              <a:defRPr sz="4400" b="0" i="0" u="none" strike="noStrike" cap="none">
                <a:solidFill>
                  <a:schemeClr val="dk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p11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0" i="0" u="none" strike="noStrike" cap="none">
                <a:solidFill>
                  <a:schemeClr val="lt1"/>
                </a:solidFill>
                <a:latin typeface="Cookie" panose="02000000000000000000"/>
                <a:ea typeface="Cookie" panose="02000000000000000000"/>
                <a:cs typeface="Cookie" panose="02000000000000000000"/>
                <a:sym typeface="Cookie" panose="02000000000000000000"/>
              </a:rPr>
              <a:t>BÀI 19</a:t>
            </a:r>
            <a:endParaRPr lang="vi-VN" sz="7200" b="0" i="0" u="none" strike="noStrike" cap="none">
              <a:solidFill>
                <a:schemeClr val="lt1"/>
              </a:solidFill>
              <a:latin typeface="Cookie" panose="02000000000000000000"/>
              <a:ea typeface="Cookie" panose="02000000000000000000"/>
              <a:cs typeface="Cookie" panose="02000000000000000000"/>
              <a:sym typeface="Cookie" panose="0200000000000000000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97183" y="4459449"/>
            <a:ext cx="6309087" cy="23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0" i="0" u="none" strike="noStrike" cap="none">
                <a:solidFill>
                  <a:srgbClr val="548135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THỰC VẬT VÀ </a:t>
            </a:r>
            <a:endParaRPr lang="vi-VN" sz="4800" b="0" i="0" u="none" strike="noStrike" cap="none">
              <a:solidFill>
                <a:srgbClr val="548135"/>
              </a:solidFill>
              <a:latin typeface="Times New Roman" panose="02020603050405020304" charset="0"/>
              <a:ea typeface="Cookie" panose="02000000000000000000"/>
              <a:cs typeface="Times New Roman" panose="02020603050405020304" charset="0"/>
              <a:sym typeface="Cookie" panose="020000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rgbClr val="548135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ĐỘNG VẬT QUANH EM</a:t>
            </a:r>
            <a:endParaRPr lang="vi-VN" sz="4800">
              <a:solidFill>
                <a:srgbClr val="548135"/>
              </a:solidFill>
              <a:latin typeface="Times New Roman" panose="02020603050405020304" charset="0"/>
              <a:ea typeface="Cookie" panose="02000000000000000000"/>
              <a:cs typeface="Times New Roman" panose="02020603050405020304" charset="0"/>
              <a:sym typeface="Cookie" panose="02000000000000000000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194851" y="118258"/>
            <a:ext cx="7191513" cy="212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CHỦ ĐỀ 4</a:t>
            </a:r>
            <a:endParaRPr lang="vi-VN" sz="3600">
              <a:solidFill>
                <a:schemeClr val="lt1"/>
              </a:solidFill>
              <a:latin typeface="Times New Roman" panose="02020603050405020304" charset="0"/>
              <a:ea typeface="Cookie" panose="02000000000000000000"/>
              <a:cs typeface="Times New Roman" panose="02020603050405020304" charset="0"/>
              <a:sym typeface="Cookie" panose="020000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chemeClr val="lt1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THỰC VẬT VÀ ĐỘNG VẬT</a:t>
            </a:r>
            <a:endParaRPr lang="vi-VN" sz="4800">
              <a:solidFill>
                <a:schemeClr val="lt1"/>
              </a:solidFill>
              <a:latin typeface="Times New Roman" panose="02020603050405020304" charset="0"/>
              <a:ea typeface="Cookie" panose="02000000000000000000"/>
              <a:cs typeface="Times New Roman" panose="02020603050405020304" charset="0"/>
              <a:sym typeface="Cookie" panose="02000000000000000000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0" name="Google Shape;60;p1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61" name="Google Shape;61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1" name="Google Shape;71;p1"/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72" name="Google Shape;72;p1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100" name="Google Shape;100;p1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25" name="Google Shape;125;p1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32" name="Google Shape;132;p1" descr="Premium Vector | Cartoon wild animals in the jungl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87915" y="2022793"/>
            <a:ext cx="5394745" cy="411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1"/>
          <a:srcRect t="3377" r="1" b="18325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"/>
          <p:cNvPicPr preferRelativeResize="0"/>
          <p:nvPr/>
        </p:nvPicPr>
        <p:blipFill rotWithShape="1">
          <a:blip r:embed="rId1"/>
          <a:srcRect r="86408"/>
          <a:stretch>
            <a:fillRect/>
          </a:stretch>
        </p:blipFill>
        <p:spPr>
          <a:xfrm>
            <a:off x="730722" y="1484102"/>
            <a:ext cx="818412" cy="80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Em cần chuẩn bị trang phục và đồ dùng như thế nào cho buổi quan sát, tìm hiểu môi trường sống của thực vật và động vật?</a:t>
            </a:r>
            <a:endParaRPr lang="vi-VN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Bạn đừng sờ vào nó. Ngứa đấy!</a:t>
            </a:r>
            <a:endParaRPr lang="vi-VN" sz="1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9173624" y="167597"/>
            <a:ext cx="2746315" cy="2620168"/>
            <a:chOff x="9173624" y="167597"/>
            <a:chExt cx="2746315" cy="2620168"/>
          </a:xfrm>
        </p:grpSpPr>
        <p:grpSp>
          <p:nvGrpSpPr>
            <p:cNvPr id="145" name="Google Shape;145;p2"/>
            <p:cNvGrpSpPr/>
            <p:nvPr/>
          </p:nvGrpSpPr>
          <p:grpSpPr>
            <a:xfrm>
              <a:off x="9173624" y="167597"/>
              <a:ext cx="2714751" cy="2620168"/>
              <a:chOff x="9156234" y="162381"/>
              <a:chExt cx="2714751" cy="2620168"/>
            </a:xfrm>
          </p:grpSpPr>
          <p:sp>
            <p:nvSpPr>
              <p:cNvPr id="146" name="Google Shape;146;p2"/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 w="12700" cap="flat" cmpd="sng">
                <a:solidFill>
                  <a:srgbClr val="FFFCD7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1581028" h="425450" extrusionOk="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 w="12700" cap="flat" cmpd="sng">
                <a:solidFill>
                  <a:srgbClr val="FEAD4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1800" b="1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Chuẩn bị</a:t>
                </a:r>
                <a:endParaRPr lang="vi-VN" sz="1800" b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8" name="Google Shape;148;p2"/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 Trang phục gọn gàng.</a:t>
              </a:r>
              <a:endParaRPr lang="vi-VN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 Giày, dép để đi bộ, mũ, nón,...</a:t>
              </a:r>
              <a:endParaRPr lang="vi-VN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 Phiếu quan sát.</a:t>
              </a:r>
              <a:endParaRPr lang="vi-VN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80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- Giấy, bút để ghi chép.</a:t>
              </a:r>
              <a:endParaRPr lang="vi-VN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 descr="Trẻ em dưới 2 tuổi được miễn phí du lịch nước ngoài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4" name="Google Shape;154;p3" descr="MN iSchool Trà Vinh - Khối Nursery tham quan vườn Đậu Phộng và khu du lịch  sinh thái - iSchool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pSp>
        <p:nvGrpSpPr>
          <p:cNvPr id="155" name="Google Shape;155;p3"/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156" name="Google Shape;156;p3"/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57" name="Google Shape;157;p3" descr="Balo Du Lịch, Balo Đi Rừng, Dã Ngoại Với Tính Năng Chống Nước | Shopee Việt  Nam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59280" y="1654378"/>
              <a:ext cx="2132196" cy="21321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3"/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59" name="Google Shape;159;p3"/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60" name="Google Shape;160;p3" descr="Mẹ bầy trò chơi để giúp bé phát triển giác quan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183170" y="915743"/>
              <a:ext cx="1748926" cy="116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 descr="Kính lúp cầm tay 75mm cán nhựa Niigata Seiki No.7507 chính hãng |  Fact-Depot | 100% vốn nhật bản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748850" y="1310696"/>
              <a:ext cx="1439819" cy="1439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3"/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63" name="Google Shape;163;p3"/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64" name="Google Shape;164;p3" descr="Mũ tai bèo đi rừng Ktom - Army Box - Shop đồ du lịch - Đồ phượt - Đồ Outdoor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698818" y="1039332"/>
              <a:ext cx="1711183" cy="1711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3"/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66" name="Google Shape;166;p3"/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67" name="Google Shape;167;p3" descr="Mua bán Giày đi rừng giá rẻ chất lượng cao chỉ có tại BHLĐ Việt Nam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9068489" y="1143942"/>
              <a:ext cx="2285058" cy="22850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" descr="A picture containing toy, doll&#10;&#10;Description automatically generated"/>
          <p:cNvPicPr preferRelativeResize="0"/>
          <p:nvPr/>
        </p:nvPicPr>
        <p:blipFill rotWithShape="1">
          <a:blip r:embed="rId8"/>
          <a:srcRect b="8571"/>
          <a:stretch>
            <a:fillRect/>
          </a:stretch>
        </p:blipFill>
        <p:spPr>
          <a:xfrm>
            <a:off x="4139547" y="3188249"/>
            <a:ext cx="3585099" cy="35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/>
        </p:nvSpPr>
        <p:spPr>
          <a:xfrm>
            <a:off x="3195206" y="165778"/>
            <a:ext cx="5801588" cy="95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C4126B"/>
                </a:solidFill>
                <a:latin typeface="Times New Roman" panose="02020603050405020304" charset="0"/>
                <a:ea typeface="Cookie" panose="02000000000000000000"/>
                <a:cs typeface="Times New Roman" panose="02020603050405020304" charset="0"/>
                <a:sym typeface="Cookie" panose="02000000000000000000"/>
              </a:rPr>
              <a:t>CHUẨN BỊ TRANG PHỤC VÀ ĐỒ DÙNG</a:t>
            </a:r>
            <a:endParaRPr lang="vi-VN" sz="2800">
              <a:solidFill>
                <a:srgbClr val="C4126B"/>
              </a:solidFill>
              <a:latin typeface="Times New Roman" panose="02020603050405020304" charset="0"/>
              <a:ea typeface="Cookie" panose="02000000000000000000"/>
              <a:cs typeface="Times New Roman" panose="02020603050405020304" charset="0"/>
              <a:sym typeface="Cookie" panose="02000000000000000000"/>
            </a:endParaRPr>
          </a:p>
        </p:txBody>
      </p:sp>
      <p:pic>
        <p:nvPicPr>
          <p:cNvPr id="170" name="Google Shape;170;p3"/>
          <p:cNvPicPr preferRelativeResize="0"/>
          <p:nvPr/>
        </p:nvPicPr>
        <p:blipFill rotWithShape="1">
          <a:blip r:embed="rId9"/>
          <a:srcRect r="48566" b="66349"/>
          <a:stretch>
            <a:fillRect/>
          </a:stretch>
        </p:blipFill>
        <p:spPr>
          <a:xfrm>
            <a:off x="-49608" y="7204"/>
            <a:ext cx="2521401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9"/>
          <a:srcRect l="48357" t="-615" r="208" b="66964"/>
          <a:stretch>
            <a:fillRect/>
          </a:stretch>
        </p:blipFill>
        <p:spPr>
          <a:xfrm>
            <a:off x="9670599" y="-47694"/>
            <a:ext cx="2521401" cy="230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Hãy quan sát vườn trường, vườn cây, công viên hoặc trang trại,... và thực hiện các yêu cầu sau:</a:t>
            </a:r>
            <a:endParaRPr lang="vi-VN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</a:t>
            </a:r>
            <a:r>
              <a:rPr lang="vi-VN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Tìm kiếm các cây và con vật sống ở khu vực đó.</a:t>
            </a:r>
            <a:endParaRPr lang="vi-VN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vi-VN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Mô tả môi trường sống của thực vật và động vật nơi em quan sát.</a:t>
            </a:r>
            <a:endParaRPr lang="vi-VN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</a:t>
            </a:r>
            <a:r>
              <a:rPr lang="vi-VN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Tìm hiểu việc làm của con người làm cho môi trường sống của thực vật và động vật ở đó thay đổi.</a:t>
            </a:r>
            <a:endParaRPr lang="vi-VN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</a:t>
            </a:r>
            <a:r>
              <a:rPr lang="vi-VN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Hoàn thành phiếu quan sát theo gợi ý ở trang bên.</a:t>
            </a:r>
            <a:endParaRPr sz="24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Biểu cảm về cây phượng - HocTotNguVan.vn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-425925">
            <a:off x="620782" y="1415137"/>
            <a:ext cx="3810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</a:t>
            </a: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Tìm kiếm các cây và con vật sống ở khu vực đó.</a:t>
            </a:r>
            <a:endParaRPr lang="vi-VN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Mô tả môi trường sống của thực vật và động vật nơi em quan sát.</a:t>
            </a:r>
            <a:endParaRPr lang="vi-VN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7" name="Google Shape;187;p5" descr="Cây bàng với sân trường buổi trưa nắng. (Redmi5). - Nhiếp ảnh - Mi  Community - Xiaomi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428258">
            <a:off x="4305908" y="1503589"/>
            <a:ext cx="4054742" cy="22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 descr="Hướng dẫn】Cách trồng và chăm sóc bằng lăng xanh tốt trong vườn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370690">
            <a:off x="8379615" y="1203291"/>
            <a:ext cx="3298315" cy="270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 descr="Yêu chó, học sinh Đài Loan cho ăn đến mức béo phì - VnExpress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359583">
            <a:off x="825169" y="3790733"/>
            <a:ext cx="3598045" cy="25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 descr="Cô gái 9X về quê nuôi loại gà đặc biệt, bán hơn 1 triệu đồng/con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-280103">
            <a:off x="4583475" y="3731240"/>
            <a:ext cx="3356429" cy="243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 descr="Coi chừng bị phạt tù vì... cho chim bồ câu ăn! - Báo Pháp Luật Việt Nam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393132">
            <a:off x="7832619" y="3775056"/>
            <a:ext cx="3755981" cy="2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6"/>
          <p:cNvGraphicFramePr/>
          <p:nvPr/>
        </p:nvGraphicFramePr>
        <p:xfrm>
          <a:off x="595518" y="1649144"/>
          <a:ext cx="11000950" cy="4705725"/>
        </p:xfrm>
        <a:graphic>
          <a:graphicData uri="http://schemas.openxmlformats.org/drawingml/2006/table">
            <a:tbl>
              <a:tblPr firstRow="1" bandRow="1">
                <a:noFill/>
                <a:tableStyleId>{D4D72E23-3DC5-4E81-83E6-60BF8304A35E}</a:tableStyleId>
              </a:tblPr>
              <a:tblGrid>
                <a:gridCol w="1784400"/>
                <a:gridCol w="2365825"/>
                <a:gridCol w="3410850"/>
                <a:gridCol w="3439875"/>
              </a:tblGrid>
              <a:tr h="11077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 lang="vi-VN" sz="24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 lang="vi-VN" sz="2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885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5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Lục bình</a:t>
                      </a:r>
                      <a:endParaRPr lang="vi-VN" sz="24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đen, có mùi hôi</a:t>
                      </a:r>
                      <a:endParaRPr lang="vi-VN" sz="24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Vứt rác, đổ nước thải</a:t>
                      </a:r>
                      <a:endParaRPr lang="vi-VN" sz="24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 lang="vi-VN"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Cá</a:t>
                      </a:r>
                      <a:endParaRPr lang="vi-VN" sz="24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biển</a:t>
                      </a:r>
                      <a:endParaRPr lang="vi-VN" sz="24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Đổ nước bẩn</a:t>
                      </a:r>
                      <a:endParaRPr lang="vi-VN" sz="24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pic>
        <p:nvPicPr>
          <p:cNvPr id="197" name="Google Shape;197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</a:t>
            </a: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Tìm hiểu việc làm của con người làm cho môi trường sống của thực vật và động vật ở đó thay đổi.</a:t>
            </a:r>
            <a:endParaRPr lang="vi-VN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</a:t>
            </a: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Hoàn thành phiếu gợi ý.</a:t>
            </a:r>
            <a:endParaRPr sz="2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Báo cáo kết quả quan sát.</a:t>
            </a:r>
            <a:endParaRPr lang="vi-VN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1"/>
          <a:srcRect b="21617"/>
          <a:stretch>
            <a:fillRect/>
          </a:stretch>
        </p:blipFill>
        <p:spPr>
          <a:xfrm>
            <a:off x="198783" y="0"/>
            <a:ext cx="11370365" cy="6394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8"/>
          <p:cNvGraphicFramePr/>
          <p:nvPr/>
        </p:nvGraphicFramePr>
        <p:xfrm>
          <a:off x="3270936" y="1391478"/>
          <a:ext cx="7039275" cy="3591325"/>
        </p:xfrm>
        <a:graphic>
          <a:graphicData uri="http://schemas.openxmlformats.org/drawingml/2006/table">
            <a:tbl>
              <a:tblPr firstRow="1" bandRow="1">
                <a:noFill/>
                <a:tableStyleId>{D4D72E23-3DC5-4E81-83E6-60BF8304A35E}</a:tableStyleId>
              </a:tblPr>
              <a:tblGrid>
                <a:gridCol w="1141800"/>
                <a:gridCol w="1513850"/>
                <a:gridCol w="2182525"/>
                <a:gridCol w="2201100"/>
              </a:tblGrid>
              <a:tr h="8516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 lang="vi-VN" sz="18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 lang="vi-VN"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76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 lang="vi-VN"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676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40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  <a:tr h="490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sp>
        <p:nvSpPr>
          <p:cNvPr id="214" name="Google Shape;214;p8"/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BÁO CÁO KẾT QUẢ QUAN SÁT: THỰC VẬT VÀ ĐỘNG VẬT QUANH EM</a:t>
            </a:r>
            <a:endParaRPr lang="vi-VN" sz="17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7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NHÓM: .......</a:t>
            </a:r>
            <a:endParaRPr lang="vi-VN" sz="17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Thảo luận về các việc nên và không nên làm để bảo vệ môi trường sống của thực vật và động vật nơi em đã quan sát theo gợi ý sau:</a:t>
            </a:r>
            <a:endParaRPr lang="vi-VN"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3943868" y="1337231"/>
            <a:ext cx="4304264" cy="972457"/>
          </a:xfrm>
          <a:prstGeom prst="roundRect">
            <a:avLst>
              <a:gd name="adj" fmla="val 16667"/>
            </a:avLst>
          </a:prstGeom>
          <a:solidFill>
            <a:srgbClr val="8DD7DF"/>
          </a:solidFill>
          <a:ln w="12700" cap="flat" cmpd="sng">
            <a:solidFill>
              <a:srgbClr val="8DD7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BẢO VỆ MÔI TRƯỜNG SỐNG CỦA THỰC VẬT VÀ ĐỘNG VẬT</a:t>
            </a:r>
            <a:endParaRPr lang="vi-VN" sz="20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2" name="Google Shape;222;p9"/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223" name="Google Shape;22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24" name="Google Shape;224;p9"/>
            <p:cNvCxnSpPr>
              <a:stCxn id="223" idx="4"/>
            </p:cNvCxnSpPr>
            <p:nvPr/>
          </p:nvCxnSpPr>
          <p:spPr>
            <a:xfrm>
              <a:off x="6096000" y="2537560"/>
              <a:ext cx="0" cy="3048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9"/>
            <p:cNvCxnSpPr/>
            <p:nvPr/>
          </p:nvCxnSpPr>
          <p:spPr>
            <a:xfrm rot="10800000">
              <a:off x="2731129" y="2842260"/>
              <a:ext cx="6742443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2731129" y="2842260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9474201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8" name="Google Shape;228;p9"/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0" name="Google Shape;230;p9"/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 w="12700" cap="flat" cmpd="sng">
            <a:solidFill>
              <a:srgbClr val="9CC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VIỆC NÊN LÀM</a:t>
            </a:r>
            <a:endParaRPr lang="vi-VN"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 w="12700" cap="flat" cmpd="sng">
            <a:solidFill>
              <a:srgbClr val="F269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VIỆC KHÔNG NÊN LÀM</a:t>
            </a:r>
            <a:endParaRPr lang="vi-VN" sz="18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2" name="Google Shape;232;p9"/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33" name="Google Shape;23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34" name="Google Shape;234;p9"/>
            <p:cNvCxnSpPr>
              <a:stCxn id="233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242" name="Google Shape;242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43" name="Google Shape;243;p9"/>
            <p:cNvCxnSpPr>
              <a:stCxn id="242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7" name="Google Shape;247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0" name="Google Shape;250;p9"/>
          <p:cNvSpPr/>
          <p:nvPr/>
        </p:nvSpPr>
        <p:spPr>
          <a:xfrm>
            <a:off x="730807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166884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532204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7531308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967385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0332705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Nhặt rác</a:t>
            </a:r>
            <a:endParaRPr lang="vi-VN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Lấp ao, hồ</a:t>
            </a:r>
            <a:endParaRPr lang="vi-VN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8" name="Google Shape;258;p9" descr="Kids cleaning vector illustration isolated Premium Vector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7142" y="1276431"/>
            <a:ext cx="3318942" cy="23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Trồng cây</a:t>
            </a:r>
            <a:endParaRPr lang="vi-VN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2281" y="3502024"/>
            <a:ext cx="1584327" cy="158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Không săn bắn</a:t>
            </a:r>
            <a:endParaRPr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Xả nước thải</a:t>
            </a:r>
            <a:endParaRPr lang="vi-VN"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3" name="Google Shape;263;p9" descr="Sewer Cartoon HD Stock Images | Shutterstock"/>
          <p:cNvPicPr preferRelativeResize="0"/>
          <p:nvPr/>
        </p:nvPicPr>
        <p:blipFill rotWithShape="1">
          <a:blip r:embed="rId4"/>
          <a:srcRect b="16078"/>
          <a:stretch>
            <a:fillRect/>
          </a:stretch>
        </p:blipFill>
        <p:spPr>
          <a:xfrm flipH="1">
            <a:off x="9242686" y="684898"/>
            <a:ext cx="3052837" cy="275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Bán trái phép</a:t>
            </a:r>
            <a:endParaRPr sz="280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266" name="Google Shape;266;p9" descr="Hunter Man With Rifle Gun Aiming To Shoot Stock Vector - Illustration of  nature, activity: 147942721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537155" y="2674763"/>
              <a:ext cx="2529405" cy="2529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9" descr="Phân Biệt 能 [néng] Và 可以 [kěyǐ] - Trung Tâm Tiếng Trung You Can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4285649" y="3390385"/>
              <a:ext cx="1335944" cy="1103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p9" descr="Muddy puddle on the ground 294312 Vector Art at Vecteezy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519698" y="4084502"/>
            <a:ext cx="2260601" cy="852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270" name="Google Shape;270;p9" descr="Icon&#10;&#10;Description automatically generated"/>
            <p:cNvPicPr preferRelativeResize="0"/>
            <p:nvPr/>
          </p:nvPicPr>
          <p:blipFill rotWithShape="1">
            <a:blip r:embed="rId8"/>
            <a:srcRect b="12137"/>
            <a:stretch>
              <a:fillRect/>
            </a:stretch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9"/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C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Sale!</a:t>
              </a:r>
              <a:endParaRPr lang="vi-VN" sz="320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WPS Presentation</Application>
  <PresentationFormat/>
  <Paragraphs>125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</vt:lpstr>
      <vt:lpstr>Cookie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Phạm Thanh Hằng (ADAS – GV)</dc:creator>
  <cp:lastModifiedBy>Nguyễn Hải Linh</cp:lastModifiedBy>
  <cp:revision>1</cp:revision>
  <dcterms:created xsi:type="dcterms:W3CDTF">2025-03-27T07:07:42Z</dcterms:created>
  <dcterms:modified xsi:type="dcterms:W3CDTF">2025-03-27T07:07:42Z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B18A3384EB944A4984BEC37C7F739878_12</vt:lpwstr>
  </property>
  <property fmtid="{D5CDD505-2E9C-101B-9397-08002B2CF9AE}" pid="3" name="KSOProductBuildVer">
    <vt:lpwstr>1033-12.2.0.20326</vt:lpwstr>
  </property>
</Properties>
</file>