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8" r:id="rId3"/>
    <p:sldId id="378" r:id="rId4"/>
    <p:sldId id="383" r:id="rId5"/>
    <p:sldId id="387" r:id="rId6"/>
    <p:sldId id="370" r:id="rId7"/>
    <p:sldId id="361" r:id="rId8"/>
    <p:sldId id="379" r:id="rId9"/>
    <p:sldId id="381" r:id="rId10"/>
    <p:sldId id="376" r:id="rId11"/>
    <p:sldId id="384" r:id="rId12"/>
    <p:sldId id="364" r:id="rId13"/>
    <p:sldId id="382" r:id="rId14"/>
    <p:sldId id="377" r:id="rId15"/>
    <p:sldId id="386" r:id="rId16"/>
    <p:sldId id="3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FC71E-C833-49EE-AE36-7172FF7BC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844544-1CBC-4B6C-8434-BC52A3EB8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3B06ED-F631-4C80-A9F0-B140FDA6C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1C1C3C-5DD9-4010-BC8D-DD5252FFB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02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54A57-9116-4EAB-97CC-4142E3E1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50788-47EF-49F8-8CD7-FBF813E9F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93A89B-B8EA-4BF5-A8F1-6187E4D49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5746B0-DFC8-413F-9FE7-AB6363F61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4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74250-FDA5-4F0C-A186-3CCB93FC6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748A76-2275-41DF-A019-51181400A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54F8-BEE8-4224-A177-82C829404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83014-EB47-48F3-AD98-54037118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98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40C43-479F-42A2-BDD5-FF5CDE14D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B68AD-17F6-4525-B976-F9F1AB987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4CEF-CC86-4F79-B0D0-E7DCCA176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53756D-BFDE-4A0E-A47D-E15854D64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8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7F1900-2365-4642-BA92-BAE516BE9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7F2C6A-EB32-4F73-BD16-BB953EB89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759446-EFF1-47CC-8B36-CA8E41F77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5D567D-D1D4-463F-98FF-502E47F29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2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22C1A0-244D-4056-BCCD-B56C748C0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55BC47-69B0-464E-BE87-97654DB5E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D8E6B5-B8BA-47E4-886D-C0426F4F7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4E73F4-5025-4A0D-B87A-E24DCFBB5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3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9FA869-7894-45BA-A399-35F26AB53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08EEAD-CB7D-476D-97B6-34B84E2C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5FC5AA-BCB1-4CAC-8975-D645D558D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74CD31-4957-48DD-BE13-AB6B22CE3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78229-6FFC-45A2-898A-894DDA5D4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4148C-3758-4D42-B598-C1FF6028C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5EFD7-3EE7-43E4-9AA2-427520297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7B5556-43AD-4DC2-84FC-ABD6D8EB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71809-A9B6-427A-975C-D213B0E9D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A06AE-9F54-42F8-A00D-14F7149AD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2D7C-278C-47E1-9133-771AD7E07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611F1E-F93D-4461-9D8F-E04C5F20E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13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8A6B2-0830-4BB0-8562-7BADC2534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868ED-D360-40BF-AC83-A1598E156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AAD245-F8DB-43A8-B571-6EBF1F763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91E09D-BC1D-41D7-BCFA-469528C3E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5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8D2E8B-AA3F-46BB-BFE2-ABDD3905C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462F9B-F41C-48BD-BB9D-17B7A5D60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70D716-5794-4989-ACE5-14FE4BCAE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617BBE-9243-4FA6-9EB0-883A12567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33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E81692-2013-454D-9051-1CC40FA84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E46D36E-29DB-4554-ACC8-BF8953AE2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4FFDF72-72E7-467F-AF6C-F823D3A66B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BDFA89D-9110-4AE6-BA2E-D3658D80A2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109558F-9863-46F5-909A-4CB8C5B4E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5BCE81-9275-49BE-806E-E6AC5DD53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>
            <a:extLst>
              <a:ext uri="{FF2B5EF4-FFF2-40B4-BE49-F238E27FC236}">
                <a16:creationId xmlns:a16="http://schemas.microsoft.com/office/drawing/2014/main" id="{CE129E81-4EC4-4237-A979-F978FFD0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-228600"/>
            <a:ext cx="940911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WordArt 14">
            <a:extLst>
              <a:ext uri="{FF2B5EF4-FFF2-40B4-BE49-F238E27FC236}">
                <a16:creationId xmlns:a16="http://schemas.microsoft.com/office/drawing/2014/main" id="{6A3DF6BC-6024-4260-B24F-52712491B9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209800"/>
            <a:ext cx="852011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MĨ THUẬT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5" name="WordArt 14">
            <a:extLst>
              <a:ext uri="{FF2B5EF4-FFF2-40B4-BE49-F238E27FC236}">
                <a16:creationId xmlns:a16="http://schemas.microsoft.com/office/drawing/2014/main" id="{48F3EB7E-33B5-48C5-9250-336E4DB63D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3429000"/>
            <a:ext cx="254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6" name="WordArt 14">
            <a:extLst>
              <a:ext uri="{FF2B5EF4-FFF2-40B4-BE49-F238E27FC236}">
                <a16:creationId xmlns:a16="http://schemas.microsoft.com/office/drawing/2014/main" id="{160100B4-9450-4223-93E8-D5E1FE05E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4267200"/>
            <a:ext cx="711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kumimoji="0" lang="vi-VN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4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Bùi</a:t>
            </a:r>
            <a:r>
              <a:rPr kumimoji="0" lang="en-US" sz="14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Thúy</a:t>
            </a:r>
            <a:r>
              <a:rPr kumimoji="0" lang="en-US" sz="1400" b="1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Hảo</a:t>
            </a:r>
            <a:r>
              <a:rPr kumimoji="0" lang="vi-VN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48" y="365124"/>
            <a:ext cx="5224697" cy="3069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048" r="19286" b="3026"/>
          <a:stretch/>
        </p:blipFill>
        <p:spPr>
          <a:xfrm>
            <a:off x="798286" y="260310"/>
            <a:ext cx="5224696" cy="3174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6" y="3434989"/>
            <a:ext cx="5123709" cy="3170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8" y="3479151"/>
            <a:ext cx="5224697" cy="32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" b="7860"/>
          <a:stretch/>
        </p:blipFill>
        <p:spPr bwMode="auto">
          <a:xfrm>
            <a:off x="340314" y="1606731"/>
            <a:ext cx="5133023" cy="391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ch12h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" b="9431"/>
          <a:stretch/>
        </p:blipFill>
        <p:spPr bwMode="auto">
          <a:xfrm>
            <a:off x="5781539" y="1606731"/>
            <a:ext cx="5779090" cy="39188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86212" y="5721531"/>
            <a:ext cx="5441225" cy="548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Hoàng Tích Chù, </a:t>
            </a:r>
            <a:r>
              <a:rPr lang="vi-VN" i="1" dirty="0" smtClean="0"/>
              <a:t>Tổ đổi công</a:t>
            </a:r>
            <a:r>
              <a:rPr lang="vi-VN" dirty="0" smtClean="0"/>
              <a:t>, 1958, tranh sơn mài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19404" y="5721531"/>
            <a:ext cx="5672262" cy="5486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Công Quốc Hà, </a:t>
            </a:r>
            <a:r>
              <a:rPr lang="vi-VN" i="1" dirty="0" smtClean="0"/>
              <a:t>Phố II</a:t>
            </a:r>
            <a:r>
              <a:rPr lang="vi-VN" dirty="0" smtClean="0"/>
              <a:t>, 2001, tranh sơn mài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0564" y="777922"/>
            <a:ext cx="1185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TÌM HIỂU CẢNH SẮC QUÊ HƯƠNG QUA TÁC PHẨM MĨ THUẬT.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841" y="233618"/>
            <a:ext cx="4849588" cy="50071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2" name="Picture 4" descr="Họa sĩ Công Quốc Hà qua đời ở tuổi 70 | Báo điện tử An ninh Thủ đ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89" y="233618"/>
            <a:ext cx="5509960" cy="500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2142" y="5647815"/>
            <a:ext cx="538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7250" y="5607544"/>
            <a:ext cx="356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35788F-5EEB-4838-9904-8E1840F12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949" y="404136"/>
            <a:ext cx="5457618" cy="3024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F8926-7B71-443D-A4CD-1E6C4A4B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13" y="404136"/>
            <a:ext cx="5682115" cy="3010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6948" y="3684416"/>
            <a:ext cx="5457619" cy="2821104"/>
          </a:xfrm>
          <a:prstGeom prst="rect">
            <a:avLst/>
          </a:prstGeom>
        </p:spPr>
      </p:pic>
      <p:sp>
        <p:nvSpPr>
          <p:cNvPr id="5" name="AutoShape 4" descr="hinh-anh-chu-de-6-canh-sac-que-huong-6262-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inh-anh-chu-de-6-canh-sac-que-huong-6262-1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4" y="3684417"/>
            <a:ext cx="5722253" cy="282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176" y="1037054"/>
            <a:ext cx="3774485" cy="2401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42" y="953588"/>
            <a:ext cx="4162509" cy="2291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63" y="3804145"/>
            <a:ext cx="3774485" cy="2255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83257" y="3827416"/>
            <a:ext cx="4291190" cy="21906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800" y="3438838"/>
            <a:ext cx="433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Bước 1. Phác thảo nét xây dựng bố </a:t>
            </a:r>
            <a:r>
              <a:rPr lang="vi-VN" dirty="0" smtClean="0"/>
              <a:t>cục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87885" y="32592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Bước 2. Sắp xếp lá cây có màu sắc khác nhau lên giấy tạo phần đất và cây theo hình phác </a:t>
            </a:r>
            <a:r>
              <a:rPr lang="vi-VN" dirty="0" smtClean="0"/>
              <a:t>thảo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448" y="6044968"/>
            <a:ext cx="59955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/>
              <a:t>Bước 3. Sử dụng kéo cắt lá thành hình các ngôi nhà, mặt trời, </a:t>
            </a:r>
            <a:endParaRPr lang="vi-VN" sz="1600" dirty="0" smtClean="0"/>
          </a:p>
          <a:p>
            <a:r>
              <a:rPr lang="vi-VN" sz="1600" dirty="0" smtClean="0"/>
              <a:t>dùng </a:t>
            </a:r>
            <a:r>
              <a:rPr lang="vi-VN" sz="1600" dirty="0"/>
              <a:t>các </a:t>
            </a:r>
            <a:r>
              <a:rPr lang="vi-VN" sz="1600" dirty="0" smtClean="0"/>
              <a:t>l</a:t>
            </a:r>
            <a:r>
              <a:rPr lang="en-US" sz="1600" dirty="0" smtClean="0"/>
              <a:t>á </a:t>
            </a:r>
            <a:r>
              <a:rPr lang="vi-VN" sz="1600" dirty="0" smtClean="0"/>
              <a:t>cây </a:t>
            </a:r>
            <a:r>
              <a:rPr lang="vi-VN" sz="1600" dirty="0"/>
              <a:t>có hình dáng khác nhau để trang trí các chi tiết </a:t>
            </a:r>
            <a:endParaRPr lang="vi-VN" sz="1600" dirty="0" smtClean="0"/>
          </a:p>
          <a:p>
            <a:r>
              <a:rPr lang="vi-VN" sz="1600" dirty="0" smtClean="0"/>
              <a:t>còn </a:t>
            </a:r>
            <a:r>
              <a:rPr lang="vi-VN" sz="1600" dirty="0"/>
              <a:t>lại theo phác </a:t>
            </a:r>
            <a:r>
              <a:rPr lang="vi-VN" sz="1600" dirty="0" smtClean="0"/>
              <a:t>thảo</a:t>
            </a:r>
            <a:r>
              <a:rPr lang="en-US" sz="1600" dirty="0" smtClean="0"/>
              <a:t>.</a:t>
            </a:r>
            <a:endParaRPr lang="vi-VN" sz="1600" dirty="0"/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99337" y="6018074"/>
            <a:ext cx="5735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dirty="0"/>
              <a:t>Bước 4. Kết hợp giấy màu (giấy thủ công) để tạo hình phần núi và nền phía sau. </a:t>
            </a:r>
            <a:endParaRPr lang="vi-VN" sz="1600" dirty="0" smtClean="0"/>
          </a:p>
          <a:p>
            <a:r>
              <a:rPr lang="vi-VN" sz="1600" dirty="0" smtClean="0"/>
              <a:t>Dán </a:t>
            </a:r>
            <a:r>
              <a:rPr lang="vi-VN" sz="1600" dirty="0"/>
              <a:t>các hình đã làm, hoàn thiện sản </a:t>
            </a:r>
            <a:r>
              <a:rPr lang="vi-VN" sz="1600" dirty="0" smtClean="0"/>
              <a:t>phẩm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84313" y="252223"/>
            <a:ext cx="11850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TÌM HIỂU CÁCH THỰC HIỆN SẢN PHẨM MĨ THUẬT THỂ HIỆN      CHỦ ĐỀ CẢNH SẮC QUÊ HƯƠNG.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0"/>
            <a:ext cx="12222163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CE2828-7B11-4425-BD44-44B5DE41A2A8}"/>
              </a:ext>
            </a:extLst>
          </p:cNvPr>
          <p:cNvSpPr/>
          <p:nvPr/>
        </p:nvSpPr>
        <p:spPr>
          <a:xfrm>
            <a:off x="2305878" y="1245704"/>
            <a:ext cx="7036905" cy="9541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0563C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 HỌC ĐÃ KẾT THÚC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60D58-F65F-40E2-8F27-494902B1C45A}"/>
              </a:ext>
            </a:extLst>
          </p:cNvPr>
          <p:cNvSpPr/>
          <p:nvPr/>
        </p:nvSpPr>
        <p:spPr>
          <a:xfrm>
            <a:off x="1437861" y="2782611"/>
            <a:ext cx="9316278" cy="14047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5D3627-9957-4D45-843E-C3FB77CA7A68}"/>
              </a:ext>
            </a:extLst>
          </p:cNvPr>
          <p:cNvSpPr/>
          <p:nvPr/>
        </p:nvSpPr>
        <p:spPr>
          <a:xfrm>
            <a:off x="2305878" y="2600049"/>
            <a:ext cx="7169426" cy="940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5291" y="1311556"/>
            <a:ext cx="1024128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2D050"/>
                </a:solidFill>
                <a:latin typeface="Times  New Roman"/>
              </a:rPr>
              <a:t>YÊU CẦU CẦN ĐẠT:</a:t>
            </a:r>
          </a:p>
          <a:p>
            <a:r>
              <a:rPr lang="en-US" sz="4000" dirty="0" smtClean="0">
                <a:latin typeface="Times  New Roman"/>
              </a:rPr>
              <a:t>1.</a:t>
            </a:r>
            <a:r>
              <a:rPr lang="vi-VN" sz="4000" dirty="0" smtClean="0">
                <a:latin typeface="Times  New Roman"/>
              </a:rPr>
              <a:t> Học sinh tìm hiểu vẻ đẹp của cảnh sắc quê hương qua ảnh chụp, tác phẩm mĩ thuật, sản phẩm mĩ thuật</a:t>
            </a:r>
            <a:r>
              <a:rPr lang="en-US" sz="4000" dirty="0" smtClean="0">
                <a:latin typeface="Times  New Roman"/>
              </a:rPr>
              <a:t>.</a:t>
            </a:r>
            <a:endParaRPr lang="vi-VN" sz="4000" dirty="0" smtClean="0">
              <a:latin typeface="Times  New Roman"/>
            </a:endParaRPr>
          </a:p>
          <a:p>
            <a:r>
              <a:rPr lang="en-US" sz="4000" dirty="0" smtClean="0">
                <a:latin typeface="Times  New Roman"/>
              </a:rPr>
              <a:t>2.</a:t>
            </a:r>
            <a:r>
              <a:rPr lang="vi-VN" sz="4000" dirty="0" smtClean="0">
                <a:latin typeface="Times  New Roman"/>
              </a:rPr>
              <a:t> Xác định được đối tượng và mục đích sáng tạo trong thực hành sản phẩm theo chủ đề</a:t>
            </a:r>
            <a:r>
              <a:rPr lang="en-US" sz="4000" dirty="0" smtClean="0">
                <a:latin typeface="Times  New Roman"/>
              </a:rPr>
              <a:t>:</a:t>
            </a:r>
            <a:r>
              <a:rPr lang="vi-VN" sz="4000" dirty="0" smtClean="0">
                <a:latin typeface="Times  New Roman"/>
              </a:rPr>
              <a:t> Cảnh sắc quê hương</a:t>
            </a:r>
            <a:r>
              <a:rPr lang="en-US" sz="4000" dirty="0" smtClean="0">
                <a:latin typeface="Times  New Roman"/>
              </a:rPr>
              <a:t>”</a:t>
            </a:r>
            <a:r>
              <a:rPr lang="vi-VN" sz="4000" dirty="0" smtClean="0">
                <a:latin typeface="Times  New Roman"/>
              </a:rPr>
              <a:t>.</a:t>
            </a:r>
            <a:endParaRPr lang="en-US" sz="4000" dirty="0"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21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8C085E-3AE4-4264-B048-C2CB96791B9C}"/>
              </a:ext>
            </a:extLst>
          </p:cNvPr>
          <p:cNvSpPr/>
          <p:nvPr/>
        </p:nvSpPr>
        <p:spPr>
          <a:xfrm>
            <a:off x="2546692" y="1600404"/>
            <a:ext cx="6162261" cy="6294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AA3AA7-A468-4432-A56A-F848C12C86EF}"/>
              </a:ext>
            </a:extLst>
          </p:cNvPr>
          <p:cNvSpPr/>
          <p:nvPr/>
        </p:nvSpPr>
        <p:spPr>
          <a:xfrm>
            <a:off x="922805" y="2590699"/>
            <a:ext cx="1016441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4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dirty="0" smtClean="0"/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dirty="0"/>
              <a:t> </a:t>
            </a:r>
            <a:r>
              <a:rPr lang="vi-VN" dirty="0" smtClean="0"/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1194" y="777922"/>
            <a:ext cx="1132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TÌM HIỂU CẢNH SẮC QUÊ HƯƠNG TRONG CÁC BỨC ẢNH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163774"/>
            <a:ext cx="11109277" cy="65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12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2" y="150461"/>
            <a:ext cx="4996178" cy="267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ch12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1" y="3332182"/>
            <a:ext cx="4996178" cy="29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ech12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23" y="150461"/>
            <a:ext cx="5090644" cy="61450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256983" y="2867362"/>
            <a:ext cx="4457700" cy="421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 smtClean="0">
                <a:solidFill>
                  <a:schemeClr val="tx1"/>
                </a:solidFill>
              </a:rPr>
              <a:t>1. Thác Bản Giốc, Cao Bằng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0301" y="6344674"/>
            <a:ext cx="4584382" cy="513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 smtClean="0">
                <a:solidFill>
                  <a:schemeClr val="tx1"/>
                </a:solidFill>
              </a:rPr>
              <a:t>2. Danh lam thắng cảnh Chiề</a:t>
            </a:r>
            <a:r>
              <a:rPr lang="en-US" sz="1600" dirty="0" smtClean="0">
                <a:solidFill>
                  <a:schemeClr val="tx1"/>
                </a:solidFill>
              </a:rPr>
              <a:t>ng</a:t>
            </a:r>
            <a:r>
              <a:rPr lang="vi-VN" sz="1600" dirty="0" smtClean="0">
                <a:solidFill>
                  <a:schemeClr val="tx1"/>
                </a:solidFill>
              </a:rPr>
              <a:t> Khoi, huyện Yên Châu, Sơn La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8264" y="6348284"/>
            <a:ext cx="4530884" cy="47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 smtClean="0">
                <a:solidFill>
                  <a:schemeClr val="tx1"/>
                </a:solidFill>
              </a:rPr>
              <a:t>3. Nông dân thu hoạch quýt trên ghe ở thành phố Sa Đéc, Đồng Tháp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21B7C9EF-CCD0-47D0-A3F3-B239AA1A6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43" y="1934817"/>
            <a:ext cx="4793709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00BA5F-3570-489E-8BC7-7CCD01747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843" y="51353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Tech12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63" y="174564"/>
            <a:ext cx="5341854" cy="55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Tech12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22" y="283491"/>
            <a:ext cx="5344702" cy="53254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5043" y="5931191"/>
            <a:ext cx="655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1. Đêm giao thừa, Thành phố Hồ Chí Minh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1291" y="5751981"/>
            <a:ext cx="5336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4. Những người nông dân</a:t>
            </a:r>
          </a:p>
          <a:p>
            <a:pPr algn="ctr"/>
            <a:r>
              <a:rPr lang="vi-VN" sz="2800" dirty="0" smtClean="0">
                <a:latin typeface="+mj-lt"/>
              </a:rPr>
              <a:t> trên đường đi làm đồng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606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12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3" y="457201"/>
            <a:ext cx="4765164" cy="551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ch12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34" y="390844"/>
            <a:ext cx="4515593" cy="55813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18247" y="5977522"/>
            <a:ext cx="5100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latin typeface="+mj-lt"/>
              </a:rPr>
              <a:t>2. Cánh đồng hoa bản Cát Cát, </a:t>
            </a:r>
          </a:p>
          <a:p>
            <a:pPr algn="ctr"/>
            <a:r>
              <a:rPr lang="vi-VN" sz="2800" dirty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    Sa Pa, Lào Cai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823" y="6192965"/>
            <a:ext cx="3082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latin typeface="+mj-lt"/>
              </a:rPr>
              <a:t>Hái sen trong đầm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1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ch12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2" y="150460"/>
            <a:ext cx="2605675" cy="265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ch12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1" y="3174850"/>
            <a:ext cx="3421239" cy="331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ech12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31" y="3174849"/>
            <a:ext cx="3525098" cy="331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ech12h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49" y="131155"/>
            <a:ext cx="2778642" cy="267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16" y="150461"/>
            <a:ext cx="2377440" cy="2658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866" y="150461"/>
            <a:ext cx="2452073" cy="2658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820" y="3174850"/>
            <a:ext cx="3387071" cy="331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0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3C80-CF5A-4F9D-A7FA-A75A668F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895425"/>
            <a:ext cx="10515600" cy="5302320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vùng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trên đất nước Việt Nam có những hình ảnh thiên nhiên mang màu sắc tươi đẹp,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mộng,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 sức sống.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cạnh đó còn có các hình ảnh sinh hoạt trong cuộc sống đời thường cùng những con người lao động chăm chỉ 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cù </a:t>
            </a:r>
            <a:r>
              <a:rPr lang="vi-VN" sz="4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đã tạo nên nét đẹp riêng cho cảnh sắc quê hương ở các vùng miền của đất nước.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489</Words>
  <Application>Microsoft Office PowerPoint</Application>
  <PresentationFormat>Widescreen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Times  New Roman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ismail - [2010]</cp:lastModifiedBy>
  <cp:revision>204</cp:revision>
  <dcterms:created xsi:type="dcterms:W3CDTF">2022-09-04T02:35:10Z</dcterms:created>
  <dcterms:modified xsi:type="dcterms:W3CDTF">2025-03-27T11:10:18Z</dcterms:modified>
</cp:coreProperties>
</file>