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86" r:id="rId2"/>
    <p:sldId id="260" r:id="rId3"/>
    <p:sldId id="307" r:id="rId4"/>
    <p:sldId id="269" r:id="rId5"/>
    <p:sldId id="311" r:id="rId6"/>
    <p:sldId id="297" r:id="rId7"/>
    <p:sldId id="261" r:id="rId8"/>
    <p:sldId id="262" r:id="rId9"/>
    <p:sldId id="263" r:id="rId10"/>
    <p:sldId id="298" r:id="rId11"/>
    <p:sldId id="276" r:id="rId12"/>
    <p:sldId id="299" r:id="rId13"/>
    <p:sldId id="277" r:id="rId14"/>
    <p:sldId id="288" r:id="rId15"/>
    <p:sldId id="289" r:id="rId16"/>
    <p:sldId id="290" r:id="rId17"/>
    <p:sldId id="300" r:id="rId18"/>
    <p:sldId id="291" r:id="rId19"/>
    <p:sldId id="272" r:id="rId20"/>
    <p:sldId id="274" r:id="rId21"/>
    <p:sldId id="275" r:id="rId22"/>
    <p:sldId id="293" r:id="rId23"/>
    <p:sldId id="294" r:id="rId24"/>
    <p:sldId id="278" r:id="rId25"/>
    <p:sldId id="279" r:id="rId26"/>
    <p:sldId id="268" r:id="rId27"/>
    <p:sldId id="267" r:id="rId28"/>
    <p:sldId id="265" r:id="rId29"/>
    <p:sldId id="302" r:id="rId30"/>
    <p:sldId id="264" r:id="rId31"/>
    <p:sldId id="287" r:id="rId32"/>
    <p:sldId id="303" r:id="rId33"/>
    <p:sldId id="304" r:id="rId34"/>
    <p:sldId id="305" r:id="rId35"/>
    <p:sldId id="266" r:id="rId3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05" autoAdjust="0"/>
  </p:normalViewPr>
  <p:slideViewPr>
    <p:cSldViewPr>
      <p:cViewPr varScale="1">
        <p:scale>
          <a:sx n="76" d="100"/>
          <a:sy n="76" d="100"/>
        </p:scale>
        <p:origin x="1646" y="62"/>
      </p:cViewPr>
      <p:guideLst>
        <p:guide orient="horz" pos="2160"/>
        <p:guide pos="2880"/>
      </p:guideLst>
    </p:cSldViewPr>
  </p:slideViewPr>
  <p:outlineViewPr>
    <p:cViewPr>
      <p:scale>
        <a:sx n="33" d="100"/>
        <a:sy n="33" d="100"/>
      </p:scale>
      <p:origin x="0" y="11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8F4981-9166-49ED-BFA8-0AFBBD040A7F}" type="datetimeFigureOut">
              <a:rPr lang="vi-VN" smtClean="0"/>
              <a:t>27/03/2025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A4CE42-91CB-4A81-9B43-4219788128AE}" type="slidenum">
              <a:rPr lang="vi-VN" smtClean="0"/>
              <a:t>‹#›</a:t>
            </a:fld>
            <a:endParaRPr lang="vi-VN"/>
          </a:p>
        </p:txBody>
      </p:sp>
    </p:spTree>
    <p:extLst>
      <p:ext uri="{BB962C8B-B14F-4D97-AF65-F5344CB8AC3E}">
        <p14:creationId xmlns:p14="http://schemas.microsoft.com/office/powerpoint/2010/main" val="2299860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xfrm>
            <a:off x="1143000" y="685800"/>
            <a:ext cx="4572000" cy="3429000"/>
          </a:xfrm>
          <a:ln/>
        </p:spPr>
      </p:sp>
      <p:sp>
        <p:nvSpPr>
          <p:cNvPr id="921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cs typeface="Arial" charset="0"/>
            </a:endParaRPr>
          </a:p>
        </p:txBody>
      </p:sp>
      <p:sp>
        <p:nvSpPr>
          <p:cNvPr id="921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itchFamily="34" charset="0"/>
              </a:defRPr>
            </a:lvl1pPr>
            <a:lvl2pPr marL="742950" indent="-285750">
              <a:defRPr>
                <a:solidFill>
                  <a:schemeClr val="tx1"/>
                </a:solidFill>
                <a:latin typeface="Century Gothic" pitchFamily="34" charset="0"/>
              </a:defRPr>
            </a:lvl2pPr>
            <a:lvl3pPr marL="1143000" indent="-228600">
              <a:defRPr>
                <a:solidFill>
                  <a:schemeClr val="tx1"/>
                </a:solidFill>
                <a:latin typeface="Century Gothic" pitchFamily="34" charset="0"/>
              </a:defRPr>
            </a:lvl3pPr>
            <a:lvl4pPr marL="1600200" indent="-228600">
              <a:defRPr>
                <a:solidFill>
                  <a:schemeClr val="tx1"/>
                </a:solidFill>
                <a:latin typeface="Century Gothic" pitchFamily="34" charset="0"/>
              </a:defRPr>
            </a:lvl4pPr>
            <a:lvl5pPr marL="2057400" indent="-228600">
              <a:defRPr>
                <a:solidFill>
                  <a:schemeClr val="tx1"/>
                </a:solidFill>
                <a:latin typeface="Century Gothic" pitchFamily="34" charset="0"/>
              </a:defRPr>
            </a:lvl5pPr>
            <a:lvl6pPr marL="2514600" indent="-228600" defTabSz="457200" eaLnBrk="0" fontAlgn="base" hangingPunct="0">
              <a:spcBef>
                <a:spcPct val="0"/>
              </a:spcBef>
              <a:spcAft>
                <a:spcPct val="0"/>
              </a:spcAft>
              <a:defRPr>
                <a:solidFill>
                  <a:schemeClr val="tx1"/>
                </a:solidFill>
                <a:latin typeface="Century Gothic" pitchFamily="34" charset="0"/>
              </a:defRPr>
            </a:lvl6pPr>
            <a:lvl7pPr marL="2971800" indent="-228600" defTabSz="457200" eaLnBrk="0" fontAlgn="base" hangingPunct="0">
              <a:spcBef>
                <a:spcPct val="0"/>
              </a:spcBef>
              <a:spcAft>
                <a:spcPct val="0"/>
              </a:spcAft>
              <a:defRPr>
                <a:solidFill>
                  <a:schemeClr val="tx1"/>
                </a:solidFill>
                <a:latin typeface="Century Gothic" pitchFamily="34" charset="0"/>
              </a:defRPr>
            </a:lvl7pPr>
            <a:lvl8pPr marL="3429000" indent="-228600" defTabSz="457200" eaLnBrk="0" fontAlgn="base" hangingPunct="0">
              <a:spcBef>
                <a:spcPct val="0"/>
              </a:spcBef>
              <a:spcAft>
                <a:spcPct val="0"/>
              </a:spcAft>
              <a:defRPr>
                <a:solidFill>
                  <a:schemeClr val="tx1"/>
                </a:solidFill>
                <a:latin typeface="Century Gothic" pitchFamily="34" charset="0"/>
              </a:defRPr>
            </a:lvl8pPr>
            <a:lvl9pPr marL="3886200" indent="-228600" defTabSz="457200" eaLnBrk="0" fontAlgn="base" hangingPunct="0">
              <a:spcBef>
                <a:spcPct val="0"/>
              </a:spcBef>
              <a:spcAft>
                <a:spcPct val="0"/>
              </a:spcAft>
              <a:defRPr>
                <a:solidFill>
                  <a:schemeClr val="tx1"/>
                </a:solidFill>
                <a:latin typeface="Century Gothic" pitchFamily="34" charset="0"/>
              </a:defRPr>
            </a:lvl9pPr>
          </a:lstStyle>
          <a:p>
            <a:fld id="{BBAF237B-2748-4F3E-B48D-45B18B2E27D7}" type="slidenum">
              <a:rPr lang="en-US" altLang="en-US">
                <a:solidFill>
                  <a:srgbClr val="000000"/>
                </a:solidFill>
                <a:latin typeface="Arial" charset="0"/>
                <a:cs typeface="Arial" charset="0"/>
              </a:rPr>
              <a:pPr/>
              <a:t>1</a:t>
            </a:fld>
            <a:endParaRPr lang="en-US" altLang="en-US">
              <a:solidFill>
                <a:srgbClr val="000000"/>
              </a:solidFill>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8FAE9F6D-E803-4124-BCB3-53B21624EB58}" type="datetimeFigureOut">
              <a:rPr lang="vi-VN" smtClean="0"/>
              <a:t>27/03/2025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2587785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FAE9F6D-E803-4124-BCB3-53B21624EB58}" type="datetimeFigureOut">
              <a:rPr lang="vi-VN" smtClean="0"/>
              <a:t>27/03/2025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351392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FAE9F6D-E803-4124-BCB3-53B21624EB58}" type="datetimeFigureOut">
              <a:rPr lang="vi-VN" smtClean="0"/>
              <a:t>27/03/2025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758485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1226241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215174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150530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1505307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9144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9144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4"/>
            <a:ext cx="9144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7"/>
            <a:ext cx="9144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1"/>
            <a:ext cx="9144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33192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1"/>
            <a:ext cx="9144000" cy="6857999"/>
          </a:xfrm>
          <a:prstGeom prst="rect">
            <a:avLst/>
          </a:prstGeom>
        </p:spPr>
      </p:pic>
    </p:spTree>
    <p:extLst>
      <p:ext uri="{BB962C8B-B14F-4D97-AF65-F5344CB8AC3E}">
        <p14:creationId xmlns:p14="http://schemas.microsoft.com/office/powerpoint/2010/main" val="1273698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8FAE9F6D-E803-4124-BCB3-53B21624EB58}" type="datetimeFigureOut">
              <a:rPr lang="vi-VN" smtClean="0"/>
              <a:t>27/03/2025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1649995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AE9F6D-E803-4124-BCB3-53B21624EB58}" type="datetimeFigureOut">
              <a:rPr lang="vi-VN" smtClean="0"/>
              <a:t>27/03/2025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3725414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8FAE9F6D-E803-4124-BCB3-53B21624EB58}" type="datetimeFigureOut">
              <a:rPr lang="vi-VN" smtClean="0"/>
              <a:t>27/03/2025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3532996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8FAE9F6D-E803-4124-BCB3-53B21624EB58}" type="datetimeFigureOut">
              <a:rPr lang="vi-VN" smtClean="0"/>
              <a:t>27/03/2025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390798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8FAE9F6D-E803-4124-BCB3-53B21624EB58}" type="datetimeFigureOut">
              <a:rPr lang="vi-VN" smtClean="0"/>
              <a:t>27/03/2025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272559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E9F6D-E803-4124-BCB3-53B21624EB58}" type="datetimeFigureOut">
              <a:rPr lang="vi-VN" smtClean="0"/>
              <a:t>27/03/2025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41781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AE9F6D-E803-4124-BCB3-53B21624EB58}" type="datetimeFigureOut">
              <a:rPr lang="vi-VN" smtClean="0"/>
              <a:t>27/03/2025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3742502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AE9F6D-E803-4124-BCB3-53B21624EB58}" type="datetimeFigureOut">
              <a:rPr lang="vi-VN" smtClean="0"/>
              <a:t>27/03/2025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B1E2918-A1DB-4729-BCA3-426B8F537585}" type="slidenum">
              <a:rPr lang="vi-VN" smtClean="0"/>
              <a:t>‹#›</a:t>
            </a:fld>
            <a:endParaRPr lang="vi-VN"/>
          </a:p>
        </p:txBody>
      </p:sp>
    </p:spTree>
    <p:extLst>
      <p:ext uri="{BB962C8B-B14F-4D97-AF65-F5344CB8AC3E}">
        <p14:creationId xmlns:p14="http://schemas.microsoft.com/office/powerpoint/2010/main" val="100474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AE9F6D-E803-4124-BCB3-53B21624EB58}" type="datetimeFigureOut">
              <a:rPr lang="vi-VN" smtClean="0"/>
              <a:t>27/03/2025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E2918-A1DB-4729-BCA3-426B8F537585}" type="slidenum">
              <a:rPr lang="vi-VN" smtClean="0"/>
              <a:t>‹#›</a:t>
            </a:fld>
            <a:endParaRPr lang="vi-VN"/>
          </a:p>
        </p:txBody>
      </p:sp>
    </p:spTree>
    <p:extLst>
      <p:ext uri="{BB962C8B-B14F-4D97-AF65-F5344CB8AC3E}">
        <p14:creationId xmlns:p14="http://schemas.microsoft.com/office/powerpoint/2010/main" val="3594266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8" Type="http://schemas.openxmlformats.org/officeDocument/2006/relationships/image" Target="../media/image39.jpg"/><Relationship Id="rId13"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32.jp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g"/><Relationship Id="rId13"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13" Type="http://schemas.microsoft.com/office/2007/relationships/hdphoto" Target="../media/hdphoto2.wdp"/><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emf"/><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jpe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image" Target="../media/image9.jpeg"/><Relationship Id="rId7" Type="http://schemas.openxmlformats.org/officeDocument/2006/relationships/slide" Target="slide1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slide" Target="slide32.xml"/><Relationship Id="rId5" Type="http://schemas.openxmlformats.org/officeDocument/2006/relationships/image" Target="../media/image11.jpe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11.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4.xml"/><Relationship Id="rId1" Type="http://schemas.openxmlformats.org/officeDocument/2006/relationships/tags" Target="../tags/tag12.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3.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2" descr="https://i.pinimg.com/564x/71/1a/f7/711af7463e72d820f71977eba342090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9113838"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WordArt 15"/>
          <p:cNvSpPr>
            <a:spLocks noChangeArrowheads="1" noChangeShapeType="1" noTextEdit="1"/>
          </p:cNvSpPr>
          <p:nvPr/>
        </p:nvSpPr>
        <p:spPr bwMode="auto">
          <a:xfrm>
            <a:off x="1524000" y="1371600"/>
            <a:ext cx="5867400" cy="733425"/>
          </a:xfrm>
          <a:prstGeom prst="rect">
            <a:avLst/>
          </a:prstGeom>
        </p:spPr>
        <p:txBody>
          <a:bodyPr wrap="none" fromWordArt="1">
            <a:prstTxWarp prst="textDoubleWave1">
              <a:avLst>
                <a:gd name="adj1" fmla="val 6500"/>
                <a:gd name="adj2" fmla="val 0"/>
              </a:avLst>
            </a:prstTxWarp>
          </a:bodyPr>
          <a:lstStyle/>
          <a:p>
            <a:pPr defTabSz="457200" eaLnBrk="0" fontAlgn="base" hangingPunct="0">
              <a:spcBef>
                <a:spcPct val="0"/>
              </a:spcBef>
              <a:spcAft>
                <a:spcPct val="0"/>
              </a:spcAft>
            </a:pPr>
            <a:endParaRPr lang="en-US" sz="4400" kern="10" spc="-440">
              <a:ln w="12700">
                <a:solidFill>
                  <a:srgbClr val="000099"/>
                </a:solidFill>
                <a:round/>
                <a:headEnd/>
                <a:tailEnd/>
              </a:ln>
              <a:solidFill>
                <a:srgbClr val="33CCFF"/>
              </a:solidFill>
              <a:effectLst>
                <a:outerShdw dist="125724" dir="18900000" algn="ctr" rotWithShape="0">
                  <a:srgbClr val="000099"/>
                </a:outerShdw>
              </a:effectLst>
              <a:latin typeface="Times New Roman"/>
              <a:cs typeface="Times New Roman"/>
            </a:endParaRPr>
          </a:p>
        </p:txBody>
      </p:sp>
      <p:sp>
        <p:nvSpPr>
          <p:cNvPr id="71684" name="AutoShape 26" descr="vbeAAAAAElFTkSuQmC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srgbClr val="000000"/>
              </a:solidFill>
              <a:latin typeface="Times New Roman" pitchFamily="18" charset="0"/>
            </a:endParaRPr>
          </a:p>
        </p:txBody>
      </p:sp>
      <p:sp>
        <p:nvSpPr>
          <p:cNvPr id="71685" name="AutoShape 28" descr="vbeAAAAAElFTkSuQmCC"/>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ltLang="en-US">
              <a:solidFill>
                <a:srgbClr val="000000"/>
              </a:solidFill>
              <a:latin typeface="Times New Roman" pitchFamily="18" charset="0"/>
            </a:endParaRPr>
          </a:p>
        </p:txBody>
      </p:sp>
      <p:sp>
        <p:nvSpPr>
          <p:cNvPr id="71687" name="WordArt 20"/>
          <p:cNvSpPr>
            <a:spLocks noChangeArrowheads="1" noChangeShapeType="1" noTextEdit="1"/>
          </p:cNvSpPr>
          <p:nvPr/>
        </p:nvSpPr>
        <p:spPr bwMode="auto">
          <a:xfrm>
            <a:off x="1835696" y="1974155"/>
            <a:ext cx="5328592" cy="1166813"/>
          </a:xfrm>
          <a:prstGeom prst="rect">
            <a:avLst/>
          </a:prstGeom>
        </p:spPr>
        <p:txBody>
          <a:bodyPr wrap="none" fromWordArt="1">
            <a:prstTxWarp prst="textPlain">
              <a:avLst>
                <a:gd name="adj" fmla="val 50000"/>
              </a:avLst>
            </a:prstTxWarp>
          </a:bodyPr>
          <a:lstStyle/>
          <a:p>
            <a:pPr defTabSz="457200" eaLnBrk="0" fontAlgn="base" hangingPunct="0">
              <a:spcBef>
                <a:spcPct val="0"/>
              </a:spcBef>
              <a:spcAft>
                <a:spcPct val="0"/>
              </a:spcAft>
            </a:pPr>
            <a:r>
              <a:rPr lang="vi-VN" sz="36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LỊCH SỬ VÀ ĐỊA LÍ</a:t>
            </a:r>
          </a:p>
        </p:txBody>
      </p:sp>
      <p:pic>
        <p:nvPicPr>
          <p:cNvPr id="71688"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762002" y="449263"/>
            <a:ext cx="1806575" cy="159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5867402" y="139700"/>
            <a:ext cx="18065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0" name="Picture 52" descr="DSTARS-P"/>
          <p:cNvPicPr>
            <a:picLocks noChangeAspect="1" noChangeArrowheads="1" noCrop="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3516315" y="139700"/>
            <a:ext cx="1806575"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5" descr="tiere13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913" y="4660900"/>
            <a:ext cx="1430338"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WordArt 21"/>
          <p:cNvSpPr>
            <a:spLocks noChangeArrowheads="1" noChangeShapeType="1" noTextEdit="1"/>
          </p:cNvSpPr>
          <p:nvPr/>
        </p:nvSpPr>
        <p:spPr bwMode="auto">
          <a:xfrm>
            <a:off x="876300" y="-71992"/>
            <a:ext cx="7696200" cy="704850"/>
          </a:xfrm>
          <a:prstGeom prst="rect">
            <a:avLst/>
          </a:prstGeom>
        </p:spPr>
        <p:txBody>
          <a:bodyPr wrap="none" fromWordArt="1">
            <a:prstTxWarp prst="textPlain">
              <a:avLst>
                <a:gd name="adj" fmla="val 50315"/>
              </a:avLst>
            </a:prstTxWarp>
          </a:bodyPr>
          <a:lstStyle/>
          <a:p>
            <a:pPr algn="ctr" defTabSz="457200" eaLnBrk="0" fontAlgn="base" hangingPunct="0">
              <a:spcBef>
                <a:spcPct val="0"/>
              </a:spcBef>
              <a:spcAft>
                <a:spcPct val="0"/>
              </a:spcAft>
            </a:pPr>
            <a:endParaRPr lang="en-US" sz="3600" b="1" i="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sp>
        <p:nvSpPr>
          <p:cNvPr id="15" name="WordArt 20"/>
          <p:cNvSpPr>
            <a:spLocks noChangeArrowheads="1" noChangeShapeType="1" noTextEdit="1"/>
          </p:cNvSpPr>
          <p:nvPr/>
        </p:nvSpPr>
        <p:spPr bwMode="auto">
          <a:xfrm>
            <a:off x="2915816" y="3581400"/>
            <a:ext cx="3096504" cy="927720"/>
          </a:xfrm>
          <a:prstGeom prst="rect">
            <a:avLst/>
          </a:prstGeom>
        </p:spPr>
        <p:txBody>
          <a:bodyPr wrap="none" fromWordArt="1">
            <a:prstTxWarp prst="textPlain">
              <a:avLst>
                <a:gd name="adj" fmla="val 50000"/>
              </a:avLst>
            </a:prstTxWarp>
          </a:bodyPr>
          <a:lstStyle/>
          <a:p>
            <a:pPr defTabSz="457200" eaLnBrk="0" fontAlgn="base" hangingPunct="0">
              <a:spcBef>
                <a:spcPct val="0"/>
              </a:spcBef>
              <a:spcAft>
                <a:spcPct val="0"/>
              </a:spcAft>
            </a:pPr>
            <a:r>
              <a:rPr lang="vi-VN" sz="2800" b="1" kern="10" dirty="0">
                <a:ln w="9525">
                  <a:solidFill>
                    <a:srgbClr val="0000FF"/>
                  </a:solidFill>
                  <a:round/>
                  <a:headEnd/>
                  <a:tailEnd/>
                </a:ln>
                <a:solidFill>
                  <a:srgbClr val="0000FF"/>
                </a:solidFill>
                <a:effectLst>
                  <a:outerShdw dist="45791" dir="2021404" algn="ctr" rotWithShape="0">
                    <a:srgbClr val="B2B2B2">
                      <a:alpha val="79999"/>
                    </a:srgbClr>
                  </a:outerShdw>
                </a:effectLst>
                <a:latin typeface="Times New Roman"/>
                <a:cs typeface="Times New Roman"/>
              </a:rPr>
              <a:t>Lớp 4</a:t>
            </a:r>
          </a:p>
        </p:txBody>
      </p:sp>
    </p:spTree>
    <p:extLst>
      <p:ext uri="{BB962C8B-B14F-4D97-AF65-F5344CB8AC3E}">
        <p14:creationId xmlns:p14="http://schemas.microsoft.com/office/powerpoint/2010/main" val="1932554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13956"/>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6522"/>
            <a:ext cx="9108504" cy="4990830"/>
          </a:xfrm>
          <a:prstGeom prst="rect">
            <a:avLst/>
          </a:prstGeom>
        </p:spPr>
      </p:pic>
      <p:pic>
        <p:nvPicPr>
          <p:cNvPr id="12" name="Picture 11">
            <a:extLst>
              <a:ext uri="{FF2B5EF4-FFF2-40B4-BE49-F238E27FC236}">
                <a16:creationId xmlns:a16="http://schemas.microsoft.com/office/drawing/2014/main" id="{BCED7F8E-4C96-F782-E263-8F457065EAF0}"/>
              </a:ext>
            </a:extLst>
          </p:cNvPr>
          <p:cNvPicPr>
            <a:picLocks noChangeAspect="1"/>
          </p:cNvPicPr>
          <p:nvPr/>
        </p:nvPicPr>
        <p:blipFill>
          <a:blip r:embed="rId4"/>
          <a:stretch>
            <a:fillRect/>
          </a:stretch>
        </p:blipFill>
        <p:spPr>
          <a:xfrm>
            <a:off x="-108520" y="548680"/>
            <a:ext cx="4536504" cy="1008112"/>
          </a:xfrm>
          <a:prstGeom prst="rect">
            <a:avLst/>
          </a:prstGeom>
        </p:spPr>
      </p:pic>
    </p:spTree>
    <p:custDataLst>
      <p:tags r:id="rId1"/>
    </p:custDataLst>
    <p:extLst>
      <p:ext uri="{BB962C8B-B14F-4D97-AF65-F5344CB8AC3E}">
        <p14:creationId xmlns:p14="http://schemas.microsoft.com/office/powerpoint/2010/main" val="3553085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ED7F8E-4C96-F782-E263-8F457065EAF0}"/>
              </a:ext>
            </a:extLst>
          </p:cNvPr>
          <p:cNvPicPr>
            <a:picLocks noChangeAspect="1"/>
          </p:cNvPicPr>
          <p:nvPr/>
        </p:nvPicPr>
        <p:blipFill>
          <a:blip r:embed="rId2"/>
          <a:stretch>
            <a:fillRect/>
          </a:stretch>
        </p:blipFill>
        <p:spPr>
          <a:xfrm>
            <a:off x="-108520" y="404664"/>
            <a:ext cx="4536504" cy="1008112"/>
          </a:xfrm>
          <a:prstGeom prst="rect">
            <a:avLst/>
          </a:prstGeom>
        </p:spPr>
      </p:pic>
      <p:sp>
        <p:nvSpPr>
          <p:cNvPr id="3" name="TextBox 2"/>
          <p:cNvSpPr txBox="1"/>
          <p:nvPr/>
        </p:nvSpPr>
        <p:spPr>
          <a:xfrm>
            <a:off x="3491880" y="485229"/>
            <a:ext cx="3600400" cy="646331"/>
          </a:xfrm>
          <a:prstGeom prst="rect">
            <a:avLst/>
          </a:prstGeom>
          <a:noFill/>
        </p:spPr>
        <p:txBody>
          <a:bodyPr wrap="square" rtlCol="0">
            <a:spAutoFit/>
          </a:bodyPr>
          <a:lstStyle/>
          <a:p>
            <a:r>
              <a:rPr lang="en-US" sz="3600" b="1" dirty="0">
                <a:solidFill>
                  <a:srgbClr val="FF0000"/>
                </a:solidFill>
                <a:ea typeface="SimSun" pitchFamily="2" charset="-122"/>
              </a:rPr>
              <a:t>LỄ HỘI GẦU TÀO</a:t>
            </a:r>
            <a:endParaRPr lang="vi-VN" sz="3600" b="1" dirty="0">
              <a:solidFill>
                <a:srgbClr val="FF0000"/>
              </a:solidFill>
              <a:ea typeface="SimSun" pitchFamily="2" charset="-122"/>
            </a:endParaRPr>
          </a:p>
        </p:txBody>
      </p:sp>
    </p:spTree>
    <p:extLst>
      <p:ext uri="{BB962C8B-B14F-4D97-AF65-F5344CB8AC3E}">
        <p14:creationId xmlns:p14="http://schemas.microsoft.com/office/powerpoint/2010/main" val="1545272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13956"/>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BCED7F8E-4C96-F782-E263-8F457065EAF0}"/>
              </a:ext>
            </a:extLst>
          </p:cNvPr>
          <p:cNvPicPr>
            <a:picLocks noChangeAspect="1"/>
          </p:cNvPicPr>
          <p:nvPr/>
        </p:nvPicPr>
        <p:blipFill>
          <a:blip r:embed="rId3"/>
          <a:stretch>
            <a:fillRect/>
          </a:stretch>
        </p:blipFill>
        <p:spPr>
          <a:xfrm>
            <a:off x="-108520" y="548680"/>
            <a:ext cx="4536504" cy="100811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56792"/>
            <a:ext cx="9036496" cy="5255387"/>
          </a:xfrm>
          <a:prstGeom prst="rect">
            <a:avLst/>
          </a:prstGeom>
        </p:spPr>
      </p:pic>
    </p:spTree>
    <p:custDataLst>
      <p:tags r:id="rId1"/>
    </p:custDataLst>
    <p:extLst>
      <p:ext uri="{BB962C8B-B14F-4D97-AF65-F5344CB8AC3E}">
        <p14:creationId xmlns:p14="http://schemas.microsoft.com/office/powerpoint/2010/main" val="2932662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ED7F8E-4C96-F782-E263-8F457065EAF0}"/>
              </a:ext>
            </a:extLst>
          </p:cNvPr>
          <p:cNvPicPr>
            <a:picLocks noChangeAspect="1"/>
          </p:cNvPicPr>
          <p:nvPr/>
        </p:nvPicPr>
        <p:blipFill>
          <a:blip r:embed="rId2"/>
          <a:stretch>
            <a:fillRect/>
          </a:stretch>
        </p:blipFill>
        <p:spPr>
          <a:xfrm>
            <a:off x="-252536" y="404664"/>
            <a:ext cx="4536504" cy="1008112"/>
          </a:xfrm>
          <a:prstGeom prst="rect">
            <a:avLst/>
          </a:prstGeom>
        </p:spPr>
      </p:pic>
      <p:sp>
        <p:nvSpPr>
          <p:cNvPr id="3" name="TextBox 2"/>
          <p:cNvSpPr txBox="1"/>
          <p:nvPr/>
        </p:nvSpPr>
        <p:spPr>
          <a:xfrm>
            <a:off x="3347864" y="485229"/>
            <a:ext cx="4176464" cy="646331"/>
          </a:xfrm>
          <a:prstGeom prst="rect">
            <a:avLst/>
          </a:prstGeom>
          <a:noFill/>
        </p:spPr>
        <p:txBody>
          <a:bodyPr wrap="square" rtlCol="0">
            <a:spAutoFit/>
          </a:bodyPr>
          <a:lstStyle/>
          <a:p>
            <a:r>
              <a:rPr lang="en-US" sz="3600" b="1" dirty="0">
                <a:solidFill>
                  <a:srgbClr val="FF0000"/>
                </a:solidFill>
                <a:ea typeface="SimSun" pitchFamily="2" charset="-122"/>
              </a:rPr>
              <a:t>LỄ HỘI LỒNG TỒNG</a:t>
            </a:r>
            <a:endParaRPr lang="vi-VN" sz="3600" b="1" dirty="0">
              <a:solidFill>
                <a:srgbClr val="FF0000"/>
              </a:solidFill>
              <a:ea typeface="SimSun" pitchFamily="2" charset="-122"/>
            </a:endParaRPr>
          </a:p>
        </p:txBody>
      </p:sp>
      <p:pic>
        <p:nvPicPr>
          <p:cNvPr id="9" name="Picture 8"/>
          <p:cNvPicPr>
            <a:picLocks noChangeAspect="1"/>
          </p:cNvPicPr>
          <p:nvPr/>
        </p:nvPicPr>
        <p:blipFill>
          <a:blip r:embed="rId3"/>
          <a:stretch>
            <a:fillRect/>
          </a:stretch>
        </p:blipFill>
        <p:spPr>
          <a:xfrm>
            <a:off x="0" y="1167188"/>
            <a:ext cx="9144000" cy="5690812"/>
          </a:xfrm>
          <a:prstGeom prst="rect">
            <a:avLst/>
          </a:prstGeom>
        </p:spPr>
      </p:pic>
    </p:spTree>
    <p:extLst>
      <p:ext uri="{BB962C8B-B14F-4D97-AF65-F5344CB8AC3E}">
        <p14:creationId xmlns:p14="http://schemas.microsoft.com/office/powerpoint/2010/main" val="3962332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13956"/>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5" name="TextBox 4"/>
          <p:cNvSpPr txBox="1"/>
          <p:nvPr/>
        </p:nvSpPr>
        <p:spPr>
          <a:xfrm>
            <a:off x="225035" y="479574"/>
            <a:ext cx="8856984" cy="1077218"/>
          </a:xfrm>
          <a:prstGeom prst="rect">
            <a:avLst/>
          </a:prstGeom>
          <a:noFill/>
        </p:spPr>
        <p:txBody>
          <a:bodyPr wrap="square" rtlCol="0">
            <a:spAutoFit/>
          </a:bodyPr>
          <a:lstStyle/>
          <a:p>
            <a:r>
              <a:rPr lang="vi-VN" sz="3200" b="1" dirty="0">
                <a:solidFill>
                  <a:srgbClr val="0000FF"/>
                </a:solidFill>
                <a:latin typeface="+mj-lt"/>
              </a:rPr>
              <a:t>+ Ngoài các lễ hội mà các bạn kể tên ra em còn biết lễ hội nào nữa?</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591545"/>
            <a:ext cx="7992888" cy="4285727"/>
          </a:xfrm>
          <a:prstGeom prst="rect">
            <a:avLst/>
          </a:prstGeom>
        </p:spPr>
      </p:pic>
      <p:sp>
        <p:nvSpPr>
          <p:cNvPr id="8" name="Rectangle 7"/>
          <p:cNvSpPr/>
          <p:nvPr/>
        </p:nvSpPr>
        <p:spPr>
          <a:xfrm>
            <a:off x="1979712" y="6023029"/>
            <a:ext cx="5472608" cy="646331"/>
          </a:xfrm>
          <a:prstGeom prst="rect">
            <a:avLst/>
          </a:prstGeom>
          <a:noFill/>
        </p:spPr>
        <p:txBody>
          <a:bodyPr wrap="square" lIns="91440" tIns="45720" rIns="91440" bIns="45720">
            <a:spAutoFit/>
          </a:bodyPr>
          <a:lstStyle/>
          <a:p>
            <a:pPr algn="ct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Lễ</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hội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hoa</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Ban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Tây</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Bắc</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Tree>
    <p:custDataLst>
      <p:tags r:id="rId1"/>
    </p:custDataLst>
    <p:extLst>
      <p:ext uri="{BB962C8B-B14F-4D97-AF65-F5344CB8AC3E}">
        <p14:creationId xmlns:p14="http://schemas.microsoft.com/office/powerpoint/2010/main" val="16817965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13956"/>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5" name="TextBox 4"/>
          <p:cNvSpPr txBox="1"/>
          <p:nvPr/>
        </p:nvSpPr>
        <p:spPr>
          <a:xfrm>
            <a:off x="225035" y="479574"/>
            <a:ext cx="8856984" cy="1077218"/>
          </a:xfrm>
          <a:prstGeom prst="rect">
            <a:avLst/>
          </a:prstGeom>
          <a:noFill/>
        </p:spPr>
        <p:txBody>
          <a:bodyPr wrap="square" rtlCol="0">
            <a:spAutoFit/>
          </a:bodyPr>
          <a:lstStyle/>
          <a:p>
            <a:r>
              <a:rPr lang="vi-VN" sz="3200" b="1" dirty="0">
                <a:solidFill>
                  <a:srgbClr val="0000FF"/>
                </a:solidFill>
                <a:latin typeface="+mj-lt"/>
              </a:rPr>
              <a:t>+ Ngoài các lễ hội mà các bạn kể tên ra em còn biết lễ hội nào nữa?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556792"/>
            <a:ext cx="7560840" cy="4285727"/>
          </a:xfrm>
          <a:prstGeom prst="rect">
            <a:avLst/>
          </a:prstGeom>
        </p:spPr>
      </p:pic>
      <p:sp>
        <p:nvSpPr>
          <p:cNvPr id="16" name="Rectangle 15"/>
          <p:cNvSpPr/>
          <p:nvPr/>
        </p:nvSpPr>
        <p:spPr>
          <a:xfrm>
            <a:off x="755576" y="5935444"/>
            <a:ext cx="7560840" cy="646331"/>
          </a:xfrm>
          <a:prstGeom prst="rect">
            <a:avLst/>
          </a:prstGeom>
          <a:noFill/>
        </p:spPr>
        <p:txBody>
          <a:bodyPr wrap="square" lIns="91440" tIns="45720" rIns="91440" bIns="45720">
            <a:spAutoFit/>
          </a:bodyPr>
          <a:lstStyle/>
          <a:p>
            <a:pPr algn="ct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Lễ</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hội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cầu</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bản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Mường</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Tây</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Bắc</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Tree>
    <p:custDataLst>
      <p:tags r:id="rId1"/>
    </p:custDataLst>
    <p:extLst>
      <p:ext uri="{BB962C8B-B14F-4D97-AF65-F5344CB8AC3E}">
        <p14:creationId xmlns:p14="http://schemas.microsoft.com/office/powerpoint/2010/main" val="2461664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13956"/>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5" name="TextBox 4"/>
          <p:cNvSpPr txBox="1"/>
          <p:nvPr/>
        </p:nvSpPr>
        <p:spPr>
          <a:xfrm>
            <a:off x="225035" y="479574"/>
            <a:ext cx="8856984" cy="1077218"/>
          </a:xfrm>
          <a:prstGeom prst="rect">
            <a:avLst/>
          </a:prstGeom>
          <a:noFill/>
        </p:spPr>
        <p:txBody>
          <a:bodyPr wrap="square" rtlCol="0">
            <a:spAutoFit/>
          </a:bodyPr>
          <a:lstStyle/>
          <a:p>
            <a:r>
              <a:rPr lang="vi-VN" sz="3200" b="1" dirty="0">
                <a:solidFill>
                  <a:srgbClr val="0000FF"/>
                </a:solidFill>
                <a:latin typeface="+mj-lt"/>
              </a:rPr>
              <a:t>+ Ngoài các lễ hội mà các bạn kể tên ra em còn biết lễ hội nào nữa?</a:t>
            </a:r>
          </a:p>
        </p:txBody>
      </p:sp>
      <p:sp>
        <p:nvSpPr>
          <p:cNvPr id="8" name="Rectangle 7"/>
          <p:cNvSpPr/>
          <p:nvPr/>
        </p:nvSpPr>
        <p:spPr>
          <a:xfrm>
            <a:off x="1907704" y="6023029"/>
            <a:ext cx="5472608" cy="646331"/>
          </a:xfrm>
          <a:prstGeom prst="rect">
            <a:avLst/>
          </a:prstGeom>
          <a:noFill/>
        </p:spPr>
        <p:txBody>
          <a:bodyPr wrap="square" lIns="91440" tIns="45720" rIns="91440" bIns="45720">
            <a:spAutoFit/>
          </a:bodyPr>
          <a:lstStyle/>
          <a:p>
            <a:pPr algn="ct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Lễ</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hội</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Đền</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Hùng</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Phú</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3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Thọ</a:t>
            </a:r>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638300"/>
            <a:ext cx="7704856" cy="4238972"/>
          </a:xfrm>
          <a:prstGeom prst="rect">
            <a:avLst/>
          </a:prstGeom>
        </p:spPr>
      </p:pic>
    </p:spTree>
    <p:custDataLst>
      <p:tags r:id="rId1"/>
    </p:custDataLst>
    <p:extLst>
      <p:ext uri="{BB962C8B-B14F-4D97-AF65-F5344CB8AC3E}">
        <p14:creationId xmlns:p14="http://schemas.microsoft.com/office/powerpoint/2010/main" val="24616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4;p13">
            <a:extLst>
              <a:ext uri="{FF2B5EF4-FFF2-40B4-BE49-F238E27FC236}">
                <a16:creationId xmlns:a16="http://schemas.microsoft.com/office/drawing/2014/main" id="{BCD2526E-9120-1387-ACE1-470C06514AB1}"/>
              </a:ext>
            </a:extLst>
          </p:cNvPr>
          <p:cNvPicPr preferRelativeResize="0"/>
          <p:nvPr/>
        </p:nvPicPr>
        <p:blipFill>
          <a:blip r:embed="rId2">
            <a:alphaModFix/>
          </a:blip>
          <a:stretch>
            <a:fillRect/>
          </a:stretch>
        </p:blipFill>
        <p:spPr>
          <a:xfrm>
            <a:off x="7031449" y="2642198"/>
            <a:ext cx="670700" cy="1192347"/>
          </a:xfrm>
          <a:prstGeom prst="rect">
            <a:avLst/>
          </a:prstGeom>
          <a:noFill/>
          <a:ln>
            <a:noFill/>
          </a:ln>
        </p:spPr>
      </p:pic>
      <p:pic>
        <p:nvPicPr>
          <p:cNvPr id="3" name="Google Shape;55;p13">
            <a:extLst>
              <a:ext uri="{FF2B5EF4-FFF2-40B4-BE49-F238E27FC236}">
                <a16:creationId xmlns:a16="http://schemas.microsoft.com/office/drawing/2014/main" id="{C15F382B-ADB9-262D-EA34-9CE64FD5F92C}"/>
              </a:ext>
            </a:extLst>
          </p:cNvPr>
          <p:cNvPicPr preferRelativeResize="0"/>
          <p:nvPr/>
        </p:nvPicPr>
        <p:blipFill>
          <a:blip r:embed="rId3">
            <a:alphaModFix/>
          </a:blip>
          <a:stretch>
            <a:fillRect/>
          </a:stretch>
        </p:blipFill>
        <p:spPr>
          <a:xfrm>
            <a:off x="0" y="1"/>
            <a:ext cx="9144001" cy="6858000"/>
          </a:xfrm>
          <a:prstGeom prst="rect">
            <a:avLst/>
          </a:prstGeom>
          <a:noFill/>
          <a:ln>
            <a:noFill/>
          </a:ln>
        </p:spPr>
      </p:pic>
      <p:pic>
        <p:nvPicPr>
          <p:cNvPr id="4" name="Google Shape;56;p13">
            <a:extLst>
              <a:ext uri="{FF2B5EF4-FFF2-40B4-BE49-F238E27FC236}">
                <a16:creationId xmlns:a16="http://schemas.microsoft.com/office/drawing/2014/main" id="{9B39F956-9D12-5D55-3EF4-3658CDF8BD14}"/>
              </a:ext>
            </a:extLst>
          </p:cNvPr>
          <p:cNvPicPr preferRelativeResize="0"/>
          <p:nvPr/>
        </p:nvPicPr>
        <p:blipFill>
          <a:blip r:embed="rId4">
            <a:alphaModFix/>
          </a:blip>
          <a:stretch>
            <a:fillRect/>
          </a:stretch>
        </p:blipFill>
        <p:spPr>
          <a:xfrm>
            <a:off x="241079" y="1400939"/>
            <a:ext cx="1587726" cy="2316093"/>
          </a:xfrm>
          <a:prstGeom prst="rect">
            <a:avLst/>
          </a:prstGeom>
          <a:noFill/>
          <a:ln>
            <a:noFill/>
          </a:ln>
        </p:spPr>
      </p:pic>
      <p:pic>
        <p:nvPicPr>
          <p:cNvPr id="5" name="Google Shape;59;p13">
            <a:extLst>
              <a:ext uri="{FF2B5EF4-FFF2-40B4-BE49-F238E27FC236}">
                <a16:creationId xmlns:a16="http://schemas.microsoft.com/office/drawing/2014/main" id="{E4705F21-335B-6EB8-1328-6063C18E516E}"/>
              </a:ext>
            </a:extLst>
          </p:cNvPr>
          <p:cNvPicPr preferRelativeResize="0"/>
          <p:nvPr/>
        </p:nvPicPr>
        <p:blipFill>
          <a:blip r:embed="rId5">
            <a:alphaModFix/>
          </a:blip>
          <a:stretch>
            <a:fillRect/>
          </a:stretch>
        </p:blipFill>
        <p:spPr>
          <a:xfrm>
            <a:off x="-67650" y="332656"/>
            <a:ext cx="2072076" cy="1036033"/>
          </a:xfrm>
          <a:prstGeom prst="rect">
            <a:avLst/>
          </a:prstGeom>
          <a:noFill/>
          <a:ln>
            <a:noFill/>
          </a:ln>
        </p:spPr>
      </p:pic>
      <p:pic>
        <p:nvPicPr>
          <p:cNvPr id="6" name="Google Shape;60;p13">
            <a:extLst>
              <a:ext uri="{FF2B5EF4-FFF2-40B4-BE49-F238E27FC236}">
                <a16:creationId xmlns:a16="http://schemas.microsoft.com/office/drawing/2014/main" id="{82468D7A-7A92-E1A8-9EE5-A028121250CA}"/>
              </a:ext>
            </a:extLst>
          </p:cNvPr>
          <p:cNvPicPr preferRelativeResize="0"/>
          <p:nvPr/>
        </p:nvPicPr>
        <p:blipFill>
          <a:blip r:embed="rId5">
            <a:alphaModFix/>
          </a:blip>
          <a:stretch>
            <a:fillRect/>
          </a:stretch>
        </p:blipFill>
        <p:spPr>
          <a:xfrm>
            <a:off x="1907704" y="332656"/>
            <a:ext cx="2072076" cy="1036033"/>
          </a:xfrm>
          <a:prstGeom prst="rect">
            <a:avLst/>
          </a:prstGeom>
          <a:noFill/>
          <a:ln>
            <a:noFill/>
          </a:ln>
        </p:spPr>
      </p:pic>
      <p:pic>
        <p:nvPicPr>
          <p:cNvPr id="7" name="Google Shape;61;p13">
            <a:extLst>
              <a:ext uri="{FF2B5EF4-FFF2-40B4-BE49-F238E27FC236}">
                <a16:creationId xmlns:a16="http://schemas.microsoft.com/office/drawing/2014/main" id="{33BCC7EE-78D1-574C-8ED3-D72E5124193B}"/>
              </a:ext>
            </a:extLst>
          </p:cNvPr>
          <p:cNvPicPr preferRelativeResize="0"/>
          <p:nvPr/>
        </p:nvPicPr>
        <p:blipFill>
          <a:blip r:embed="rId5">
            <a:alphaModFix/>
          </a:blip>
          <a:stretch>
            <a:fillRect/>
          </a:stretch>
        </p:blipFill>
        <p:spPr>
          <a:xfrm>
            <a:off x="5106425" y="376743"/>
            <a:ext cx="2072076" cy="1036033"/>
          </a:xfrm>
          <a:prstGeom prst="rect">
            <a:avLst/>
          </a:prstGeom>
          <a:noFill/>
          <a:ln>
            <a:noFill/>
          </a:ln>
        </p:spPr>
      </p:pic>
      <p:pic>
        <p:nvPicPr>
          <p:cNvPr id="8" name="Google Shape;62;p13">
            <a:extLst>
              <a:ext uri="{FF2B5EF4-FFF2-40B4-BE49-F238E27FC236}">
                <a16:creationId xmlns:a16="http://schemas.microsoft.com/office/drawing/2014/main" id="{41C963F1-9235-F006-4A3F-B53EF12B334C}"/>
              </a:ext>
            </a:extLst>
          </p:cNvPr>
          <p:cNvPicPr preferRelativeResize="0"/>
          <p:nvPr/>
        </p:nvPicPr>
        <p:blipFill>
          <a:blip r:embed="rId5">
            <a:alphaModFix/>
          </a:blip>
          <a:stretch>
            <a:fillRect/>
          </a:stretch>
        </p:blipFill>
        <p:spPr>
          <a:xfrm>
            <a:off x="7071925" y="404664"/>
            <a:ext cx="2072076" cy="1036033"/>
          </a:xfrm>
          <a:prstGeom prst="rect">
            <a:avLst/>
          </a:prstGeom>
          <a:noFill/>
          <a:ln>
            <a:noFill/>
          </a:ln>
        </p:spPr>
      </p:pic>
      <p:pic>
        <p:nvPicPr>
          <p:cNvPr id="9" name="Google Shape;63;p13">
            <a:extLst>
              <a:ext uri="{FF2B5EF4-FFF2-40B4-BE49-F238E27FC236}">
                <a16:creationId xmlns:a16="http://schemas.microsoft.com/office/drawing/2014/main" id="{D26BC98D-F516-738E-3342-8A49994EDA25}"/>
              </a:ext>
            </a:extLst>
          </p:cNvPr>
          <p:cNvPicPr preferRelativeResize="0"/>
          <p:nvPr/>
        </p:nvPicPr>
        <p:blipFill>
          <a:blip r:embed="rId6">
            <a:alphaModFix/>
          </a:blip>
          <a:stretch>
            <a:fillRect/>
          </a:stretch>
        </p:blipFill>
        <p:spPr>
          <a:xfrm>
            <a:off x="4037926" y="150785"/>
            <a:ext cx="1000499" cy="1333999"/>
          </a:xfrm>
          <a:prstGeom prst="rect">
            <a:avLst/>
          </a:prstGeom>
          <a:noFill/>
          <a:ln>
            <a:noFill/>
          </a:ln>
        </p:spPr>
      </p:pic>
      <p:pic>
        <p:nvPicPr>
          <p:cNvPr id="10" name="Google Shape;64;p13">
            <a:extLst>
              <a:ext uri="{FF2B5EF4-FFF2-40B4-BE49-F238E27FC236}">
                <a16:creationId xmlns:a16="http://schemas.microsoft.com/office/drawing/2014/main" id="{E7CC0D7F-B532-05E4-3984-C7248C91313F}"/>
              </a:ext>
            </a:extLst>
          </p:cNvPr>
          <p:cNvPicPr preferRelativeResize="0"/>
          <p:nvPr/>
        </p:nvPicPr>
        <p:blipFill>
          <a:blip r:embed="rId7">
            <a:alphaModFix/>
          </a:blip>
          <a:stretch>
            <a:fillRect/>
          </a:stretch>
        </p:blipFill>
        <p:spPr>
          <a:xfrm>
            <a:off x="105438" y="3705968"/>
            <a:ext cx="1748050" cy="2330733"/>
          </a:xfrm>
          <a:prstGeom prst="rect">
            <a:avLst/>
          </a:prstGeom>
          <a:noFill/>
          <a:ln>
            <a:noFill/>
          </a:ln>
        </p:spPr>
      </p:pic>
      <p:pic>
        <p:nvPicPr>
          <p:cNvPr id="11" name="Google Shape;87;p14">
            <a:extLst>
              <a:ext uri="{FF2B5EF4-FFF2-40B4-BE49-F238E27FC236}">
                <a16:creationId xmlns:a16="http://schemas.microsoft.com/office/drawing/2014/main" id="{3602595F-9407-3D81-4AD9-4DBCD81F3E27}"/>
              </a:ext>
            </a:extLst>
          </p:cNvPr>
          <p:cNvPicPr preferRelativeResize="0"/>
          <p:nvPr/>
        </p:nvPicPr>
        <p:blipFill>
          <a:blip r:embed="rId8">
            <a:alphaModFix/>
          </a:blip>
          <a:stretch>
            <a:fillRect/>
          </a:stretch>
        </p:blipFill>
        <p:spPr>
          <a:xfrm>
            <a:off x="2298835" y="1340768"/>
            <a:ext cx="4778781" cy="3335780"/>
          </a:xfrm>
          <a:prstGeom prst="rect">
            <a:avLst/>
          </a:prstGeom>
          <a:noFill/>
          <a:ln>
            <a:noFill/>
          </a:ln>
        </p:spPr>
      </p:pic>
      <p:sp>
        <p:nvSpPr>
          <p:cNvPr id="12" name="Google Shape;95;p14">
            <a:extLst>
              <a:ext uri="{FF2B5EF4-FFF2-40B4-BE49-F238E27FC236}">
                <a16:creationId xmlns:a16="http://schemas.microsoft.com/office/drawing/2014/main" id="{B606D612-26D4-F5BF-892F-29F91405653E}"/>
              </a:ext>
            </a:extLst>
          </p:cNvPr>
          <p:cNvSpPr txBox="1"/>
          <p:nvPr/>
        </p:nvSpPr>
        <p:spPr>
          <a:xfrm>
            <a:off x="2492174" y="1570481"/>
            <a:ext cx="4392101" cy="2876354"/>
          </a:xfrm>
          <a:prstGeom prst="rect">
            <a:avLst/>
          </a:prstGeom>
          <a:solidFill>
            <a:srgbClr val="FFFFFF"/>
          </a:solidFill>
          <a:ln>
            <a:noFill/>
          </a:ln>
        </p:spPr>
        <p:txBody>
          <a:bodyPr spcFirstLastPara="1" wrap="square" lIns="121900" tIns="121900" rIns="121900" bIns="121900" anchor="t" anchorCtr="0">
            <a:noAutofit/>
          </a:bodyPr>
          <a:lstStyle/>
          <a:p>
            <a:pPr lvl="0" algn="ctr" defTabSz="1219170">
              <a:buClr>
                <a:srgbClr val="000000"/>
              </a:buClr>
              <a:defRPr/>
            </a:pPr>
            <a:endParaRPr kumimoji="0" sz="4400" b="1" i="0" u="none" strike="noStrike" kern="0" cap="none" spc="0" normalizeH="0" baseline="0" noProof="0" dirty="0">
              <a:ln>
                <a:noFill/>
              </a:ln>
              <a:solidFill>
                <a:srgbClr val="FF0066"/>
              </a:solidFill>
              <a:effectLst/>
              <a:uLnTx/>
              <a:uFillTx/>
              <a:latin typeface="+mj-lt"/>
              <a:ea typeface="Georgia"/>
              <a:cs typeface="Georgia"/>
              <a:sym typeface="Georgia"/>
            </a:endParaRPr>
          </a:p>
        </p:txBody>
      </p:sp>
      <p:pic>
        <p:nvPicPr>
          <p:cNvPr id="13" name="Google Shape;81;p14">
            <a:extLst>
              <a:ext uri="{FF2B5EF4-FFF2-40B4-BE49-F238E27FC236}">
                <a16:creationId xmlns:a16="http://schemas.microsoft.com/office/drawing/2014/main" id="{B29A9498-3DBE-A046-E521-19653E0B283E}"/>
              </a:ext>
            </a:extLst>
          </p:cNvPr>
          <p:cNvPicPr preferRelativeResize="0"/>
          <p:nvPr/>
        </p:nvPicPr>
        <p:blipFill>
          <a:blip r:embed="rId9">
            <a:alphaModFix/>
          </a:blip>
          <a:stretch>
            <a:fillRect/>
          </a:stretch>
        </p:blipFill>
        <p:spPr>
          <a:xfrm>
            <a:off x="8208723" y="1475429"/>
            <a:ext cx="818278" cy="1328842"/>
          </a:xfrm>
          <a:prstGeom prst="rect">
            <a:avLst/>
          </a:prstGeom>
          <a:noFill/>
          <a:ln w="38100" cap="flat" cmpd="sng">
            <a:solidFill>
              <a:srgbClr val="666666"/>
            </a:solidFill>
            <a:prstDash val="solid"/>
            <a:round/>
            <a:headEnd type="none" w="sm" len="sm"/>
            <a:tailEnd type="none" w="sm" len="sm"/>
          </a:ln>
        </p:spPr>
      </p:pic>
      <p:pic>
        <p:nvPicPr>
          <p:cNvPr id="14" name="Google Shape;82;p14">
            <a:extLst>
              <a:ext uri="{FF2B5EF4-FFF2-40B4-BE49-F238E27FC236}">
                <a16:creationId xmlns:a16="http://schemas.microsoft.com/office/drawing/2014/main" id="{EB1DACA0-C384-D186-C18F-1C70C1035A40}"/>
              </a:ext>
            </a:extLst>
          </p:cNvPr>
          <p:cNvPicPr preferRelativeResize="0"/>
          <p:nvPr/>
        </p:nvPicPr>
        <p:blipFill rotWithShape="1">
          <a:blip r:embed="rId10">
            <a:alphaModFix/>
          </a:blip>
          <a:srcRect l="13052" t="3784" r="13119" b="3450"/>
          <a:stretch/>
        </p:blipFill>
        <p:spPr>
          <a:xfrm>
            <a:off x="7247442" y="1492208"/>
            <a:ext cx="818279" cy="1360728"/>
          </a:xfrm>
          <a:prstGeom prst="rect">
            <a:avLst/>
          </a:prstGeom>
          <a:noFill/>
          <a:ln w="38100" cap="flat" cmpd="sng">
            <a:solidFill>
              <a:srgbClr val="666666"/>
            </a:solidFill>
            <a:prstDash val="solid"/>
            <a:round/>
            <a:headEnd type="none" w="sm" len="sm"/>
            <a:tailEnd type="none" w="sm" len="sm"/>
          </a:ln>
        </p:spPr>
      </p:pic>
      <p:pic>
        <p:nvPicPr>
          <p:cNvPr id="15" name="Picture 14">
            <a:extLst>
              <a:ext uri="{FF2B5EF4-FFF2-40B4-BE49-F238E27FC236}">
                <a16:creationId xmlns:a16="http://schemas.microsoft.com/office/drawing/2014/main" id="{F88F9DB1-848F-A069-1D63-3F11A4DF091A}"/>
              </a:ext>
            </a:extLst>
          </p:cNvPr>
          <p:cNvPicPr>
            <a:picLocks noChangeAspect="1"/>
          </p:cNvPicPr>
          <p:nvPr/>
        </p:nvPicPr>
        <p:blipFill>
          <a:blip r:embed="rId11"/>
          <a:stretch>
            <a:fillRect/>
          </a:stretch>
        </p:blipFill>
        <p:spPr>
          <a:xfrm>
            <a:off x="2833625" y="1946424"/>
            <a:ext cx="3709199" cy="665751"/>
          </a:xfrm>
          <a:prstGeom prst="rect">
            <a:avLst/>
          </a:prstGeom>
        </p:spPr>
      </p:pic>
      <p:pic>
        <p:nvPicPr>
          <p:cNvPr id="16" name="Picture 2" descr="Feliz Menino Bonitinho Garoto Com Idéia De Luz | Art drawings for kids,  School art activities, Back to school art activity">
            <a:extLst>
              <a:ext uri="{FF2B5EF4-FFF2-40B4-BE49-F238E27FC236}">
                <a16:creationId xmlns:a16="http://schemas.microsoft.com/office/drawing/2014/main" id="{602CD284-A6CC-CA3E-7344-9318E55435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725640" y="2852936"/>
            <a:ext cx="2886920" cy="423660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92175" y="3008658"/>
            <a:ext cx="4579750" cy="1384995"/>
          </a:xfrm>
          <a:prstGeom prst="rect">
            <a:avLst/>
          </a:prstGeom>
          <a:noFill/>
        </p:spPr>
        <p:txBody>
          <a:bodyPr wrap="square" rtlCol="0">
            <a:spAutoFit/>
          </a:bodyPr>
          <a:lstStyle/>
          <a:p>
            <a:pPr algn="ctr"/>
            <a:r>
              <a:rPr lang="en-US" sz="2800" b="1" dirty="0">
                <a:solidFill>
                  <a:srgbClr val="0000FF"/>
                </a:solidFill>
                <a:latin typeface="Times New Roman" pitchFamily="18" charset="0"/>
                <a:cs typeface="Times New Roman" pitchFamily="18" charset="0"/>
              </a:rPr>
              <a:t>MỘT SỐ TRANH ẢNH VỀ LỄ HỘI TẠI ĐỊA  PHƯƠNG EM</a:t>
            </a:r>
            <a:endParaRPr lang="vi-VN"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64856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360040" y="441340"/>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TextBox 11"/>
          <p:cNvSpPr txBox="1"/>
          <p:nvPr/>
        </p:nvSpPr>
        <p:spPr>
          <a:xfrm>
            <a:off x="257684" y="692696"/>
            <a:ext cx="8856984" cy="646331"/>
          </a:xfrm>
          <a:prstGeom prst="rect">
            <a:avLst/>
          </a:prstGeom>
          <a:noFill/>
        </p:spPr>
        <p:txBody>
          <a:bodyPr wrap="square" rtlCol="0">
            <a:spAutoFit/>
          </a:bodyPr>
          <a:lstStyle/>
          <a:p>
            <a:r>
              <a:rPr lang="vi-VN" sz="3600" b="1" dirty="0">
                <a:solidFill>
                  <a:srgbClr val="0000FF"/>
                </a:solidFill>
                <a:latin typeface="+mj-lt"/>
              </a:rPr>
              <a:t>+ Trong lễ hội có những hoạt động gì?</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40" y="1928847"/>
            <a:ext cx="3780420" cy="1693439"/>
          </a:xfrm>
          <a:prstGeom prst="rect">
            <a:avLst/>
          </a:prstGeom>
        </p:spPr>
      </p:pic>
      <p:sp>
        <p:nvSpPr>
          <p:cNvPr id="11" name="Rectangle 10"/>
          <p:cNvSpPr/>
          <p:nvPr/>
        </p:nvSpPr>
        <p:spPr>
          <a:xfrm>
            <a:off x="505024" y="3683417"/>
            <a:ext cx="3022860" cy="369332"/>
          </a:xfrm>
          <a:prstGeom prst="rect">
            <a:avLst/>
          </a:prstGeom>
          <a:noFill/>
        </p:spPr>
        <p:txBody>
          <a:bodyPr wrap="square" lIns="91440" tIns="45720" rIns="91440" bIns="45720">
            <a:spAutoFit/>
          </a:bodyPr>
          <a:lstStyle/>
          <a:p>
            <a:pPr algn="ct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Lễ</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hội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hoa</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Ban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Tây</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Bắc</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260" y="1928847"/>
            <a:ext cx="3780420" cy="1693439"/>
          </a:xfrm>
          <a:prstGeom prst="rect">
            <a:avLst/>
          </a:prstGeom>
        </p:spPr>
      </p:pic>
      <p:sp>
        <p:nvSpPr>
          <p:cNvPr id="14" name="Rectangle 13"/>
          <p:cNvSpPr/>
          <p:nvPr/>
        </p:nvSpPr>
        <p:spPr>
          <a:xfrm>
            <a:off x="4861260" y="3700579"/>
            <a:ext cx="3780420" cy="338554"/>
          </a:xfrm>
          <a:prstGeom prst="rect">
            <a:avLst/>
          </a:prstGeom>
          <a:noFill/>
        </p:spPr>
        <p:txBody>
          <a:bodyPr wrap="square" lIns="91440" tIns="45720" rIns="91440" bIns="45720">
            <a:spAutoFit/>
          </a:bodyPr>
          <a:lstStyle/>
          <a:p>
            <a:pPr algn="ct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Lễ</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hội</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cầu</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 </a:t>
            </a: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bản</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Mường</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Tây</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16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Bắc</a:t>
            </a:r>
            <a:r>
              <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sp>
        <p:nvSpPr>
          <p:cNvPr id="15" name="Rectangle 14"/>
          <p:cNvSpPr/>
          <p:nvPr/>
        </p:nvSpPr>
        <p:spPr>
          <a:xfrm>
            <a:off x="2178230" y="6223084"/>
            <a:ext cx="3923940" cy="369332"/>
          </a:xfrm>
          <a:prstGeom prst="rect">
            <a:avLst/>
          </a:prstGeom>
          <a:noFill/>
        </p:spPr>
        <p:txBody>
          <a:bodyPr wrap="square" lIns="91440" tIns="45720" rIns="91440" bIns="45720">
            <a:spAutoFit/>
          </a:bodyPr>
          <a:lstStyle/>
          <a:p>
            <a:pPr algn="ct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Lễ</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hội</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Đền</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Hùng</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Phú</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Thọ</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1750" y="4132978"/>
            <a:ext cx="3780420" cy="1824523"/>
          </a:xfrm>
          <a:prstGeom prst="rect">
            <a:avLst/>
          </a:prstGeom>
        </p:spPr>
      </p:pic>
    </p:spTree>
    <p:custDataLst>
      <p:tags r:id="rId1"/>
    </p:custDataLst>
    <p:extLst>
      <p:ext uri="{BB962C8B-B14F-4D97-AF65-F5344CB8AC3E}">
        <p14:creationId xmlns:p14="http://schemas.microsoft.com/office/powerpoint/2010/main" val="24616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2424203" y="404664"/>
            <a:ext cx="6252253" cy="518107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7728844" y="404663"/>
            <a:ext cx="1415156" cy="1823583"/>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2191986" y="404664"/>
            <a:ext cx="1415156" cy="171864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64" y="3184644"/>
            <a:ext cx="1841436"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3173783" cy="3689556"/>
          </a:xfrm>
          <a:prstGeom prst="rect">
            <a:avLst/>
          </a:prstGeom>
        </p:spPr>
      </p:pic>
      <p:sp>
        <p:nvSpPr>
          <p:cNvPr id="12" name="文本框 38"/>
          <p:cNvSpPr txBox="1"/>
          <p:nvPr/>
        </p:nvSpPr>
        <p:spPr>
          <a:xfrm>
            <a:off x="3406468" y="1240844"/>
            <a:ext cx="457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2</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2673446" y="1924377"/>
            <a:ext cx="5813399"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múa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gian</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1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764" y="2858918"/>
            <a:ext cx="4285310" cy="4285310"/>
          </a:xfrm>
          <a:prstGeom prst="rect">
            <a:avLst/>
          </a:prstGeom>
        </p:spPr>
      </p:pic>
    </p:spTree>
    <p:extLst>
      <p:ext uri="{BB962C8B-B14F-4D97-AF65-F5344CB8AC3E}">
        <p14:creationId xmlns:p14="http://schemas.microsoft.com/office/powerpoint/2010/main" val="671936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851" y="2975383"/>
            <a:ext cx="3439413"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2598111" y="1321575"/>
            <a:ext cx="4933616" cy="2633700"/>
          </a:xfrm>
          <a:prstGeom prst="rect">
            <a:avLst/>
          </a:prstGeom>
        </p:spPr>
      </p:pic>
    </p:spTree>
    <p:extLst>
      <p:ext uri="{BB962C8B-B14F-4D97-AF65-F5344CB8AC3E}">
        <p14:creationId xmlns:p14="http://schemas.microsoft.com/office/powerpoint/2010/main" val="3606859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6856" y="404664"/>
            <a:ext cx="9143999" cy="652692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527933" y="518213"/>
            <a:ext cx="8116277" cy="1326611"/>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1111670"/>
              <a:ext cx="11077537" cy="19240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770019" y="764704"/>
            <a:ext cx="77037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4, 5 trả lời câu hỏi và hoàn thành phiếu bài tập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87" y="1844824"/>
            <a:ext cx="4354365" cy="346508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6071" y="1844824"/>
            <a:ext cx="4354365" cy="3249060"/>
          </a:xfrm>
          <a:prstGeom prst="rect">
            <a:avLst/>
          </a:prstGeom>
        </p:spPr>
      </p:pic>
      <p:sp>
        <p:nvSpPr>
          <p:cNvPr id="12" name="TextBox 11"/>
          <p:cNvSpPr txBox="1"/>
          <p:nvPr/>
        </p:nvSpPr>
        <p:spPr>
          <a:xfrm>
            <a:off x="251520" y="5356373"/>
            <a:ext cx="8856984" cy="1384995"/>
          </a:xfrm>
          <a:prstGeom prst="rect">
            <a:avLst/>
          </a:prstGeom>
          <a:noFill/>
        </p:spPr>
        <p:txBody>
          <a:bodyPr wrap="square" rtlCol="0">
            <a:spAutoFit/>
          </a:bodyPr>
          <a:lstStyle/>
          <a:p>
            <a:pPr algn="just"/>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thiệu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nét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cơ</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hát</a:t>
            </a:r>
            <a:r>
              <a:rPr lang="en-US" sz="2800" b="1" dirty="0">
                <a:solidFill>
                  <a:srgbClr val="0000FF"/>
                </a:solidFill>
                <a:latin typeface="Times New Roman" pitchFamily="18" charset="0"/>
                <a:cs typeface="Times New Roman" pitchFamily="18" charset="0"/>
              </a:rPr>
              <a:t> Then? </a:t>
            </a:r>
            <a:r>
              <a:rPr lang="en-US" sz="2800" b="1" dirty="0" err="1">
                <a:solidFill>
                  <a:srgbClr val="0000FF"/>
                </a:solidFill>
                <a:latin typeface="Times New Roman" pitchFamily="18" charset="0"/>
                <a:cs typeface="Times New Roman" pitchFamily="18" charset="0"/>
              </a:rPr>
              <a:t>Múa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Xòe</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tộc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vùng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Trung</a:t>
            </a:r>
            <a:r>
              <a:rPr lang="en-US" sz="2800" b="1" dirty="0">
                <a:solidFill>
                  <a:srgbClr val="0000FF"/>
                </a:solidFill>
                <a:latin typeface="Times New Roman" pitchFamily="18" charset="0"/>
                <a:cs typeface="Times New Roman" pitchFamily="18" charset="0"/>
              </a:rPr>
              <a:t> du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miền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núi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Bộ</a:t>
            </a:r>
            <a:r>
              <a:rPr lang="en-US" sz="2800" b="1" dirty="0">
                <a:solidFill>
                  <a:srgbClr val="0000FF"/>
                </a:solidFill>
                <a:latin typeface="Times New Roman" pitchFamily="18" charset="0"/>
                <a:cs typeface="Times New Roman" pitchFamily="18" charset="0"/>
              </a:rPr>
              <a:t>?</a:t>
            </a:r>
          </a:p>
          <a:p>
            <a:pPr algn="just"/>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loại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hình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phản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ánh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mong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muốn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gì</a:t>
            </a:r>
            <a:r>
              <a:rPr lang="en-US" sz="2800" b="1" dirty="0">
                <a:solidFill>
                  <a:srgbClr val="0000FF"/>
                </a:solidFill>
                <a:latin typeface="Times New Roman" pitchFamily="18" charset="0"/>
                <a:cs typeface="Times New Roman" pitchFamily="18" charset="0"/>
              </a:rPr>
              <a:t>?</a:t>
            </a:r>
          </a:p>
        </p:txBody>
      </p:sp>
    </p:spTree>
    <p:custDataLst>
      <p:tags r:id="rId1"/>
    </p:custDataLst>
    <p:extLst>
      <p:ext uri="{BB962C8B-B14F-4D97-AF65-F5344CB8AC3E}">
        <p14:creationId xmlns:p14="http://schemas.microsoft.com/office/powerpoint/2010/main" val="1341271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3721433288"/>
              </p:ext>
            </p:extLst>
          </p:nvPr>
        </p:nvGraphicFramePr>
        <p:xfrm>
          <a:off x="323527" y="1124744"/>
          <a:ext cx="8496944" cy="2016224"/>
        </p:xfrm>
        <a:graphic>
          <a:graphicData uri="http://schemas.openxmlformats.org/drawingml/2006/table">
            <a:tbl>
              <a:tblPr firstRow="1" firstCol="1" bandRow="1">
                <a:tableStyleId>{00A15C55-8517-42AA-B614-E9B94910E393}</a:tableStyleId>
              </a:tblPr>
              <a:tblGrid>
                <a:gridCol w="648072">
                  <a:extLst>
                    <a:ext uri="{9D8B030D-6E8A-4147-A177-3AD203B41FA5}">
                      <a16:colId xmlns:a16="http://schemas.microsoft.com/office/drawing/2014/main" val="20000"/>
                    </a:ext>
                  </a:extLst>
                </a:gridCol>
                <a:gridCol w="1944216">
                  <a:extLst>
                    <a:ext uri="{9D8B030D-6E8A-4147-A177-3AD203B41FA5}">
                      <a16:colId xmlns:a16="http://schemas.microsoft.com/office/drawing/2014/main" val="1128003806"/>
                    </a:ext>
                  </a:extLst>
                </a:gridCol>
                <a:gridCol w="1584176">
                  <a:extLst>
                    <a:ext uri="{9D8B030D-6E8A-4147-A177-3AD203B41FA5}">
                      <a16:colId xmlns:a16="http://schemas.microsoft.com/office/drawing/2014/main" val="1878469756"/>
                    </a:ext>
                  </a:extLst>
                </a:gridCol>
                <a:gridCol w="2642925">
                  <a:extLst>
                    <a:ext uri="{9D8B030D-6E8A-4147-A177-3AD203B41FA5}">
                      <a16:colId xmlns:a16="http://schemas.microsoft.com/office/drawing/2014/main" val="20003"/>
                    </a:ext>
                  </a:extLst>
                </a:gridCol>
                <a:gridCol w="1677555">
                  <a:extLst>
                    <a:ext uri="{9D8B030D-6E8A-4147-A177-3AD203B41FA5}">
                      <a16:colId xmlns:a16="http://schemas.microsoft.com/office/drawing/2014/main" val="20004"/>
                    </a:ext>
                  </a:extLst>
                </a:gridCol>
              </a:tblGrid>
              <a:tr h="390088">
                <a:tc>
                  <a:txBody>
                    <a:bodyPr/>
                    <a:lstStyle/>
                    <a:p>
                      <a:pPr marL="0" marR="0" algn="ctr">
                        <a:lnSpc>
                          <a:spcPct val="150000"/>
                        </a:lnSpc>
                        <a:spcBef>
                          <a:spcPts val="1200"/>
                        </a:spcBef>
                        <a:spcAft>
                          <a:spcPts val="1200"/>
                        </a:spcAft>
                      </a:pPr>
                      <a:r>
                        <a:rPr lang="en-US" sz="2200" b="1" dirty="0">
                          <a:solidFill>
                            <a:srgbClr val="FF0066"/>
                          </a:solidFill>
                          <a:effectLst/>
                          <a:latin typeface="Times New Roman" pitchFamily="18" charset="0"/>
                          <a:ea typeface="Calibri" panose="020F0502020204030204" pitchFamily="34" charset="0"/>
                          <a:cs typeface="Times New Roman" pitchFamily="18" charset="0"/>
                        </a:rPr>
                        <a:t>STT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cs typeface="Times New Roman" pitchFamily="18" charset="0"/>
                        </a:rPr>
                        <a:t>Tên</a:t>
                      </a:r>
                      <a:r>
                        <a:rPr lang="en-US" sz="2200" b="1" baseline="0" dirty="0">
                          <a:solidFill>
                            <a:srgbClr val="FF0066"/>
                          </a:solidFill>
                          <a:effectLst/>
                          <a:latin typeface="Times New Roman" pitchFamily="18" charset="0"/>
                          <a:cs typeface="Times New Roman" pitchFamily="18" charset="0"/>
                        </a:rPr>
                        <a:t> </a:t>
                      </a:r>
                      <a:r>
                        <a:rPr lang="en-US" sz="2200" b="1" baseline="0" dirty="0" err="1">
                          <a:solidFill>
                            <a:srgbClr val="FF0066"/>
                          </a:solidFill>
                          <a:effectLst/>
                          <a:latin typeface="Times New Roman" pitchFamily="18" charset="0"/>
                          <a:cs typeface="Times New Roman" pitchFamily="18" charset="0"/>
                        </a:rPr>
                        <a:t>loại</a:t>
                      </a:r>
                      <a:r>
                        <a:rPr lang="en-US" sz="2200" b="1" baseline="0" dirty="0">
                          <a:solidFill>
                            <a:srgbClr val="FF0066"/>
                          </a:solidFill>
                          <a:effectLst/>
                          <a:latin typeface="Times New Roman" pitchFamily="18" charset="0"/>
                          <a:cs typeface="Times New Roman" pitchFamily="18" charset="0"/>
                        </a:rPr>
                        <a:t> </a:t>
                      </a:r>
                      <a:r>
                        <a:rPr lang="en-US" sz="2200" b="1" baseline="0" dirty="0" err="1">
                          <a:solidFill>
                            <a:srgbClr val="FF0066"/>
                          </a:solidFill>
                          <a:effectLst/>
                          <a:latin typeface="Times New Roman" pitchFamily="18" charset="0"/>
                          <a:cs typeface="Times New Roman" pitchFamily="18" charset="0"/>
                        </a:rPr>
                        <a:t>hình</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cs typeface="Times New Roman" pitchFamily="18" charset="0"/>
                        </a:rPr>
                        <a:t>Dân</a:t>
                      </a:r>
                      <a:r>
                        <a:rPr lang="en-US" sz="2200" b="1" baseline="0" dirty="0">
                          <a:solidFill>
                            <a:srgbClr val="FF0066"/>
                          </a:solidFill>
                          <a:effectLst/>
                          <a:latin typeface="Times New Roman" pitchFamily="18" charset="0"/>
                          <a:cs typeface="Times New Roman" pitchFamily="18" charset="0"/>
                        </a:rPr>
                        <a:t> </a:t>
                      </a:r>
                      <a:r>
                        <a:rPr lang="en-US" sz="2200" b="1" baseline="0" dirty="0" err="1">
                          <a:solidFill>
                            <a:srgbClr val="FF0066"/>
                          </a:solidFill>
                          <a:effectLst/>
                          <a:latin typeface="Times New Roman" pitchFamily="18" charset="0"/>
                          <a:cs typeface="Times New Roman" pitchFamily="18" charset="0"/>
                        </a:rPr>
                        <a:t>tộc</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ea typeface="Calibri" panose="020F0502020204030204" pitchFamily="34" charset="0"/>
                          <a:cs typeface="Times New Roman" pitchFamily="18" charset="0"/>
                        </a:rPr>
                        <a:t>Thời</a:t>
                      </a:r>
                      <a:r>
                        <a:rPr lang="en-US" sz="2200" b="1" baseline="0" dirty="0">
                          <a:solidFill>
                            <a:srgbClr val="FF0066"/>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FF0066"/>
                          </a:solidFill>
                          <a:effectLst/>
                          <a:latin typeface="Times New Roman" pitchFamily="18" charset="0"/>
                          <a:ea typeface="Calibri" panose="020F0502020204030204" pitchFamily="34" charset="0"/>
                          <a:cs typeface="Times New Roman" pitchFamily="18" charset="0"/>
                        </a:rPr>
                        <a:t>gian</a:t>
                      </a:r>
                      <a:r>
                        <a:rPr lang="en-US" sz="2200" b="1" baseline="0" dirty="0">
                          <a:solidFill>
                            <a:srgbClr val="FF0066"/>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FF0066"/>
                          </a:solidFill>
                          <a:effectLst/>
                          <a:latin typeface="Times New Roman" pitchFamily="18" charset="0"/>
                          <a:ea typeface="Calibri" panose="020F0502020204030204" pitchFamily="34" charset="0"/>
                          <a:cs typeface="Times New Roman" pitchFamily="18" charset="0"/>
                        </a:rPr>
                        <a:t>biểu</a:t>
                      </a:r>
                      <a:r>
                        <a:rPr lang="en-US" sz="2200" b="1" baseline="0" dirty="0">
                          <a:solidFill>
                            <a:srgbClr val="FF0066"/>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FF0066"/>
                          </a:solidFill>
                          <a:effectLst/>
                          <a:latin typeface="Times New Roman" pitchFamily="18" charset="0"/>
                          <a:ea typeface="Calibri" panose="020F0502020204030204" pitchFamily="34" charset="0"/>
                          <a:cs typeface="Times New Roman" pitchFamily="18" charset="0"/>
                        </a:rPr>
                        <a:t>diễn</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ea typeface="Calibri" panose="020F0502020204030204" pitchFamily="34" charset="0"/>
                          <a:cs typeface="Times New Roman" pitchFamily="18" charset="0"/>
                        </a:rPr>
                        <a:t>Mong</a:t>
                      </a:r>
                      <a:r>
                        <a:rPr lang="en-US" sz="2200" b="1" dirty="0">
                          <a:solidFill>
                            <a:srgbClr val="FF0066"/>
                          </a:solidFill>
                          <a:effectLst/>
                          <a:latin typeface="Times New Roman" pitchFamily="18" charset="0"/>
                          <a:ea typeface="Calibri" panose="020F0502020204030204" pitchFamily="34" charset="0"/>
                          <a:cs typeface="Times New Roman" pitchFamily="18" charset="0"/>
                        </a:rPr>
                        <a:t> </a:t>
                      </a:r>
                      <a:r>
                        <a:rPr lang="en-US" sz="2200" b="1" dirty="0" err="1">
                          <a:solidFill>
                            <a:srgbClr val="FF0066"/>
                          </a:solidFill>
                          <a:effectLst/>
                          <a:latin typeface="Times New Roman" pitchFamily="18" charset="0"/>
                          <a:ea typeface="Calibri" panose="020F0502020204030204" pitchFamily="34" charset="0"/>
                          <a:cs typeface="Times New Roman" pitchFamily="18" charset="0"/>
                        </a:rPr>
                        <a:t>muốn</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665932"/>
                  </a:ext>
                </a:extLst>
              </a:tr>
              <a:tr h="721216">
                <a:tc>
                  <a:txBody>
                    <a:bodyPr/>
                    <a:lstStyle/>
                    <a:p>
                      <a:pPr marL="0" marR="0" algn="ctr">
                        <a:lnSpc>
                          <a:spcPct val="150000"/>
                        </a:lnSpc>
                        <a:spcBef>
                          <a:spcPts val="1200"/>
                        </a:spcBef>
                        <a:spcAft>
                          <a:spcPts val="1200"/>
                        </a:spcAft>
                      </a:pPr>
                      <a:r>
                        <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1</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400" b="1" dirty="0" err="1">
                          <a:solidFill>
                            <a:srgbClr val="0000FF"/>
                          </a:solidFill>
                          <a:latin typeface="Times New Roman" pitchFamily="18" charset="0"/>
                          <a:cs typeface="Times New Roman" pitchFamily="18" charset="0"/>
                        </a:rPr>
                        <a:t>Hát</a:t>
                      </a:r>
                      <a:r>
                        <a:rPr lang="en-US" sz="2400" b="1" dirty="0">
                          <a:solidFill>
                            <a:srgbClr val="0000FF"/>
                          </a:solidFill>
                          <a:latin typeface="Times New Roman" pitchFamily="18" charset="0"/>
                          <a:cs typeface="Times New Roman" pitchFamily="18" charset="0"/>
                        </a:rPr>
                        <a:t> Then</a:t>
                      </a: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792088">
                <a:tc>
                  <a:txBody>
                    <a:bodyPr/>
                    <a:lstStyle/>
                    <a:p>
                      <a:pPr marL="0" marR="0" algn="ctr">
                        <a:lnSpc>
                          <a:spcPct val="150000"/>
                        </a:lnSpc>
                        <a:spcBef>
                          <a:spcPts val="1200"/>
                        </a:spcBef>
                        <a:spcAft>
                          <a:spcPts val="1200"/>
                        </a:spcAft>
                      </a:pPr>
                      <a:r>
                        <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2</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400" b="1" dirty="0" err="1">
                          <a:solidFill>
                            <a:srgbClr val="0000FF"/>
                          </a:solidFill>
                          <a:latin typeface="Times New Roman" pitchFamily="18" charset="0"/>
                          <a:cs typeface="Times New Roman" pitchFamily="18" charset="0"/>
                        </a:rPr>
                        <a:t>Múa</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Xòe</a:t>
                      </a:r>
                      <a:r>
                        <a:rPr lang="en-US" sz="2400" b="1" dirty="0">
                          <a:solidFill>
                            <a:srgbClr val="0000FF"/>
                          </a:solidFill>
                          <a:latin typeface="Times New Roman" pitchFamily="18" charset="0"/>
                          <a:cs typeface="Times New Roman" pitchFamily="18" charset="0"/>
                        </a:rPr>
                        <a:t> </a:t>
                      </a: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endParaRPr lang="en-US" sz="24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bl>
          </a:graphicData>
        </a:graphic>
      </p:graphicFrame>
      <p:sp>
        <p:nvSpPr>
          <p:cNvPr id="3" name="TextBox 2"/>
          <p:cNvSpPr txBox="1"/>
          <p:nvPr/>
        </p:nvSpPr>
        <p:spPr>
          <a:xfrm>
            <a:off x="2843808" y="591071"/>
            <a:ext cx="3240360"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PHIẾU BÀI TẬP</a:t>
            </a:r>
            <a:endParaRPr lang="vi-VN" sz="2400" b="1"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72B43ED6-B7A7-00BA-717B-14867A72C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9104" y="3861048"/>
            <a:ext cx="3281079" cy="3657389"/>
          </a:xfrm>
          <a:prstGeom prst="rect">
            <a:avLst/>
          </a:prstGeom>
        </p:spPr>
      </p:pic>
      <p:sp>
        <p:nvSpPr>
          <p:cNvPr id="4" name="Oval Callout 3"/>
          <p:cNvSpPr/>
          <p:nvPr/>
        </p:nvSpPr>
        <p:spPr>
          <a:xfrm>
            <a:off x="1331639" y="3861047"/>
            <a:ext cx="3240360" cy="1224136"/>
          </a:xfrm>
          <a:prstGeom prst="wedgeEllipseCallout">
            <a:avLst>
              <a:gd name="adj1" fmla="val 45546"/>
              <a:gd name="adj2" fmla="val 724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xtBox 9">
            <a:extLst>
              <a:ext uri="{FF2B5EF4-FFF2-40B4-BE49-F238E27FC236}">
                <a16:creationId xmlns:a16="http://schemas.microsoft.com/office/drawing/2014/main" id="{6C08C72A-9340-D24E-7EDE-13D1AB7D4060}"/>
              </a:ext>
            </a:extLst>
          </p:cNvPr>
          <p:cNvSpPr txBox="1"/>
          <p:nvPr/>
        </p:nvSpPr>
        <p:spPr>
          <a:xfrm>
            <a:off x="1950188" y="4180727"/>
            <a:ext cx="2003262" cy="584775"/>
          </a:xfrm>
          <a:prstGeom prst="rect">
            <a:avLst/>
          </a:prstGeom>
          <a:noFill/>
        </p:spPr>
        <p:txBody>
          <a:bodyPr wrap="square" rtlCol="0">
            <a:spAutoFit/>
          </a:bodyPr>
          <a:lstStyle/>
          <a:p>
            <a:r>
              <a:rPr lang="en-US" sz="3200" b="1" dirty="0">
                <a:solidFill>
                  <a:srgbClr val="FF0000"/>
                </a:solidFill>
                <a:latin typeface="Times New Roman" pitchFamily="18" charset="0"/>
                <a:cs typeface="Times New Roman" pitchFamily="18" charset="0"/>
              </a:rPr>
              <a:t>NHÓM 4</a:t>
            </a:r>
          </a:p>
        </p:txBody>
      </p:sp>
      <p:pic>
        <p:nvPicPr>
          <p:cNvPr id="12" name="Picture 11">
            <a:extLst>
              <a:ext uri="{FF2B5EF4-FFF2-40B4-BE49-F238E27FC236}">
                <a16:creationId xmlns:a16="http://schemas.microsoft.com/office/drawing/2014/main" id="{72B43ED6-B7A7-00BA-717B-14867A72C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3861047"/>
            <a:ext cx="3281079" cy="3657389"/>
          </a:xfrm>
          <a:prstGeom prst="rect">
            <a:avLst/>
          </a:prstGeom>
        </p:spPr>
      </p:pic>
    </p:spTree>
    <p:custDataLst>
      <p:tags r:id="rId1"/>
    </p:custDataLst>
    <p:extLst>
      <p:ext uri="{BB962C8B-B14F-4D97-AF65-F5344CB8AC3E}">
        <p14:creationId xmlns:p14="http://schemas.microsoft.com/office/powerpoint/2010/main" val="152248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4;p13">
            <a:extLst>
              <a:ext uri="{FF2B5EF4-FFF2-40B4-BE49-F238E27FC236}">
                <a16:creationId xmlns:a16="http://schemas.microsoft.com/office/drawing/2014/main" id="{BCD2526E-9120-1387-ACE1-470C06514AB1}"/>
              </a:ext>
            </a:extLst>
          </p:cNvPr>
          <p:cNvPicPr preferRelativeResize="0"/>
          <p:nvPr/>
        </p:nvPicPr>
        <p:blipFill>
          <a:blip r:embed="rId2">
            <a:alphaModFix/>
          </a:blip>
          <a:stretch>
            <a:fillRect/>
          </a:stretch>
        </p:blipFill>
        <p:spPr>
          <a:xfrm>
            <a:off x="7031449" y="2642198"/>
            <a:ext cx="670700" cy="1192347"/>
          </a:xfrm>
          <a:prstGeom prst="rect">
            <a:avLst/>
          </a:prstGeom>
          <a:noFill/>
          <a:ln>
            <a:noFill/>
          </a:ln>
        </p:spPr>
      </p:pic>
      <p:pic>
        <p:nvPicPr>
          <p:cNvPr id="3" name="Google Shape;55;p13">
            <a:extLst>
              <a:ext uri="{FF2B5EF4-FFF2-40B4-BE49-F238E27FC236}">
                <a16:creationId xmlns:a16="http://schemas.microsoft.com/office/drawing/2014/main" id="{C15F382B-ADB9-262D-EA34-9CE64FD5F92C}"/>
              </a:ext>
            </a:extLst>
          </p:cNvPr>
          <p:cNvPicPr preferRelativeResize="0"/>
          <p:nvPr/>
        </p:nvPicPr>
        <p:blipFill>
          <a:blip r:embed="rId3">
            <a:alphaModFix/>
          </a:blip>
          <a:stretch>
            <a:fillRect/>
          </a:stretch>
        </p:blipFill>
        <p:spPr>
          <a:xfrm>
            <a:off x="0" y="1"/>
            <a:ext cx="9144001" cy="6858000"/>
          </a:xfrm>
          <a:prstGeom prst="rect">
            <a:avLst/>
          </a:prstGeom>
          <a:noFill/>
          <a:ln>
            <a:noFill/>
          </a:ln>
        </p:spPr>
      </p:pic>
      <p:pic>
        <p:nvPicPr>
          <p:cNvPr id="4" name="Google Shape;56;p13">
            <a:extLst>
              <a:ext uri="{FF2B5EF4-FFF2-40B4-BE49-F238E27FC236}">
                <a16:creationId xmlns:a16="http://schemas.microsoft.com/office/drawing/2014/main" id="{9B39F956-9D12-5D55-3EF4-3658CDF8BD14}"/>
              </a:ext>
            </a:extLst>
          </p:cNvPr>
          <p:cNvPicPr preferRelativeResize="0"/>
          <p:nvPr/>
        </p:nvPicPr>
        <p:blipFill>
          <a:blip r:embed="rId4">
            <a:alphaModFix/>
          </a:blip>
          <a:stretch>
            <a:fillRect/>
          </a:stretch>
        </p:blipFill>
        <p:spPr>
          <a:xfrm>
            <a:off x="241079" y="1400939"/>
            <a:ext cx="1587726" cy="2316093"/>
          </a:xfrm>
          <a:prstGeom prst="rect">
            <a:avLst/>
          </a:prstGeom>
          <a:noFill/>
          <a:ln>
            <a:noFill/>
          </a:ln>
        </p:spPr>
      </p:pic>
      <p:pic>
        <p:nvPicPr>
          <p:cNvPr id="5" name="Google Shape;59;p13">
            <a:extLst>
              <a:ext uri="{FF2B5EF4-FFF2-40B4-BE49-F238E27FC236}">
                <a16:creationId xmlns:a16="http://schemas.microsoft.com/office/drawing/2014/main" id="{E4705F21-335B-6EB8-1328-6063C18E516E}"/>
              </a:ext>
            </a:extLst>
          </p:cNvPr>
          <p:cNvPicPr preferRelativeResize="0"/>
          <p:nvPr/>
        </p:nvPicPr>
        <p:blipFill>
          <a:blip r:embed="rId5">
            <a:alphaModFix/>
          </a:blip>
          <a:stretch>
            <a:fillRect/>
          </a:stretch>
        </p:blipFill>
        <p:spPr>
          <a:xfrm>
            <a:off x="-67650" y="332656"/>
            <a:ext cx="2072076" cy="1036033"/>
          </a:xfrm>
          <a:prstGeom prst="rect">
            <a:avLst/>
          </a:prstGeom>
          <a:noFill/>
          <a:ln>
            <a:noFill/>
          </a:ln>
        </p:spPr>
      </p:pic>
      <p:pic>
        <p:nvPicPr>
          <p:cNvPr id="6" name="Google Shape;60;p13">
            <a:extLst>
              <a:ext uri="{FF2B5EF4-FFF2-40B4-BE49-F238E27FC236}">
                <a16:creationId xmlns:a16="http://schemas.microsoft.com/office/drawing/2014/main" id="{82468D7A-7A92-E1A8-9EE5-A028121250CA}"/>
              </a:ext>
            </a:extLst>
          </p:cNvPr>
          <p:cNvPicPr preferRelativeResize="0"/>
          <p:nvPr/>
        </p:nvPicPr>
        <p:blipFill>
          <a:blip r:embed="rId5">
            <a:alphaModFix/>
          </a:blip>
          <a:stretch>
            <a:fillRect/>
          </a:stretch>
        </p:blipFill>
        <p:spPr>
          <a:xfrm>
            <a:off x="1907704" y="332656"/>
            <a:ext cx="2072076" cy="1036033"/>
          </a:xfrm>
          <a:prstGeom prst="rect">
            <a:avLst/>
          </a:prstGeom>
          <a:noFill/>
          <a:ln>
            <a:noFill/>
          </a:ln>
        </p:spPr>
      </p:pic>
      <p:pic>
        <p:nvPicPr>
          <p:cNvPr id="7" name="Google Shape;61;p13">
            <a:extLst>
              <a:ext uri="{FF2B5EF4-FFF2-40B4-BE49-F238E27FC236}">
                <a16:creationId xmlns:a16="http://schemas.microsoft.com/office/drawing/2014/main" id="{33BCC7EE-78D1-574C-8ED3-D72E5124193B}"/>
              </a:ext>
            </a:extLst>
          </p:cNvPr>
          <p:cNvPicPr preferRelativeResize="0"/>
          <p:nvPr/>
        </p:nvPicPr>
        <p:blipFill>
          <a:blip r:embed="rId5">
            <a:alphaModFix/>
          </a:blip>
          <a:stretch>
            <a:fillRect/>
          </a:stretch>
        </p:blipFill>
        <p:spPr>
          <a:xfrm>
            <a:off x="5106425" y="376743"/>
            <a:ext cx="2072076" cy="1036033"/>
          </a:xfrm>
          <a:prstGeom prst="rect">
            <a:avLst/>
          </a:prstGeom>
          <a:noFill/>
          <a:ln>
            <a:noFill/>
          </a:ln>
        </p:spPr>
      </p:pic>
      <p:pic>
        <p:nvPicPr>
          <p:cNvPr id="8" name="Google Shape;62;p13">
            <a:extLst>
              <a:ext uri="{FF2B5EF4-FFF2-40B4-BE49-F238E27FC236}">
                <a16:creationId xmlns:a16="http://schemas.microsoft.com/office/drawing/2014/main" id="{41C963F1-9235-F006-4A3F-B53EF12B334C}"/>
              </a:ext>
            </a:extLst>
          </p:cNvPr>
          <p:cNvPicPr preferRelativeResize="0"/>
          <p:nvPr/>
        </p:nvPicPr>
        <p:blipFill>
          <a:blip r:embed="rId5">
            <a:alphaModFix/>
          </a:blip>
          <a:stretch>
            <a:fillRect/>
          </a:stretch>
        </p:blipFill>
        <p:spPr>
          <a:xfrm>
            <a:off x="7071925" y="404664"/>
            <a:ext cx="2072076" cy="1036033"/>
          </a:xfrm>
          <a:prstGeom prst="rect">
            <a:avLst/>
          </a:prstGeom>
          <a:noFill/>
          <a:ln>
            <a:noFill/>
          </a:ln>
        </p:spPr>
      </p:pic>
      <p:pic>
        <p:nvPicPr>
          <p:cNvPr id="9" name="Google Shape;63;p13">
            <a:extLst>
              <a:ext uri="{FF2B5EF4-FFF2-40B4-BE49-F238E27FC236}">
                <a16:creationId xmlns:a16="http://schemas.microsoft.com/office/drawing/2014/main" id="{D26BC98D-F516-738E-3342-8A49994EDA25}"/>
              </a:ext>
            </a:extLst>
          </p:cNvPr>
          <p:cNvPicPr preferRelativeResize="0"/>
          <p:nvPr/>
        </p:nvPicPr>
        <p:blipFill>
          <a:blip r:embed="rId6">
            <a:alphaModFix/>
          </a:blip>
          <a:stretch>
            <a:fillRect/>
          </a:stretch>
        </p:blipFill>
        <p:spPr>
          <a:xfrm>
            <a:off x="4037926" y="150785"/>
            <a:ext cx="1000499" cy="1333999"/>
          </a:xfrm>
          <a:prstGeom prst="rect">
            <a:avLst/>
          </a:prstGeom>
          <a:noFill/>
          <a:ln>
            <a:noFill/>
          </a:ln>
        </p:spPr>
      </p:pic>
      <p:pic>
        <p:nvPicPr>
          <p:cNvPr id="10" name="Google Shape;64;p13">
            <a:extLst>
              <a:ext uri="{FF2B5EF4-FFF2-40B4-BE49-F238E27FC236}">
                <a16:creationId xmlns:a16="http://schemas.microsoft.com/office/drawing/2014/main" id="{E7CC0D7F-B532-05E4-3984-C7248C91313F}"/>
              </a:ext>
            </a:extLst>
          </p:cNvPr>
          <p:cNvPicPr preferRelativeResize="0"/>
          <p:nvPr/>
        </p:nvPicPr>
        <p:blipFill>
          <a:blip r:embed="rId7">
            <a:alphaModFix/>
          </a:blip>
          <a:stretch>
            <a:fillRect/>
          </a:stretch>
        </p:blipFill>
        <p:spPr>
          <a:xfrm>
            <a:off x="105438" y="3705968"/>
            <a:ext cx="1748050" cy="2330733"/>
          </a:xfrm>
          <a:prstGeom prst="rect">
            <a:avLst/>
          </a:prstGeom>
          <a:noFill/>
          <a:ln>
            <a:noFill/>
          </a:ln>
        </p:spPr>
      </p:pic>
      <p:pic>
        <p:nvPicPr>
          <p:cNvPr id="11" name="Google Shape;87;p14">
            <a:extLst>
              <a:ext uri="{FF2B5EF4-FFF2-40B4-BE49-F238E27FC236}">
                <a16:creationId xmlns:a16="http://schemas.microsoft.com/office/drawing/2014/main" id="{3602595F-9407-3D81-4AD9-4DBCD81F3E27}"/>
              </a:ext>
            </a:extLst>
          </p:cNvPr>
          <p:cNvPicPr preferRelativeResize="0"/>
          <p:nvPr/>
        </p:nvPicPr>
        <p:blipFill>
          <a:blip r:embed="rId8">
            <a:alphaModFix/>
          </a:blip>
          <a:stretch>
            <a:fillRect/>
          </a:stretch>
        </p:blipFill>
        <p:spPr>
          <a:xfrm>
            <a:off x="2298835" y="1340768"/>
            <a:ext cx="4778781" cy="3335780"/>
          </a:xfrm>
          <a:prstGeom prst="rect">
            <a:avLst/>
          </a:prstGeom>
          <a:noFill/>
          <a:ln>
            <a:noFill/>
          </a:ln>
        </p:spPr>
      </p:pic>
      <p:sp>
        <p:nvSpPr>
          <p:cNvPr id="12" name="Google Shape;95;p14">
            <a:extLst>
              <a:ext uri="{FF2B5EF4-FFF2-40B4-BE49-F238E27FC236}">
                <a16:creationId xmlns:a16="http://schemas.microsoft.com/office/drawing/2014/main" id="{B606D612-26D4-F5BF-892F-29F91405653E}"/>
              </a:ext>
            </a:extLst>
          </p:cNvPr>
          <p:cNvSpPr txBox="1"/>
          <p:nvPr/>
        </p:nvSpPr>
        <p:spPr>
          <a:xfrm>
            <a:off x="2492174" y="1570481"/>
            <a:ext cx="4392101" cy="2876354"/>
          </a:xfrm>
          <a:prstGeom prst="rect">
            <a:avLst/>
          </a:prstGeom>
          <a:solidFill>
            <a:srgbClr val="FFFFFF"/>
          </a:solidFill>
          <a:ln>
            <a:noFill/>
          </a:ln>
        </p:spPr>
        <p:txBody>
          <a:bodyPr spcFirstLastPara="1" wrap="square" lIns="121900" tIns="121900" rIns="121900" bIns="121900" anchor="t" anchorCtr="0">
            <a:noAutofit/>
          </a:bodyPr>
          <a:lstStyle/>
          <a:p>
            <a:pPr lvl="0" algn="ctr" defTabSz="1219170">
              <a:buClr>
                <a:srgbClr val="000000"/>
              </a:buClr>
              <a:defRPr/>
            </a:pPr>
            <a:endParaRPr kumimoji="0" sz="4400" b="1" i="0" u="none" strike="noStrike" kern="0" cap="none" spc="0" normalizeH="0" baseline="0" noProof="0" dirty="0">
              <a:ln>
                <a:noFill/>
              </a:ln>
              <a:solidFill>
                <a:srgbClr val="FF0066"/>
              </a:solidFill>
              <a:effectLst/>
              <a:uLnTx/>
              <a:uFillTx/>
              <a:latin typeface="+mj-lt"/>
              <a:ea typeface="Georgia"/>
              <a:cs typeface="Georgia"/>
              <a:sym typeface="Georgia"/>
            </a:endParaRPr>
          </a:p>
        </p:txBody>
      </p:sp>
      <p:pic>
        <p:nvPicPr>
          <p:cNvPr id="13" name="Google Shape;81;p14">
            <a:extLst>
              <a:ext uri="{FF2B5EF4-FFF2-40B4-BE49-F238E27FC236}">
                <a16:creationId xmlns:a16="http://schemas.microsoft.com/office/drawing/2014/main" id="{B29A9498-3DBE-A046-E521-19653E0B283E}"/>
              </a:ext>
            </a:extLst>
          </p:cNvPr>
          <p:cNvPicPr preferRelativeResize="0"/>
          <p:nvPr/>
        </p:nvPicPr>
        <p:blipFill>
          <a:blip r:embed="rId9">
            <a:alphaModFix/>
          </a:blip>
          <a:stretch>
            <a:fillRect/>
          </a:stretch>
        </p:blipFill>
        <p:spPr>
          <a:xfrm>
            <a:off x="8208723" y="1475429"/>
            <a:ext cx="818278" cy="1328842"/>
          </a:xfrm>
          <a:prstGeom prst="rect">
            <a:avLst/>
          </a:prstGeom>
          <a:noFill/>
          <a:ln w="38100" cap="flat" cmpd="sng">
            <a:solidFill>
              <a:srgbClr val="666666"/>
            </a:solidFill>
            <a:prstDash val="solid"/>
            <a:round/>
            <a:headEnd type="none" w="sm" len="sm"/>
            <a:tailEnd type="none" w="sm" len="sm"/>
          </a:ln>
        </p:spPr>
      </p:pic>
      <p:pic>
        <p:nvPicPr>
          <p:cNvPr id="14" name="Google Shape;82;p14">
            <a:extLst>
              <a:ext uri="{FF2B5EF4-FFF2-40B4-BE49-F238E27FC236}">
                <a16:creationId xmlns:a16="http://schemas.microsoft.com/office/drawing/2014/main" id="{EB1DACA0-C384-D186-C18F-1C70C1035A40}"/>
              </a:ext>
            </a:extLst>
          </p:cNvPr>
          <p:cNvPicPr preferRelativeResize="0"/>
          <p:nvPr/>
        </p:nvPicPr>
        <p:blipFill rotWithShape="1">
          <a:blip r:embed="rId10">
            <a:alphaModFix/>
          </a:blip>
          <a:srcRect l="13052" t="3784" r="13119" b="3450"/>
          <a:stretch/>
        </p:blipFill>
        <p:spPr>
          <a:xfrm>
            <a:off x="7247442" y="1492208"/>
            <a:ext cx="818279" cy="1360728"/>
          </a:xfrm>
          <a:prstGeom prst="rect">
            <a:avLst/>
          </a:prstGeom>
          <a:noFill/>
          <a:ln w="38100" cap="flat" cmpd="sng">
            <a:solidFill>
              <a:srgbClr val="666666"/>
            </a:solidFill>
            <a:prstDash val="solid"/>
            <a:round/>
            <a:headEnd type="none" w="sm" len="sm"/>
            <a:tailEnd type="none" w="sm" len="sm"/>
          </a:ln>
        </p:spPr>
      </p:pic>
      <p:pic>
        <p:nvPicPr>
          <p:cNvPr id="15" name="Picture 14">
            <a:extLst>
              <a:ext uri="{FF2B5EF4-FFF2-40B4-BE49-F238E27FC236}">
                <a16:creationId xmlns:a16="http://schemas.microsoft.com/office/drawing/2014/main" id="{F88F9DB1-848F-A069-1D63-3F11A4DF091A}"/>
              </a:ext>
            </a:extLst>
          </p:cNvPr>
          <p:cNvPicPr>
            <a:picLocks noChangeAspect="1"/>
          </p:cNvPicPr>
          <p:nvPr/>
        </p:nvPicPr>
        <p:blipFill>
          <a:blip r:embed="rId11"/>
          <a:stretch>
            <a:fillRect/>
          </a:stretch>
        </p:blipFill>
        <p:spPr>
          <a:xfrm>
            <a:off x="2734120" y="2636912"/>
            <a:ext cx="3709199" cy="665751"/>
          </a:xfrm>
          <a:prstGeom prst="rect">
            <a:avLst/>
          </a:prstGeom>
        </p:spPr>
      </p:pic>
      <p:pic>
        <p:nvPicPr>
          <p:cNvPr id="16" name="Picture 2" descr="Feliz Menino Bonitinho Garoto Com Idéia De Luz | Art drawings for kids,  School art activities, Back to school art activity">
            <a:extLst>
              <a:ext uri="{FF2B5EF4-FFF2-40B4-BE49-F238E27FC236}">
                <a16:creationId xmlns:a16="http://schemas.microsoft.com/office/drawing/2014/main" id="{602CD284-A6CC-CA3E-7344-9318E55435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725640" y="2852936"/>
            <a:ext cx="2886920"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2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04664"/>
            <a:ext cx="9143999" cy="65527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516433684"/>
              </p:ext>
            </p:extLst>
          </p:nvPr>
        </p:nvGraphicFramePr>
        <p:xfrm>
          <a:off x="323527" y="1124744"/>
          <a:ext cx="8496944" cy="5256584"/>
        </p:xfrm>
        <a:graphic>
          <a:graphicData uri="http://schemas.openxmlformats.org/drawingml/2006/table">
            <a:tbl>
              <a:tblPr firstRow="1" firstCol="1" bandRow="1">
                <a:tableStyleId>{00A15C55-8517-42AA-B614-E9B94910E393}</a:tableStyleId>
              </a:tblPr>
              <a:tblGrid>
                <a:gridCol w="648072">
                  <a:extLst>
                    <a:ext uri="{9D8B030D-6E8A-4147-A177-3AD203B41FA5}">
                      <a16:colId xmlns:a16="http://schemas.microsoft.com/office/drawing/2014/main" val="20000"/>
                    </a:ext>
                  </a:extLst>
                </a:gridCol>
                <a:gridCol w="1728193">
                  <a:extLst>
                    <a:ext uri="{9D8B030D-6E8A-4147-A177-3AD203B41FA5}">
                      <a16:colId xmlns:a16="http://schemas.microsoft.com/office/drawing/2014/main" val="1128003806"/>
                    </a:ext>
                  </a:extLst>
                </a:gridCol>
                <a:gridCol w="1224136">
                  <a:extLst>
                    <a:ext uri="{9D8B030D-6E8A-4147-A177-3AD203B41FA5}">
                      <a16:colId xmlns:a16="http://schemas.microsoft.com/office/drawing/2014/main" val="1878469756"/>
                    </a:ext>
                  </a:extLst>
                </a:gridCol>
                <a:gridCol w="2808312">
                  <a:extLst>
                    <a:ext uri="{9D8B030D-6E8A-4147-A177-3AD203B41FA5}">
                      <a16:colId xmlns:a16="http://schemas.microsoft.com/office/drawing/2014/main" val="20003"/>
                    </a:ext>
                  </a:extLst>
                </a:gridCol>
                <a:gridCol w="2088231">
                  <a:extLst>
                    <a:ext uri="{9D8B030D-6E8A-4147-A177-3AD203B41FA5}">
                      <a16:colId xmlns:a16="http://schemas.microsoft.com/office/drawing/2014/main" val="20004"/>
                    </a:ext>
                  </a:extLst>
                </a:gridCol>
              </a:tblGrid>
              <a:tr h="892025">
                <a:tc>
                  <a:txBody>
                    <a:bodyPr/>
                    <a:lstStyle/>
                    <a:p>
                      <a:pPr marL="0" marR="0" algn="ctr">
                        <a:lnSpc>
                          <a:spcPct val="150000"/>
                        </a:lnSpc>
                        <a:spcBef>
                          <a:spcPts val="1200"/>
                        </a:spcBef>
                        <a:spcAft>
                          <a:spcPts val="1200"/>
                        </a:spcAft>
                      </a:pPr>
                      <a:r>
                        <a:rPr lang="en-US" sz="2200" b="1" dirty="0">
                          <a:solidFill>
                            <a:srgbClr val="FF0066"/>
                          </a:solidFill>
                          <a:effectLst/>
                          <a:latin typeface="Times New Roman" pitchFamily="18" charset="0"/>
                          <a:ea typeface="Calibri" panose="020F0502020204030204" pitchFamily="34" charset="0"/>
                          <a:cs typeface="Times New Roman" pitchFamily="18" charset="0"/>
                        </a:rPr>
                        <a:t>STT</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cs typeface="Times New Roman" pitchFamily="18" charset="0"/>
                        </a:rPr>
                        <a:t>Tên</a:t>
                      </a:r>
                      <a:r>
                        <a:rPr lang="en-US" sz="2200" b="1" baseline="0" dirty="0">
                          <a:solidFill>
                            <a:srgbClr val="FF0066"/>
                          </a:solidFill>
                          <a:effectLst/>
                          <a:latin typeface="Times New Roman" pitchFamily="18" charset="0"/>
                          <a:cs typeface="Times New Roman" pitchFamily="18" charset="0"/>
                        </a:rPr>
                        <a:t> </a:t>
                      </a:r>
                      <a:r>
                        <a:rPr lang="en-US" sz="2200" b="1" baseline="0" dirty="0" err="1">
                          <a:solidFill>
                            <a:srgbClr val="FF0066"/>
                          </a:solidFill>
                          <a:effectLst/>
                          <a:latin typeface="Times New Roman" pitchFamily="18" charset="0"/>
                          <a:cs typeface="Times New Roman" pitchFamily="18" charset="0"/>
                        </a:rPr>
                        <a:t>loại</a:t>
                      </a:r>
                      <a:r>
                        <a:rPr lang="en-US" sz="2200" b="1" baseline="0" dirty="0">
                          <a:solidFill>
                            <a:srgbClr val="FF0066"/>
                          </a:solidFill>
                          <a:effectLst/>
                          <a:latin typeface="Times New Roman" pitchFamily="18" charset="0"/>
                          <a:cs typeface="Times New Roman" pitchFamily="18" charset="0"/>
                        </a:rPr>
                        <a:t> </a:t>
                      </a:r>
                      <a:r>
                        <a:rPr lang="en-US" sz="2200" b="1" baseline="0" dirty="0" err="1">
                          <a:solidFill>
                            <a:srgbClr val="FF0066"/>
                          </a:solidFill>
                          <a:effectLst/>
                          <a:latin typeface="Times New Roman" pitchFamily="18" charset="0"/>
                          <a:cs typeface="Times New Roman" pitchFamily="18" charset="0"/>
                        </a:rPr>
                        <a:t>hình</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cs typeface="Times New Roman" pitchFamily="18" charset="0"/>
                        </a:rPr>
                        <a:t>Dân</a:t>
                      </a:r>
                      <a:r>
                        <a:rPr lang="en-US" sz="2200" b="1" baseline="0" dirty="0">
                          <a:solidFill>
                            <a:srgbClr val="FF0066"/>
                          </a:solidFill>
                          <a:effectLst/>
                          <a:latin typeface="Times New Roman" pitchFamily="18" charset="0"/>
                          <a:cs typeface="Times New Roman" pitchFamily="18" charset="0"/>
                        </a:rPr>
                        <a:t> </a:t>
                      </a:r>
                      <a:r>
                        <a:rPr lang="en-US" sz="2200" b="1" baseline="0" dirty="0" err="1">
                          <a:solidFill>
                            <a:srgbClr val="FF0066"/>
                          </a:solidFill>
                          <a:effectLst/>
                          <a:latin typeface="Times New Roman" pitchFamily="18" charset="0"/>
                          <a:cs typeface="Times New Roman" pitchFamily="18" charset="0"/>
                        </a:rPr>
                        <a:t>tộc</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ea typeface="Calibri" panose="020F0502020204030204" pitchFamily="34" charset="0"/>
                          <a:cs typeface="Times New Roman" pitchFamily="18" charset="0"/>
                        </a:rPr>
                        <a:t>Thời</a:t>
                      </a:r>
                      <a:r>
                        <a:rPr lang="en-US" sz="2200" b="1" baseline="0" dirty="0">
                          <a:solidFill>
                            <a:srgbClr val="FF0066"/>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FF0066"/>
                          </a:solidFill>
                          <a:effectLst/>
                          <a:latin typeface="Times New Roman" pitchFamily="18" charset="0"/>
                          <a:ea typeface="Calibri" panose="020F0502020204030204" pitchFamily="34" charset="0"/>
                          <a:cs typeface="Times New Roman" pitchFamily="18" charset="0"/>
                        </a:rPr>
                        <a:t>gian</a:t>
                      </a:r>
                      <a:r>
                        <a:rPr lang="en-US" sz="2200" b="1" baseline="0" dirty="0">
                          <a:solidFill>
                            <a:srgbClr val="FF0066"/>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FF0066"/>
                          </a:solidFill>
                          <a:effectLst/>
                          <a:latin typeface="Times New Roman" pitchFamily="18" charset="0"/>
                          <a:ea typeface="Calibri" panose="020F0502020204030204" pitchFamily="34" charset="0"/>
                          <a:cs typeface="Times New Roman" pitchFamily="18" charset="0"/>
                        </a:rPr>
                        <a:t>biểu</a:t>
                      </a:r>
                      <a:r>
                        <a:rPr lang="en-US" sz="2200" b="1" baseline="0" dirty="0">
                          <a:solidFill>
                            <a:srgbClr val="FF0066"/>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FF0066"/>
                          </a:solidFill>
                          <a:effectLst/>
                          <a:latin typeface="Times New Roman" pitchFamily="18" charset="0"/>
                          <a:ea typeface="Calibri" panose="020F0502020204030204" pitchFamily="34" charset="0"/>
                          <a:cs typeface="Times New Roman" pitchFamily="18" charset="0"/>
                        </a:rPr>
                        <a:t>diễn</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FF0066"/>
                          </a:solidFill>
                          <a:effectLst/>
                          <a:latin typeface="Times New Roman" pitchFamily="18" charset="0"/>
                          <a:ea typeface="Calibri" panose="020F0502020204030204" pitchFamily="34" charset="0"/>
                          <a:cs typeface="Times New Roman" pitchFamily="18" charset="0"/>
                        </a:rPr>
                        <a:t>Mong</a:t>
                      </a:r>
                      <a:r>
                        <a:rPr lang="en-US" sz="2200" b="1" dirty="0">
                          <a:solidFill>
                            <a:srgbClr val="FF0066"/>
                          </a:solidFill>
                          <a:effectLst/>
                          <a:latin typeface="Times New Roman" pitchFamily="18" charset="0"/>
                          <a:ea typeface="Calibri" panose="020F0502020204030204" pitchFamily="34" charset="0"/>
                          <a:cs typeface="Times New Roman" pitchFamily="18" charset="0"/>
                        </a:rPr>
                        <a:t> </a:t>
                      </a:r>
                      <a:r>
                        <a:rPr lang="en-US" sz="2200" b="1" dirty="0" err="1">
                          <a:solidFill>
                            <a:srgbClr val="FF0066"/>
                          </a:solidFill>
                          <a:effectLst/>
                          <a:latin typeface="Times New Roman" pitchFamily="18" charset="0"/>
                          <a:ea typeface="Calibri" panose="020F0502020204030204" pitchFamily="34" charset="0"/>
                          <a:cs typeface="Times New Roman" pitchFamily="18" charset="0"/>
                        </a:rPr>
                        <a:t>muốn</a:t>
                      </a:r>
                      <a:endParaRPr lang="en-US" sz="2200" b="1" dirty="0">
                        <a:solidFill>
                          <a:srgbClr val="FF0066"/>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2665932"/>
                  </a:ext>
                </a:extLst>
              </a:tr>
              <a:tr h="1771073">
                <a:tc>
                  <a:txBody>
                    <a:bodyPr/>
                    <a:lstStyle/>
                    <a:p>
                      <a:pPr marL="0" marR="0" algn="ctr">
                        <a:lnSpc>
                          <a:spcPct val="150000"/>
                        </a:lnSpc>
                        <a:spcBef>
                          <a:spcPts val="1200"/>
                        </a:spcBef>
                        <a:spcAft>
                          <a:spcPts val="1200"/>
                        </a:spcAft>
                      </a:pPr>
                      <a:r>
                        <a:rPr lang="en-US" sz="2200" b="1" dirty="0">
                          <a:solidFill>
                            <a:srgbClr val="0000FF"/>
                          </a:solidFill>
                          <a:effectLst/>
                          <a:latin typeface="Times New Roman" pitchFamily="18" charset="0"/>
                          <a:ea typeface="Calibri" panose="020F0502020204030204" pitchFamily="34" charset="0"/>
                          <a:cs typeface="Times New Roman" pitchFamily="18" charset="0"/>
                        </a:rPr>
                        <a:t>1</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0000FF"/>
                          </a:solidFill>
                          <a:latin typeface="Times New Roman" pitchFamily="18" charset="0"/>
                          <a:cs typeface="Times New Roman" pitchFamily="18" charset="0"/>
                        </a:rPr>
                        <a:t>Hát</a:t>
                      </a:r>
                      <a:r>
                        <a:rPr lang="en-US" sz="2200" b="1" dirty="0">
                          <a:solidFill>
                            <a:srgbClr val="0000FF"/>
                          </a:solidFill>
                          <a:latin typeface="Times New Roman" pitchFamily="18" charset="0"/>
                          <a:cs typeface="Times New Roman" pitchFamily="18" charset="0"/>
                        </a:rPr>
                        <a:t> Then</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0000FF"/>
                          </a:solidFill>
                          <a:effectLst/>
                          <a:latin typeface="Times New Roman" pitchFamily="18" charset="0"/>
                          <a:ea typeface="Calibri" panose="020F0502020204030204" pitchFamily="34" charset="0"/>
                          <a:cs typeface="Times New Roman" pitchFamily="18" charset="0"/>
                        </a:rPr>
                        <a:t>Tày</a:t>
                      </a:r>
                      <a:r>
                        <a:rPr lang="en-US" sz="2200" b="1" dirty="0">
                          <a:solidFill>
                            <a:srgbClr val="0000FF"/>
                          </a:solidFill>
                          <a:effectLst/>
                          <a:latin typeface="Times New Roman" pitchFamily="18" charset="0"/>
                          <a:ea typeface="Calibri" panose="020F0502020204030204" pitchFamily="34" charset="0"/>
                          <a:cs typeface="Times New Roman" pitchFamily="18" charset="0"/>
                        </a:rPr>
                        <a:t>,</a:t>
                      </a:r>
                      <a:r>
                        <a:rPr lang="en-US" sz="2200" b="1" baseline="0" dirty="0">
                          <a:solidFill>
                            <a:srgbClr val="0000FF"/>
                          </a:solidFill>
                          <a:effectLst/>
                          <a:latin typeface="Times New Roman" pitchFamily="18" charset="0"/>
                          <a:ea typeface="Calibri" panose="020F0502020204030204" pitchFamily="34" charset="0"/>
                          <a:cs typeface="Times New Roman" pitchFamily="18" charset="0"/>
                        </a:rPr>
                        <a:t> </a:t>
                      </a:r>
                      <a:r>
                        <a:rPr lang="en-US" sz="2200" b="1" baseline="0" dirty="0" err="1">
                          <a:solidFill>
                            <a:srgbClr val="0000FF"/>
                          </a:solidFill>
                          <a:effectLst/>
                          <a:latin typeface="Times New Roman" pitchFamily="18" charset="0"/>
                          <a:ea typeface="Calibri" panose="020F0502020204030204" pitchFamily="34" charset="0"/>
                          <a:cs typeface="Times New Roman" pitchFamily="18" charset="0"/>
                        </a:rPr>
                        <a:t>Nùng</a:t>
                      </a:r>
                      <a:r>
                        <a:rPr lang="en-US" sz="2200" b="1" baseline="0" dirty="0">
                          <a:solidFill>
                            <a:srgbClr val="0000FF"/>
                          </a:solidFill>
                          <a:effectLst/>
                          <a:latin typeface="Times New Roman" pitchFamily="18" charset="0"/>
                          <a:ea typeface="Calibri" panose="020F0502020204030204" pitchFamily="34" charset="0"/>
                          <a:cs typeface="Times New Roman" pitchFamily="18" charset="0"/>
                        </a:rPr>
                        <a:t>,… </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vi-VN" sz="2200" b="1" i="0" kern="1200" dirty="0">
                          <a:solidFill>
                            <a:srgbClr val="0000FF"/>
                          </a:solidFill>
                          <a:effectLst/>
                          <a:latin typeface="Times New Roman" pitchFamily="18" charset="0"/>
                          <a:ea typeface="+mn-ea"/>
                          <a:cs typeface="Times New Roman" pitchFamily="18" charset="0"/>
                        </a:rPr>
                        <a:t>được tổ chức vào những dịp lễ quan trọng.</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vi-VN" sz="2200" b="1" i="0" kern="1200" dirty="0">
                          <a:solidFill>
                            <a:srgbClr val="0000FF"/>
                          </a:solidFill>
                          <a:effectLst/>
                          <a:latin typeface="Times New Roman" pitchFamily="18" charset="0"/>
                          <a:ea typeface="+mn-ea"/>
                          <a:cs typeface="Times New Roman" pitchFamily="18" charset="0"/>
                        </a:rPr>
                        <a:t>những điều may mắn và cuộc sống tốt lành.</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2593486">
                <a:tc>
                  <a:txBody>
                    <a:bodyPr/>
                    <a:lstStyle/>
                    <a:p>
                      <a:pPr marL="0" marR="0" algn="ctr">
                        <a:lnSpc>
                          <a:spcPct val="150000"/>
                        </a:lnSpc>
                        <a:spcBef>
                          <a:spcPts val="1200"/>
                        </a:spcBef>
                        <a:spcAft>
                          <a:spcPts val="1200"/>
                        </a:spcAft>
                      </a:pPr>
                      <a:r>
                        <a:rPr lang="en-US" sz="2200" b="1" dirty="0">
                          <a:solidFill>
                            <a:srgbClr val="0000FF"/>
                          </a:solidFill>
                          <a:effectLst/>
                          <a:latin typeface="Times New Roman" pitchFamily="18" charset="0"/>
                          <a:ea typeface="Calibri" panose="020F0502020204030204" pitchFamily="34" charset="0"/>
                          <a:cs typeface="Times New Roman" pitchFamily="18" charset="0"/>
                        </a:rPr>
                        <a:t>2</a:t>
                      </a: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0000FF"/>
                          </a:solidFill>
                          <a:latin typeface="Times New Roman" pitchFamily="18" charset="0"/>
                          <a:cs typeface="Times New Roman" pitchFamily="18" charset="0"/>
                        </a:rPr>
                        <a:t>Múa</a:t>
                      </a:r>
                      <a:r>
                        <a:rPr lang="en-US" sz="2200" b="1" dirty="0">
                          <a:solidFill>
                            <a:srgbClr val="0000FF"/>
                          </a:solidFill>
                          <a:latin typeface="Times New Roman" pitchFamily="18" charset="0"/>
                          <a:cs typeface="Times New Roman" pitchFamily="18" charset="0"/>
                        </a:rPr>
                        <a:t> </a:t>
                      </a:r>
                      <a:r>
                        <a:rPr lang="en-US" sz="2200" b="1" dirty="0" err="1">
                          <a:solidFill>
                            <a:srgbClr val="0000FF"/>
                          </a:solidFill>
                          <a:latin typeface="Times New Roman" pitchFamily="18" charset="0"/>
                          <a:cs typeface="Times New Roman" pitchFamily="18" charset="0"/>
                        </a:rPr>
                        <a:t>Xòe</a:t>
                      </a:r>
                      <a:r>
                        <a:rPr lang="en-US" sz="2200" b="1" dirty="0">
                          <a:solidFill>
                            <a:srgbClr val="0000FF"/>
                          </a:solidFill>
                          <a:latin typeface="Times New Roman" pitchFamily="18" charset="0"/>
                          <a:cs typeface="Times New Roman" pitchFamily="18" charset="0"/>
                        </a:rPr>
                        <a:t> </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en-US" sz="2200" b="1" dirty="0" err="1">
                          <a:solidFill>
                            <a:srgbClr val="0000FF"/>
                          </a:solidFill>
                          <a:effectLst/>
                          <a:latin typeface="Times New Roman" pitchFamily="18" charset="0"/>
                          <a:ea typeface="Calibri" panose="020F0502020204030204" pitchFamily="34" charset="0"/>
                          <a:cs typeface="Times New Roman" pitchFamily="18" charset="0"/>
                        </a:rPr>
                        <a:t>Thái</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vi-VN" sz="2200" b="1" i="0" kern="1200" dirty="0">
                          <a:solidFill>
                            <a:srgbClr val="0000FF"/>
                          </a:solidFill>
                          <a:effectLst/>
                          <a:latin typeface="Times New Roman" pitchFamily="18" charset="0"/>
                          <a:ea typeface="+mn-ea"/>
                          <a:cs typeface="Times New Roman" pitchFamily="18" charset="0"/>
                        </a:rPr>
                        <a:t>được biểu diễn trong các dịp lễ, tết, ngày vui của gia đình, dòng họ, bản mường....</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50000"/>
                        </a:lnSpc>
                        <a:spcBef>
                          <a:spcPts val="1200"/>
                        </a:spcBef>
                        <a:spcAft>
                          <a:spcPts val="1200"/>
                        </a:spcAft>
                      </a:pPr>
                      <a:r>
                        <a:rPr lang="vi-VN" sz="2200" b="1" i="0" kern="1200" dirty="0">
                          <a:solidFill>
                            <a:srgbClr val="0000FF"/>
                          </a:solidFill>
                          <a:effectLst/>
                          <a:latin typeface="Times New Roman" pitchFamily="18" charset="0"/>
                          <a:ea typeface="+mn-ea"/>
                          <a:cs typeface="Times New Roman" pitchFamily="18" charset="0"/>
                        </a:rPr>
                        <a:t>chứa đựng ước mơ, khát vọng và là niềm tự hào của người Thái.</a:t>
                      </a:r>
                      <a:endParaRPr lang="en-US" sz="2200" b="1" dirty="0">
                        <a:solidFill>
                          <a:srgbClr val="0000FF"/>
                        </a:solidFill>
                        <a:effectLst/>
                        <a:latin typeface="Times New Roman" pitchFamily="18" charset="0"/>
                        <a:ea typeface="Calibri" panose="020F0502020204030204" pitchFamily="34" charset="0"/>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bl>
          </a:graphicData>
        </a:graphic>
      </p:graphicFrame>
      <p:sp>
        <p:nvSpPr>
          <p:cNvPr id="3" name="TextBox 2"/>
          <p:cNvSpPr txBox="1"/>
          <p:nvPr/>
        </p:nvSpPr>
        <p:spPr>
          <a:xfrm>
            <a:off x="2843808" y="591071"/>
            <a:ext cx="3240360"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PHIẾU BÀI TẬP</a:t>
            </a:r>
            <a:endParaRPr lang="vi-VN" sz="2400" b="1"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286014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7904" y="478413"/>
            <a:ext cx="4176464" cy="646331"/>
          </a:xfrm>
          <a:prstGeom prst="rect">
            <a:avLst/>
          </a:prstGeom>
          <a:noFill/>
        </p:spPr>
        <p:txBody>
          <a:bodyPr wrap="square" rtlCol="0">
            <a:spAutoFit/>
          </a:bodyPr>
          <a:lstStyle/>
          <a:p>
            <a:r>
              <a:rPr lang="en-US" sz="3600" b="1" dirty="0">
                <a:solidFill>
                  <a:srgbClr val="FF0000"/>
                </a:solidFill>
                <a:ea typeface="SimSun" pitchFamily="2" charset="-122"/>
              </a:rPr>
              <a:t>HÁT THEN</a:t>
            </a:r>
            <a:endParaRPr lang="vi-VN" sz="3600" b="1" dirty="0">
              <a:solidFill>
                <a:srgbClr val="FF0000"/>
              </a:solidFill>
              <a:ea typeface="SimSun" pitchFamily="2" charset="-122"/>
            </a:endParaRPr>
          </a:p>
        </p:txBody>
      </p:sp>
      <p:pic>
        <p:nvPicPr>
          <p:cNvPr id="2" name="4.Hát then Đi học - Thanh Hiề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96" y="1340768"/>
            <a:ext cx="9070032" cy="4752528"/>
          </a:xfrm>
          <a:prstGeom prst="rect">
            <a:avLst/>
          </a:prstGeom>
        </p:spPr>
      </p:pic>
    </p:spTree>
    <p:extLst>
      <p:ext uri="{BB962C8B-B14F-4D97-AF65-F5344CB8AC3E}">
        <p14:creationId xmlns:p14="http://schemas.microsoft.com/office/powerpoint/2010/main" val="3029168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79912" y="485229"/>
            <a:ext cx="4176464" cy="646331"/>
          </a:xfrm>
          <a:prstGeom prst="rect">
            <a:avLst/>
          </a:prstGeom>
          <a:noFill/>
        </p:spPr>
        <p:txBody>
          <a:bodyPr wrap="square" rtlCol="0">
            <a:spAutoFit/>
          </a:bodyPr>
          <a:lstStyle/>
          <a:p>
            <a:r>
              <a:rPr lang="en-US" sz="3600" b="1" dirty="0">
                <a:solidFill>
                  <a:srgbClr val="FF0000"/>
                </a:solidFill>
                <a:ea typeface="SimSun" pitchFamily="2" charset="-122"/>
              </a:rPr>
              <a:t>MÚA XÒE</a:t>
            </a:r>
            <a:endParaRPr lang="vi-VN" sz="3600" b="1" dirty="0">
              <a:solidFill>
                <a:srgbClr val="FF0000"/>
              </a:solidFill>
              <a:ea typeface="SimSun" pitchFamily="2" charset="-122"/>
            </a:endParaRPr>
          </a:p>
        </p:txBody>
      </p:sp>
      <p:pic>
        <p:nvPicPr>
          <p:cNvPr id="5" name="5.Xòe Thái - Tinh hoa dân tộc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407448"/>
            <a:ext cx="9108504" cy="4901872"/>
          </a:xfrm>
          <a:prstGeom prst="rect">
            <a:avLst/>
          </a:prstGeom>
        </p:spPr>
      </p:pic>
    </p:spTree>
    <p:extLst>
      <p:ext uri="{BB962C8B-B14F-4D97-AF65-F5344CB8AC3E}">
        <p14:creationId xmlns:p14="http://schemas.microsoft.com/office/powerpoint/2010/main" val="1044779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851" y="2975383"/>
            <a:ext cx="3439413" cy="38826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987824" y="1466999"/>
            <a:ext cx="3744416" cy="923330"/>
          </a:xfrm>
          <a:prstGeom prst="rect">
            <a:avLst/>
          </a:prstGeom>
          <a:noFill/>
        </p:spPr>
        <p:txBody>
          <a:bodyPr wrap="square" rtlCol="0">
            <a:spAutoFit/>
          </a:bodyPr>
          <a:lstStyle/>
          <a:p>
            <a:r>
              <a:rPr lang="en-US" sz="5400" b="1" dirty="0">
                <a:latin typeface=".VnMysticalH" pitchFamily="34" charset="0"/>
              </a:rPr>
              <a:t>VẬN DỤNG</a:t>
            </a:r>
            <a:endParaRPr lang="vi-VN" sz="5400" b="1" dirty="0"/>
          </a:p>
        </p:txBody>
      </p:sp>
    </p:spTree>
    <p:extLst>
      <p:ext uri="{BB962C8B-B14F-4D97-AF65-F5344CB8AC3E}">
        <p14:creationId xmlns:p14="http://schemas.microsoft.com/office/powerpoint/2010/main" val="35388286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4;p13">
            <a:extLst>
              <a:ext uri="{FF2B5EF4-FFF2-40B4-BE49-F238E27FC236}">
                <a16:creationId xmlns:a16="http://schemas.microsoft.com/office/drawing/2014/main" id="{BCD2526E-9120-1387-ACE1-470C06514AB1}"/>
              </a:ext>
            </a:extLst>
          </p:cNvPr>
          <p:cNvPicPr preferRelativeResize="0"/>
          <p:nvPr/>
        </p:nvPicPr>
        <p:blipFill>
          <a:blip r:embed="rId2">
            <a:alphaModFix/>
          </a:blip>
          <a:stretch>
            <a:fillRect/>
          </a:stretch>
        </p:blipFill>
        <p:spPr>
          <a:xfrm>
            <a:off x="7031449" y="2642198"/>
            <a:ext cx="670700" cy="1192347"/>
          </a:xfrm>
          <a:prstGeom prst="rect">
            <a:avLst/>
          </a:prstGeom>
          <a:noFill/>
          <a:ln>
            <a:noFill/>
          </a:ln>
        </p:spPr>
      </p:pic>
      <p:pic>
        <p:nvPicPr>
          <p:cNvPr id="3" name="Google Shape;55;p13">
            <a:extLst>
              <a:ext uri="{FF2B5EF4-FFF2-40B4-BE49-F238E27FC236}">
                <a16:creationId xmlns:a16="http://schemas.microsoft.com/office/drawing/2014/main" id="{C15F382B-ADB9-262D-EA34-9CE64FD5F92C}"/>
              </a:ext>
            </a:extLst>
          </p:cNvPr>
          <p:cNvPicPr preferRelativeResize="0"/>
          <p:nvPr/>
        </p:nvPicPr>
        <p:blipFill>
          <a:blip r:embed="rId3">
            <a:alphaModFix/>
          </a:blip>
          <a:stretch>
            <a:fillRect/>
          </a:stretch>
        </p:blipFill>
        <p:spPr>
          <a:xfrm>
            <a:off x="0" y="1"/>
            <a:ext cx="9144001" cy="6858000"/>
          </a:xfrm>
          <a:prstGeom prst="rect">
            <a:avLst/>
          </a:prstGeom>
          <a:noFill/>
          <a:ln>
            <a:noFill/>
          </a:ln>
        </p:spPr>
      </p:pic>
      <p:pic>
        <p:nvPicPr>
          <p:cNvPr id="4" name="Google Shape;56;p13">
            <a:extLst>
              <a:ext uri="{FF2B5EF4-FFF2-40B4-BE49-F238E27FC236}">
                <a16:creationId xmlns:a16="http://schemas.microsoft.com/office/drawing/2014/main" id="{9B39F956-9D12-5D55-3EF4-3658CDF8BD14}"/>
              </a:ext>
            </a:extLst>
          </p:cNvPr>
          <p:cNvPicPr preferRelativeResize="0"/>
          <p:nvPr/>
        </p:nvPicPr>
        <p:blipFill>
          <a:blip r:embed="rId4">
            <a:alphaModFix/>
          </a:blip>
          <a:stretch>
            <a:fillRect/>
          </a:stretch>
        </p:blipFill>
        <p:spPr>
          <a:xfrm>
            <a:off x="241079" y="1400939"/>
            <a:ext cx="1587726" cy="2316093"/>
          </a:xfrm>
          <a:prstGeom prst="rect">
            <a:avLst/>
          </a:prstGeom>
          <a:noFill/>
          <a:ln>
            <a:noFill/>
          </a:ln>
        </p:spPr>
      </p:pic>
      <p:pic>
        <p:nvPicPr>
          <p:cNvPr id="5" name="Google Shape;59;p13">
            <a:extLst>
              <a:ext uri="{FF2B5EF4-FFF2-40B4-BE49-F238E27FC236}">
                <a16:creationId xmlns:a16="http://schemas.microsoft.com/office/drawing/2014/main" id="{E4705F21-335B-6EB8-1328-6063C18E516E}"/>
              </a:ext>
            </a:extLst>
          </p:cNvPr>
          <p:cNvPicPr preferRelativeResize="0"/>
          <p:nvPr/>
        </p:nvPicPr>
        <p:blipFill>
          <a:blip r:embed="rId5">
            <a:alphaModFix/>
          </a:blip>
          <a:stretch>
            <a:fillRect/>
          </a:stretch>
        </p:blipFill>
        <p:spPr>
          <a:xfrm>
            <a:off x="-67650" y="332656"/>
            <a:ext cx="2072076" cy="1036033"/>
          </a:xfrm>
          <a:prstGeom prst="rect">
            <a:avLst/>
          </a:prstGeom>
          <a:noFill/>
          <a:ln>
            <a:noFill/>
          </a:ln>
        </p:spPr>
      </p:pic>
      <p:pic>
        <p:nvPicPr>
          <p:cNvPr id="6" name="Google Shape;60;p13">
            <a:extLst>
              <a:ext uri="{FF2B5EF4-FFF2-40B4-BE49-F238E27FC236}">
                <a16:creationId xmlns:a16="http://schemas.microsoft.com/office/drawing/2014/main" id="{82468D7A-7A92-E1A8-9EE5-A028121250CA}"/>
              </a:ext>
            </a:extLst>
          </p:cNvPr>
          <p:cNvPicPr preferRelativeResize="0"/>
          <p:nvPr/>
        </p:nvPicPr>
        <p:blipFill>
          <a:blip r:embed="rId5">
            <a:alphaModFix/>
          </a:blip>
          <a:stretch>
            <a:fillRect/>
          </a:stretch>
        </p:blipFill>
        <p:spPr>
          <a:xfrm>
            <a:off x="1907704" y="332656"/>
            <a:ext cx="2072076" cy="1036033"/>
          </a:xfrm>
          <a:prstGeom prst="rect">
            <a:avLst/>
          </a:prstGeom>
          <a:noFill/>
          <a:ln>
            <a:noFill/>
          </a:ln>
        </p:spPr>
      </p:pic>
      <p:pic>
        <p:nvPicPr>
          <p:cNvPr id="7" name="Google Shape;61;p13">
            <a:extLst>
              <a:ext uri="{FF2B5EF4-FFF2-40B4-BE49-F238E27FC236}">
                <a16:creationId xmlns:a16="http://schemas.microsoft.com/office/drawing/2014/main" id="{33BCC7EE-78D1-574C-8ED3-D72E5124193B}"/>
              </a:ext>
            </a:extLst>
          </p:cNvPr>
          <p:cNvPicPr preferRelativeResize="0"/>
          <p:nvPr/>
        </p:nvPicPr>
        <p:blipFill>
          <a:blip r:embed="rId5">
            <a:alphaModFix/>
          </a:blip>
          <a:stretch>
            <a:fillRect/>
          </a:stretch>
        </p:blipFill>
        <p:spPr>
          <a:xfrm>
            <a:off x="5106425" y="376743"/>
            <a:ext cx="2072076" cy="1036033"/>
          </a:xfrm>
          <a:prstGeom prst="rect">
            <a:avLst/>
          </a:prstGeom>
          <a:noFill/>
          <a:ln>
            <a:noFill/>
          </a:ln>
        </p:spPr>
      </p:pic>
      <p:pic>
        <p:nvPicPr>
          <p:cNvPr id="8" name="Google Shape;62;p13">
            <a:extLst>
              <a:ext uri="{FF2B5EF4-FFF2-40B4-BE49-F238E27FC236}">
                <a16:creationId xmlns:a16="http://schemas.microsoft.com/office/drawing/2014/main" id="{41C963F1-9235-F006-4A3F-B53EF12B334C}"/>
              </a:ext>
            </a:extLst>
          </p:cNvPr>
          <p:cNvPicPr preferRelativeResize="0"/>
          <p:nvPr/>
        </p:nvPicPr>
        <p:blipFill>
          <a:blip r:embed="rId5">
            <a:alphaModFix/>
          </a:blip>
          <a:stretch>
            <a:fillRect/>
          </a:stretch>
        </p:blipFill>
        <p:spPr>
          <a:xfrm>
            <a:off x="7071925" y="404664"/>
            <a:ext cx="2072076" cy="1036033"/>
          </a:xfrm>
          <a:prstGeom prst="rect">
            <a:avLst/>
          </a:prstGeom>
          <a:noFill/>
          <a:ln>
            <a:noFill/>
          </a:ln>
        </p:spPr>
      </p:pic>
      <p:pic>
        <p:nvPicPr>
          <p:cNvPr id="9" name="Google Shape;63;p13">
            <a:extLst>
              <a:ext uri="{FF2B5EF4-FFF2-40B4-BE49-F238E27FC236}">
                <a16:creationId xmlns:a16="http://schemas.microsoft.com/office/drawing/2014/main" id="{D26BC98D-F516-738E-3342-8A49994EDA25}"/>
              </a:ext>
            </a:extLst>
          </p:cNvPr>
          <p:cNvPicPr preferRelativeResize="0"/>
          <p:nvPr/>
        </p:nvPicPr>
        <p:blipFill>
          <a:blip r:embed="rId6">
            <a:alphaModFix/>
          </a:blip>
          <a:stretch>
            <a:fillRect/>
          </a:stretch>
        </p:blipFill>
        <p:spPr>
          <a:xfrm>
            <a:off x="4037926" y="150785"/>
            <a:ext cx="1000499" cy="1333999"/>
          </a:xfrm>
          <a:prstGeom prst="rect">
            <a:avLst/>
          </a:prstGeom>
          <a:noFill/>
          <a:ln>
            <a:noFill/>
          </a:ln>
        </p:spPr>
      </p:pic>
      <p:pic>
        <p:nvPicPr>
          <p:cNvPr id="10" name="Google Shape;64;p13">
            <a:extLst>
              <a:ext uri="{FF2B5EF4-FFF2-40B4-BE49-F238E27FC236}">
                <a16:creationId xmlns:a16="http://schemas.microsoft.com/office/drawing/2014/main" id="{E7CC0D7F-B532-05E4-3984-C7248C91313F}"/>
              </a:ext>
            </a:extLst>
          </p:cNvPr>
          <p:cNvPicPr preferRelativeResize="0"/>
          <p:nvPr/>
        </p:nvPicPr>
        <p:blipFill>
          <a:blip r:embed="rId7">
            <a:alphaModFix/>
          </a:blip>
          <a:stretch>
            <a:fillRect/>
          </a:stretch>
        </p:blipFill>
        <p:spPr>
          <a:xfrm>
            <a:off x="105438" y="3705968"/>
            <a:ext cx="1748050" cy="2330733"/>
          </a:xfrm>
          <a:prstGeom prst="rect">
            <a:avLst/>
          </a:prstGeom>
          <a:noFill/>
          <a:ln>
            <a:noFill/>
          </a:ln>
        </p:spPr>
      </p:pic>
      <p:pic>
        <p:nvPicPr>
          <p:cNvPr id="11" name="Google Shape;87;p14">
            <a:extLst>
              <a:ext uri="{FF2B5EF4-FFF2-40B4-BE49-F238E27FC236}">
                <a16:creationId xmlns:a16="http://schemas.microsoft.com/office/drawing/2014/main" id="{3602595F-9407-3D81-4AD9-4DBCD81F3E27}"/>
              </a:ext>
            </a:extLst>
          </p:cNvPr>
          <p:cNvPicPr preferRelativeResize="0"/>
          <p:nvPr/>
        </p:nvPicPr>
        <p:blipFill>
          <a:blip r:embed="rId8">
            <a:alphaModFix/>
          </a:blip>
          <a:stretch>
            <a:fillRect/>
          </a:stretch>
        </p:blipFill>
        <p:spPr>
          <a:xfrm>
            <a:off x="2298835" y="1340768"/>
            <a:ext cx="4778781" cy="2664296"/>
          </a:xfrm>
          <a:prstGeom prst="rect">
            <a:avLst/>
          </a:prstGeom>
          <a:noFill/>
          <a:ln>
            <a:noFill/>
          </a:ln>
        </p:spPr>
      </p:pic>
      <p:sp>
        <p:nvSpPr>
          <p:cNvPr id="12" name="Google Shape;95;p14">
            <a:extLst>
              <a:ext uri="{FF2B5EF4-FFF2-40B4-BE49-F238E27FC236}">
                <a16:creationId xmlns:a16="http://schemas.microsoft.com/office/drawing/2014/main" id="{B606D612-26D4-F5BF-892F-29F91405653E}"/>
              </a:ext>
            </a:extLst>
          </p:cNvPr>
          <p:cNvSpPr txBox="1"/>
          <p:nvPr/>
        </p:nvSpPr>
        <p:spPr>
          <a:xfrm>
            <a:off x="2492144" y="1488750"/>
            <a:ext cx="4392101" cy="2345795"/>
          </a:xfrm>
          <a:prstGeom prst="rect">
            <a:avLst/>
          </a:prstGeom>
          <a:solidFill>
            <a:srgbClr val="FFFFFF"/>
          </a:solidFill>
          <a:ln>
            <a:noFill/>
          </a:ln>
        </p:spPr>
        <p:txBody>
          <a:bodyPr spcFirstLastPara="1" wrap="square" lIns="121900" tIns="121900" rIns="121900" bIns="121900" anchor="t" anchorCtr="0">
            <a:noAutofit/>
          </a:bodyPr>
          <a:lstStyle/>
          <a:p>
            <a:pPr lvl="0" algn="ctr" defTabSz="1219170">
              <a:buClr>
                <a:srgbClr val="000000"/>
              </a:buClr>
              <a:defRPr/>
            </a:pPr>
            <a:endParaRPr kumimoji="0" sz="4400" b="1" i="0" u="none" strike="noStrike" kern="0" cap="none" spc="0" normalizeH="0" baseline="0" noProof="0" dirty="0">
              <a:ln>
                <a:noFill/>
              </a:ln>
              <a:solidFill>
                <a:srgbClr val="FF0066"/>
              </a:solidFill>
              <a:effectLst/>
              <a:uLnTx/>
              <a:uFillTx/>
              <a:latin typeface="+mj-lt"/>
              <a:ea typeface="Georgia"/>
              <a:cs typeface="Georgia"/>
              <a:sym typeface="Georgia"/>
            </a:endParaRPr>
          </a:p>
        </p:txBody>
      </p:sp>
      <p:pic>
        <p:nvPicPr>
          <p:cNvPr id="13" name="Google Shape;81;p14">
            <a:extLst>
              <a:ext uri="{FF2B5EF4-FFF2-40B4-BE49-F238E27FC236}">
                <a16:creationId xmlns:a16="http://schemas.microsoft.com/office/drawing/2014/main" id="{B29A9498-3DBE-A046-E521-19653E0B283E}"/>
              </a:ext>
            </a:extLst>
          </p:cNvPr>
          <p:cNvPicPr preferRelativeResize="0"/>
          <p:nvPr/>
        </p:nvPicPr>
        <p:blipFill>
          <a:blip r:embed="rId9">
            <a:alphaModFix/>
          </a:blip>
          <a:stretch>
            <a:fillRect/>
          </a:stretch>
        </p:blipFill>
        <p:spPr>
          <a:xfrm>
            <a:off x="8208723" y="1475429"/>
            <a:ext cx="818278" cy="1328842"/>
          </a:xfrm>
          <a:prstGeom prst="rect">
            <a:avLst/>
          </a:prstGeom>
          <a:noFill/>
          <a:ln w="38100" cap="flat" cmpd="sng">
            <a:solidFill>
              <a:srgbClr val="666666"/>
            </a:solidFill>
            <a:prstDash val="solid"/>
            <a:round/>
            <a:headEnd type="none" w="sm" len="sm"/>
            <a:tailEnd type="none" w="sm" len="sm"/>
          </a:ln>
        </p:spPr>
      </p:pic>
      <p:pic>
        <p:nvPicPr>
          <p:cNvPr id="14" name="Google Shape;82;p14">
            <a:extLst>
              <a:ext uri="{FF2B5EF4-FFF2-40B4-BE49-F238E27FC236}">
                <a16:creationId xmlns:a16="http://schemas.microsoft.com/office/drawing/2014/main" id="{EB1DACA0-C384-D186-C18F-1C70C1035A40}"/>
              </a:ext>
            </a:extLst>
          </p:cNvPr>
          <p:cNvPicPr preferRelativeResize="0"/>
          <p:nvPr/>
        </p:nvPicPr>
        <p:blipFill rotWithShape="1">
          <a:blip r:embed="rId10">
            <a:alphaModFix/>
          </a:blip>
          <a:srcRect l="13052" t="3784" r="13119" b="3450"/>
          <a:stretch/>
        </p:blipFill>
        <p:spPr>
          <a:xfrm>
            <a:off x="7247442" y="1492208"/>
            <a:ext cx="818279" cy="1360728"/>
          </a:xfrm>
          <a:prstGeom prst="rect">
            <a:avLst/>
          </a:prstGeom>
          <a:noFill/>
          <a:ln w="38100" cap="flat" cmpd="sng">
            <a:solidFill>
              <a:srgbClr val="666666"/>
            </a:solidFill>
            <a:prstDash val="solid"/>
            <a:round/>
            <a:headEnd type="none" w="sm" len="sm"/>
            <a:tailEnd type="none" w="sm" len="sm"/>
          </a:ln>
        </p:spPr>
      </p:pic>
      <p:pic>
        <p:nvPicPr>
          <p:cNvPr id="15" name="Picture 14">
            <a:extLst>
              <a:ext uri="{FF2B5EF4-FFF2-40B4-BE49-F238E27FC236}">
                <a16:creationId xmlns:a16="http://schemas.microsoft.com/office/drawing/2014/main" id="{F88F9DB1-848F-A069-1D63-3F11A4DF091A}"/>
              </a:ext>
            </a:extLst>
          </p:cNvPr>
          <p:cNvPicPr>
            <a:picLocks noChangeAspect="1"/>
          </p:cNvPicPr>
          <p:nvPr/>
        </p:nvPicPr>
        <p:blipFill>
          <a:blip r:embed="rId11"/>
          <a:stretch>
            <a:fillRect/>
          </a:stretch>
        </p:blipFill>
        <p:spPr>
          <a:xfrm>
            <a:off x="2918838" y="2138520"/>
            <a:ext cx="3709199" cy="665751"/>
          </a:xfrm>
          <a:prstGeom prst="rect">
            <a:avLst/>
          </a:prstGeom>
        </p:spPr>
      </p:pic>
      <p:pic>
        <p:nvPicPr>
          <p:cNvPr id="16" name="Picture 2" descr="Feliz Menino Bonitinho Garoto Com Idéia De Luz | Art drawings for kids,  School art activities, Back to school art activity">
            <a:extLst>
              <a:ext uri="{FF2B5EF4-FFF2-40B4-BE49-F238E27FC236}">
                <a16:creationId xmlns:a16="http://schemas.microsoft.com/office/drawing/2014/main" id="{602CD284-A6CC-CA3E-7344-9318E55435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725640" y="2852936"/>
            <a:ext cx="2886920" cy="423660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19672" y="4221088"/>
            <a:ext cx="6158017" cy="1200329"/>
          </a:xfrm>
          <a:prstGeom prst="rect">
            <a:avLst/>
          </a:prstGeom>
        </p:spPr>
        <p:txBody>
          <a:bodyPr wrap="square">
            <a:spAutoFit/>
          </a:bodyPr>
          <a:lstStyle/>
          <a:p>
            <a:pPr algn="ctr"/>
            <a:r>
              <a:rPr lang="vi-VN" sz="3600" b="1" dirty="0">
                <a:solidFill>
                  <a:srgbClr val="0000FF"/>
                </a:solidFill>
                <a:latin typeface="+mj-lt"/>
              </a:rPr>
              <a:t>Em thích nhất hoạt động hát múa nào trong lễ hội?</a:t>
            </a:r>
          </a:p>
        </p:txBody>
      </p:sp>
    </p:spTree>
    <p:extLst>
      <p:ext uri="{BB962C8B-B14F-4D97-AF65-F5344CB8AC3E}">
        <p14:creationId xmlns:p14="http://schemas.microsoft.com/office/powerpoint/2010/main" val="334348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53" presetClass="entr" presetSubtype="16"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 calcmode="lin" valueType="num">
                                      <p:cBhvr>
                                        <p:cTn id="9" dur="500" fill="hold"/>
                                        <p:tgtEl>
                                          <p:spTgt spid="15"/>
                                        </p:tgtEl>
                                        <p:attrNameLst>
                                          <p:attrName>ppt_w</p:attrName>
                                        </p:attrNameLst>
                                      </p:cBhvr>
                                      <p:tavLst>
                                        <p:tav tm="0">
                                          <p:val>
                                            <p:fltVal val="0"/>
                                          </p:val>
                                        </p:tav>
                                        <p:tav tm="100000">
                                          <p:val>
                                            <p:strVal val="#ppt_w"/>
                                          </p:val>
                                        </p:tav>
                                      </p:tavLst>
                                    </p:anim>
                                    <p:anim calcmode="lin" valueType="num">
                                      <p:cBhvr>
                                        <p:cTn id="10" dur="500" fill="hold"/>
                                        <p:tgtEl>
                                          <p:spTgt spid="15"/>
                                        </p:tgtEl>
                                        <p:attrNameLst>
                                          <p:attrName>ppt_h</p:attrName>
                                        </p:attrNameLst>
                                      </p:cBhvr>
                                      <p:tavLst>
                                        <p:tav tm="0">
                                          <p:val>
                                            <p:fltVal val="0"/>
                                          </p:val>
                                        </p:tav>
                                        <p:tav tm="100000">
                                          <p:val>
                                            <p:strVal val="#ppt_h"/>
                                          </p:val>
                                        </p:tav>
                                      </p:tavLst>
                                    </p:anim>
                                    <p:animEffect transition="in" filter="fad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089" y="-338328"/>
            <a:ext cx="836295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8538" y="1162670"/>
            <a:ext cx="2455841"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3613752" y="2085816"/>
            <a:ext cx="437493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400" b="1" dirty="0">
                <a:solidFill>
                  <a:srgbClr val="0000FF"/>
                </a:solidFill>
                <a:latin typeface="Times New Roman" pitchFamily="18" charset="0"/>
                <a:cs typeface="Times New Roman" pitchFamily="18" charset="0"/>
              </a:rPr>
              <a:t>TRẢI NGHIỆM</a:t>
            </a:r>
          </a:p>
          <a:p>
            <a:pPr algn="ctr" eaLnBrk="1" hangingPunct="1">
              <a:spcBef>
                <a:spcPct val="50000"/>
              </a:spcBef>
            </a:pPr>
            <a:r>
              <a:rPr lang="en-US" sz="4400" b="1" dirty="0">
                <a:solidFill>
                  <a:srgbClr val="FF0000"/>
                </a:solidFill>
                <a:latin typeface="Times New Roman" pitchFamily="18" charset="0"/>
                <a:cs typeface="Times New Roman" pitchFamily="18" charset="0"/>
              </a:rPr>
              <a:t>MÚA XÒE</a:t>
            </a:r>
          </a:p>
        </p:txBody>
      </p:sp>
    </p:spTree>
    <p:extLst>
      <p:ext uri="{BB962C8B-B14F-4D97-AF65-F5344CB8AC3E}">
        <p14:creationId xmlns:p14="http://schemas.microsoft.com/office/powerpoint/2010/main" val="97636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ẢI NGHIỆM MÚA XÒ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628" y="1052736"/>
            <a:ext cx="8904868" cy="5328592"/>
          </a:xfrm>
          <a:prstGeom prst="rect">
            <a:avLst/>
          </a:prstGeom>
        </p:spPr>
      </p:pic>
      <p:sp>
        <p:nvSpPr>
          <p:cNvPr id="3" name="Rectangle 2"/>
          <p:cNvSpPr/>
          <p:nvPr/>
        </p:nvSpPr>
        <p:spPr>
          <a:xfrm>
            <a:off x="2495303" y="10775"/>
            <a:ext cx="4213013"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TRẢI NGHIỆM</a:t>
            </a:r>
          </a:p>
        </p:txBody>
      </p:sp>
    </p:spTree>
    <p:extLst>
      <p:ext uri="{BB962C8B-B14F-4D97-AF65-F5344CB8AC3E}">
        <p14:creationId xmlns:p14="http://schemas.microsoft.com/office/powerpoint/2010/main" val="38877995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werpoint templates kids children powerpoint background ..."/>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28676" name="Picture 4" descr="Hộp quà tặng trời và đất che hình chữ nhật hộp quà sinh nhật Ngày ..."/>
          <p:cNvPicPr>
            <a:picLocks noChangeAspect="1" noChangeArrowheads="1"/>
          </p:cNvPicPr>
          <p:nvPr/>
        </p:nvPicPr>
        <p:blipFill>
          <a:blip r:embed="rId4" cstate="print"/>
          <a:srcRect/>
          <a:stretch>
            <a:fillRect/>
          </a:stretch>
        </p:blipFill>
        <p:spPr bwMode="auto">
          <a:xfrm>
            <a:off x="1524000" y="1498600"/>
            <a:ext cx="6248400" cy="3657600"/>
          </a:xfrm>
          <a:prstGeom prst="rect">
            <a:avLst/>
          </a:prstGeom>
          <a:noFill/>
        </p:spPr>
      </p:pic>
      <p:sp>
        <p:nvSpPr>
          <p:cNvPr id="5" name="Rectangle 4"/>
          <p:cNvSpPr/>
          <p:nvPr/>
        </p:nvSpPr>
        <p:spPr>
          <a:xfrm>
            <a:off x="1600200" y="3124200"/>
            <a:ext cx="6096001" cy="2438400"/>
          </a:xfrm>
          <a:prstGeom prst="rect">
            <a:avLst/>
          </a:prstGeom>
          <a:noFill/>
          <a:effectLst>
            <a:reflection blurRad="6350" stA="50000" endA="300" endPos="55500" dist="101600" dir="5400000" sy="-100000" algn="bl" rotWithShape="0"/>
          </a:effectLst>
        </p:spPr>
        <p:txBody>
          <a:bodyPr wrap="none" lIns="91440" tIns="45720" rIns="91440" bIns="45720">
            <a:prstTxWarp prst="textCan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002060"/>
                </a:solidFill>
                <a:effectLst>
                  <a:outerShdw blurRad="76200" dist="50800" dir="5400000" algn="tl" rotWithShape="0">
                    <a:srgbClr val="000000">
                      <a:alpha val="65000"/>
                    </a:srgbClr>
                  </a:outerShdw>
                </a:effectLst>
              </a:rPr>
              <a:t>HỘP QUÀ BÍ MẬT</a:t>
            </a:r>
            <a:endParaRPr lang="en-US" sz="5400" b="1" cap="none" spc="50" dirty="0">
              <a:ln w="11430"/>
              <a:solidFill>
                <a:srgbClr val="002060"/>
              </a:solidFill>
              <a:effectLst>
                <a:outerShdw blurRad="76200" dist="50800" dir="5400000" algn="tl" rotWithShape="0">
                  <a:srgbClr val="000000">
                    <a:alpha val="65000"/>
                  </a:srgbClr>
                </a:outerShdw>
              </a:effectLst>
            </a:endParaRPr>
          </a:p>
        </p:txBody>
      </p:sp>
      <p:pic>
        <p:nvPicPr>
          <p:cNvPr id="6" name="Picture 2" descr="30 Hình nền Powerpoint màu trắng đẹp mắt | Hình nền, Hình ảnh, Hình"/>
          <p:cNvPicPr>
            <a:picLocks noChangeAspect="1" noChangeArrowheads="1"/>
          </p:cNvPicPr>
          <p:nvPr/>
        </p:nvPicPr>
        <p:blipFill>
          <a:blip r:embed="rId5" cstate="print"/>
          <a:srcRect/>
          <a:stretch>
            <a:fillRect/>
          </a:stretch>
        </p:blipFill>
        <p:spPr bwMode="auto">
          <a:xfrm>
            <a:off x="0" y="1"/>
            <a:ext cx="9144000" cy="6813551"/>
          </a:xfrm>
          <a:prstGeom prst="rect">
            <a:avLst/>
          </a:prstGeom>
          <a:noFill/>
        </p:spPr>
      </p:pic>
      <p:pic>
        <p:nvPicPr>
          <p:cNvPr id="7" name="Picture 24" descr="Beautiful gold present box with red bow and ribbons — Stock Photo ..."/>
          <p:cNvPicPr>
            <a:picLocks noChangeAspect="1" noChangeArrowheads="1"/>
          </p:cNvPicPr>
          <p:nvPr/>
        </p:nvPicPr>
        <p:blipFill>
          <a:blip r:embed="rId6" cstate="print"/>
          <a:srcRect/>
          <a:stretch>
            <a:fillRect/>
          </a:stretch>
        </p:blipFill>
        <p:spPr bwMode="auto">
          <a:xfrm>
            <a:off x="1066800" y="1701800"/>
            <a:ext cx="3352800" cy="4165600"/>
          </a:xfrm>
          <a:prstGeom prst="rect">
            <a:avLst/>
          </a:prstGeom>
          <a:noFill/>
          <a:ln w="76200">
            <a:solidFill>
              <a:srgbClr val="FFC000"/>
            </a:solidFill>
          </a:ln>
        </p:spPr>
      </p:pic>
      <p:pic>
        <p:nvPicPr>
          <p:cNvPr id="8" name="Picture 24" descr="Beautiful gold present box with red bow and ribbons — Stock Photo ..."/>
          <p:cNvPicPr>
            <a:picLocks noChangeAspect="1" noChangeArrowheads="1"/>
          </p:cNvPicPr>
          <p:nvPr/>
        </p:nvPicPr>
        <p:blipFill>
          <a:blip r:embed="rId6" cstate="print"/>
          <a:srcRect/>
          <a:stretch>
            <a:fillRect/>
          </a:stretch>
        </p:blipFill>
        <p:spPr bwMode="auto">
          <a:xfrm>
            <a:off x="4724400" y="1701800"/>
            <a:ext cx="3505200" cy="4165600"/>
          </a:xfrm>
          <a:prstGeom prst="rect">
            <a:avLst/>
          </a:prstGeom>
          <a:noFill/>
          <a:ln w="76200">
            <a:solidFill>
              <a:srgbClr val="FFC000"/>
            </a:solidFill>
          </a:ln>
        </p:spPr>
      </p:pic>
      <p:sp>
        <p:nvSpPr>
          <p:cNvPr id="9" name="7-Point Star 8">
            <a:hlinkClick r:id="rId7" action="ppaction://hlinksldjump"/>
          </p:cNvPr>
          <p:cNvSpPr/>
          <p:nvPr/>
        </p:nvSpPr>
        <p:spPr>
          <a:xfrm>
            <a:off x="3810000" y="5054600"/>
            <a:ext cx="685800" cy="81280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latin typeface=".VnBodoni" pitchFamily="34" charset="0"/>
              </a:rPr>
              <a:t>1</a:t>
            </a:r>
          </a:p>
        </p:txBody>
      </p:sp>
      <p:sp>
        <p:nvSpPr>
          <p:cNvPr id="10" name="7-Point Star 9"/>
          <p:cNvSpPr/>
          <p:nvPr/>
        </p:nvSpPr>
        <p:spPr>
          <a:xfrm>
            <a:off x="7543800" y="5054600"/>
            <a:ext cx="685800" cy="81280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a:latin typeface=".VnBodoni" pitchFamily="34" charset="0"/>
                <a:hlinkClick r:id="rId8" action="ppaction://hlinksldjump"/>
              </a:rPr>
              <a:t>2</a:t>
            </a:r>
            <a:endParaRPr lang="en-US" dirty="0">
              <a:latin typeface=".VnBodoni" pitchFamily="34" charset="0"/>
            </a:endParaRPr>
          </a:p>
        </p:txBody>
      </p:sp>
      <p:pic>
        <p:nvPicPr>
          <p:cNvPr id="11" name="Picture 10" descr="anh-dong-powerpoint-dep_013558814.gif"/>
          <p:cNvPicPr>
            <a:picLocks noChangeAspect="1"/>
          </p:cNvPicPr>
          <p:nvPr/>
        </p:nvPicPr>
        <p:blipFill>
          <a:blip r:embed="rId9" cstate="print"/>
          <a:stretch>
            <a:fillRect/>
          </a:stretch>
        </p:blipFill>
        <p:spPr>
          <a:xfrm>
            <a:off x="5257800" y="-7543800"/>
            <a:ext cx="2667000" cy="3962400"/>
          </a:xfrm>
          <a:prstGeom prst="rect">
            <a:avLst/>
          </a:prstGeom>
        </p:spPr>
      </p:pic>
      <p:pic>
        <p:nvPicPr>
          <p:cNvPr id="12" name="Picture 2" descr="Các số đếm từ 1 đến 5"/>
          <p:cNvPicPr>
            <a:picLocks noChangeAspect="1" noChangeArrowheads="1"/>
          </p:cNvPicPr>
          <p:nvPr/>
        </p:nvPicPr>
        <p:blipFill>
          <a:blip r:embed="rId10" cstate="print"/>
          <a:srcRect/>
          <a:stretch>
            <a:fillRect/>
          </a:stretch>
        </p:blipFill>
        <p:spPr bwMode="auto">
          <a:xfrm>
            <a:off x="2209800" y="-7746999"/>
            <a:ext cx="3543300" cy="4381500"/>
          </a:xfrm>
          <a:prstGeom prst="rect">
            <a:avLst/>
          </a:prstGeom>
          <a:noFill/>
        </p:spPr>
      </p:pic>
      <p:sp>
        <p:nvSpPr>
          <p:cNvPr id="13" name="32-Point Star 12">
            <a:hlinkClick r:id="rId11" action="ppaction://hlinksldjump"/>
          </p:cNvPr>
          <p:cNvSpPr/>
          <p:nvPr/>
        </p:nvSpPr>
        <p:spPr>
          <a:xfrm>
            <a:off x="7086600" y="0"/>
            <a:ext cx="1295400" cy="1397000"/>
          </a:xfrm>
          <a:prstGeom prst="star32">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Rectangle 1"/>
          <p:cNvSpPr/>
          <p:nvPr/>
        </p:nvSpPr>
        <p:spPr>
          <a:xfrm>
            <a:off x="1802024" y="473670"/>
            <a:ext cx="5235152"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HỘP QUÀ BÍ MẬT</a:t>
            </a:r>
          </a:p>
        </p:txBody>
      </p:sp>
    </p:spTree>
    <p:extLst>
      <p:ext uri="{BB962C8B-B14F-4D97-AF65-F5344CB8AC3E}">
        <p14:creationId xmlns:p14="http://schemas.microsoft.com/office/powerpoint/2010/main" val="2447122159"/>
      </p:ext>
    </p:extLst>
  </p:cSld>
  <p:clrMapOvr>
    <a:masterClrMapping/>
  </p:clrMapOvr>
  <p:transition advTm="6006">
    <p:circl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3.33333E-6 7.77058E-7 L -0.4125 1.3099 " pathEditMode="relative" rAng="0" ptsTypes="AA">
                                      <p:cBhvr>
                                        <p:cTn id="12" dur="2000" fill="hold"/>
                                        <p:tgtEl>
                                          <p:spTgt spid="11"/>
                                        </p:tgtEl>
                                        <p:attrNameLst>
                                          <p:attrName>ppt_x</p:attrName>
                                          <p:attrName>ppt_y</p:attrName>
                                        </p:attrNameLst>
                                      </p:cBhvr>
                                      <p:rCtr x="-20600" y="65500"/>
                                    </p:animMotion>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7"/>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3" presetClass="exit" presetSubtype="10" fill="hold" nodeType="clickEffect">
                                  <p:stCondLst>
                                    <p:cond delay="0"/>
                                  </p:stCondLst>
                                  <p:childTnLst>
                                    <p:animEffect transition="out" filter="blinds(horizontal)">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3" presetClass="exit" presetSubtype="10" fill="hold" grpId="0" nodeType="withEffect">
                                  <p:stCondLst>
                                    <p:cond delay="0"/>
                                  </p:stCondLst>
                                  <p:childTnLst>
                                    <p:animEffect transition="out" filter="blinds(horizontal)">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42" presetClass="path" presetSubtype="0" accel="50000" decel="50000" fill="hold" nodeType="withEffect">
                                  <p:stCondLst>
                                    <p:cond delay="0"/>
                                  </p:stCondLst>
                                  <p:childTnLst>
                                    <p:animMotion origin="layout" path="M 3.33333E-6 -4.29232E-6 L 0.28125 1.41259 " pathEditMode="relative" rAng="0" ptsTypes="AA">
                                      <p:cBhvr>
                                        <p:cTn id="23" dur="2000" fill="hold"/>
                                        <p:tgtEl>
                                          <p:spTgt spid="12"/>
                                        </p:tgtEl>
                                        <p:attrNameLst>
                                          <p:attrName>ppt_x</p:attrName>
                                          <p:attrName>ppt_y</p:attrName>
                                        </p:attrNameLst>
                                      </p:cBhvr>
                                      <p:rCtr x="14100" y="70600"/>
                                    </p:animMotion>
                                  </p:childTnLst>
                                  <p:subTnLst>
                                    <p:audio>
                                      <p:cMediaNode>
                                        <p:cTn display="0" masterRel="sameClick">
                                          <p:stCondLst>
                                            <p:cond evt="begin" delay="0">
                                              <p:tn val="2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childTnLst>
        </p:cTn>
      </p:par>
    </p:tnLst>
    <p:bldLst>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21457" y="476672"/>
            <a:ext cx="8565356" cy="6309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文本框 18">
            <a:extLst>
              <a:ext uri="{FF2B5EF4-FFF2-40B4-BE49-F238E27FC236}">
                <a16:creationId xmlns:a16="http://schemas.microsoft.com/office/drawing/2014/main" id="{A2636D02-084C-F96A-B473-61A1629CC5DD}"/>
              </a:ext>
            </a:extLst>
          </p:cNvPr>
          <p:cNvSpPr txBox="1"/>
          <p:nvPr/>
        </p:nvSpPr>
        <p:spPr>
          <a:xfrm flipH="1">
            <a:off x="755576" y="992917"/>
            <a:ext cx="4660831" cy="4524315"/>
          </a:xfrm>
          <a:prstGeom prst="rect">
            <a:avLst/>
          </a:prstGeom>
          <a:noFill/>
        </p:spPr>
        <p:txBody>
          <a:bodyPr wrap="square" rtlCol="0">
            <a:spAutoFit/>
          </a:bodyPr>
          <a:lstStyle/>
          <a:p>
            <a:pPr algn="just"/>
            <a:r>
              <a:rPr lang="vi-VN" sz="4800" b="1" dirty="0">
                <a:solidFill>
                  <a:srgbClr val="0000FF"/>
                </a:solidFill>
                <a:latin typeface="+mj-lt"/>
              </a:rPr>
              <a:t>Theo em, cần làm gì để bảo vệ, giữ gìn và phát huy những giá trị của văn hóa vùng cao?</a:t>
            </a:r>
          </a:p>
        </p:txBody>
      </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5726430" y="1178332"/>
            <a:ext cx="2905945" cy="5979349"/>
          </a:xfrm>
          <a:prstGeom prst="rect">
            <a:avLst/>
          </a:prstGeom>
        </p:spPr>
      </p:pic>
    </p:spTree>
    <p:custDataLst>
      <p:tags r:id="rId1"/>
    </p:custDataLst>
    <p:extLst>
      <p:ext uri="{BB962C8B-B14F-4D97-AF65-F5344CB8AC3E}">
        <p14:creationId xmlns:p14="http://schemas.microsoft.com/office/powerpoint/2010/main" val="2127169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21457" y="476672"/>
            <a:ext cx="8565356" cy="6309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文本框 18">
            <a:extLst>
              <a:ext uri="{FF2B5EF4-FFF2-40B4-BE49-F238E27FC236}">
                <a16:creationId xmlns:a16="http://schemas.microsoft.com/office/drawing/2014/main" id="{A2636D02-084C-F96A-B473-61A1629CC5DD}"/>
              </a:ext>
            </a:extLst>
          </p:cNvPr>
          <p:cNvSpPr txBox="1"/>
          <p:nvPr/>
        </p:nvSpPr>
        <p:spPr>
          <a:xfrm flipH="1">
            <a:off x="539551" y="992917"/>
            <a:ext cx="5328591" cy="5016758"/>
          </a:xfrm>
          <a:prstGeom prst="rect">
            <a:avLst/>
          </a:prstGeom>
          <a:noFill/>
        </p:spPr>
        <p:txBody>
          <a:bodyPr wrap="square" rtlCol="0">
            <a:spAutoFit/>
          </a:bodyPr>
          <a:lstStyle/>
          <a:p>
            <a:pPr algn="just"/>
            <a:r>
              <a:rPr lang="vi-VN" sz="3200" b="1" dirty="0">
                <a:solidFill>
                  <a:srgbClr val="0000FF"/>
                </a:solidFill>
                <a:latin typeface="Times New Roman" pitchFamily="18" charset="0"/>
                <a:cs typeface="Times New Roman" pitchFamily="18" charset="0"/>
              </a:rPr>
              <a:t>Để bảo vệ, giữ gìn và phát huy những giá trị của văn hóa vùng cao cần:</a:t>
            </a:r>
          </a:p>
          <a:p>
            <a:pPr algn="just"/>
            <a:r>
              <a:rPr lang="vi-VN" sz="3200" b="1" dirty="0">
                <a:solidFill>
                  <a:srgbClr val="FF0066"/>
                </a:solidFill>
                <a:latin typeface="Times New Roman" pitchFamily="18" charset="0"/>
                <a:cs typeface="Times New Roman" pitchFamily="18" charset="0"/>
              </a:rPr>
              <a:t>+ Tìm hiểu những bản sắc văn hóa vốn có của vùng cao.</a:t>
            </a:r>
          </a:p>
          <a:p>
            <a:pPr algn="just"/>
            <a:r>
              <a:rPr lang="vi-VN" sz="3200" b="1" dirty="0">
                <a:solidFill>
                  <a:srgbClr val="00CC00"/>
                </a:solidFill>
                <a:latin typeface="Times New Roman" pitchFamily="18" charset="0"/>
                <a:cs typeface="Times New Roman" pitchFamily="18" charset="0"/>
              </a:rPr>
              <a:t>+ Tham gia các hoạt động để tuyên truyền về bản sắc văn hóa vùng cao.</a:t>
            </a:r>
          </a:p>
          <a:p>
            <a:pPr algn="just"/>
            <a:r>
              <a:rPr lang="vi-VN" sz="3200" b="1" dirty="0">
                <a:solidFill>
                  <a:srgbClr val="7030A0"/>
                </a:solidFill>
                <a:latin typeface="Times New Roman" pitchFamily="18" charset="0"/>
                <a:cs typeface="Times New Roman" pitchFamily="18" charset="0"/>
              </a:rPr>
              <a:t>+ Bảo tồn, giữ gìn và phát huy những giá trị văn hóa.</a:t>
            </a:r>
          </a:p>
        </p:txBody>
      </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5986535" y="1178332"/>
            <a:ext cx="2905945" cy="5979349"/>
          </a:xfrm>
          <a:prstGeom prst="rect">
            <a:avLst/>
          </a:prstGeom>
        </p:spPr>
      </p:pic>
    </p:spTree>
    <p:custDataLst>
      <p:tags r:id="rId1"/>
    </p:custDataLst>
    <p:extLst>
      <p:ext uri="{BB962C8B-B14F-4D97-AF65-F5344CB8AC3E}">
        <p14:creationId xmlns:p14="http://schemas.microsoft.com/office/powerpoint/2010/main" val="2329913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10896" cy="4509120"/>
          </a:xfrm>
          <a:prstGeom prst="rect">
            <a:avLst/>
          </a:prstGeom>
        </p:spPr>
      </p:pic>
      <p:sp>
        <p:nvSpPr>
          <p:cNvPr id="3" name="TextBox 2"/>
          <p:cNvSpPr txBox="1"/>
          <p:nvPr/>
        </p:nvSpPr>
        <p:spPr>
          <a:xfrm>
            <a:off x="-36512" y="4638615"/>
            <a:ext cx="9147408" cy="2246769"/>
          </a:xfrm>
          <a:prstGeom prst="rect">
            <a:avLst/>
          </a:prstGeom>
          <a:noFill/>
        </p:spPr>
        <p:txBody>
          <a:bodyPr wrap="square" rtlCol="0">
            <a:spAutoFit/>
          </a:bodyPr>
          <a:lstStyle/>
          <a:p>
            <a:pPr algn="just"/>
            <a:r>
              <a:rPr lang="vi-VN" sz="2000" dirty="0">
                <a:latin typeface="+mj-lt"/>
              </a:rPr>
              <a:t>- Phần Lễ hội là lễ cúng được thực hiện theo phong tục dân tộc Mông với nội dung tạ ơn thần núi, thần đất, thần trời, thần suối... đã cho đồng bào các dân tộc huyện Trạm Tấu một năm có nhiều tốt lành, mùa màng bội thu và cầu xin thần linh tiếp tục phù hộ độ trì cho đồng bào một năm mới nhiều may mắn. </a:t>
            </a:r>
          </a:p>
          <a:p>
            <a:pPr algn="just"/>
            <a:r>
              <a:rPr lang="vi-VN" sz="2000" dirty="0">
                <a:latin typeface="+mj-lt"/>
              </a:rPr>
              <a:t>- Phần Hội với các tiết mục múa hát mang đậm bản sắc văn hóa dân tộc Mông và các môn thể theo truyền thống như: Kéo co, đẩy gậy, đánh quay, bắn nỏ, lẩy pao, đánh cầu lông gà và các trò chơi dân gian của dân tộc Mông, thi giã bánh dày. </a:t>
            </a:r>
          </a:p>
        </p:txBody>
      </p:sp>
      <p:sp>
        <p:nvSpPr>
          <p:cNvPr id="4" name="TextBox 3"/>
          <p:cNvSpPr txBox="1"/>
          <p:nvPr/>
        </p:nvSpPr>
        <p:spPr>
          <a:xfrm>
            <a:off x="-36512" y="4293096"/>
            <a:ext cx="9147408" cy="369332"/>
          </a:xfrm>
          <a:prstGeom prst="rect">
            <a:avLst/>
          </a:prstGeom>
          <a:solidFill>
            <a:schemeClr val="bg1"/>
          </a:solidFill>
        </p:spPr>
        <p:txBody>
          <a:bodyPr wrap="square" rtlCol="0">
            <a:spAutoFit/>
          </a:bodyPr>
          <a:lstStyle/>
          <a:p>
            <a:pPr algn="ctr"/>
            <a:r>
              <a:rPr lang="vi-VN" b="1" dirty="0">
                <a:solidFill>
                  <a:srgbClr val="0000FF"/>
                </a:solidFill>
                <a:latin typeface="+mj-lt"/>
              </a:rPr>
              <a:t>LỄ HỘI GẦU TÀO CỦA NGƯỜI MÔNG HUYỆN TRẠM TẤU – YÊN BÁI</a:t>
            </a:r>
          </a:p>
        </p:txBody>
      </p:sp>
    </p:spTree>
    <p:extLst>
      <p:ext uri="{BB962C8B-B14F-4D97-AF65-F5344CB8AC3E}">
        <p14:creationId xmlns:p14="http://schemas.microsoft.com/office/powerpoint/2010/main" val="1551743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854059"/>
            <a:ext cx="9144000" cy="2031325"/>
          </a:xfrm>
          <a:prstGeom prst="rect">
            <a:avLst/>
          </a:prstGeom>
        </p:spPr>
        <p:txBody>
          <a:bodyPr wrap="square">
            <a:spAutoFit/>
          </a:bodyPr>
          <a:lstStyle/>
          <a:p>
            <a:r>
              <a:rPr lang="vi-VN" dirty="0">
                <a:latin typeface="+mj-lt"/>
              </a:rPr>
              <a:t>Lễ hội ruộng bậc thang Mù Cang Chải nằm trong Tuần văn hóa – Du lịch Mường Lò. Được xem là lễ hội lớn được tổ chức hàng năm vào mùa lúa chín đầu tháng 9 hàng năm với nhiều hoạt động hấp dẫn.</a:t>
            </a:r>
          </a:p>
          <a:p>
            <a:r>
              <a:rPr lang="vi-VN" dirty="0">
                <a:latin typeface="+mj-lt"/>
              </a:rPr>
              <a:t>Lễ hội nhằm giới thiệu, quảng bá các giá trị văn hóa vật thể, phi vật thể và sản phẩm du lịch đặc sắc của Yên Bái tới du khách trong nước và quốc tế. </a:t>
            </a:r>
          </a:p>
          <a:p>
            <a:pPr algn="just"/>
            <a:r>
              <a:rPr lang="vi-VN" dirty="0">
                <a:latin typeface="+mj-lt"/>
              </a:rPr>
              <a:t>Có những trò chơi dân gian mang đậm dấu ấn của miền núi cao Tây Bắc: ném còn, nhảy sạp, tó mắc lẹ, ném pao, bập bênh. Ngoài ra còn có hoạt động bay dù lượn trên ruộng bậc thang đặc sắc.</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 y="-1"/>
            <a:ext cx="9142472" cy="4854059"/>
          </a:xfrm>
          <a:prstGeom prst="rect">
            <a:avLst/>
          </a:prstGeom>
        </p:spPr>
      </p:pic>
      <p:sp>
        <p:nvSpPr>
          <p:cNvPr id="4" name="Rectangle 3"/>
          <p:cNvSpPr/>
          <p:nvPr/>
        </p:nvSpPr>
        <p:spPr>
          <a:xfrm>
            <a:off x="2051720" y="4390607"/>
            <a:ext cx="5274201" cy="461665"/>
          </a:xfrm>
          <a:prstGeom prst="rect">
            <a:avLst/>
          </a:prstGeom>
          <a:solidFill>
            <a:schemeClr val="bg1"/>
          </a:solidFill>
        </p:spPr>
        <p:txBody>
          <a:bodyPr wrap="none">
            <a:spAutoFit/>
          </a:bodyPr>
          <a:lstStyle/>
          <a:p>
            <a:r>
              <a:rPr lang="vi-VN" sz="2400" b="1" dirty="0">
                <a:solidFill>
                  <a:srgbClr val="FF0066"/>
                </a:solidFill>
                <a:latin typeface="+mj-lt"/>
              </a:rPr>
              <a:t>Lễ hội ruộng bậc thang Mù Cang Chải</a:t>
            </a:r>
          </a:p>
        </p:txBody>
      </p:sp>
    </p:spTree>
    <p:extLst>
      <p:ext uri="{BB962C8B-B14F-4D97-AF65-F5344CB8AC3E}">
        <p14:creationId xmlns:p14="http://schemas.microsoft.com/office/powerpoint/2010/main" val="3043062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49676"/>
            <a:ext cx="9144000" cy="2308324"/>
          </a:xfrm>
          <a:prstGeom prst="rect">
            <a:avLst/>
          </a:prstGeom>
        </p:spPr>
        <p:txBody>
          <a:bodyPr wrap="square">
            <a:spAutoFit/>
          </a:bodyPr>
          <a:lstStyle/>
          <a:p>
            <a:pPr algn="just"/>
            <a:r>
              <a:rPr lang="vi-VN" dirty="0">
                <a:latin typeface="+mj-lt"/>
              </a:rPr>
              <a:t>Lễ hội Đền Mẫu Thác Bà được tổ chức tại Đền Mẫu thuộc thị trấn Thác Bà, huyện Yên Bình tỉnh Yên Bái, tọa lạc sừng sững trên núi Hoàng Thi. </a:t>
            </a:r>
          </a:p>
          <a:p>
            <a:pPr algn="just"/>
            <a:r>
              <a:rPr lang="vi-VN" dirty="0">
                <a:latin typeface="+mj-lt"/>
              </a:rPr>
              <a:t>Lễ hội Đền Mẫu Thác Bà được tổ chức vào đêm ngày 8 và kéo dài đến ngày 9 tháng Giêng Âm lịch, tức là ngay sau dịp Tết Nguyên đán. Đây cũng đồng thời là lễ hội mùa xuân của đền Thác Bà, là lễ hội lớn nhất trong năm cùng những nghi thức thờ cúng truyền thống vô cùng trang nghiêm. Phần lễ gồm: lễ nấu chè kho, lễ bắt cá để tế lễ, lễ rước kiệu gồm 3 kiệu: kiệu hoa, kiệu võng và kiệu bát cống (kiệu 8 người khiêng). Phần Hội có các trò chơi thú vị như ném còn, đánh yến, chọi gà, vật, hội thi đánh đu, hội đua thuyền, đẩy gậy...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0"/>
            <a:ext cx="9144000" cy="4543956"/>
          </a:xfrm>
          <a:prstGeom prst="rect">
            <a:avLst/>
          </a:prstGeom>
        </p:spPr>
      </p:pic>
      <p:sp>
        <p:nvSpPr>
          <p:cNvPr id="4" name="TextBox 3"/>
          <p:cNvSpPr txBox="1"/>
          <p:nvPr/>
        </p:nvSpPr>
        <p:spPr>
          <a:xfrm>
            <a:off x="-36512" y="4293096"/>
            <a:ext cx="9147408" cy="369332"/>
          </a:xfrm>
          <a:prstGeom prst="rect">
            <a:avLst/>
          </a:prstGeom>
          <a:solidFill>
            <a:schemeClr val="bg1"/>
          </a:solidFill>
        </p:spPr>
        <p:txBody>
          <a:bodyPr wrap="square" rtlCol="0">
            <a:spAutoFit/>
          </a:bodyPr>
          <a:lstStyle/>
          <a:p>
            <a:pPr algn="ctr"/>
            <a:r>
              <a:rPr lang="vi-VN" b="1" dirty="0">
                <a:solidFill>
                  <a:srgbClr val="0000FF"/>
                </a:solidFill>
                <a:latin typeface="+mj-lt"/>
              </a:rPr>
              <a:t>LỄ HỘI ĐỀN MẪU THÁC BÀ</a:t>
            </a:r>
          </a:p>
        </p:txBody>
      </p:sp>
    </p:spTree>
    <p:extLst>
      <p:ext uri="{BB962C8B-B14F-4D97-AF65-F5344CB8AC3E}">
        <p14:creationId xmlns:p14="http://schemas.microsoft.com/office/powerpoint/2010/main" val="1615891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206438" y="833015"/>
            <a:ext cx="7080312"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1712321" y="2278677"/>
            <a:ext cx="4696806" cy="2202927"/>
          </a:xfrm>
          <a:prstGeom prst="rect">
            <a:avLst/>
          </a:prstGeom>
        </p:spPr>
      </p:pic>
    </p:spTree>
    <p:extLst>
      <p:ext uri="{BB962C8B-B14F-4D97-AF65-F5344CB8AC3E}">
        <p14:creationId xmlns:p14="http://schemas.microsoft.com/office/powerpoint/2010/main" val="77030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2"/>
          <a:stretch>
            <a:fillRect/>
          </a:stretch>
        </p:blipFill>
        <p:spPr>
          <a:xfrm>
            <a:off x="2339752" y="116632"/>
            <a:ext cx="4933616" cy="936104"/>
          </a:xfrm>
          <a:prstGeom prst="rect">
            <a:avLst/>
          </a:prstGeom>
        </p:spPr>
      </p:pic>
      <p:sp>
        <p:nvSpPr>
          <p:cNvPr id="7" name="Oval Callout 6"/>
          <p:cNvSpPr/>
          <p:nvPr/>
        </p:nvSpPr>
        <p:spPr>
          <a:xfrm>
            <a:off x="5724648" y="1440840"/>
            <a:ext cx="3491881" cy="3030800"/>
          </a:xfrm>
          <a:prstGeom prst="wedgeEllipseCallout">
            <a:avLst>
              <a:gd name="adj1" fmla="val 9039"/>
              <a:gd name="adj2" fmla="val 6338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itchFamily="18" charset="0"/>
              <a:cs typeface="Times New Roman" pitchFamily="18" charset="0"/>
            </a:endParaRPr>
          </a:p>
          <a:p>
            <a:pPr algn="ctr"/>
            <a:r>
              <a:rPr lang="en-US" sz="3600" b="1" dirty="0" err="1">
                <a:solidFill>
                  <a:srgbClr val="0000FF"/>
                </a:solidFill>
                <a:latin typeface="Times New Roman" pitchFamily="18" charset="0"/>
                <a:cs typeface="Times New Roman" pitchFamily="18" charset="0"/>
              </a:rPr>
              <a:t>Đây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lễ</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hội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gì</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Lễ</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hội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này</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có</a:t>
            </a:r>
            <a:r>
              <a:rPr lang="en-US" sz="3600" b="1" dirty="0">
                <a:solidFill>
                  <a:srgbClr val="0000FF"/>
                </a:solidFill>
                <a:latin typeface="Times New Roman" pitchFamily="18" charset="0"/>
                <a:cs typeface="Times New Roman" pitchFamily="18" charset="0"/>
              </a:rPr>
              <a:t> ở </a:t>
            </a:r>
            <a:r>
              <a:rPr lang="en-US" sz="3600" b="1" dirty="0" err="1">
                <a:solidFill>
                  <a:srgbClr val="0000FF"/>
                </a:solidFill>
                <a:latin typeface="Times New Roman" pitchFamily="18" charset="0"/>
                <a:cs typeface="Times New Roman" pitchFamily="18" charset="0"/>
              </a:rPr>
              <a:t>đâu</a:t>
            </a:r>
            <a:r>
              <a:rPr lang="en-US" sz="3600" b="1" dirty="0">
                <a:solidFill>
                  <a:srgbClr val="0000FF"/>
                </a:solidFill>
                <a:latin typeface="Times New Roman" pitchFamily="18" charset="0"/>
                <a:cs typeface="Times New Roman" pitchFamily="18" charset="0"/>
              </a:rPr>
              <a:t>? </a:t>
            </a:r>
          </a:p>
          <a:p>
            <a:pPr algn="ctr"/>
            <a:endParaRPr lang="en-US" sz="2400" b="1" dirty="0">
              <a:solidFill>
                <a:srgbClr val="0000FF"/>
              </a:solidFill>
              <a:latin typeface="Times New Roman" pitchFamily="18" charset="0"/>
              <a:cs typeface="Times New Roman" pitchFamily="18" charset="0"/>
            </a:endParaRPr>
          </a:p>
          <a:p>
            <a:pPr algn="ctr"/>
            <a:endParaRPr lang="vi-VN"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016" y="961504"/>
            <a:ext cx="5004048" cy="5707856"/>
          </a:xfrm>
          <a:prstGeom prst="rect">
            <a:avLst/>
          </a:prstGeom>
        </p:spPr>
      </p:pic>
      <p:sp>
        <p:nvSpPr>
          <p:cNvPr id="4" name="TextBox 3"/>
          <p:cNvSpPr txBox="1"/>
          <p:nvPr/>
        </p:nvSpPr>
        <p:spPr>
          <a:xfrm>
            <a:off x="5076056" y="961564"/>
            <a:ext cx="4170392" cy="523220"/>
          </a:xfrm>
          <a:prstGeom prst="rect">
            <a:avLst/>
          </a:prstGeom>
          <a:noFill/>
        </p:spPr>
        <p:txBody>
          <a:bodyPr wrap="square" rtlCol="0">
            <a:spAutoFit/>
          </a:bodyPr>
          <a:lstStyle/>
          <a:p>
            <a:r>
              <a:rPr lang="en-US" sz="2800" b="1" dirty="0" err="1">
                <a:solidFill>
                  <a:srgbClr val="FF0066"/>
                </a:solidFill>
                <a:latin typeface="Times New Roman" pitchFamily="18" charset="0"/>
                <a:cs typeface="Times New Roman" pitchFamily="18" charset="0"/>
              </a:rPr>
              <a:t>Quan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sát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hình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cho</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biết</a:t>
            </a:r>
            <a:endParaRPr lang="vi-VN" sz="2800" b="1" dirty="0">
              <a:solidFill>
                <a:srgbClr val="FF0066"/>
              </a:solidFill>
              <a:latin typeface="Times New Roman" pitchFamily="18" charset="0"/>
              <a:cs typeface="Times New Roman" pitchFamily="18" charset="0"/>
            </a:endParaRPr>
          </a:p>
        </p:txBody>
      </p:sp>
      <p:pic>
        <p:nvPicPr>
          <p:cNvPr id="8" name="Picture 2" descr="Feliz Menino Bonitinho Garoto Com Idéia De Luz | Art drawings for kids,  School art activities, Back to school art activity">
            <a:extLst>
              <a:ext uri="{FF2B5EF4-FFF2-40B4-BE49-F238E27FC236}">
                <a16:creationId xmlns:a16="http://schemas.microsoft.com/office/drawing/2014/main" id="{602CD284-A6CC-CA3E-7344-9318E55435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20656" y="3672254"/>
            <a:ext cx="2886920" cy="343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2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5724648" y="1440840"/>
            <a:ext cx="3491881" cy="3030800"/>
          </a:xfrm>
          <a:prstGeom prst="wedgeEllipseCallout">
            <a:avLst>
              <a:gd name="adj1" fmla="val 9039"/>
              <a:gd name="adj2" fmla="val 6338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itchFamily="18" charset="0"/>
              <a:cs typeface="Times New Roman" pitchFamily="18" charset="0"/>
            </a:endParaRPr>
          </a:p>
          <a:p>
            <a:pPr algn="ctr"/>
            <a:r>
              <a:rPr lang="en-US" sz="3600" b="1" dirty="0" err="1">
                <a:solidFill>
                  <a:srgbClr val="0000FF"/>
                </a:solidFill>
                <a:latin typeface="Times New Roman" pitchFamily="18" charset="0"/>
                <a:cs typeface="Times New Roman" pitchFamily="18" charset="0"/>
              </a:rPr>
              <a:t>Em</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biết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gì</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về</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lễ</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hội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này</a:t>
            </a:r>
            <a:r>
              <a:rPr lang="en-US" sz="3600" b="1" dirty="0">
                <a:solidFill>
                  <a:srgbClr val="0000FF"/>
                </a:solidFill>
                <a:latin typeface="Times New Roman" pitchFamily="18" charset="0"/>
                <a:cs typeface="Times New Roman" pitchFamily="18" charset="0"/>
              </a:rPr>
              <a:t>? </a:t>
            </a:r>
          </a:p>
          <a:p>
            <a:pPr algn="ctr"/>
            <a:endParaRPr lang="en-US" sz="2400" b="1" dirty="0">
              <a:solidFill>
                <a:srgbClr val="0000FF"/>
              </a:solidFill>
              <a:latin typeface="Times New Roman" pitchFamily="18" charset="0"/>
              <a:cs typeface="Times New Roman" pitchFamily="18" charset="0"/>
            </a:endParaRPr>
          </a:p>
          <a:p>
            <a:pPr algn="ctr"/>
            <a:endParaRPr lang="vi-VN"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16" y="961504"/>
            <a:ext cx="5004048" cy="5707856"/>
          </a:xfrm>
          <a:prstGeom prst="rect">
            <a:avLst/>
          </a:prstGeom>
        </p:spPr>
      </p:pic>
      <p:sp>
        <p:nvSpPr>
          <p:cNvPr id="4" name="TextBox 3"/>
          <p:cNvSpPr txBox="1"/>
          <p:nvPr/>
        </p:nvSpPr>
        <p:spPr>
          <a:xfrm>
            <a:off x="5076056" y="961564"/>
            <a:ext cx="4170392" cy="523220"/>
          </a:xfrm>
          <a:prstGeom prst="rect">
            <a:avLst/>
          </a:prstGeom>
          <a:noFill/>
        </p:spPr>
        <p:txBody>
          <a:bodyPr wrap="square" rtlCol="0">
            <a:spAutoFit/>
          </a:bodyPr>
          <a:lstStyle/>
          <a:p>
            <a:r>
              <a:rPr lang="en-US" sz="2800" b="1" dirty="0" err="1">
                <a:solidFill>
                  <a:srgbClr val="FF0066"/>
                </a:solidFill>
                <a:latin typeface="Times New Roman" pitchFamily="18" charset="0"/>
                <a:cs typeface="Times New Roman" pitchFamily="18" charset="0"/>
              </a:rPr>
              <a:t>Quan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sát</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hình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và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cho</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biết</a:t>
            </a:r>
            <a:endParaRPr lang="vi-VN" sz="2800" b="1" dirty="0">
              <a:solidFill>
                <a:srgbClr val="FF0066"/>
              </a:solidFill>
              <a:latin typeface="Times New Roman" pitchFamily="18" charset="0"/>
              <a:cs typeface="Times New Roman" pitchFamily="18" charset="0"/>
            </a:endParaRPr>
          </a:p>
        </p:txBody>
      </p:sp>
      <p:pic>
        <p:nvPicPr>
          <p:cNvPr id="8" name="Picture 2" descr="Feliz Menino Bonitinho Garoto Com Idéia De Luz | Art drawings for kids,  School art activities, Back to school art activity">
            <a:extLst>
              <a:ext uri="{FF2B5EF4-FFF2-40B4-BE49-F238E27FC236}">
                <a16:creationId xmlns:a16="http://schemas.microsoft.com/office/drawing/2014/main" id="{602CD284-A6CC-CA3E-7344-9318E55435A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20656" y="3672254"/>
            <a:ext cx="2886920" cy="343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87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36" name="Group 35">
            <a:extLst>
              <a:ext uri="{FF2B5EF4-FFF2-40B4-BE49-F238E27FC236}">
                <a16:creationId xmlns:a16="http://schemas.microsoft.com/office/drawing/2014/main" id="{093E6496-F148-4047-C0F2-783CA391519D}"/>
              </a:ext>
            </a:extLst>
          </p:cNvPr>
          <p:cNvGrpSpPr/>
          <p:nvPr/>
        </p:nvGrpSpPr>
        <p:grpSpPr>
          <a:xfrm>
            <a:off x="1187624" y="567413"/>
            <a:ext cx="7128038" cy="928351"/>
            <a:chOff x="1721109" y="683384"/>
            <a:chExt cx="8522976" cy="928351"/>
          </a:xfrm>
        </p:grpSpPr>
        <p:sp>
          <p:nvSpPr>
            <p:cNvPr id="37" name="Rounded Rectangle 3">
              <a:extLst>
                <a:ext uri="{FF2B5EF4-FFF2-40B4-BE49-F238E27FC236}">
                  <a16:creationId xmlns:a16="http://schemas.microsoft.com/office/drawing/2014/main" id="{EA43EAC5-7B57-51E8-C46C-68D235AE68FB}"/>
                </a:ext>
              </a:extLst>
            </p:cNvPr>
            <p:cNvSpPr/>
            <p:nvPr/>
          </p:nvSpPr>
          <p:spPr>
            <a:xfrm>
              <a:off x="2651760" y="849086"/>
              <a:ext cx="6949440"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ộp Văn bản 22">
              <a:extLst>
                <a:ext uri="{FF2B5EF4-FFF2-40B4-BE49-F238E27FC236}">
                  <a16:creationId xmlns:a16="http://schemas.microsoft.com/office/drawing/2014/main" id="{99100789-BA18-3CAB-DFB1-1EF4F6A4C26D}"/>
                </a:ext>
              </a:extLst>
            </p:cNvPr>
            <p:cNvSpPr txBox="1"/>
            <p:nvPr/>
          </p:nvSpPr>
          <p:spPr>
            <a:xfrm>
              <a:off x="1721109" y="683384"/>
              <a:ext cx="8522976" cy="90146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rPr>
                <a:t>LỊCH</a:t>
              </a:r>
              <a:r>
                <a:rPr kumimoji="0" lang="en-US" altLang="zh-CN" sz="4000" b="1" i="0" u="none" strike="noStrike" kern="1200" cap="none" spc="0" normalizeH="0" noProof="0" dirty="0">
                  <a:ln w="3175">
                    <a:noFill/>
                  </a:ln>
                  <a:solidFill>
                    <a:prstClr val="white"/>
                  </a:solidFill>
                  <a:effectLst/>
                  <a:uLnTx/>
                  <a:uFillTx/>
                  <a:latin typeface="Cambria" panose="02040503050406030204" pitchFamily="18" charset="0"/>
                  <a:ea typeface="Cambria" panose="02040503050406030204" pitchFamily="18" charset="0"/>
                  <a:cs typeface="+mn-cs"/>
                </a:rPr>
                <a:t> SỬ VÀ ĐỊA LÍ</a:t>
              </a:r>
              <a:endParaRPr kumimoji="0" lang="en-US" altLang="zh-CN" sz="4000" b="1" i="0" u="none" strike="noStrike" kern="1200" cap="none" spc="0" normalizeH="0" baseline="0" noProof="0" dirty="0">
                <a:ln w="3175">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a:extLst>
              <a:ext uri="{FF2B5EF4-FFF2-40B4-BE49-F238E27FC236}">
                <a16:creationId xmlns:a16="http://schemas.microsoft.com/office/drawing/2014/main" id="{E964DA9E-20B5-3D39-A915-6023525A27AE}"/>
              </a:ext>
            </a:extLst>
          </p:cNvPr>
          <p:cNvGrpSpPr/>
          <p:nvPr/>
        </p:nvGrpSpPr>
        <p:grpSpPr>
          <a:xfrm>
            <a:off x="-60920" y="1661466"/>
            <a:ext cx="9055701" cy="3203473"/>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017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3"/>
          <a:stretch>
            <a:fillRect/>
          </a:stretch>
        </p:blipFill>
        <p:spPr>
          <a:xfrm>
            <a:off x="7446946" y="3882781"/>
            <a:ext cx="1608755"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4"/>
          <a:stretch>
            <a:fillRect/>
          </a:stretch>
        </p:blipFill>
        <p:spPr>
          <a:xfrm>
            <a:off x="135894" y="4033472"/>
            <a:ext cx="1422851" cy="2824529"/>
          </a:xfrm>
          <a:prstGeom prst="rect">
            <a:avLst/>
          </a:prstGeom>
        </p:spPr>
      </p:pic>
      <p:sp>
        <p:nvSpPr>
          <p:cNvPr id="3" name="TextBox 2"/>
          <p:cNvSpPr txBox="1"/>
          <p:nvPr/>
        </p:nvSpPr>
        <p:spPr>
          <a:xfrm>
            <a:off x="-97164" y="1864568"/>
            <a:ext cx="8718009" cy="2585323"/>
          </a:xfrm>
          <a:prstGeom prst="rect">
            <a:avLst/>
          </a:prstGeom>
          <a:noFill/>
        </p:spPr>
        <p:txBody>
          <a:bodyPr wrap="square" rtlCol="0">
            <a:spAutoFit/>
          </a:bodyPr>
          <a:lstStyle/>
          <a:p>
            <a:pPr algn="ctr"/>
            <a:r>
              <a:rPr lang="en-US" sz="5400" b="1" dirty="0" err="1">
                <a:solidFill>
                  <a:srgbClr val="0000FF"/>
                </a:solidFill>
                <a:latin typeface="Times New Roman" panose="02020603050405020304" pitchFamily="18" charset="0"/>
                <a:cs typeface="Times New Roman" panose="02020603050405020304" pitchFamily="18" charset="0"/>
              </a:rPr>
              <a:t>Bài</a:t>
            </a:r>
            <a:r>
              <a:rPr lang="en-US" sz="5400" b="1" dirty="0">
                <a:solidFill>
                  <a:srgbClr val="0000FF"/>
                </a:solidFill>
                <a:latin typeface="Times New Roman" panose="02020603050405020304" pitchFamily="18" charset="0"/>
                <a:cs typeface="Times New Roman" panose="02020603050405020304" pitchFamily="18" charset="0"/>
              </a:rPr>
              <a:t> 6: </a:t>
            </a:r>
            <a:r>
              <a:rPr lang="en-US" sz="5400" b="1" dirty="0" err="1">
                <a:solidFill>
                  <a:srgbClr val="0000FF"/>
                </a:solidFill>
                <a:latin typeface="Times New Roman" panose="02020603050405020304" pitchFamily="18" charset="0"/>
                <a:cs typeface="Times New Roman" panose="02020603050405020304" pitchFamily="18" charset="0"/>
              </a:rPr>
              <a:t>Một</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số</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nét</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văn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hóa</a:t>
            </a:r>
            <a:r>
              <a:rPr lang="en-US" sz="5400" b="1" dirty="0">
                <a:solidFill>
                  <a:srgbClr val="0000FF"/>
                </a:solidFill>
                <a:latin typeface="Times New Roman" panose="02020603050405020304" pitchFamily="18" charset="0"/>
                <a:cs typeface="Times New Roman" panose="02020603050405020304" pitchFamily="18" charset="0"/>
              </a:rPr>
              <a:t> ở </a:t>
            </a:r>
            <a:r>
              <a:rPr lang="en-US" sz="5400" b="1" dirty="0" err="1">
                <a:solidFill>
                  <a:srgbClr val="0000FF"/>
                </a:solidFill>
                <a:latin typeface="Times New Roman" panose="02020603050405020304" pitchFamily="18" charset="0"/>
                <a:cs typeface="Times New Roman" panose="02020603050405020304" pitchFamily="18" charset="0"/>
              </a:rPr>
              <a:t>vùng</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Trung</a:t>
            </a:r>
            <a:r>
              <a:rPr lang="en-US" sz="5400" b="1" dirty="0">
                <a:solidFill>
                  <a:srgbClr val="0000FF"/>
                </a:solidFill>
                <a:latin typeface="Times New Roman" panose="02020603050405020304" pitchFamily="18" charset="0"/>
                <a:cs typeface="Times New Roman" panose="02020603050405020304" pitchFamily="18" charset="0"/>
              </a:rPr>
              <a:t> du </a:t>
            </a:r>
            <a:r>
              <a:rPr lang="en-US" sz="5400" b="1" dirty="0" err="1">
                <a:solidFill>
                  <a:srgbClr val="0000FF"/>
                </a:solidFill>
                <a:latin typeface="Times New Roman" panose="02020603050405020304" pitchFamily="18" charset="0"/>
                <a:cs typeface="Times New Roman" panose="02020603050405020304" pitchFamily="18" charset="0"/>
              </a:rPr>
              <a:t>và</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miền</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núi</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Bắc</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Bộ</a:t>
            </a:r>
            <a:r>
              <a:rPr lang="en-US" sz="5400" b="1" dirty="0">
                <a:solidFill>
                  <a:srgbClr val="0000FF"/>
                </a:solidFill>
                <a:latin typeface="Times New Roman" panose="02020603050405020304" pitchFamily="18" charset="0"/>
                <a:cs typeface="Times New Roman" panose="02020603050405020304" pitchFamily="18" charset="0"/>
              </a:rPr>
              <a:t> (</a:t>
            </a:r>
            <a:r>
              <a:rPr lang="en-US" sz="5400" b="1" dirty="0" err="1">
                <a:solidFill>
                  <a:srgbClr val="0000FF"/>
                </a:solidFill>
                <a:latin typeface="Times New Roman" panose="02020603050405020304" pitchFamily="18" charset="0"/>
                <a:cs typeface="Times New Roman" panose="02020603050405020304" pitchFamily="18" charset="0"/>
              </a:rPr>
              <a:t>Tiết</a:t>
            </a:r>
            <a:r>
              <a:rPr lang="en-US" sz="5400" b="1" dirty="0">
                <a:solidFill>
                  <a:srgbClr val="0000FF"/>
                </a:solidFill>
                <a:latin typeface="Times New Roman" panose="02020603050405020304" pitchFamily="18" charset="0"/>
                <a:cs typeface="Times New Roman" panose="02020603050405020304" pitchFamily="18" charset="0"/>
              </a:rPr>
              <a:t> 1)</a:t>
            </a:r>
            <a:endParaRPr lang="en-US" sz="5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09855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851" y="2975383"/>
            <a:ext cx="3439413"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3008166" y="1651921"/>
            <a:ext cx="4842168" cy="2200847"/>
          </a:xfrm>
          <a:prstGeom prst="rect">
            <a:avLst/>
          </a:prstGeom>
        </p:spPr>
      </p:pic>
    </p:spTree>
    <p:extLst>
      <p:ext uri="{BB962C8B-B14F-4D97-AF65-F5344CB8AC3E}">
        <p14:creationId xmlns:p14="http://schemas.microsoft.com/office/powerpoint/2010/main" val="333723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2424203" y="404664"/>
            <a:ext cx="6252253" cy="518107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7728844" y="404663"/>
            <a:ext cx="1415156" cy="1823583"/>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2191986" y="404664"/>
            <a:ext cx="1415156" cy="1718649"/>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2564" y="3184644"/>
            <a:ext cx="1841436"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3173783" cy="3689556"/>
          </a:xfrm>
          <a:prstGeom prst="rect">
            <a:avLst/>
          </a:prstGeom>
        </p:spPr>
      </p:pic>
      <p:sp>
        <p:nvSpPr>
          <p:cNvPr id="12" name="文本框 38"/>
          <p:cNvSpPr txBox="1"/>
          <p:nvPr/>
        </p:nvSpPr>
        <p:spPr>
          <a:xfrm>
            <a:off x="3406468" y="1874981"/>
            <a:ext cx="457200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2673446" y="2558514"/>
            <a:ext cx="581339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Lễ</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hội</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pic>
        <p:nvPicPr>
          <p:cNvPr id="19"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5764" y="2858918"/>
            <a:ext cx="4285310" cy="4285310"/>
          </a:xfrm>
          <a:prstGeom prst="rect">
            <a:avLst/>
          </a:prstGeom>
        </p:spPr>
      </p:pic>
    </p:spTree>
    <p:extLst>
      <p:ext uri="{BB962C8B-B14F-4D97-AF65-F5344CB8AC3E}">
        <p14:creationId xmlns:p14="http://schemas.microsoft.com/office/powerpoint/2010/main" val="151810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0" y="413956"/>
            <a:ext cx="9143999" cy="64166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527933" y="602685"/>
            <a:ext cx="8116277" cy="873926"/>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770019" y="602685"/>
            <a:ext cx="770373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2, 3 thảo luận nhóm 2, trả lời câu hỏi:</a:t>
            </a:r>
          </a:p>
        </p:txBody>
      </p:sp>
      <p:sp>
        <p:nvSpPr>
          <p:cNvPr id="5" name="TextBox 4"/>
          <p:cNvSpPr txBox="1"/>
          <p:nvPr/>
        </p:nvSpPr>
        <p:spPr>
          <a:xfrm>
            <a:off x="251520" y="5192032"/>
            <a:ext cx="8856984" cy="1477328"/>
          </a:xfrm>
          <a:prstGeom prst="rect">
            <a:avLst/>
          </a:prstGeom>
          <a:noFill/>
        </p:spPr>
        <p:txBody>
          <a:bodyPr wrap="square" rtlCol="0">
            <a:spAutoFit/>
          </a:bodyPr>
          <a:lstStyle/>
          <a:p>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Kể</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tên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một</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số</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lễ</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hội</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tiêu</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biểu</a:t>
            </a:r>
            <a:r>
              <a:rPr lang="en-US" sz="3000" b="1" dirty="0">
                <a:solidFill>
                  <a:srgbClr val="0000FF"/>
                </a:solidFill>
                <a:latin typeface="Times New Roman" pitchFamily="18" charset="0"/>
                <a:cs typeface="Times New Roman" pitchFamily="18" charset="0"/>
              </a:rPr>
              <a:t> ở </a:t>
            </a:r>
            <a:r>
              <a:rPr lang="en-US" sz="3000" b="1" dirty="0" err="1">
                <a:solidFill>
                  <a:srgbClr val="0000FF"/>
                </a:solidFill>
                <a:latin typeface="Times New Roman" pitchFamily="18" charset="0"/>
                <a:cs typeface="Times New Roman" pitchFamily="18" charset="0"/>
              </a:rPr>
              <a:t>vùng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Trung</a:t>
            </a:r>
            <a:r>
              <a:rPr lang="en-US" sz="3000" b="1" dirty="0">
                <a:solidFill>
                  <a:srgbClr val="0000FF"/>
                </a:solidFill>
                <a:latin typeface="Times New Roman" pitchFamily="18" charset="0"/>
                <a:cs typeface="Times New Roman" pitchFamily="18" charset="0"/>
              </a:rPr>
              <a:t> du </a:t>
            </a:r>
            <a:r>
              <a:rPr lang="en-US" sz="3000" b="1" dirty="0" err="1">
                <a:solidFill>
                  <a:srgbClr val="0000FF"/>
                </a:solidFill>
                <a:latin typeface="Times New Roman" pitchFamily="18" charset="0"/>
                <a:cs typeface="Times New Roman" pitchFamily="18" charset="0"/>
              </a:rPr>
              <a:t>và</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miền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núi</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Bắc</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Bộ</a:t>
            </a:r>
            <a:r>
              <a:rPr lang="en-US" sz="3000" b="1" dirty="0">
                <a:solidFill>
                  <a:srgbClr val="0000FF"/>
                </a:solidFill>
                <a:latin typeface="Times New Roman" pitchFamily="18" charset="0"/>
                <a:cs typeface="Times New Roman" pitchFamily="18" charset="0"/>
              </a:rPr>
              <a:t>?</a:t>
            </a:r>
          </a:p>
          <a:p>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Mô</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tả</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một</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lễ</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hội</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mà</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em</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ấn</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tượng</a:t>
            </a:r>
            <a:r>
              <a:rPr lang="en-US" sz="3000" b="1" dirty="0">
                <a:solidFill>
                  <a:srgbClr val="0000FF"/>
                </a:solidFill>
                <a:latin typeface="Times New Roman" pitchFamily="18" charset="0"/>
                <a:cs typeface="Times New Roman" pitchFamily="18" charset="0"/>
              </a:rPr>
              <a:t> </a:t>
            </a:r>
            <a:r>
              <a:rPr lang="en-US" sz="3000" b="1" dirty="0" err="1">
                <a:solidFill>
                  <a:srgbClr val="0000FF"/>
                </a:solidFill>
                <a:latin typeface="Times New Roman" pitchFamily="18" charset="0"/>
                <a:cs typeface="Times New Roman" pitchFamily="18" charset="0"/>
              </a:rPr>
              <a:t>nhất</a:t>
            </a:r>
            <a:r>
              <a:rPr lang="en-US" sz="3000" b="1" dirty="0">
                <a:solidFill>
                  <a:srgbClr val="0000FF"/>
                </a:solidFill>
                <a:latin typeface="Times New Roman" pitchFamily="18" charset="0"/>
                <a:cs typeface="Times New Roman" pitchFamily="18"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6522"/>
            <a:ext cx="4404252" cy="347866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496" y="1575229"/>
            <a:ext cx="4572000" cy="3725979"/>
          </a:xfrm>
          <a:prstGeom prst="rect">
            <a:avLst/>
          </a:prstGeom>
        </p:spPr>
      </p:pic>
      <p:pic>
        <p:nvPicPr>
          <p:cNvPr id="11" name="Picture 10">
            <a:extLst>
              <a:ext uri="{FF2B5EF4-FFF2-40B4-BE49-F238E27FC236}">
                <a16:creationId xmlns:a16="http://schemas.microsoft.com/office/drawing/2014/main" id="{72B43ED6-B7A7-00BA-717B-14867A72C3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5244219"/>
            <a:ext cx="2520280" cy="1929197"/>
          </a:xfrm>
          <a:prstGeom prst="rect">
            <a:avLst/>
          </a:prstGeom>
        </p:spPr>
      </p:pic>
    </p:spTree>
    <p:custDataLst>
      <p:tags r:id="rId1"/>
    </p:custDataLst>
    <p:extLst>
      <p:ext uri="{BB962C8B-B14F-4D97-AF65-F5344CB8AC3E}">
        <p14:creationId xmlns:p14="http://schemas.microsoft.com/office/powerpoint/2010/main" val="2525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10.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1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1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9.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1025</Words>
  <Application>Microsoft Office PowerPoint</Application>
  <PresentationFormat>On-screen Show (4:3)</PresentationFormat>
  <Paragraphs>87</Paragraphs>
  <Slides>35</Slides>
  <Notes>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.VnBodoni</vt:lpstr>
      <vt:lpstr>.VnMysticalH</vt: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7_PRO</dc:creator>
  <cp:lastModifiedBy>Administrator</cp:lastModifiedBy>
  <cp:revision>93</cp:revision>
  <dcterms:created xsi:type="dcterms:W3CDTF">2023-09-21T23:15:43Z</dcterms:created>
  <dcterms:modified xsi:type="dcterms:W3CDTF">2025-03-27T12:08:38Z</dcterms:modified>
</cp:coreProperties>
</file>