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0" r:id="rId5"/>
  </p:sldMasterIdLst>
  <p:notesMasterIdLst>
    <p:notesMasterId r:id="rId30"/>
  </p:notesMasterIdLst>
  <p:sldIdLst>
    <p:sldId id="2007577341" r:id="rId6"/>
    <p:sldId id="5148" r:id="rId7"/>
    <p:sldId id="261" r:id="rId8"/>
    <p:sldId id="257" r:id="rId9"/>
    <p:sldId id="5150" r:id="rId10"/>
    <p:sldId id="5153" r:id="rId11"/>
    <p:sldId id="5157" r:id="rId12"/>
    <p:sldId id="2007577339" r:id="rId13"/>
    <p:sldId id="5175" r:id="rId14"/>
    <p:sldId id="2007577336" r:id="rId15"/>
    <p:sldId id="2007577338" r:id="rId16"/>
    <p:sldId id="284" r:id="rId17"/>
    <p:sldId id="5176" r:id="rId18"/>
    <p:sldId id="5177" r:id="rId19"/>
    <p:sldId id="5178" r:id="rId20"/>
    <p:sldId id="5179" r:id="rId21"/>
    <p:sldId id="5180" r:id="rId22"/>
    <p:sldId id="5181" r:id="rId23"/>
    <p:sldId id="348" r:id="rId24"/>
    <p:sldId id="5182" r:id="rId25"/>
    <p:sldId id="5183" r:id="rId26"/>
    <p:sldId id="331" r:id="rId27"/>
    <p:sldId id="200757733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E5DB6-8A8B-460A-8CEA-DC540A43EFA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0DB57-E44A-471B-B60C-2226E8E58999}" type="slidenum">
              <a:rPr lang="en-US" smtClean="0"/>
              <a:t>‹#›</a:t>
            </a:fld>
            <a:endParaRPr lang="en-US"/>
          </a:p>
        </p:txBody>
      </p:sp>
    </p:spTree>
    <p:extLst>
      <p:ext uri="{BB962C8B-B14F-4D97-AF65-F5344CB8AC3E}">
        <p14:creationId xmlns:p14="http://schemas.microsoft.com/office/powerpoint/2010/main" val="352369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66067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2544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581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45424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490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705080"/>
            <a:ext cx="11848906" cy="61529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24577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8105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045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05915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5992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8564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2246703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5178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5734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887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9671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502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85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83201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086160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274325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66287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18603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38595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7891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52905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11705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8007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00147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4/5/2025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890819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926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209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86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0378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56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329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85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763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1827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998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7076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690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7214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51185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19331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563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830990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5102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57581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5091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9239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2227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159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4/5/2025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6405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97800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084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75171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6969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3.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390083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9645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29911743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404613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785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5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308" y="2895542"/>
            <a:ext cx="7041823" cy="2123658"/>
          </a:xfrm>
          <a:prstGeom prst="rect">
            <a:avLst/>
          </a:prstGeom>
        </p:spPr>
        <p:txBody>
          <a:bodyPr wrap="square">
            <a:spAutoFit/>
          </a:bodyPr>
          <a:lstStyle/>
          <a:p>
            <a:pPr algn="ctr"/>
            <a:r>
              <a:rPr lang="en-US" sz="6600" b="1" dirty="0">
                <a:solidFill>
                  <a:srgbClr val="FF0000"/>
                </a:solidFill>
                <a:latin typeface="Times New Roman" pitchFamily="18" charset="0"/>
                <a:cs typeface="Times New Roman" pitchFamily="18" charset="0"/>
              </a:rPr>
              <a:t>Chào mừng các em đến với tiết học</a:t>
            </a:r>
            <a:endParaRPr lang="vi-VN" sz="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381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430"/>
          <a:stretch/>
        </p:blipFill>
        <p:spPr>
          <a:xfrm>
            <a:off x="3112906" y="336883"/>
            <a:ext cx="7186126" cy="6104785"/>
          </a:xfrm>
          <a:prstGeom prst="rect">
            <a:avLst/>
          </a:prstGeom>
        </p:spPr>
      </p:pic>
    </p:spTree>
    <p:extLst>
      <p:ext uri="{BB962C8B-B14F-4D97-AF65-F5344CB8AC3E}">
        <p14:creationId xmlns:p14="http://schemas.microsoft.com/office/powerpoint/2010/main" val="740711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3ECA4-C838-CF3B-C158-680734D60E8F}"/>
              </a:ext>
            </a:extLst>
          </p:cNvPr>
          <p:cNvPicPr>
            <a:picLocks noChangeAspect="1"/>
          </p:cNvPicPr>
          <p:nvPr/>
        </p:nvPicPr>
        <p:blipFill>
          <a:blip r:embed="rId2"/>
          <a:stretch>
            <a:fillRect/>
          </a:stretch>
        </p:blipFill>
        <p:spPr>
          <a:xfrm>
            <a:off x="1491916" y="-34101"/>
            <a:ext cx="9256295" cy="6439663"/>
          </a:xfrm>
          <a:prstGeom prst="rect">
            <a:avLst/>
          </a:prstGeom>
        </p:spPr>
      </p:pic>
    </p:spTree>
    <p:extLst>
      <p:ext uri="{BB962C8B-B14F-4D97-AF65-F5344CB8AC3E}">
        <p14:creationId xmlns:p14="http://schemas.microsoft.com/office/powerpoint/2010/main" val="2666462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42148" y="1065911"/>
            <a:ext cx="7135594" cy="5078313"/>
          </a:xfrm>
          <a:prstGeom prst="rect">
            <a:avLst/>
          </a:prstGeom>
          <a:noFill/>
        </p:spPr>
        <p:txBody>
          <a:bodyPr wrap="square" rtlCol="0">
            <a:spAutoFit/>
          </a:bodyPr>
          <a:lstStyle/>
          <a:p>
            <a:pPr lvl="0" algn="just"/>
            <a:r>
              <a:rPr lang="en-US" sz="3600" b="1" dirty="0" smtClean="0">
                <a:solidFill>
                  <a:prstClr val="white"/>
                </a:solidFill>
                <a:latin typeface="Calibri" panose="020F0502020204030204"/>
              </a:rPr>
              <a:t>    </a:t>
            </a:r>
            <a:r>
              <a:rPr lang="vi-VN" sz="3600" b="1" dirty="0" smtClean="0">
                <a:solidFill>
                  <a:prstClr val="white"/>
                </a:solidFill>
                <a:latin typeface="Calibri" panose="020F0502020204030204"/>
              </a:rPr>
              <a:t>Người </a:t>
            </a:r>
            <a:r>
              <a:rPr lang="vi-VN" sz="3600" b="1" dirty="0">
                <a:solidFill>
                  <a:prstClr val="white"/>
                </a:solidFill>
                <a:latin typeface="Calibri" panose="020F0502020204030204"/>
              </a:rPr>
              <a:t>bị mất tiền hay đồ thường cảm thấy buồn và tiếc vì đó là những thứ họ phải mất công sức làm ra, hay đó là tiền của người thân, bạn bè tặng,... </a:t>
            </a:r>
            <a:r>
              <a:rPr lang="vi-VN" sz="3600" b="1" dirty="0" smtClean="0">
                <a:solidFill>
                  <a:prstClr val="white"/>
                </a:solidFill>
                <a:latin typeface="Calibri" panose="020F0502020204030204"/>
              </a:rPr>
              <a:t>V</a:t>
            </a:r>
            <a:r>
              <a:rPr lang="en-US" sz="3600" b="1" dirty="0">
                <a:solidFill>
                  <a:prstClr val="white"/>
                </a:solidFill>
                <a:latin typeface="Calibri" panose="020F0502020204030204"/>
              </a:rPr>
              <a:t>ì</a:t>
            </a:r>
            <a:r>
              <a:rPr lang="vi-VN" sz="3600" b="1" dirty="0" smtClean="0">
                <a:solidFill>
                  <a:prstClr val="white"/>
                </a:solidFill>
                <a:latin typeface="Calibri" panose="020F0502020204030204"/>
              </a:rPr>
              <a:t> </a:t>
            </a:r>
            <a:r>
              <a:rPr lang="vi-VN" sz="3600" b="1" dirty="0">
                <a:solidFill>
                  <a:prstClr val="white"/>
                </a:solidFill>
                <a:latin typeface="Calibri" panose="020F0502020204030204"/>
              </a:rPr>
              <a:t>thế, nhặt được của rơi trả lại người đánh mất </a:t>
            </a:r>
            <a:r>
              <a:rPr lang="en-US" sz="3600" b="1" dirty="0" smtClean="0">
                <a:solidFill>
                  <a:prstClr val="white"/>
                </a:solidFill>
                <a:latin typeface="Calibri" panose="020F0502020204030204"/>
              </a:rPr>
              <a:t>thể hiện mình là người thật thà, </a:t>
            </a:r>
            <a:r>
              <a:rPr lang="vi-VN" sz="3600" b="1" dirty="0" smtClean="0">
                <a:solidFill>
                  <a:prstClr val="white"/>
                </a:solidFill>
                <a:latin typeface="Calibri" panose="020F0502020204030204"/>
              </a:rPr>
              <a:t>đem </a:t>
            </a:r>
            <a:r>
              <a:rPr lang="vi-VN" sz="3600" b="1" dirty="0">
                <a:solidFill>
                  <a:prstClr val="white"/>
                </a:solidFill>
                <a:latin typeface="Calibri" panose="020F0502020204030204"/>
              </a:rPr>
              <a:t>lại niềm vui </a:t>
            </a:r>
            <a:r>
              <a:rPr lang="vi-VN" sz="3600" b="1" dirty="0" smtClean="0">
                <a:solidFill>
                  <a:prstClr val="white"/>
                </a:solidFill>
                <a:latin typeface="Calibri" panose="020F0502020204030204"/>
              </a:rPr>
              <a:t>ch</a:t>
            </a:r>
            <a:r>
              <a:rPr lang="en-US" sz="3600" b="1" dirty="0" smtClean="0">
                <a:solidFill>
                  <a:prstClr val="white"/>
                </a:solidFill>
                <a:latin typeface="Calibri" panose="020F0502020204030204"/>
              </a:rPr>
              <a:t>o họ thì đây là việc làm tốt.</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527A01-9DE1-DA1E-8302-8FE9F2F662C1}"/>
              </a:ext>
            </a:extLst>
          </p:cNvPr>
          <p:cNvSpPr txBox="1"/>
          <p:nvPr/>
        </p:nvSpPr>
        <p:spPr>
          <a:xfrm>
            <a:off x="4746959" y="462803"/>
            <a:ext cx="3457575" cy="769441"/>
          </a:xfrm>
          <a:prstGeom prst="rect">
            <a:avLst/>
          </a:prstGeom>
          <a:noFill/>
        </p:spPr>
        <p:txBody>
          <a:bodyPr wrap="square" rtlCol="0">
            <a:spAutoFit/>
          </a:bodyPr>
          <a:lstStyle/>
          <a:p>
            <a:r>
              <a:rPr lang="en-US" sz="4400" b="1" dirty="0">
                <a:solidFill>
                  <a:srgbClr val="FFFF00"/>
                </a:solidFill>
              </a:rPr>
              <a:t>KẾT LUẬN</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4" name="TextBox 3">
            <a:extLst>
              <a:ext uri="{FF2B5EF4-FFF2-40B4-BE49-F238E27FC236}">
                <a16:creationId xmlns:a16="http://schemas.microsoft.com/office/drawing/2014/main" id="{99AA26F7-2123-10E8-37B1-80447D5CD3D4}"/>
              </a:ext>
            </a:extLst>
          </p:cNvPr>
          <p:cNvSpPr txBox="1"/>
          <p:nvPr/>
        </p:nvSpPr>
        <p:spPr>
          <a:xfrm>
            <a:off x="2619375" y="1676400"/>
            <a:ext cx="2952750" cy="2646878"/>
          </a:xfrm>
          <a:prstGeom prst="rect">
            <a:avLst/>
          </a:prstGeom>
          <a:noFill/>
        </p:spPr>
        <p:txBody>
          <a:bodyPr wrap="square" rtlCol="0">
            <a:spAutoFit/>
          </a:bodyPr>
          <a:lstStyle/>
          <a:p>
            <a:r>
              <a:rPr lang="en-US" sz="16600" dirty="0">
                <a:solidFill>
                  <a:schemeClr val="bg1"/>
                </a:solidFill>
                <a:latin typeface="Calibri" panose="020F0502020204030204" pitchFamily="34" charset="0"/>
                <a:cs typeface="Calibri" panose="020F0502020204030204" pitchFamily="34" charset="0"/>
              </a:rPr>
              <a:t>3</a:t>
            </a:r>
          </a:p>
        </p:txBody>
      </p:sp>
      <p:pic>
        <p:nvPicPr>
          <p:cNvPr id="6" name="Picture 5">
            <a:extLst>
              <a:ext uri="{FF2B5EF4-FFF2-40B4-BE49-F238E27FC236}">
                <a16:creationId xmlns:a16="http://schemas.microsoft.com/office/drawing/2014/main" id="{EA66D032-2FDC-9376-CE75-F792742BF950}"/>
              </a:ext>
            </a:extLst>
          </p:cNvPr>
          <p:cNvPicPr>
            <a:picLocks noChangeAspect="1"/>
          </p:cNvPicPr>
          <p:nvPr/>
        </p:nvPicPr>
        <p:blipFill>
          <a:blip r:embed="rId4"/>
          <a:stretch>
            <a:fillRect/>
          </a:stretch>
        </p:blipFill>
        <p:spPr>
          <a:xfrm>
            <a:off x="6045816" y="1043350"/>
            <a:ext cx="6291617" cy="4828450"/>
          </a:xfrm>
          <a:prstGeom prst="rect">
            <a:avLst/>
          </a:prstGeom>
        </p:spPr>
      </p:pic>
    </p:spTree>
    <p:extLst>
      <p:ext uri="{BB962C8B-B14F-4D97-AF65-F5344CB8AC3E}">
        <p14:creationId xmlns:p14="http://schemas.microsoft.com/office/powerpoint/2010/main" val="315945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801377" y="614943"/>
            <a:ext cx="10801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không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Vì</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sao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F3326490-9BFC-6F80-B366-1399B0899E41}"/>
              </a:ext>
            </a:extLst>
          </p:cNvPr>
          <p:cNvPicPr>
            <a:picLocks noChangeAspect="1"/>
          </p:cNvPicPr>
          <p:nvPr/>
        </p:nvPicPr>
        <p:blipFill>
          <a:blip r:embed="rId3"/>
          <a:stretch>
            <a:fillRect/>
          </a:stretch>
        </p:blipFill>
        <p:spPr>
          <a:xfrm>
            <a:off x="3192545" y="1255724"/>
            <a:ext cx="5366993" cy="4800142"/>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9DECB43E-C9E8-FF86-3AC9-4A87289220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22891" y="3655795"/>
            <a:ext cx="1147482" cy="9715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995375D9-EE80-F5DF-1B12-2CA1CECBC8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8305" y="1805918"/>
            <a:ext cx="746761" cy="760590"/>
          </a:xfrm>
          <a:prstGeom prst="rect">
            <a:avLst/>
          </a:prstGeom>
        </p:spPr>
      </p:pic>
      <p:pic>
        <p:nvPicPr>
          <p:cNvPr id="13" name="Picture 12" descr="A red x on a black background&#10;&#10;Description automatically generated">
            <a:extLst>
              <a:ext uri="{FF2B5EF4-FFF2-40B4-BE49-F238E27FC236}">
                <a16:creationId xmlns:a16="http://schemas.microsoft.com/office/drawing/2014/main" id="{CD211B73-6E92-A090-0E73-4706AEEA40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76028" y="4372563"/>
            <a:ext cx="746761" cy="760590"/>
          </a:xfrm>
          <a:prstGeom prst="rect">
            <a:avLst/>
          </a:prstGeom>
        </p:spPr>
      </p:pic>
    </p:spTree>
    <p:extLst>
      <p:ext uri="{BB962C8B-B14F-4D97-AF65-F5344CB8AC3E}">
        <p14:creationId xmlns:p14="http://schemas.microsoft.com/office/powerpoint/2010/main" val="1399114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695575" y="1694873"/>
            <a:ext cx="6819900" cy="3416320"/>
          </a:xfrm>
          <a:prstGeom prst="rect">
            <a:avLst/>
          </a:prstGeom>
          <a:noFill/>
        </p:spPr>
        <p:txBody>
          <a:bodyPr wrap="square" rtlCol="0">
            <a:spAutoFit/>
          </a:bodyPr>
          <a:lstStyle/>
          <a:p>
            <a:pPr lvl="0" algn="just"/>
            <a:r>
              <a:rPr lang="vi-VN" sz="3600" b="1" dirty="0">
                <a:solidFill>
                  <a:prstClr val="white"/>
                </a:solidFill>
                <a:latin typeface="Calibri" panose="020F0502020204030204"/>
              </a:rPr>
              <a:t>Nhìn thấy của rơi, bỏ đấy, không quan tâm; hoặc coi của rơi nhặt được là của mình là không nên. Nhặt được của rơi nhờ người đáng tin cậy trả lại người đánh mất là hành động nên làm.</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527A01-9DE1-DA1E-8302-8FE9F2F662C1}"/>
              </a:ext>
            </a:extLst>
          </p:cNvPr>
          <p:cNvSpPr txBox="1"/>
          <p:nvPr/>
        </p:nvSpPr>
        <p:spPr>
          <a:xfrm>
            <a:off x="4714875" y="657225"/>
            <a:ext cx="34575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39043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9E4B-FDD4-D71D-9CD8-FD58774D97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5"/>
          <a:stretch/>
        </p:blipFill>
        <p:spPr>
          <a:xfrm>
            <a:off x="1561002" y="2761103"/>
            <a:ext cx="3930675" cy="3708401"/>
          </a:xfrm>
          <a:prstGeom prst="rect">
            <a:avLst/>
          </a:prstGeom>
        </p:spPr>
      </p:pic>
      <p:grpSp>
        <p:nvGrpSpPr>
          <p:cNvPr id="3" name="Group 2">
            <a:extLst>
              <a:ext uri="{FF2B5EF4-FFF2-40B4-BE49-F238E27FC236}">
                <a16:creationId xmlns:a16="http://schemas.microsoft.com/office/drawing/2014/main" id="{B362F059-A955-20E4-286A-25196C30638B}"/>
              </a:ext>
            </a:extLst>
          </p:cNvPr>
          <p:cNvGrpSpPr/>
          <p:nvPr/>
        </p:nvGrpSpPr>
        <p:grpSpPr>
          <a:xfrm>
            <a:off x="264355" y="885825"/>
            <a:ext cx="4764992" cy="2186924"/>
            <a:chOff x="270421" y="163779"/>
            <a:chExt cx="4764992" cy="2728140"/>
          </a:xfrm>
        </p:grpSpPr>
        <p:sp>
          <p:nvSpPr>
            <p:cNvPr id="4" name="Rounded Rectangular Callout 9">
              <a:extLst>
                <a:ext uri="{FF2B5EF4-FFF2-40B4-BE49-F238E27FC236}">
                  <a16:creationId xmlns:a16="http://schemas.microsoft.com/office/drawing/2014/main" id="{DDF799B1-613E-3644-6902-D963C96A294A}"/>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5" name="Rectangle 4">
              <a:extLst>
                <a:ext uri="{FF2B5EF4-FFF2-40B4-BE49-F238E27FC236}">
                  <a16:creationId xmlns:a16="http://schemas.microsoft.com/office/drawing/2014/main" id="{316A9488-AE9D-60F6-490E-C584D315033A}"/>
                </a:ext>
              </a:extLst>
            </p:cNvPr>
            <p:cNvSpPr/>
            <p:nvPr/>
          </p:nvSpPr>
          <p:spPr>
            <a:xfrm flipH="1">
              <a:off x="427535" y="732259"/>
              <a:ext cx="4607878" cy="769441"/>
            </a:xfrm>
            <a:prstGeom prst="rect">
              <a:avLst/>
            </a:prstGeom>
          </p:spPr>
          <p:txBody>
            <a:bodyPr wrap="square">
              <a:spAutoFit/>
            </a:bodyPr>
            <a:lstStyle/>
            <a:p>
              <a:pPr algn="ctr"/>
              <a:r>
                <a:rPr lang="en-US" sz="4400" i="1" dirty="0">
                  <a:solidFill>
                    <a:prstClr val="black"/>
                  </a:solidFill>
                  <a:latin typeface="Cambria" panose="02040503050406030204" pitchFamily="18" charset="0"/>
                  <a:ea typeface="Cambria" panose="02040503050406030204" pitchFamily="18" charset="0"/>
                </a:rPr>
                <a:t>Chia </a:t>
              </a:r>
              <a:r>
                <a:rPr lang="en-US" sz="4400" i="1" dirty="0" err="1">
                  <a:solidFill>
                    <a:prstClr val="black"/>
                  </a:solidFill>
                  <a:latin typeface="Cambria" panose="02040503050406030204" pitchFamily="18" charset="0"/>
                  <a:ea typeface="Cambria" panose="02040503050406030204" pitchFamily="18" charset="0"/>
                </a:rPr>
                <a:t>sẻ</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với</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bạn</a:t>
              </a:r>
              <a:endParaRPr lang="en-GB" sz="4400" i="1" dirty="0">
                <a:solidFill>
                  <a:prstClr val="black"/>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77B0F7B8-02D8-7D8B-6A5D-199042DA93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401020" y="2643694"/>
            <a:ext cx="3966029" cy="3966029"/>
          </a:xfrm>
          <a:prstGeom prst="rect">
            <a:avLst/>
          </a:prstGeom>
        </p:spPr>
      </p:pic>
      <p:sp>
        <p:nvSpPr>
          <p:cNvPr id="7" name="Rectangle: Rounded Corners 6">
            <a:extLst>
              <a:ext uri="{FF2B5EF4-FFF2-40B4-BE49-F238E27FC236}">
                <a16:creationId xmlns:a16="http://schemas.microsoft.com/office/drawing/2014/main" id="{029D984A-24A3-9FBC-32E8-A2F8CAC9FA24}"/>
              </a:ext>
            </a:extLst>
          </p:cNvPr>
          <p:cNvSpPr/>
          <p:nvPr/>
        </p:nvSpPr>
        <p:spPr>
          <a:xfrm>
            <a:off x="5162550" y="2626225"/>
            <a:ext cx="6460700" cy="24505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i="1" kern="0" dirty="0">
                <a:solidFill>
                  <a:srgbClr val="002060"/>
                </a:solidFill>
                <a:latin typeface="Calibri" panose="020F0502020204030204" pitchFamily="34" charset="0"/>
                <a:cs typeface="Calibri" panose="020F0502020204030204" pitchFamily="34" charset="0"/>
                <a:sym typeface="Arial"/>
              </a:rPr>
              <a:t>Đã bao giờ em nhặt được đ</a:t>
            </a:r>
            <a:r>
              <a:rPr lang="en-US" sz="4400" b="1" i="1" kern="0" dirty="0">
                <a:solidFill>
                  <a:srgbClr val="002060"/>
                </a:solidFill>
                <a:latin typeface="Calibri" panose="020F0502020204030204" pitchFamily="34" charset="0"/>
                <a:cs typeface="Calibri" panose="020F0502020204030204" pitchFamily="34" charset="0"/>
                <a:sym typeface="Arial"/>
              </a:rPr>
              <a:t>ồ</a:t>
            </a:r>
            <a:r>
              <a:rPr lang="vi-VN" sz="4400" b="1" i="1" kern="0" dirty="0">
                <a:solidFill>
                  <a:srgbClr val="002060"/>
                </a:solidFill>
                <a:latin typeface="Calibri" panose="020F0502020204030204" pitchFamily="34" charset="0"/>
                <a:cs typeface="Calibri" panose="020F0502020204030204" pitchFamily="34" charset="0"/>
                <a:sym typeface="Arial"/>
              </a:rPr>
              <a:t> của người khác chưa? Lúc đó, em đã làm gì?</a:t>
            </a:r>
            <a:endParaRPr kumimoji="0" lang="en-US" sz="44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930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4" name="TextBox 3">
            <a:extLst>
              <a:ext uri="{FF2B5EF4-FFF2-40B4-BE49-F238E27FC236}">
                <a16:creationId xmlns:a16="http://schemas.microsoft.com/office/drawing/2014/main" id="{99AA26F7-2123-10E8-37B1-80447D5CD3D4}"/>
              </a:ext>
            </a:extLst>
          </p:cNvPr>
          <p:cNvSpPr txBox="1"/>
          <p:nvPr/>
        </p:nvSpPr>
        <p:spPr>
          <a:xfrm>
            <a:off x="2619375" y="1676400"/>
            <a:ext cx="2952750"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pic>
        <p:nvPicPr>
          <p:cNvPr id="5" name="Picture 4">
            <a:extLst>
              <a:ext uri="{FF2B5EF4-FFF2-40B4-BE49-F238E27FC236}">
                <a16:creationId xmlns:a16="http://schemas.microsoft.com/office/drawing/2014/main" id="{899D9AB2-0DFF-59EE-804B-8A4384388620}"/>
              </a:ext>
            </a:extLst>
          </p:cNvPr>
          <p:cNvPicPr>
            <a:picLocks noChangeAspect="1"/>
          </p:cNvPicPr>
          <p:nvPr/>
        </p:nvPicPr>
        <p:blipFill>
          <a:blip r:embed="rId4"/>
          <a:stretch>
            <a:fillRect/>
          </a:stretch>
        </p:blipFill>
        <p:spPr>
          <a:xfrm>
            <a:off x="5929248" y="1024300"/>
            <a:ext cx="5877053" cy="4828450"/>
          </a:xfrm>
          <a:prstGeom prst="rect">
            <a:avLst/>
          </a:prstGeom>
        </p:spPr>
      </p:pic>
    </p:spTree>
    <p:extLst>
      <p:ext uri="{BB962C8B-B14F-4D97-AF65-F5344CB8AC3E}">
        <p14:creationId xmlns:p14="http://schemas.microsoft.com/office/powerpoint/2010/main" val="355527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697706" y="796706"/>
            <a:ext cx="10801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gì</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khi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ở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huống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1BB56F7-BDBC-C4F9-814A-F8F96F9DFE94}"/>
              </a:ext>
            </a:extLst>
          </p:cNvPr>
          <p:cNvPicPr>
            <a:picLocks noChangeAspect="1"/>
          </p:cNvPicPr>
          <p:nvPr/>
        </p:nvPicPr>
        <p:blipFill>
          <a:blip r:embed="rId2"/>
          <a:stretch>
            <a:fillRect/>
          </a:stretch>
        </p:blipFill>
        <p:spPr>
          <a:xfrm>
            <a:off x="1757362" y="1443037"/>
            <a:ext cx="8682038" cy="3507107"/>
          </a:xfrm>
          <a:prstGeom prst="rect">
            <a:avLst/>
          </a:prstGeom>
        </p:spPr>
      </p:pic>
    </p:spTree>
    <p:extLst>
      <p:ext uri="{BB962C8B-B14F-4D97-AF65-F5344CB8AC3E}">
        <p14:creationId xmlns:p14="http://schemas.microsoft.com/office/powerpoint/2010/main" val="2516477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919220" y="2301982"/>
            <a:ext cx="6374092" cy="3127268"/>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569438" y="2551765"/>
              <a:ext cx="4866909" cy="164041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1, khi quét nhà thấy tờ tiền rơi, em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báo cho người thân trong nhà.</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2" name="Picture 1">
            <a:extLst>
              <a:ext uri="{FF2B5EF4-FFF2-40B4-BE49-F238E27FC236}">
                <a16:creationId xmlns:a16="http://schemas.microsoft.com/office/drawing/2014/main" id="{0F1D37AC-F072-EB2E-2D14-C52822AB606F}"/>
              </a:ext>
            </a:extLst>
          </p:cNvPr>
          <p:cNvPicPr>
            <a:picLocks noChangeAspect="1"/>
          </p:cNvPicPr>
          <p:nvPr/>
        </p:nvPicPr>
        <p:blipFill>
          <a:blip r:embed="rId8"/>
          <a:stretch>
            <a:fillRect/>
          </a:stretch>
        </p:blipFill>
        <p:spPr>
          <a:xfrm>
            <a:off x="957262" y="2087015"/>
            <a:ext cx="3224213" cy="3823247"/>
          </a:xfrm>
          <a:prstGeom prst="rect">
            <a:avLst/>
          </a:prstGeom>
        </p:spPr>
      </p:pic>
    </p:spTree>
    <p:extLst>
      <p:ext uri="{BB962C8B-B14F-4D97-AF65-F5344CB8AC3E}">
        <p14:creationId xmlns:p14="http://schemas.microsoft.com/office/powerpoint/2010/main" val="877059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438651" y="1781175"/>
            <a:ext cx="6835807" cy="3648075"/>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490540" y="2522752"/>
              <a:ext cx="4866909" cy="1856214"/>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2, khi nhìn thấy chiếc đồng hồ rơi trên sân trường, em sẽ tìm cô chủ nhiệm hay cô Tổng phụ trách, cô trực tuần hoặc bác bảo vệ nhờ trợ giúp người đánh mất.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4" name="Picture 3">
            <a:extLst>
              <a:ext uri="{FF2B5EF4-FFF2-40B4-BE49-F238E27FC236}">
                <a16:creationId xmlns:a16="http://schemas.microsoft.com/office/drawing/2014/main" id="{07169D7A-BDBE-3EC2-8426-93EFB51307FE}"/>
              </a:ext>
            </a:extLst>
          </p:cNvPr>
          <p:cNvPicPr>
            <a:picLocks noChangeAspect="1"/>
          </p:cNvPicPr>
          <p:nvPr/>
        </p:nvPicPr>
        <p:blipFill>
          <a:blip r:embed="rId8"/>
          <a:stretch>
            <a:fillRect/>
          </a:stretch>
        </p:blipFill>
        <p:spPr>
          <a:xfrm>
            <a:off x="1266824" y="2270671"/>
            <a:ext cx="2714625" cy="3068092"/>
          </a:xfrm>
          <a:prstGeom prst="rect">
            <a:avLst/>
          </a:prstGeom>
        </p:spPr>
      </p:pic>
    </p:spTree>
    <p:extLst>
      <p:ext uri="{BB962C8B-B14F-4D97-AF65-F5344CB8AC3E}">
        <p14:creationId xmlns:p14="http://schemas.microsoft.com/office/powerpoint/2010/main" val="1627946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438651" y="1781175"/>
            <a:ext cx="7099757" cy="3886200"/>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446930" y="2416913"/>
              <a:ext cx="4866909" cy="1856214"/>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3, khi nhìn thấy ba lô của ai để quên trên ghế ở công viên em sẽ nhờ bố mẹ (nếu bố mẹ đi cùng) hoặc nhờ bảo vệ công viên, nhờ công an ở gần mình nhất trả giúp người bỏ quên.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3" name="Picture 2">
            <a:extLst>
              <a:ext uri="{FF2B5EF4-FFF2-40B4-BE49-F238E27FC236}">
                <a16:creationId xmlns:a16="http://schemas.microsoft.com/office/drawing/2014/main" id="{33A1C0DB-0569-8134-2438-50255E8901A0}"/>
              </a:ext>
            </a:extLst>
          </p:cNvPr>
          <p:cNvPicPr>
            <a:picLocks noChangeAspect="1"/>
          </p:cNvPicPr>
          <p:nvPr/>
        </p:nvPicPr>
        <p:blipFill>
          <a:blip r:embed="rId8"/>
          <a:stretch>
            <a:fillRect/>
          </a:stretch>
        </p:blipFill>
        <p:spPr>
          <a:xfrm>
            <a:off x="1033462" y="2228850"/>
            <a:ext cx="2935722" cy="3438525"/>
          </a:xfrm>
          <a:prstGeom prst="rect">
            <a:avLst/>
          </a:prstGeom>
        </p:spPr>
      </p:pic>
    </p:spTree>
    <p:extLst>
      <p:ext uri="{BB962C8B-B14F-4D97-AF65-F5344CB8AC3E}">
        <p14:creationId xmlns:p14="http://schemas.microsoft.com/office/powerpoint/2010/main" val="3216193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3641102" y="2898450"/>
            <a:ext cx="5842001" cy="4462000"/>
          </a:xfrm>
          <a:prstGeom prst="rect">
            <a:avLst/>
          </a:prstGeom>
        </p:spPr>
      </p:pic>
      <p:sp>
        <p:nvSpPr>
          <p:cNvPr id="3" name="Rectangle: Rounded Corners 1">
            <a:extLst>
              <a:ext uri="{FF2B5EF4-FFF2-40B4-BE49-F238E27FC236}">
                <a16:creationId xmlns:a16="http://schemas.microsoft.com/office/drawing/2014/main" id="{12D24871-FA3C-FABC-A95B-97584DC6379C}"/>
              </a:ext>
            </a:extLst>
          </p:cNvPr>
          <p:cNvSpPr/>
          <p:nvPr/>
        </p:nvSpPr>
        <p:spPr>
          <a:xfrm>
            <a:off x="2895600" y="666750"/>
            <a:ext cx="7135145" cy="2066925"/>
          </a:xfrm>
          <a:custGeom>
            <a:avLst/>
            <a:gdLst>
              <a:gd name="connsiteX0" fmla="*/ 0 w 4770795"/>
              <a:gd name="connsiteY0" fmla="*/ 293693 h 1762125"/>
              <a:gd name="connsiteX1" fmla="*/ 293693 w 4770795"/>
              <a:gd name="connsiteY1" fmla="*/ 0 h 1762125"/>
              <a:gd name="connsiteX2" fmla="*/ 1032762 w 4770795"/>
              <a:gd name="connsiteY2" fmla="*/ 0 h 1762125"/>
              <a:gd name="connsiteX3" fmla="*/ 1813665 w 4770795"/>
              <a:gd name="connsiteY3" fmla="*/ 0 h 1762125"/>
              <a:gd name="connsiteX4" fmla="*/ 2385397 w 4770795"/>
              <a:gd name="connsiteY4" fmla="*/ 0 h 1762125"/>
              <a:gd name="connsiteX5" fmla="*/ 3166301 w 4770795"/>
              <a:gd name="connsiteY5" fmla="*/ 0 h 1762125"/>
              <a:gd name="connsiteX6" fmla="*/ 3863535 w 4770795"/>
              <a:gd name="connsiteY6" fmla="*/ 0 h 1762125"/>
              <a:gd name="connsiteX7" fmla="*/ 4477102 w 4770795"/>
              <a:gd name="connsiteY7" fmla="*/ 0 h 1762125"/>
              <a:gd name="connsiteX8" fmla="*/ 4770795 w 4770795"/>
              <a:gd name="connsiteY8" fmla="*/ 293693 h 1762125"/>
              <a:gd name="connsiteX9" fmla="*/ 4770795 w 4770795"/>
              <a:gd name="connsiteY9" fmla="*/ 881063 h 1762125"/>
              <a:gd name="connsiteX10" fmla="*/ 4770795 w 4770795"/>
              <a:gd name="connsiteY10" fmla="*/ 1468432 h 1762125"/>
              <a:gd name="connsiteX11" fmla="*/ 4477102 w 4770795"/>
              <a:gd name="connsiteY11" fmla="*/ 1762125 h 1762125"/>
              <a:gd name="connsiteX12" fmla="*/ 3905369 w 4770795"/>
              <a:gd name="connsiteY12" fmla="*/ 1762125 h 1762125"/>
              <a:gd name="connsiteX13" fmla="*/ 3291803 w 4770795"/>
              <a:gd name="connsiteY13" fmla="*/ 1762125 h 1762125"/>
              <a:gd name="connsiteX14" fmla="*/ 2720070 w 4770795"/>
              <a:gd name="connsiteY14" fmla="*/ 1762125 h 1762125"/>
              <a:gd name="connsiteX15" fmla="*/ 2148338 w 4770795"/>
              <a:gd name="connsiteY15" fmla="*/ 1762125 h 1762125"/>
              <a:gd name="connsiteX16" fmla="*/ 1534771 w 4770795"/>
              <a:gd name="connsiteY16" fmla="*/ 1762125 h 1762125"/>
              <a:gd name="connsiteX17" fmla="*/ 963038 w 4770795"/>
              <a:gd name="connsiteY17" fmla="*/ 1762125 h 1762125"/>
              <a:gd name="connsiteX18" fmla="*/ 293693 w 4770795"/>
              <a:gd name="connsiteY18" fmla="*/ 1762125 h 1762125"/>
              <a:gd name="connsiteX19" fmla="*/ 0 w 4770795"/>
              <a:gd name="connsiteY19" fmla="*/ 1468432 h 1762125"/>
              <a:gd name="connsiteX20" fmla="*/ 0 w 4770795"/>
              <a:gd name="connsiteY20" fmla="*/ 916305 h 1762125"/>
              <a:gd name="connsiteX21" fmla="*/ 0 w 4770795"/>
              <a:gd name="connsiteY21" fmla="*/ 293693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0795" h="1762125" fill="none" extrusionOk="0">
                <a:moveTo>
                  <a:pt x="0" y="293693"/>
                </a:moveTo>
                <a:cubicBezTo>
                  <a:pt x="3078" y="128568"/>
                  <a:pt x="120263" y="31740"/>
                  <a:pt x="293693" y="0"/>
                </a:cubicBezTo>
                <a:cubicBezTo>
                  <a:pt x="499946" y="24156"/>
                  <a:pt x="720882" y="-24381"/>
                  <a:pt x="1032762" y="0"/>
                </a:cubicBezTo>
                <a:cubicBezTo>
                  <a:pt x="1344642" y="24381"/>
                  <a:pt x="1567996" y="-30214"/>
                  <a:pt x="1813665" y="0"/>
                </a:cubicBezTo>
                <a:cubicBezTo>
                  <a:pt x="2059334" y="30214"/>
                  <a:pt x="2126518" y="-14799"/>
                  <a:pt x="2385397" y="0"/>
                </a:cubicBezTo>
                <a:cubicBezTo>
                  <a:pt x="2644276" y="14799"/>
                  <a:pt x="2914854" y="29456"/>
                  <a:pt x="3166301" y="0"/>
                </a:cubicBezTo>
                <a:cubicBezTo>
                  <a:pt x="3417748" y="-29456"/>
                  <a:pt x="3571664" y="17356"/>
                  <a:pt x="3863535" y="0"/>
                </a:cubicBezTo>
                <a:cubicBezTo>
                  <a:pt x="4155406" y="-17356"/>
                  <a:pt x="4304211" y="19003"/>
                  <a:pt x="4477102" y="0"/>
                </a:cubicBezTo>
                <a:cubicBezTo>
                  <a:pt x="4633184" y="15033"/>
                  <a:pt x="4794356" y="125847"/>
                  <a:pt x="4770795" y="293693"/>
                </a:cubicBezTo>
                <a:cubicBezTo>
                  <a:pt x="4759372" y="510074"/>
                  <a:pt x="4762530" y="648463"/>
                  <a:pt x="4770795" y="881063"/>
                </a:cubicBezTo>
                <a:cubicBezTo>
                  <a:pt x="4779061" y="1113663"/>
                  <a:pt x="4756436" y="1302560"/>
                  <a:pt x="4770795" y="1468432"/>
                </a:cubicBezTo>
                <a:cubicBezTo>
                  <a:pt x="4760693" y="1646962"/>
                  <a:pt x="4648061" y="1775995"/>
                  <a:pt x="4477102" y="1762125"/>
                </a:cubicBezTo>
                <a:cubicBezTo>
                  <a:pt x="4340168" y="1781010"/>
                  <a:pt x="4057424" y="1752410"/>
                  <a:pt x="3905369" y="1762125"/>
                </a:cubicBezTo>
                <a:cubicBezTo>
                  <a:pt x="3753314" y="1771840"/>
                  <a:pt x="3523783" y="1764584"/>
                  <a:pt x="3291803" y="1762125"/>
                </a:cubicBezTo>
                <a:cubicBezTo>
                  <a:pt x="3059823" y="1759666"/>
                  <a:pt x="2880958" y="1755112"/>
                  <a:pt x="2720070" y="1762125"/>
                </a:cubicBezTo>
                <a:cubicBezTo>
                  <a:pt x="2559182" y="1769138"/>
                  <a:pt x="2352544" y="1735588"/>
                  <a:pt x="2148338" y="1762125"/>
                </a:cubicBezTo>
                <a:cubicBezTo>
                  <a:pt x="1944132" y="1788662"/>
                  <a:pt x="1834973" y="1791980"/>
                  <a:pt x="1534771" y="1762125"/>
                </a:cubicBezTo>
                <a:cubicBezTo>
                  <a:pt x="1234569" y="1732270"/>
                  <a:pt x="1243696" y="1771542"/>
                  <a:pt x="963038" y="1762125"/>
                </a:cubicBezTo>
                <a:cubicBezTo>
                  <a:pt x="682380" y="1752708"/>
                  <a:pt x="477943" y="1741702"/>
                  <a:pt x="293693" y="1762125"/>
                </a:cubicBezTo>
                <a:cubicBezTo>
                  <a:pt x="136733" y="1749002"/>
                  <a:pt x="25616" y="1621897"/>
                  <a:pt x="0" y="1468432"/>
                </a:cubicBezTo>
                <a:cubicBezTo>
                  <a:pt x="-5474" y="1257143"/>
                  <a:pt x="-27129" y="1041036"/>
                  <a:pt x="0" y="916305"/>
                </a:cubicBezTo>
                <a:cubicBezTo>
                  <a:pt x="27129" y="791574"/>
                  <a:pt x="-18648" y="529077"/>
                  <a:pt x="0" y="293693"/>
                </a:cubicBezTo>
                <a:close/>
              </a:path>
              <a:path w="4770795" h="1762125" stroke="0" extrusionOk="0">
                <a:moveTo>
                  <a:pt x="0" y="293693"/>
                </a:moveTo>
                <a:cubicBezTo>
                  <a:pt x="-20406" y="133453"/>
                  <a:pt x="108154" y="7601"/>
                  <a:pt x="293693" y="0"/>
                </a:cubicBezTo>
                <a:cubicBezTo>
                  <a:pt x="609631" y="-11159"/>
                  <a:pt x="716412" y="2791"/>
                  <a:pt x="990928" y="0"/>
                </a:cubicBezTo>
                <a:cubicBezTo>
                  <a:pt x="1265445" y="-2791"/>
                  <a:pt x="1311907" y="1927"/>
                  <a:pt x="1562660" y="0"/>
                </a:cubicBezTo>
                <a:cubicBezTo>
                  <a:pt x="1813413" y="-1927"/>
                  <a:pt x="2006978" y="15412"/>
                  <a:pt x="2176227" y="0"/>
                </a:cubicBezTo>
                <a:cubicBezTo>
                  <a:pt x="2345476" y="-15412"/>
                  <a:pt x="2520045" y="29922"/>
                  <a:pt x="2831628" y="0"/>
                </a:cubicBezTo>
                <a:cubicBezTo>
                  <a:pt x="3143211" y="-29922"/>
                  <a:pt x="3285719" y="9652"/>
                  <a:pt x="3528863" y="0"/>
                </a:cubicBezTo>
                <a:cubicBezTo>
                  <a:pt x="3772008" y="-9652"/>
                  <a:pt x="4237796" y="19386"/>
                  <a:pt x="4477102" y="0"/>
                </a:cubicBezTo>
                <a:cubicBezTo>
                  <a:pt x="4614313" y="-25162"/>
                  <a:pt x="4742408" y="110446"/>
                  <a:pt x="4770795" y="293693"/>
                </a:cubicBezTo>
                <a:cubicBezTo>
                  <a:pt x="4765988" y="483268"/>
                  <a:pt x="4789147" y="600607"/>
                  <a:pt x="4770795" y="869315"/>
                </a:cubicBezTo>
                <a:cubicBezTo>
                  <a:pt x="4752443" y="1138023"/>
                  <a:pt x="4792558" y="1292964"/>
                  <a:pt x="4770795" y="1468432"/>
                </a:cubicBezTo>
                <a:cubicBezTo>
                  <a:pt x="4775044" y="1627746"/>
                  <a:pt x="4614121" y="1780042"/>
                  <a:pt x="4477102" y="1762125"/>
                </a:cubicBezTo>
                <a:cubicBezTo>
                  <a:pt x="4334428" y="1749630"/>
                  <a:pt x="4070505" y="1756444"/>
                  <a:pt x="3905369" y="1762125"/>
                </a:cubicBezTo>
                <a:cubicBezTo>
                  <a:pt x="3740233" y="1767806"/>
                  <a:pt x="3470363" y="1768736"/>
                  <a:pt x="3291803" y="1762125"/>
                </a:cubicBezTo>
                <a:cubicBezTo>
                  <a:pt x="3113243" y="1755514"/>
                  <a:pt x="2854681" y="1730394"/>
                  <a:pt x="2594568" y="1762125"/>
                </a:cubicBezTo>
                <a:cubicBezTo>
                  <a:pt x="2334455" y="1793856"/>
                  <a:pt x="2077314" y="1796926"/>
                  <a:pt x="1855499" y="1762125"/>
                </a:cubicBezTo>
                <a:cubicBezTo>
                  <a:pt x="1633684" y="1727324"/>
                  <a:pt x="1436091" y="1772805"/>
                  <a:pt x="1241932" y="1762125"/>
                </a:cubicBezTo>
                <a:cubicBezTo>
                  <a:pt x="1047773" y="1751445"/>
                  <a:pt x="682687" y="1763443"/>
                  <a:pt x="293693" y="1762125"/>
                </a:cubicBezTo>
                <a:cubicBezTo>
                  <a:pt x="164909" y="1760871"/>
                  <a:pt x="-1349" y="1625510"/>
                  <a:pt x="0" y="1468432"/>
                </a:cubicBezTo>
                <a:cubicBezTo>
                  <a:pt x="19736" y="1223905"/>
                  <a:pt x="-5390" y="1047917"/>
                  <a:pt x="0" y="869315"/>
                </a:cubicBezTo>
                <a:cubicBezTo>
                  <a:pt x="5390" y="690713"/>
                  <a:pt x="-5157" y="502876"/>
                  <a:pt x="0" y="29369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 xmlns:ask="http://schemas.microsoft.com/office/drawing/2018/sketchyshapes" sd="3103302706">
                  <a:custGeom>
                    <a:avLst/>
                    <a:gdLst>
                      <a:gd name="connsiteX0" fmla="*/ 0 w 7135145"/>
                      <a:gd name="connsiteY0" fmla="*/ 344493 h 2066925"/>
                      <a:gd name="connsiteX1" fmla="*/ 439243 w 7135145"/>
                      <a:gd name="connsiteY1" fmla="*/ 0 h 2066925"/>
                      <a:gd name="connsiteX2" fmla="*/ 1544586 w 7135145"/>
                      <a:gd name="connsiteY2" fmla="*/ 0 h 2066925"/>
                      <a:gd name="connsiteX3" fmla="*/ 2712496 w 7135145"/>
                      <a:gd name="connsiteY3" fmla="*/ 0 h 2066925"/>
                      <a:gd name="connsiteX4" fmla="*/ 3567571 w 7135145"/>
                      <a:gd name="connsiteY4" fmla="*/ 0 h 2066925"/>
                      <a:gd name="connsiteX5" fmla="*/ 4735482 w 7135145"/>
                      <a:gd name="connsiteY5" fmla="*/ 0 h 2066925"/>
                      <a:gd name="connsiteX6" fmla="*/ 5778257 w 7135145"/>
                      <a:gd name="connsiteY6" fmla="*/ 0 h 2066925"/>
                      <a:gd name="connsiteX7" fmla="*/ 6695901 w 7135145"/>
                      <a:gd name="connsiteY7" fmla="*/ 0 h 2066925"/>
                      <a:gd name="connsiteX8" fmla="*/ 7135145 w 7135145"/>
                      <a:gd name="connsiteY8" fmla="*/ 344493 h 2066925"/>
                      <a:gd name="connsiteX9" fmla="*/ 7135145 w 7135145"/>
                      <a:gd name="connsiteY9" fmla="*/ 1033463 h 2066925"/>
                      <a:gd name="connsiteX10" fmla="*/ 7135145 w 7135145"/>
                      <a:gd name="connsiteY10" fmla="*/ 1722431 h 2066925"/>
                      <a:gd name="connsiteX11" fmla="*/ 6695901 w 7135145"/>
                      <a:gd name="connsiteY11" fmla="*/ 2066925 h 2066925"/>
                      <a:gd name="connsiteX12" fmla="*/ 5840824 w 7135145"/>
                      <a:gd name="connsiteY12" fmla="*/ 2066925 h 2066925"/>
                      <a:gd name="connsiteX13" fmla="*/ 4923181 w 7135145"/>
                      <a:gd name="connsiteY13" fmla="*/ 2066925 h 2066925"/>
                      <a:gd name="connsiteX14" fmla="*/ 4068104 w 7135145"/>
                      <a:gd name="connsiteY14" fmla="*/ 2066925 h 2066925"/>
                      <a:gd name="connsiteX15" fmla="*/ 3213029 w 7135145"/>
                      <a:gd name="connsiteY15" fmla="*/ 2066925 h 2066925"/>
                      <a:gd name="connsiteX16" fmla="*/ 2295385 w 7135145"/>
                      <a:gd name="connsiteY16" fmla="*/ 2066925 h 2066925"/>
                      <a:gd name="connsiteX17" fmla="*/ 1440308 w 7135145"/>
                      <a:gd name="connsiteY17" fmla="*/ 2066925 h 2066925"/>
                      <a:gd name="connsiteX18" fmla="*/ 439243 w 7135145"/>
                      <a:gd name="connsiteY18" fmla="*/ 2066925 h 2066925"/>
                      <a:gd name="connsiteX19" fmla="*/ 0 w 7135145"/>
                      <a:gd name="connsiteY19" fmla="*/ 1722431 h 2066925"/>
                      <a:gd name="connsiteX20" fmla="*/ 0 w 7135145"/>
                      <a:gd name="connsiteY20" fmla="*/ 1074801 h 2066925"/>
                      <a:gd name="connsiteX21" fmla="*/ 0 w 7135145"/>
                      <a:gd name="connsiteY21" fmla="*/ 344493 h 2066925"/>
                      <a:gd name="connsiteX0" fmla="*/ 0 w 7135145"/>
                      <a:gd name="connsiteY0" fmla="*/ 344493 h 2066925"/>
                      <a:gd name="connsiteX1" fmla="*/ 439243 w 7135145"/>
                      <a:gd name="connsiteY1" fmla="*/ 0 h 2066925"/>
                      <a:gd name="connsiteX2" fmla="*/ 1482020 w 7135145"/>
                      <a:gd name="connsiteY2" fmla="*/ 0 h 2066925"/>
                      <a:gd name="connsiteX3" fmla="*/ 1892456 w 7135145"/>
                      <a:gd name="connsiteY3" fmla="*/ 0 h 2066925"/>
                      <a:gd name="connsiteX4" fmla="*/ 2337095 w 7135145"/>
                      <a:gd name="connsiteY4" fmla="*/ 0 h 2066925"/>
                      <a:gd name="connsiteX5" fmla="*/ 3254739 w 7135145"/>
                      <a:gd name="connsiteY5" fmla="*/ 0 h 2066925"/>
                      <a:gd name="connsiteX6" fmla="*/ 4234949 w 7135145"/>
                      <a:gd name="connsiteY6" fmla="*/ 0 h 2066925"/>
                      <a:gd name="connsiteX7" fmla="*/ 5277726 w 7135145"/>
                      <a:gd name="connsiteY7" fmla="*/ 0 h 2066925"/>
                      <a:gd name="connsiteX8" fmla="*/ 6695901 w 7135145"/>
                      <a:gd name="connsiteY8" fmla="*/ 0 h 2066925"/>
                      <a:gd name="connsiteX9" fmla="*/ 7135145 w 7135145"/>
                      <a:gd name="connsiteY9" fmla="*/ 344493 h 2066925"/>
                      <a:gd name="connsiteX10" fmla="*/ 7135145 w 7135145"/>
                      <a:gd name="connsiteY10" fmla="*/ 1019683 h 2066925"/>
                      <a:gd name="connsiteX11" fmla="*/ 7135145 w 7135145"/>
                      <a:gd name="connsiteY11" fmla="*/ 1722431 h 2066925"/>
                      <a:gd name="connsiteX12" fmla="*/ 6695901 w 7135145"/>
                      <a:gd name="connsiteY12" fmla="*/ 2066925 h 2066925"/>
                      <a:gd name="connsiteX13" fmla="*/ 5840824 w 7135145"/>
                      <a:gd name="connsiteY13" fmla="*/ 2066925 h 2066925"/>
                      <a:gd name="connsiteX14" fmla="*/ 4923181 w 7135145"/>
                      <a:gd name="connsiteY14" fmla="*/ 2066925 h 2066925"/>
                      <a:gd name="connsiteX15" fmla="*/ 3880405 w 7135145"/>
                      <a:gd name="connsiteY15" fmla="*/ 2066925 h 2066925"/>
                      <a:gd name="connsiteX16" fmla="*/ 2775062 w 7135145"/>
                      <a:gd name="connsiteY16" fmla="*/ 2066925 h 2066925"/>
                      <a:gd name="connsiteX17" fmla="*/ 1857418 w 7135145"/>
                      <a:gd name="connsiteY17" fmla="*/ 2066925 h 2066925"/>
                      <a:gd name="connsiteX18" fmla="*/ 439243 w 7135145"/>
                      <a:gd name="connsiteY18" fmla="*/ 2066925 h 2066925"/>
                      <a:gd name="connsiteX19" fmla="*/ 0 w 7135145"/>
                      <a:gd name="connsiteY19" fmla="*/ 1722431 h 2066925"/>
                      <a:gd name="connsiteX20" fmla="*/ 0 w 7135145"/>
                      <a:gd name="connsiteY20" fmla="*/ 1019683 h 2066925"/>
                      <a:gd name="connsiteX21" fmla="*/ 0 w 7135145"/>
                      <a:gd name="connsiteY21" fmla="*/ 344493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35145" h="2066925" fill="none" extrusionOk="0">
                        <a:moveTo>
                          <a:pt x="0" y="344493"/>
                        </a:moveTo>
                        <a:cubicBezTo>
                          <a:pt x="20561" y="107525"/>
                          <a:pt x="168629" y="-7995"/>
                          <a:pt x="439243" y="0"/>
                        </a:cubicBezTo>
                        <a:cubicBezTo>
                          <a:pt x="718230" y="10499"/>
                          <a:pt x="1127484" y="-53869"/>
                          <a:pt x="1544586" y="0"/>
                        </a:cubicBezTo>
                        <a:cubicBezTo>
                          <a:pt x="2006586" y="-1335"/>
                          <a:pt x="2288642" y="-23363"/>
                          <a:pt x="2712496" y="0"/>
                        </a:cubicBezTo>
                        <a:cubicBezTo>
                          <a:pt x="3078654" y="38537"/>
                          <a:pt x="3196219" y="-21149"/>
                          <a:pt x="3567571" y="0"/>
                        </a:cubicBezTo>
                        <a:cubicBezTo>
                          <a:pt x="3974745" y="19836"/>
                          <a:pt x="4411892" y="66115"/>
                          <a:pt x="4735482" y="0"/>
                        </a:cubicBezTo>
                        <a:cubicBezTo>
                          <a:pt x="5104296" y="-43813"/>
                          <a:pt x="5365416" y="35410"/>
                          <a:pt x="5778257" y="0"/>
                        </a:cubicBezTo>
                        <a:cubicBezTo>
                          <a:pt x="6210166" y="-12908"/>
                          <a:pt x="6442538" y="30543"/>
                          <a:pt x="6695901" y="0"/>
                        </a:cubicBezTo>
                        <a:cubicBezTo>
                          <a:pt x="6936725" y="34146"/>
                          <a:pt x="7174844" y="141911"/>
                          <a:pt x="7135145" y="344493"/>
                        </a:cubicBezTo>
                        <a:cubicBezTo>
                          <a:pt x="7126935" y="585718"/>
                          <a:pt x="7146271" y="762782"/>
                          <a:pt x="7135145" y="1033463"/>
                        </a:cubicBezTo>
                        <a:cubicBezTo>
                          <a:pt x="7180505" y="1301144"/>
                          <a:pt x="7148996" y="1517381"/>
                          <a:pt x="7135145" y="1722431"/>
                        </a:cubicBezTo>
                        <a:cubicBezTo>
                          <a:pt x="7121047" y="1926825"/>
                          <a:pt x="6931273" y="2124076"/>
                          <a:pt x="6695901" y="2066925"/>
                        </a:cubicBezTo>
                        <a:cubicBezTo>
                          <a:pt x="6482738" y="2098472"/>
                          <a:pt x="6074752" y="2074564"/>
                          <a:pt x="5840824" y="2066925"/>
                        </a:cubicBezTo>
                        <a:cubicBezTo>
                          <a:pt x="5588565" y="2010570"/>
                          <a:pt x="5306541" y="2040610"/>
                          <a:pt x="4923181" y="2066925"/>
                        </a:cubicBezTo>
                        <a:cubicBezTo>
                          <a:pt x="4567540" y="2027409"/>
                          <a:pt x="4298606" y="2008460"/>
                          <a:pt x="4068104" y="2066925"/>
                        </a:cubicBezTo>
                        <a:cubicBezTo>
                          <a:pt x="3804320" y="2060104"/>
                          <a:pt x="3532267" y="2037913"/>
                          <a:pt x="3213029" y="2066925"/>
                        </a:cubicBezTo>
                        <a:cubicBezTo>
                          <a:pt x="2897740" y="2103842"/>
                          <a:pt x="2726493" y="2137402"/>
                          <a:pt x="2295385" y="2066925"/>
                        </a:cubicBezTo>
                        <a:cubicBezTo>
                          <a:pt x="1843379" y="2038649"/>
                          <a:pt x="1855192" y="2067350"/>
                          <a:pt x="1440308" y="2066925"/>
                        </a:cubicBezTo>
                        <a:cubicBezTo>
                          <a:pt x="1031469" y="2052146"/>
                          <a:pt x="716809" y="2055003"/>
                          <a:pt x="439243" y="2066925"/>
                        </a:cubicBezTo>
                        <a:cubicBezTo>
                          <a:pt x="195570" y="2044120"/>
                          <a:pt x="47101" y="1899020"/>
                          <a:pt x="0" y="1722431"/>
                        </a:cubicBezTo>
                        <a:cubicBezTo>
                          <a:pt x="-12289" y="1489872"/>
                          <a:pt x="-22116" y="1242236"/>
                          <a:pt x="0" y="1074801"/>
                        </a:cubicBezTo>
                        <a:cubicBezTo>
                          <a:pt x="60193" y="990520"/>
                          <a:pt x="-23170" y="587120"/>
                          <a:pt x="0" y="344493"/>
                        </a:cubicBezTo>
                        <a:close/>
                      </a:path>
                      <a:path w="7135145" h="2066925" stroke="0" extrusionOk="0">
                        <a:moveTo>
                          <a:pt x="0" y="344493"/>
                        </a:moveTo>
                        <a:cubicBezTo>
                          <a:pt x="-1626" y="162495"/>
                          <a:pt x="146764" y="-12296"/>
                          <a:pt x="439243" y="0"/>
                        </a:cubicBezTo>
                        <a:cubicBezTo>
                          <a:pt x="900491" y="-4941"/>
                          <a:pt x="1099851" y="20030"/>
                          <a:pt x="1482020" y="0"/>
                        </a:cubicBezTo>
                        <a:cubicBezTo>
                          <a:pt x="1667419" y="10641"/>
                          <a:pt x="1696063" y="4145"/>
                          <a:pt x="1892456" y="0"/>
                        </a:cubicBezTo>
                        <a:cubicBezTo>
                          <a:pt x="2088849" y="-4145"/>
                          <a:pt x="2124160" y="18756"/>
                          <a:pt x="2337095" y="0"/>
                        </a:cubicBezTo>
                        <a:cubicBezTo>
                          <a:pt x="2731088" y="23639"/>
                          <a:pt x="2989578" y="44586"/>
                          <a:pt x="3254739" y="0"/>
                        </a:cubicBezTo>
                        <a:cubicBezTo>
                          <a:pt x="3516937" y="-45105"/>
                          <a:pt x="3772532" y="47749"/>
                          <a:pt x="4234949" y="0"/>
                        </a:cubicBezTo>
                        <a:cubicBezTo>
                          <a:pt x="4704283" y="-17014"/>
                          <a:pt x="4922686" y="16398"/>
                          <a:pt x="5277726" y="0"/>
                        </a:cubicBezTo>
                        <a:cubicBezTo>
                          <a:pt x="5611076" y="-45406"/>
                          <a:pt x="6358997" y="14136"/>
                          <a:pt x="6695901" y="0"/>
                        </a:cubicBezTo>
                        <a:cubicBezTo>
                          <a:pt x="6874807" y="-54205"/>
                          <a:pt x="7135933" y="123014"/>
                          <a:pt x="7135145" y="344493"/>
                        </a:cubicBezTo>
                        <a:cubicBezTo>
                          <a:pt x="7118514" y="588050"/>
                          <a:pt x="7145528" y="688018"/>
                          <a:pt x="7135145" y="1019683"/>
                        </a:cubicBezTo>
                        <a:cubicBezTo>
                          <a:pt x="7101556" y="1344913"/>
                          <a:pt x="7172718" y="1521497"/>
                          <a:pt x="7135145" y="1722431"/>
                        </a:cubicBezTo>
                        <a:cubicBezTo>
                          <a:pt x="7132895" y="1913429"/>
                          <a:pt x="6853912" y="2075539"/>
                          <a:pt x="6695901" y="2066925"/>
                        </a:cubicBezTo>
                        <a:cubicBezTo>
                          <a:pt x="6517428" y="2051391"/>
                          <a:pt x="6074997" y="2010566"/>
                          <a:pt x="5840824" y="2066925"/>
                        </a:cubicBezTo>
                        <a:cubicBezTo>
                          <a:pt x="5616979" y="2067279"/>
                          <a:pt x="5202075" y="2133506"/>
                          <a:pt x="4923181" y="2066925"/>
                        </a:cubicBezTo>
                        <a:cubicBezTo>
                          <a:pt x="4615084" y="2058232"/>
                          <a:pt x="4310146" y="2059779"/>
                          <a:pt x="3880405" y="2066925"/>
                        </a:cubicBezTo>
                        <a:cubicBezTo>
                          <a:pt x="3496248" y="2095471"/>
                          <a:pt x="3127410" y="2135084"/>
                          <a:pt x="2775062" y="2066925"/>
                        </a:cubicBezTo>
                        <a:cubicBezTo>
                          <a:pt x="2433734" y="2025497"/>
                          <a:pt x="2198164" y="2128278"/>
                          <a:pt x="1857418" y="2066925"/>
                        </a:cubicBezTo>
                        <a:cubicBezTo>
                          <a:pt x="1665808" y="2086375"/>
                          <a:pt x="929151" y="2071247"/>
                          <a:pt x="439243" y="2066925"/>
                        </a:cubicBezTo>
                        <a:cubicBezTo>
                          <a:pt x="244857" y="2056089"/>
                          <a:pt x="1406" y="1909879"/>
                          <a:pt x="0" y="1722431"/>
                        </a:cubicBezTo>
                        <a:cubicBezTo>
                          <a:pt x="27751" y="1411764"/>
                          <a:pt x="-9436" y="1245346"/>
                          <a:pt x="0" y="1019683"/>
                        </a:cubicBezTo>
                        <a:cubicBezTo>
                          <a:pt x="26765" y="763534"/>
                          <a:pt x="6014" y="603531"/>
                          <a:pt x="0" y="344493"/>
                        </a:cubicBezTo>
                        <a:close/>
                      </a:path>
                      <a:path w="7135145" h="2066925" fill="none" stroke="0" extrusionOk="0">
                        <a:moveTo>
                          <a:pt x="0" y="344493"/>
                        </a:moveTo>
                        <a:cubicBezTo>
                          <a:pt x="-21047" y="153272"/>
                          <a:pt x="163346" y="42610"/>
                          <a:pt x="439243" y="0"/>
                        </a:cubicBezTo>
                        <a:cubicBezTo>
                          <a:pt x="687671" y="-20163"/>
                          <a:pt x="1050138" y="-1879"/>
                          <a:pt x="1544586" y="0"/>
                        </a:cubicBezTo>
                        <a:cubicBezTo>
                          <a:pt x="1949668" y="-2106"/>
                          <a:pt x="2344195" y="-24003"/>
                          <a:pt x="2712496" y="0"/>
                        </a:cubicBezTo>
                        <a:cubicBezTo>
                          <a:pt x="3064760" y="49247"/>
                          <a:pt x="3176952" y="-32943"/>
                          <a:pt x="3567571" y="0"/>
                        </a:cubicBezTo>
                        <a:cubicBezTo>
                          <a:pt x="3881749" y="-36303"/>
                          <a:pt x="4389655" y="60938"/>
                          <a:pt x="4735482" y="0"/>
                        </a:cubicBezTo>
                        <a:cubicBezTo>
                          <a:pt x="5141376" y="-85328"/>
                          <a:pt x="5335078" y="13324"/>
                          <a:pt x="5778257" y="0"/>
                        </a:cubicBezTo>
                        <a:cubicBezTo>
                          <a:pt x="6175298" y="-60107"/>
                          <a:pt x="6402526" y="-3510"/>
                          <a:pt x="6695901" y="0"/>
                        </a:cubicBezTo>
                        <a:cubicBezTo>
                          <a:pt x="6974512" y="19244"/>
                          <a:pt x="7175553" y="143953"/>
                          <a:pt x="7135145" y="344493"/>
                        </a:cubicBezTo>
                        <a:cubicBezTo>
                          <a:pt x="7091419" y="619144"/>
                          <a:pt x="7102602" y="759446"/>
                          <a:pt x="7135145" y="1033463"/>
                        </a:cubicBezTo>
                        <a:cubicBezTo>
                          <a:pt x="7168706" y="1291887"/>
                          <a:pt x="7083400" y="1549403"/>
                          <a:pt x="7135145" y="1722431"/>
                        </a:cubicBezTo>
                        <a:cubicBezTo>
                          <a:pt x="7130059" y="1924272"/>
                          <a:pt x="6941368" y="2033969"/>
                          <a:pt x="6695901" y="2066925"/>
                        </a:cubicBezTo>
                        <a:cubicBezTo>
                          <a:pt x="6479937" y="2066008"/>
                          <a:pt x="6020922" y="2078879"/>
                          <a:pt x="5840824" y="2066925"/>
                        </a:cubicBezTo>
                        <a:cubicBezTo>
                          <a:pt x="5560821" y="2063488"/>
                          <a:pt x="5274147" y="2033095"/>
                          <a:pt x="4923181" y="2066925"/>
                        </a:cubicBezTo>
                        <a:cubicBezTo>
                          <a:pt x="4594770" y="2076838"/>
                          <a:pt x="4327812" y="2112248"/>
                          <a:pt x="4068104" y="2066925"/>
                        </a:cubicBezTo>
                        <a:cubicBezTo>
                          <a:pt x="3781193" y="2070333"/>
                          <a:pt x="3535428" y="2093000"/>
                          <a:pt x="3213029" y="2066925"/>
                        </a:cubicBezTo>
                        <a:cubicBezTo>
                          <a:pt x="2932908" y="2097103"/>
                          <a:pt x="2742606" y="2095269"/>
                          <a:pt x="2295385" y="2066925"/>
                        </a:cubicBezTo>
                        <a:cubicBezTo>
                          <a:pt x="1845100" y="2036211"/>
                          <a:pt x="1865915" y="2082679"/>
                          <a:pt x="1440308" y="2066925"/>
                        </a:cubicBezTo>
                        <a:cubicBezTo>
                          <a:pt x="1017354" y="2015757"/>
                          <a:pt x="706554" y="1989546"/>
                          <a:pt x="439243" y="2066925"/>
                        </a:cubicBezTo>
                        <a:cubicBezTo>
                          <a:pt x="228425" y="2028814"/>
                          <a:pt x="36463" y="1907663"/>
                          <a:pt x="0" y="1722431"/>
                        </a:cubicBezTo>
                        <a:cubicBezTo>
                          <a:pt x="-18398" y="1479996"/>
                          <a:pt x="-17204" y="1212193"/>
                          <a:pt x="0" y="1074801"/>
                        </a:cubicBezTo>
                        <a:cubicBezTo>
                          <a:pt x="15320" y="939521"/>
                          <a:pt x="-31326" y="589872"/>
                          <a:pt x="0" y="3444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dirty="0" err="1">
                <a:solidFill>
                  <a:srgbClr val="002060"/>
                </a:solidFill>
                <a:latin typeface="Cambria" panose="02040503050406030204" pitchFamily="18" charset="0"/>
                <a:ea typeface="Cambria" panose="02040503050406030204" pitchFamily="18" charset="0"/>
              </a:rPr>
              <a:t>Đó</a:t>
            </a:r>
            <a:r>
              <a:rPr lang="vi-VN" sz="4000" dirty="0">
                <a:solidFill>
                  <a:srgbClr val="002060"/>
                </a:solidFill>
                <a:latin typeface="Cambria" panose="02040503050406030204" pitchFamily="18" charset="0"/>
                <a:ea typeface="Cambria" panose="02040503050406030204" pitchFamily="18" charset="0"/>
              </a:rPr>
              <a:t>ng vai theo cặp nhắc nhau cách trả lại người đánh mất mỗi khi nhặt được của rơi. </a:t>
            </a:r>
          </a:p>
        </p:txBody>
      </p:sp>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20D55FC-A130-417C-0AEA-AE960D2DC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2B8B3AC8-ACDD-5D81-1F5D-7F7EE97886BA}"/>
              </a:ext>
            </a:extLst>
          </p:cNvPr>
          <p:cNvSpPr txBox="1"/>
          <p:nvPr/>
        </p:nvSpPr>
        <p:spPr>
          <a:xfrm>
            <a:off x="3419475" y="2790453"/>
            <a:ext cx="83153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cs typeface="iCiel Cucho Bold" pitchFamily="50" charset="0"/>
              </a:rPr>
              <a:t>Của</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rơi</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là</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của</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người</a:t>
            </a:r>
            <a:r>
              <a:rPr kumimoji="0" lang="en-US" sz="4000" b="0" i="0" u="none" strike="noStrike" kern="1200" cap="none" spc="0" normalizeH="0" noProof="0" dirty="0">
                <a:ln>
                  <a:noFill/>
                </a:ln>
                <a:solidFill>
                  <a:srgbClr val="002060"/>
                </a:solidFill>
                <a:effectLst/>
                <a:uLnTx/>
                <a:uFillTx/>
                <a:cs typeface="iCiel Cucho Bold" pitchFamily="50" charset="0"/>
              </a:rPr>
              <a:t> 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srgbClr val="002060"/>
                </a:solidFill>
                <a:cs typeface="iCiel Cucho Bold" pitchFamily="50" charset="0"/>
              </a:rPr>
              <a:t>Nếu</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em</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nhặt</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được</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thật</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thà</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trả</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ngay</a:t>
            </a:r>
            <a:endParaRPr kumimoji="0" lang="vi-VN" sz="4000" b="0" i="0" u="none" strike="noStrike" kern="1200" cap="none" spc="0" normalizeH="0" baseline="0" noProof="0" dirty="0">
              <a:ln>
                <a:noFill/>
              </a:ln>
              <a:solidFill>
                <a:srgbClr val="002060"/>
              </a:solidFill>
              <a:effectLst/>
              <a:uLnTx/>
              <a:uFillTx/>
              <a:cs typeface="iCiel Cucho Bold" pitchFamily="50" charset="0"/>
            </a:endParaRPr>
          </a:p>
        </p:txBody>
      </p:sp>
    </p:spTree>
    <p:extLst>
      <p:ext uri="{BB962C8B-B14F-4D97-AF65-F5344CB8AC3E}">
        <p14:creationId xmlns:p14="http://schemas.microsoft.com/office/powerpoint/2010/main" val="121891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5" name="Picture 4">
            <a:extLst>
              <a:ext uri="{FF2B5EF4-FFF2-40B4-BE49-F238E27FC236}">
                <a16:creationId xmlns:a16="http://schemas.microsoft.com/office/drawing/2014/main" id="{12EB076D-C7E9-7C51-55A4-2114133CD3E7}"/>
              </a:ext>
            </a:extLst>
          </p:cNvPr>
          <p:cNvPicPr>
            <a:picLocks noChangeAspect="1"/>
          </p:cNvPicPr>
          <p:nvPr/>
        </p:nvPicPr>
        <p:blipFill>
          <a:blip r:embed="rId5"/>
          <a:stretch>
            <a:fillRect/>
          </a:stretch>
        </p:blipFill>
        <p:spPr>
          <a:xfrm>
            <a:off x="1266769" y="1536474"/>
            <a:ext cx="10077561" cy="2280102"/>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4"/>
          <a:stretch>
            <a:fillRect/>
          </a:stretch>
        </p:blipFill>
        <p:spPr>
          <a:xfrm>
            <a:off x="1119670" y="790216"/>
            <a:ext cx="4194412" cy="5078408"/>
          </a:xfrm>
          <a:prstGeom prst="rect">
            <a:avLst/>
          </a:prstGeom>
        </p:spPr>
      </p:pic>
      <p:sp>
        <p:nvSpPr>
          <p:cNvPr id="5" name="TextBox 4">
            <a:extLst>
              <a:ext uri="{FF2B5EF4-FFF2-40B4-BE49-F238E27FC236}">
                <a16:creationId xmlns:a16="http://schemas.microsoft.com/office/drawing/2014/main" id="{37621F09-DDE0-6281-35C8-4C5A2647F5DA}"/>
              </a:ext>
            </a:extLst>
          </p:cNvPr>
          <p:cNvSpPr txBox="1"/>
          <p:nvPr/>
        </p:nvSpPr>
        <p:spPr>
          <a:xfrm>
            <a:off x="6572250" y="1200150"/>
            <a:ext cx="4591050" cy="3631763"/>
          </a:xfrm>
          <a:prstGeom prst="rect">
            <a:avLst/>
          </a:prstGeom>
          <a:noFill/>
        </p:spPr>
        <p:txBody>
          <a:bodyPr wrap="square" rtlCol="0">
            <a:spAutoFit/>
          </a:bodyPr>
          <a:lstStyle/>
          <a:p>
            <a:pPr algn="ctr"/>
            <a:r>
              <a:rPr lang="en-US" sz="11500" dirty="0">
                <a:solidFill>
                  <a:srgbClr val="0070C0"/>
                </a:solidFill>
                <a:latin typeface="SVN-Poky's" panose="020B0606040200020203" pitchFamily="34" charset="0"/>
              </a:rPr>
              <a:t>KHÁM PHÁ</a:t>
            </a:r>
          </a:p>
        </p:txBody>
      </p:sp>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1696454" y="121249"/>
            <a:ext cx="87905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Kể</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theo</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BF03ECA4-C838-CF3B-C158-680734D60E8F}"/>
              </a:ext>
            </a:extLst>
          </p:cNvPr>
          <p:cNvPicPr>
            <a:picLocks noChangeAspect="1"/>
          </p:cNvPicPr>
          <p:nvPr/>
        </p:nvPicPr>
        <p:blipFill>
          <a:blip r:embed="rId2"/>
          <a:stretch>
            <a:fillRect/>
          </a:stretch>
        </p:blipFill>
        <p:spPr>
          <a:xfrm>
            <a:off x="2682662" y="890690"/>
            <a:ext cx="6677025" cy="5419725"/>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D7B65-C26B-0AE7-3BD3-C32E76AF1DD6}"/>
              </a:ext>
            </a:extLst>
          </p:cNvPr>
          <p:cNvPicPr>
            <a:picLocks noChangeAspect="1"/>
          </p:cNvPicPr>
          <p:nvPr/>
        </p:nvPicPr>
        <p:blipFill>
          <a:blip r:embed="rId2"/>
          <a:stretch>
            <a:fillRect/>
          </a:stretch>
        </p:blipFill>
        <p:spPr>
          <a:xfrm>
            <a:off x="2095751" y="77255"/>
            <a:ext cx="7465344" cy="5862836"/>
          </a:xfrm>
          <a:prstGeom prst="rect">
            <a:avLst/>
          </a:prstGeom>
        </p:spPr>
      </p:pic>
      <p:sp>
        <p:nvSpPr>
          <p:cNvPr id="8" name="Lưu đồ: Đường kết nối 8">
            <a:extLst>
              <a:ext uri="{FF2B5EF4-FFF2-40B4-BE49-F238E27FC236}">
                <a16:creationId xmlns:a16="http://schemas.microsoft.com/office/drawing/2014/main" id="{4B8213D7-7EB3-4145-8DB3-68C6E9541CB1}"/>
              </a:ext>
            </a:extLst>
          </p:cNvPr>
          <p:cNvSpPr/>
          <p:nvPr/>
        </p:nvSpPr>
        <p:spPr>
          <a:xfrm>
            <a:off x="2210591" y="269385"/>
            <a:ext cx="773239" cy="869604"/>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rPr>
              <a:t>1</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6295" y="-22704"/>
            <a:ext cx="8454189" cy="6451000"/>
          </a:xfrm>
          <a:prstGeom prst="rect">
            <a:avLst/>
          </a:prstGeom>
        </p:spPr>
      </p:pic>
    </p:spTree>
    <p:extLst>
      <p:ext uri="{BB962C8B-B14F-4D97-AF65-F5344CB8AC3E}">
        <p14:creationId xmlns:p14="http://schemas.microsoft.com/office/powerpoint/2010/main" val="1990707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F2B44-D444-D5B6-FEC2-7FC0EECEA9D1}"/>
              </a:ext>
            </a:extLst>
          </p:cNvPr>
          <p:cNvPicPr>
            <a:picLocks noChangeAspect="1"/>
          </p:cNvPicPr>
          <p:nvPr/>
        </p:nvPicPr>
        <p:blipFill>
          <a:blip r:embed="rId2"/>
          <a:stretch>
            <a:fillRect/>
          </a:stretch>
        </p:blipFill>
        <p:spPr>
          <a:xfrm>
            <a:off x="2355529" y="337885"/>
            <a:ext cx="7606618" cy="5232236"/>
          </a:xfrm>
          <a:prstGeom prst="rect">
            <a:avLst/>
          </a:prstGeom>
        </p:spPr>
      </p:pic>
      <p:sp>
        <p:nvSpPr>
          <p:cNvPr id="9" name="Lưu đồ: Đường kết nối 8">
            <a:extLst>
              <a:ext uri="{FF2B5EF4-FFF2-40B4-BE49-F238E27FC236}">
                <a16:creationId xmlns:a16="http://schemas.microsoft.com/office/drawing/2014/main" id="{401E4F77-2613-496B-9548-BC84BAE4EE92}"/>
              </a:ext>
            </a:extLst>
          </p:cNvPr>
          <p:cNvSpPr/>
          <p:nvPr/>
        </p:nvSpPr>
        <p:spPr>
          <a:xfrm>
            <a:off x="2355529" y="458904"/>
            <a:ext cx="1028536" cy="904675"/>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800" b="1" kern="0" dirty="0">
                <a:solidFill>
                  <a:srgbClr val="FFFFFF"/>
                </a:solidFill>
                <a:effectLst>
                  <a:outerShdw blurRad="38100" dist="38100" dir="2700000" algn="tl">
                    <a:srgbClr val="000000">
                      <a:alpha val="43137"/>
                    </a:srgbClr>
                  </a:outerShdw>
                </a:effectLst>
                <a:latin typeface="Arial-Rounded"/>
                <a:ea typeface="Arial-Rounded"/>
                <a:cs typeface="Times New Roman" panose="02020603050405020304" pitchFamily="18" charset="0"/>
              </a:rPr>
              <a:t>3</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Tree>
    <p:extLst>
      <p:ext uri="{BB962C8B-B14F-4D97-AF65-F5344CB8AC3E}">
        <p14:creationId xmlns:p14="http://schemas.microsoft.com/office/powerpoint/2010/main" val="1667797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356</Words>
  <Application>Microsoft Office PowerPoint</Application>
  <PresentationFormat>Widescreen</PresentationFormat>
  <Paragraphs>23</Paragraphs>
  <Slides>24</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等线 Light</vt:lpstr>
      <vt:lpstr>iCiel Cucho Bold</vt:lpstr>
      <vt:lpstr>SVN-Poky's</vt:lpstr>
      <vt:lpstr>Arial</vt:lpstr>
      <vt:lpstr>Arial-Rounded</vt:lpstr>
      <vt:lpstr>Calibri</vt:lpstr>
      <vt:lpstr>Calibri Light</vt:lpstr>
      <vt:lpstr>Cambria</vt:lpstr>
      <vt:lpstr>Times New Roman</vt:lpstr>
      <vt:lpstr>Office 主题​​</vt:lpstr>
      <vt:lpstr>2_Office Theme</vt:lpstr>
      <vt:lpstr>Chủ đề Office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39</cp:revision>
  <dcterms:created xsi:type="dcterms:W3CDTF">2023-11-16T08:03:43Z</dcterms:created>
  <dcterms:modified xsi:type="dcterms:W3CDTF">2025-04-05T14:11:51Z</dcterms:modified>
</cp:coreProperties>
</file>