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5" r:id="rId2"/>
    <p:sldMasterId id="2147483677" r:id="rId3"/>
  </p:sldMasterIdLst>
  <p:notesMasterIdLst>
    <p:notesMasterId r:id="rId19"/>
  </p:notesMasterIdLst>
  <p:sldIdLst>
    <p:sldId id="551" r:id="rId4"/>
    <p:sldId id="512" r:id="rId5"/>
    <p:sldId id="548" r:id="rId6"/>
    <p:sldId id="550" r:id="rId7"/>
    <p:sldId id="536" r:id="rId8"/>
    <p:sldId id="498" r:id="rId9"/>
    <p:sldId id="540" r:id="rId10"/>
    <p:sldId id="541" r:id="rId11"/>
    <p:sldId id="542" r:id="rId12"/>
    <p:sldId id="543" r:id="rId13"/>
    <p:sldId id="544" r:id="rId14"/>
    <p:sldId id="545" r:id="rId15"/>
    <p:sldId id="529" r:id="rId16"/>
    <p:sldId id="549" r:id="rId17"/>
    <p:sldId id="527" r:id="rId18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713CB"/>
    <a:srgbClr val="00FFFF"/>
    <a:srgbClr val="A50B79"/>
    <a:srgbClr val="CCFFFF"/>
    <a:srgbClr val="FFFFCC"/>
    <a:srgbClr val="66FF66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9876" autoAdjust="0"/>
  </p:normalViewPr>
  <p:slideViewPr>
    <p:cSldViewPr>
      <p:cViewPr varScale="1">
        <p:scale>
          <a:sx n="60" d="100"/>
          <a:sy n="60" d="100"/>
        </p:scale>
        <p:origin x="762" y="13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F40B691-87D8-423C-B7D4-6FF5C99EF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8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Bài ngôi sao lấp lánh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E1ADD1-2183-41DC-BD50-2FB4CA4BABDE}" type="slidenum">
              <a:rPr lang="en-US">
                <a:solidFill>
                  <a:prstClr val="black"/>
                </a:solidFill>
              </a:rPr>
              <a:pPr eaLnBrk="1" hangingPunct="1"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49F05-084B-4B0D-B632-F73AD16CE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7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21984-D49D-467F-89A5-9ABFD0126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2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BDF32-BCE3-4E36-B972-764140844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25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90AD5-7A67-4900-946E-9D5F000DC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7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52A1F-EB0E-404F-B40B-DDD0B3CFC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93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35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00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79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26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13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4"/>
            <a:ext cx="484822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40" y="1535114"/>
            <a:ext cx="48501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40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5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89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FD4ED-6121-4EC8-8CB6-6E10BAEDD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40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75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57" y="273050"/>
            <a:ext cx="360997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6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57" y="1435104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42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2"/>
            <a:ext cx="658368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47"/>
            <a:ext cx="658368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934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88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1"/>
            <a:ext cx="24688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1"/>
            <a:ext cx="72237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01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990726" y="1600200"/>
            <a:ext cx="8204834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83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22960" y="1219201"/>
            <a:ext cx="932688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83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468880" y="3505200"/>
            <a:ext cx="768096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BDD59-D3BE-4684-BBDE-BE058F771C4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4/14/2025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F797C-C4F3-47D4-953F-E725230918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02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CA2B5-4B67-4C8E-89AC-5B70AB195CF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4/14/2025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2284C-8C3C-40BF-BEAD-941CDE119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52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357C-0DDD-4B6A-B9C8-5527736DA08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4/14/2025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1B48E-6A31-4DCE-AC7C-BB6DA7B896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49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19205-BE42-43B8-8661-0CA5059765B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4/14/2025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C0B4-2B8E-4C97-945B-FE77618E3F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46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7DFAB-452C-47E2-8D20-22FB6BDF12F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4/14/2025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A8A4B-6075-4DE0-80FD-AC8D2B424A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46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2CBB1-2886-4540-9551-75D7DCF07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077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261DA-B55E-4CFB-9390-6A7ECB2E7A2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4/14/2025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D9D8A-28DF-4B54-A58B-298EC76213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38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77181-0D60-4BAB-B7FC-33711DF8326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4/14/2025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E2521-5B70-4548-94E4-D6FCBB0F50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54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D888E-5D1A-4235-8AD6-7F36A2F5D79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4/14/2025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66905-CB61-48E0-9FFE-8D058CA4AF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916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E4AEB-533B-4FF4-B03F-3BE45630FD3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4/14/2025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83679-A44B-4F2F-B355-3844654093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248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88E41-DE42-4896-B21A-7EB7E55F806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4/14/2025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E4C13-5018-439E-9F32-BF51F6D591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75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293DB-A890-4F0E-8B96-6A047D6585A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4/14/2025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E5884-7569-41DF-9ECB-4938C243AC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209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62CB5-C2BF-4DBC-AFCF-429438520FE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4/14/2025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B833A-B694-4248-A5FA-F88D83A10F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7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29080-C148-44A1-B9D8-CA42A946C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E7F68-4AD0-409D-9352-1AE2F4FC3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B2B77-723D-4217-B17A-00DC18C6C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5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BE46D-740D-44FF-9C22-69646E1CE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0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619B9-7448-46E7-BA39-34B11DF0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7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16672-6862-4F9D-9CB0-996E6B930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9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2DBC3F42-49A1-49D3-851E-A50F8954C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3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4/14/2025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3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3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513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285876" y="304800"/>
            <a:ext cx="9138284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640" y="1600201"/>
            <a:ext cx="987552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72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8640" y="6248400"/>
            <a:ext cx="25603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l" eaLnBrk="1" hangingPunct="1">
              <a:defRPr/>
            </a:pPr>
            <a:fld id="{60C09ED0-B5F5-41F2-B1A8-FEAECC381613}" type="datetimeFigureOut">
              <a:rPr lang="en-US">
                <a:solidFill>
                  <a:srgbClr val="000000"/>
                </a:solidFill>
                <a:latin typeface="Arial" charset="0"/>
              </a:rPr>
              <a:pPr algn="l" eaLnBrk="1" hangingPunct="1">
                <a:defRPr/>
              </a:pPr>
              <a:t>4/14/2025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2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040" y="6248400"/>
            <a:ext cx="34747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29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3840" y="6248400"/>
            <a:ext cx="25603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eaLnBrk="1" hangingPunct="1">
              <a:defRPr/>
            </a:pPr>
            <a:fld id="{8307B417-F705-491C-B5A2-79206CAE4F3A}" type="slidenum">
              <a:rPr lang="en-US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548640" y="274638"/>
            <a:ext cx="987552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896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2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4217a0hoakhongdungtrongphong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7368" y="-304800"/>
            <a:ext cx="1397889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1093912" y="260648"/>
            <a:ext cx="8728710" cy="170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 giáo về dự giờ thăm lớp</a:t>
            </a:r>
          </a:p>
        </p:txBody>
      </p:sp>
    </p:spTree>
    <p:extLst>
      <p:ext uri="{BB962C8B-B14F-4D97-AF65-F5344CB8AC3E}">
        <p14:creationId xmlns:p14="http://schemas.microsoft.com/office/powerpoint/2010/main" val="37221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-346248" y="0"/>
            <a:ext cx="11665296" cy="760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758208" y="1105379"/>
            <a:ext cx="3456384" cy="79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eaLnBrk="1" hangingPunct="1"/>
            <a:r>
              <a:rPr lang="vi-VN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</a:t>
            </a:r>
            <a:r>
              <a:rPr lang="vi-VN" sz="4400" b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vi-VN" sz="4400" b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4</a:t>
            </a:r>
            <a:endParaRPr lang="en-US" sz="4400" b="1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5800" y="1813936"/>
            <a:ext cx="10801200" cy="617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vi-VN" sz="3100" b="1" smtClean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Mỗi ngày đến trường đến lớp, là em có thêm bao niềm vui.</a:t>
            </a:r>
            <a:endParaRPr lang="vi-VN" sz="31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69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54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</a:t>
            </a:r>
            <a:r>
              <a:rPr lang="en-US" sz="5400" b="1" smtClean="0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HÁT</a:t>
            </a:r>
            <a:endParaRPr lang="en-US" sz="54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4" r="1042" b="5607"/>
          <a:stretch/>
        </p:blipFill>
        <p:spPr>
          <a:xfrm>
            <a:off x="85800" y="3055628"/>
            <a:ext cx="10887000" cy="3802372"/>
          </a:xfrm>
          <a:prstGeom prst="rect">
            <a:avLst/>
          </a:prstGeom>
        </p:spPr>
      </p:pic>
      <p:pic>
        <p:nvPicPr>
          <p:cNvPr id="3" name="CAU 4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24500" y="23968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66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6" dur="2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8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8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80" fill="hold">
                                          <p:stCondLst>
                                            <p:cond delay="14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80" fill="hold">
                                          <p:stCondLst>
                                            <p:cond delay="19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3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-346248" y="0"/>
            <a:ext cx="11593287" cy="760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00459" y="1107015"/>
            <a:ext cx="10729191" cy="79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eaLnBrk="1" hangingPunct="1"/>
            <a:r>
              <a:rPr lang="vi-VN" sz="4400" b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GHÉP 2 CÂU ( 3+4) </a:t>
            </a:r>
            <a:r>
              <a:rPr lang="en-US" sz="4400" b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endParaRPr lang="en-US" sz="4400" b="1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69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54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</a:t>
            </a:r>
            <a:r>
              <a:rPr lang="en-US" sz="5400" b="1" smtClean="0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HÁT</a:t>
            </a:r>
            <a:endParaRPr lang="en-US" sz="54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4" r="1042" b="5607"/>
          <a:stretch/>
        </p:blipFill>
        <p:spPr>
          <a:xfrm>
            <a:off x="85800" y="3055628"/>
            <a:ext cx="10729191" cy="38023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793" y="2460183"/>
            <a:ext cx="10801200" cy="617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vi-VN" sz="3100" b="1" smtClean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Mỗi ngày đến trường đến lớp, là em có thêm bao niềm vui.</a:t>
            </a:r>
            <a:endParaRPr lang="vi-VN" sz="31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800" y="1891701"/>
            <a:ext cx="10801200" cy="576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vi-VN" sz="3100" b="1" smtClean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Ai là học sinh lớp hai, chăm ngoan học giỏi mới tài</a:t>
            </a:r>
            <a:endParaRPr lang="vi-VN" sz="31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2" name="GHEP CAU 3-4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816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55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6" dur="2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8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8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80" fill="hold">
                                          <p:stCondLst>
                                            <p:cond delay="14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80" fill="hold">
                                          <p:stCondLst>
                                            <p:cond delay="19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9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-356729" y="-315416"/>
            <a:ext cx="11665296" cy="741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5801" y="2262355"/>
            <a:ext cx="10801200" cy="22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algn="l">
              <a:lnSpc>
                <a:spcPct val="110000"/>
              </a:lnSpc>
            </a:pPr>
            <a:r>
              <a:rPr lang="vi-VN" sz="3200" b="1" smtClean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Em là học sinh lớp hai, em là một cậu con trai.</a:t>
            </a:r>
          </a:p>
          <a:p>
            <a:pPr algn="l">
              <a:lnSpc>
                <a:spcPct val="110000"/>
              </a:lnSpc>
            </a:pPr>
            <a:r>
              <a:rPr lang="vi-VN" sz="32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Em là học sinh lớp hai, em là </a:t>
            </a:r>
            <a:r>
              <a:rPr lang="vi-VN" sz="3200" b="1" smtClean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một cô bé gái.</a:t>
            </a:r>
          </a:p>
          <a:p>
            <a:pPr algn="l">
              <a:lnSpc>
                <a:spcPct val="110000"/>
              </a:lnSpc>
            </a:pPr>
            <a:r>
              <a:rPr lang="vi-VN" sz="3200" b="1" smtClean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Ai là học sinh lớp hai, chăm ngoan học giỏi mới tài.</a:t>
            </a:r>
          </a:p>
          <a:p>
            <a:pPr algn="l">
              <a:lnSpc>
                <a:spcPct val="110000"/>
              </a:lnSpc>
            </a:pPr>
            <a:r>
              <a:rPr lang="vi-VN" sz="3200" b="1" smtClean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Mỗi này đến trường đến lớp, là em có thêm bao niềm vui.</a:t>
            </a:r>
            <a:endParaRPr lang="en-US" sz="32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67592" y="557770"/>
            <a:ext cx="9816653" cy="79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4400" b="1" smtClean="0">
                <a:solidFill>
                  <a:srgbClr val="00B050"/>
                </a:solidFill>
                <a:latin typeface="Cambria" pitchFamily="18" charset="0"/>
              </a:rPr>
              <a:t>HỌC SINH LỚP HAI CHĂM NGOAN</a:t>
            </a:r>
            <a:endParaRPr lang="en-US" sz="4400" b="1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428027" y="1350285"/>
            <a:ext cx="3961458" cy="4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Nhạc </a:t>
            </a:r>
            <a:r>
              <a:rPr lang="vi-VN" sz="2400" b="1" i="1" smtClean="0">
                <a:latin typeface="Cambria" pitchFamily="18" charset="0"/>
                <a:cs typeface="Times New Roman" pitchFamily="18" charset="0"/>
              </a:rPr>
              <a:t>và lời : HOÀNG LONG</a:t>
            </a:r>
            <a:endParaRPr lang="en-US" sz="2400" b="1" i="1"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603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hat-hoc-sinh-lop-hai-cham-ngoan-591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8" y="650305"/>
            <a:ext cx="10225135" cy="614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832" y="18864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GÕ ĐỆM THEO PHÁCH MẠNH NHẸ CHO BÀI HÁT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4368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4330" y="-99392"/>
            <a:ext cx="406066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2800" b="1" smtClean="0">
                <a:solidFill>
                  <a:srgbClr val="002060"/>
                </a:solidFill>
                <a:latin typeface="Times New Roman"/>
                <a:ea typeface="Times New Roman"/>
              </a:rPr>
              <a:t>VẬN </a:t>
            </a:r>
            <a:r>
              <a:rPr lang="en-AU" sz="2800" b="1">
                <a:solidFill>
                  <a:srgbClr val="002060"/>
                </a:solidFill>
                <a:latin typeface="Times New Roman"/>
                <a:ea typeface="Times New Roman"/>
              </a:rPr>
              <a:t>DỤNG SÁNG TẠO</a:t>
            </a:r>
            <a:endParaRPr lang="en-US" sz="28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29" y="764704"/>
            <a:ext cx="6245621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solidFill>
                  <a:srgbClr val="7030A0"/>
                </a:solidFill>
                <a:latin typeface="Times New Roman"/>
                <a:ea typeface="Calibri"/>
              </a:rPr>
              <a:t>Đọc</a:t>
            </a:r>
            <a:r>
              <a:rPr lang="en-US" sz="3200" b="1" dirty="0" smtClean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Calibri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Calibri"/>
              </a:rPr>
              <a:t>vỗ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Calibri"/>
              </a:rPr>
              <a:t>tay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Calibri"/>
              </a:rPr>
              <a:t>mạnh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Calibri"/>
              </a:rPr>
              <a:t>nhẹ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Calibri"/>
              </a:rPr>
              <a:t>theo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Calibri"/>
              </a:rPr>
              <a:t>hình</a:t>
            </a:r>
            <a:r>
              <a:rPr lang="en-US" sz="3200" dirty="0">
                <a:solidFill>
                  <a:srgbClr val="7030A0"/>
                </a:solidFill>
                <a:latin typeface="Times New Roman"/>
                <a:ea typeface="Calibri"/>
              </a:rPr>
              <a:t>.</a:t>
            </a:r>
          </a:p>
        </p:txBody>
      </p:sp>
      <p:pic>
        <p:nvPicPr>
          <p:cNvPr id="5122" name="Picture 2" descr="DOC NH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2" y="2060848"/>
            <a:ext cx="10972800" cy="163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DOC VO MAH NHE THEO TT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08219" y="5085184"/>
            <a:ext cx="73152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320" y="6237312"/>
            <a:ext cx="741530" cy="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3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11-GreenFlow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388"/>
            <a:ext cx="11031016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4403725" y="112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245" name="Picture 5" descr="blumen-pflanzen0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610" flipH="1">
            <a:off x="1905000" y="4648200"/>
            <a:ext cx="7162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blumen-pflanzen0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6956" flipH="1">
            <a:off x="5638800" y="4953000"/>
            <a:ext cx="441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blumen-pflanzen0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0595" flipH="1">
            <a:off x="685800" y="5029200"/>
            <a:ext cx="5181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blumen-pflanzen0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55845" flipH="1">
            <a:off x="3429000" y="5867400"/>
            <a:ext cx="441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WordArt 9"/>
          <p:cNvSpPr>
            <a:spLocks noChangeArrowheads="1" noChangeShapeType="1" noTextEdit="1"/>
          </p:cNvSpPr>
          <p:nvPr/>
        </p:nvSpPr>
        <p:spPr bwMode="auto">
          <a:xfrm>
            <a:off x="85800" y="0"/>
            <a:ext cx="10801200" cy="2667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VNI-Revue" pitchFamily="2" charset="0"/>
              </a:rPr>
              <a:t>XIN TRAÂN TROÏNG CAÛM ÔN</a:t>
            </a:r>
          </a:p>
          <a:p>
            <a:pPr algn="ctr"/>
            <a:r>
              <a:rPr lang="en-US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VNI-Revue" pitchFamily="2" charset="0"/>
              </a:rPr>
              <a:t>CAÙC THAÀY COÂ</a:t>
            </a:r>
          </a:p>
          <a:p>
            <a:pPr algn="ctr"/>
            <a:r>
              <a:rPr lang="en-US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VNI-Revue" pitchFamily="2" charset="0"/>
              </a:rPr>
              <a:t>VAØ CAÙC EM HOÏC SINH</a:t>
            </a:r>
          </a:p>
        </p:txBody>
      </p:sp>
      <p:pic>
        <p:nvPicPr>
          <p:cNvPr id="10250" name="Picture 10" descr="teacher_kids_wavi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38400"/>
            <a:ext cx="3962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756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008" y="120344"/>
            <a:ext cx="6912768" cy="663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8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3" r="7039"/>
          <a:stretch/>
        </p:blipFill>
        <p:spPr>
          <a:xfrm>
            <a:off x="5630416" y="0"/>
            <a:ext cx="535931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630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3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hat-hoc-sinh-lop-hai-cham-ngoan-591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09" y="0"/>
            <a:ext cx="10513168" cy="679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71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-356729" y="-315416"/>
            <a:ext cx="11665296" cy="741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4118248" y="480519"/>
            <a:ext cx="3200400" cy="66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3600" b="1" i="1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88136" y="2615261"/>
            <a:ext cx="10130911" cy="207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algn="l">
              <a:lnSpc>
                <a:spcPct val="110000"/>
              </a:lnSpc>
            </a:pPr>
            <a:r>
              <a:rPr lang="vi-VN" sz="2900" b="1" smtClean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Em là học sinh lớp hai, em là một cậu con trai.</a:t>
            </a:r>
          </a:p>
          <a:p>
            <a:pPr algn="l">
              <a:lnSpc>
                <a:spcPct val="110000"/>
              </a:lnSpc>
            </a:pPr>
            <a:r>
              <a:rPr lang="vi-VN" sz="29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Em là học sinh lớp hai, em là </a:t>
            </a:r>
            <a:r>
              <a:rPr lang="vi-VN" sz="2900" b="1" smtClean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một cô bé gái.</a:t>
            </a:r>
          </a:p>
          <a:p>
            <a:pPr algn="l">
              <a:lnSpc>
                <a:spcPct val="110000"/>
              </a:lnSpc>
            </a:pPr>
            <a:r>
              <a:rPr lang="vi-VN" sz="2900" b="1" smtClean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Ai là học sinh lớp hai, chăm ngoan học giỏi mới tài.</a:t>
            </a:r>
          </a:p>
          <a:p>
            <a:pPr algn="l">
              <a:lnSpc>
                <a:spcPct val="110000"/>
              </a:lnSpc>
            </a:pPr>
            <a:r>
              <a:rPr lang="vi-VN" sz="2900" b="1" smtClean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Mỗi này đến trường đến lớp, là em có thêm bao niềm vui.</a:t>
            </a:r>
            <a:endParaRPr lang="en-US" sz="29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50082" y="1123598"/>
            <a:ext cx="9816653" cy="79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4400" b="1" smtClean="0">
                <a:solidFill>
                  <a:srgbClr val="00B050"/>
                </a:solidFill>
                <a:latin typeface="Cambria" pitchFamily="18" charset="0"/>
              </a:rPr>
              <a:t>HỌC SINH LỚP HAI CHĂM NGOAN</a:t>
            </a:r>
            <a:endParaRPr lang="en-US" sz="4400" b="1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505277" y="1822746"/>
            <a:ext cx="3961458" cy="4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Nhạc </a:t>
            </a:r>
            <a:r>
              <a:rPr lang="vi-VN" sz="2400" b="1" i="1" smtClean="0">
                <a:latin typeface="Cambria" pitchFamily="18" charset="0"/>
                <a:cs typeface="Times New Roman" pitchFamily="18" charset="0"/>
              </a:rPr>
              <a:t>và lời : HOÀNG LONG</a:t>
            </a:r>
            <a:endParaRPr lang="en-US" sz="2400" b="1" i="1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9099" y="2615261"/>
            <a:ext cx="131836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900" b="1">
                <a:cs typeface="Times New Roman" panose="02020603050405020304" pitchFamily="18" charset="0"/>
              </a:rPr>
              <a:t>Câu </a:t>
            </a:r>
            <a:r>
              <a:rPr lang="vi-VN" sz="2900" b="1" smtClean="0">
                <a:cs typeface="Times New Roman" panose="02020603050405020304" pitchFamily="18" charset="0"/>
              </a:rPr>
              <a:t>1: </a:t>
            </a:r>
            <a:endParaRPr lang="en-US" sz="2900" b="1"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9579" y="3104050"/>
            <a:ext cx="131836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900" b="1">
                <a:cs typeface="Times New Roman" panose="02020603050405020304" pitchFamily="18" charset="0"/>
              </a:rPr>
              <a:t>Câu 2</a:t>
            </a:r>
            <a:r>
              <a:rPr lang="vi-VN" sz="2900" b="1" smtClean="0">
                <a:cs typeface="Times New Roman" panose="02020603050405020304" pitchFamily="18" charset="0"/>
              </a:rPr>
              <a:t>: </a:t>
            </a:r>
            <a:endParaRPr lang="en-US" sz="2900" b="1"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9579" y="3604855"/>
            <a:ext cx="131836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900" b="1">
                <a:cs typeface="Times New Roman" panose="02020603050405020304" pitchFamily="18" charset="0"/>
              </a:rPr>
              <a:t>Câu 3</a:t>
            </a:r>
            <a:r>
              <a:rPr lang="vi-VN" sz="2900" b="1" smtClean="0">
                <a:cs typeface="Times New Roman" panose="02020603050405020304" pitchFamily="18" charset="0"/>
              </a:rPr>
              <a:t>: </a:t>
            </a:r>
            <a:endParaRPr lang="en-US" sz="2900" b="1"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30059" y="4105660"/>
            <a:ext cx="131836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900" b="1">
                <a:cs typeface="Times New Roman" panose="02020603050405020304" pitchFamily="18" charset="0"/>
              </a:rPr>
              <a:t>Câu </a:t>
            </a:r>
            <a:r>
              <a:rPr lang="vi-VN" sz="2900" b="1" smtClean="0">
                <a:cs typeface="Times New Roman" panose="02020603050405020304" pitchFamily="18" charset="0"/>
              </a:rPr>
              <a:t>4: </a:t>
            </a:r>
            <a:endParaRPr lang="en-US" sz="2900" b="1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87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-346248" y="0"/>
            <a:ext cx="11593287" cy="760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722203" y="1077061"/>
            <a:ext cx="3456384" cy="79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eaLnBrk="1" hangingPunct="1"/>
            <a:r>
              <a:rPr lang="vi-VN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</a:t>
            </a:r>
            <a:r>
              <a:rPr lang="vi-VN" sz="4400" b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1</a:t>
            </a:r>
            <a:endParaRPr lang="en-US" sz="4400" b="1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00063" y="1813936"/>
            <a:ext cx="10098905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vi-VN" sz="3600" b="1" smtClean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  Em </a:t>
            </a:r>
            <a:r>
              <a:rPr lang="vi-VN" sz="36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là học sinh lớp hai, em là một cậu con trai.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69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54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</a:t>
            </a:r>
            <a:r>
              <a:rPr lang="en-US" sz="5400" b="1" smtClean="0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HÁT</a:t>
            </a:r>
            <a:endParaRPr lang="en-US" sz="54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4" r="1042" b="5607"/>
          <a:stretch/>
        </p:blipFill>
        <p:spPr>
          <a:xfrm>
            <a:off x="85800" y="3055628"/>
            <a:ext cx="10729191" cy="3802372"/>
          </a:xfrm>
          <a:prstGeom prst="rect">
            <a:avLst/>
          </a:prstGeom>
        </p:spPr>
      </p:pic>
      <p:pic>
        <p:nvPicPr>
          <p:cNvPr id="4" name="CAU 1 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68161" y="245069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6" dur="2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8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8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80" fill="hold">
                                          <p:stCondLst>
                                            <p:cond delay="14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80" fill="hold">
                                          <p:stCondLst>
                                            <p:cond delay="19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5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-346248" y="0"/>
            <a:ext cx="11593287" cy="760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614192" y="1090245"/>
            <a:ext cx="3456384" cy="79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eaLnBrk="1" hangingPunct="1"/>
            <a:r>
              <a:rPr lang="vi-VN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</a:t>
            </a:r>
            <a:r>
              <a:rPr lang="vi-VN" sz="4400" b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vi-VN" sz="4400" b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2</a:t>
            </a:r>
            <a:endParaRPr lang="en-US" sz="4400" b="1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00063" y="1813936"/>
            <a:ext cx="10098905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vi-VN" sz="3600" b="1" smtClean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  Em </a:t>
            </a:r>
            <a:r>
              <a:rPr lang="vi-VN" sz="36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là học sinh lớp hai, em là một </a:t>
            </a:r>
            <a:r>
              <a:rPr lang="vi-VN" sz="3600" b="1" smtClean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cô bé gái.</a:t>
            </a:r>
            <a:endParaRPr lang="vi-VN" sz="36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69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54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</a:t>
            </a:r>
            <a:r>
              <a:rPr lang="en-US" sz="5400" b="1" smtClean="0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HÁT</a:t>
            </a:r>
            <a:endParaRPr lang="en-US" sz="54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4" r="1042" b="5607"/>
          <a:stretch/>
        </p:blipFill>
        <p:spPr>
          <a:xfrm>
            <a:off x="85800" y="3055628"/>
            <a:ext cx="10729191" cy="3802372"/>
          </a:xfrm>
          <a:prstGeom prst="rect">
            <a:avLst/>
          </a:prstGeom>
        </p:spPr>
      </p:pic>
      <p:pic>
        <p:nvPicPr>
          <p:cNvPr id="6" name="CAU 2 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45595" y="24227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99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6" dur="2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8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8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80" fill="hold">
                                          <p:stCondLst>
                                            <p:cond delay="14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80" fill="hold">
                                          <p:stCondLst>
                                            <p:cond delay="19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4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-346248" y="0"/>
            <a:ext cx="11593287" cy="760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00459" y="1107015"/>
            <a:ext cx="10729191" cy="79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eaLnBrk="1" hangingPunct="1"/>
            <a:r>
              <a:rPr lang="vi-VN" sz="4400" b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GHÉP 2 CÂU ( 1+2) </a:t>
            </a:r>
            <a:r>
              <a:rPr lang="en-US" sz="4400" b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endParaRPr lang="en-US" sz="4400" b="1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08385" y="2434300"/>
            <a:ext cx="10098905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vi-VN" sz="3600" b="1" smtClean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  Em </a:t>
            </a:r>
            <a:r>
              <a:rPr lang="vi-VN" sz="36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là học sinh lớp hai, em là một </a:t>
            </a:r>
            <a:r>
              <a:rPr lang="vi-VN" sz="3600" b="1" smtClean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cô bé gái.</a:t>
            </a:r>
            <a:endParaRPr lang="vi-VN" sz="36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69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54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</a:t>
            </a:r>
            <a:r>
              <a:rPr lang="en-US" sz="5400" b="1" smtClean="0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HÁT</a:t>
            </a:r>
            <a:endParaRPr lang="en-US" sz="54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4" r="1042" b="5607"/>
          <a:stretch/>
        </p:blipFill>
        <p:spPr>
          <a:xfrm>
            <a:off x="85800" y="3055628"/>
            <a:ext cx="10729191" cy="38023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0063" y="1813936"/>
            <a:ext cx="10098905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vi-VN" sz="3600" b="1" smtClean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  Em </a:t>
            </a:r>
            <a:r>
              <a:rPr lang="vi-VN" sz="36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là học sinh lớp hai, em là một cậu con trai.</a:t>
            </a:r>
          </a:p>
        </p:txBody>
      </p:sp>
      <p:pic>
        <p:nvPicPr>
          <p:cNvPr id="3" name="GHÉP CAU 1-2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816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51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6" dur="2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8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8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80" fill="hold">
                                          <p:stCondLst>
                                            <p:cond delay="14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80" fill="hold">
                                          <p:stCondLst>
                                            <p:cond delay="19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1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-346248" y="0"/>
            <a:ext cx="11665296" cy="760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758208" y="1066472"/>
            <a:ext cx="3456384" cy="79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eaLnBrk="1" hangingPunct="1"/>
            <a:r>
              <a:rPr lang="vi-VN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</a:t>
            </a:r>
            <a:r>
              <a:rPr lang="vi-VN" sz="4400" b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vi-VN" sz="4400" b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3</a:t>
            </a:r>
            <a:endParaRPr lang="en-US" sz="4400" b="1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5800" y="1813936"/>
            <a:ext cx="108012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vi-VN" sz="3600" b="1" smtClean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Ai là học sinh lớp hai, chăm ngoan học giỏi mới tài</a:t>
            </a:r>
            <a:endParaRPr lang="vi-VN" sz="36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69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54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</a:t>
            </a:r>
            <a:r>
              <a:rPr lang="en-US" sz="5400" b="1" smtClean="0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HÁT</a:t>
            </a:r>
            <a:endParaRPr lang="en-US" sz="54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4" r="1042" b="5607"/>
          <a:stretch/>
        </p:blipFill>
        <p:spPr>
          <a:xfrm>
            <a:off x="85800" y="3055628"/>
            <a:ext cx="10887000" cy="3802372"/>
          </a:xfrm>
          <a:prstGeom prst="rect">
            <a:avLst/>
          </a:prstGeom>
        </p:spPr>
      </p:pic>
      <p:pic>
        <p:nvPicPr>
          <p:cNvPr id="3" name="CAU 3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53503" y="24802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6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6" dur="2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8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8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80" fill="hold">
                                          <p:stCondLst>
                                            <p:cond delay="14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80" fill="hold">
                                          <p:stCondLst>
                                            <p:cond delay="19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4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9307</TotalTime>
  <Words>357</Words>
  <Application>Microsoft Office PowerPoint</Application>
  <PresentationFormat>Custom</PresentationFormat>
  <Paragraphs>46</Paragraphs>
  <Slides>15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VNI-Revue</vt:lpstr>
      <vt:lpstr>Wingdings</vt:lpstr>
      <vt:lpstr>Default Design</vt:lpstr>
      <vt:lpstr>2_Office Theme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Kho may tinh HN</cp:lastModifiedBy>
  <cp:revision>649</cp:revision>
  <dcterms:created xsi:type="dcterms:W3CDTF">2010-04-30T18:19:48Z</dcterms:created>
  <dcterms:modified xsi:type="dcterms:W3CDTF">2025-04-14T08:11:31Z</dcterms:modified>
</cp:coreProperties>
</file>