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327" r:id="rId2"/>
    <p:sldId id="427" r:id="rId3"/>
    <p:sldId id="428" r:id="rId4"/>
    <p:sldId id="429" r:id="rId5"/>
    <p:sldId id="430" r:id="rId6"/>
    <p:sldId id="426" r:id="rId7"/>
    <p:sldId id="431" r:id="rId8"/>
    <p:sldId id="340" r:id="rId9"/>
  </p:sldIdLst>
  <p:sldSz cx="16276638" cy="9144000"/>
  <p:notesSz cx="6858000" cy="9144000"/>
  <p:custDataLst>
    <p:tags r:id="rId11"/>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FF0000"/>
    <a:srgbClr val="FF0066"/>
    <a:srgbClr val="FF7C80"/>
    <a:srgbClr val="FF6600"/>
    <a:srgbClr val="6600CC"/>
    <a:srgbClr val="3333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66" d="100"/>
          <a:sy n="66" d="100"/>
        </p:scale>
        <p:origin x="162" y="72"/>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8</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gif"/><Relationship Id="rId3" Type="http://schemas.openxmlformats.org/officeDocument/2006/relationships/image" Target="../media/image3.wmf"/><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wmf"/><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13" name="Picture 5" descr="POINSET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0" name="Text Box 3"/>
          <p:cNvSpPr txBox="1">
            <a:spLocks noChangeArrowheads="1"/>
          </p:cNvSpPr>
          <p:nvPr/>
        </p:nvSpPr>
        <p:spPr bwMode="auto">
          <a:xfrm>
            <a:off x="3197197" y="723901"/>
            <a:ext cx="10037260" cy="68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en-US" altLang="en-US" sz="3500" b="1">
                <a:solidFill>
                  <a:srgbClr val="FF0066"/>
                </a:solidFill>
                <a:latin typeface="Times New Roman" pitchFamily="18" charset="0"/>
              </a:rPr>
              <a:t>TRƯỜNG TIỂU HỌC NGỌC SƠN</a:t>
            </a:r>
          </a:p>
        </p:txBody>
      </p:sp>
      <p:pic>
        <p:nvPicPr>
          <p:cNvPr id="2051"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1633738" y="4345293"/>
            <a:ext cx="13009161"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 Tiếng Việt lớp 3</a:t>
            </a:r>
          </a:p>
          <a:p>
            <a:pPr algn="ctr" eaLnBrk="1" hangingPunct="1">
              <a:spcBef>
                <a:spcPts val="1800"/>
              </a:spcBef>
              <a:defRPr/>
            </a:pP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 </a:t>
            </a:r>
            <a:r>
              <a:rPr lang="vi-VN"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GIỮA HỌC KÌ II</a:t>
            </a:r>
            <a:r>
              <a:rPr lang="en-US" sz="5400" b="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(T1,2)</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40079" y="6229986"/>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flipV="1">
            <a:off x="5407784" y="1447800"/>
            <a:ext cx="5985862"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pic>
        <p:nvPicPr>
          <p:cNvPr id="3" name="Picture 7" descr="BƯỚM 58"/>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 name="Rectangle 1"/>
          <p:cNvSpPr/>
          <p:nvPr/>
        </p:nvSpPr>
        <p:spPr>
          <a:xfrm>
            <a:off x="1849154" y="2833518"/>
            <a:ext cx="12868048" cy="1261884"/>
          </a:xfrm>
          <a:prstGeom prst="rect">
            <a:avLst/>
          </a:prstGeom>
        </p:spPr>
        <p:txBody>
          <a:bodyPr wrap="square">
            <a:spAutoFit/>
          </a:bodyPr>
          <a:lstStyle/>
          <a:p>
            <a:pPr algn="just"/>
            <a:r>
              <a:rPr lang="vi-VN" sz="3800" b="1" dirty="0">
                <a:solidFill>
                  <a:srgbClr val="0000CC"/>
                </a:solidFill>
                <a:latin typeface="Times New Roman" pitchFamily="18" charset="0"/>
                <a:cs typeface="Times New Roman" pitchFamily="18" charset="0"/>
              </a:rPr>
              <a:t>Kể đ</a:t>
            </a:r>
            <a:r>
              <a:rPr lang="en-US" sz="3800" b="1" dirty="0" err="1">
                <a:solidFill>
                  <a:srgbClr val="0000CC"/>
                </a:solidFill>
                <a:latin typeface="Times New Roman" pitchFamily="18" charset="0"/>
                <a:cs typeface="Times New Roman" pitchFamily="18" charset="0"/>
              </a:rPr>
              <a:t>úng</a:t>
            </a:r>
            <a:r>
              <a:rPr lang="vi-VN" sz="3800" b="1" dirty="0">
                <a:solidFill>
                  <a:srgbClr val="0000CC"/>
                </a:solidFill>
                <a:latin typeface="Times New Roman" pitchFamily="18" charset="0"/>
                <a:cs typeface="Times New Roman" pitchFamily="18" charset="0"/>
              </a:rPr>
              <a:t> tên bài tập đọc đã học. Nêu ngắn gọn và chính xác nội dung của bài tập đọc đó. </a:t>
            </a:r>
            <a:endParaRPr lang="en-US" sz="3800" b="1" dirty="0">
              <a:solidFill>
                <a:srgbClr val="0000CC"/>
              </a:solidFill>
              <a:latin typeface="Times New Roman" pitchFamily="18" charset="0"/>
              <a:cs typeface="Times New Roman" pitchFamily="18" charset="0"/>
            </a:endParaRPr>
          </a:p>
        </p:txBody>
      </p:sp>
      <p:sp>
        <p:nvSpPr>
          <p:cNvPr id="3" name="Rectangle 2"/>
          <p:cNvSpPr/>
          <p:nvPr/>
        </p:nvSpPr>
        <p:spPr>
          <a:xfrm>
            <a:off x="1493838" y="5399452"/>
            <a:ext cx="13578681" cy="1846659"/>
          </a:xfrm>
          <a:prstGeom prst="rect">
            <a:avLst/>
          </a:prstGeom>
        </p:spPr>
        <p:txBody>
          <a:bodyPr wrap="square">
            <a:spAutoFit/>
          </a:bodyPr>
          <a:lstStyle/>
          <a:p>
            <a:r>
              <a:rPr lang="en-US" sz="3800" b="1" dirty="0">
                <a:solidFill>
                  <a:srgbClr val="0000CC"/>
                </a:solidFill>
                <a:latin typeface="Times New Roman" pitchFamily="18" charset="0"/>
                <a:cs typeface="Times New Roman" pitchFamily="18" charset="0"/>
              </a:rPr>
              <a:t>a, </a:t>
            </a:r>
            <a:r>
              <a:rPr lang="vi-VN" sz="3800" b="1" dirty="0">
                <a:solidFill>
                  <a:srgbClr val="0000CC"/>
                </a:solidFill>
                <a:latin typeface="Times New Roman" pitchFamily="18" charset="0"/>
                <a:cs typeface="Times New Roman" pitchFamily="18" charset="0"/>
              </a:rPr>
              <a:t>Bài đọc viết về ai hoặc viết về sự vật gì?</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b, </a:t>
            </a:r>
            <a:r>
              <a:rPr lang="vi-VN" sz="3800" b="1" dirty="0">
                <a:solidFill>
                  <a:srgbClr val="0000CC"/>
                </a:solidFill>
                <a:latin typeface="Times New Roman" pitchFamily="18" charset="0"/>
                <a:cs typeface="Times New Roman" pitchFamily="18" charset="0"/>
              </a:rPr>
              <a:t>Em nhớ nhất chi tiết nào trong bài đọc?</a:t>
            </a:r>
            <a:endParaRPr lang="en-US" sz="3800" b="1" dirty="0">
              <a:solidFill>
                <a:srgbClr val="0000CC"/>
              </a:solidFill>
              <a:latin typeface="Times New Roman" pitchFamily="18" charset="0"/>
              <a:cs typeface="Times New Roman" pitchFamily="18" charset="0"/>
            </a:endParaRPr>
          </a:p>
          <a:p>
            <a:r>
              <a:rPr lang="en-US" sz="3800" b="1" dirty="0">
                <a:solidFill>
                  <a:srgbClr val="0000CC"/>
                </a:solidFill>
                <a:latin typeface="Times New Roman" pitchFamily="18" charset="0"/>
                <a:cs typeface="Times New Roman" pitchFamily="18" charset="0"/>
              </a:rPr>
              <a:t>c,</a:t>
            </a:r>
            <a:r>
              <a:rPr lang="vi-VN" sz="3800" b="1" dirty="0">
                <a:solidFill>
                  <a:srgbClr val="0000CC"/>
                </a:solidFill>
                <a:latin typeface="Times New Roman" pitchFamily="18" charset="0"/>
                <a:cs typeface="Times New Roman" pitchFamily="18" charset="0"/>
              </a:rPr>
              <a:t> Em học được gì từ bài đọc?</a:t>
            </a:r>
            <a:endParaRPr lang="en-US" sz="3800" b="1" dirty="0">
              <a:solidFill>
                <a:srgbClr val="0000CC"/>
              </a:solidFill>
              <a:latin typeface="Times New Roman" pitchFamily="18" charset="0"/>
              <a:cs typeface="Times New Roman" pitchFamily="18" charset="0"/>
            </a:endParaRPr>
          </a:p>
        </p:txBody>
      </p:sp>
      <p:grpSp>
        <p:nvGrpSpPr>
          <p:cNvPr id="13" name="Group 12"/>
          <p:cNvGrpSpPr/>
          <p:nvPr/>
        </p:nvGrpSpPr>
        <p:grpSpPr>
          <a:xfrm>
            <a:off x="1508918" y="1981200"/>
            <a:ext cx="13578681" cy="677108"/>
            <a:chOff x="1508918" y="1888664"/>
            <a:chExt cx="12097370" cy="677108"/>
          </a:xfrm>
        </p:grpSpPr>
        <p:sp>
          <p:nvSpPr>
            <p:cNvPr id="20" name="Rectangle 19"/>
            <p:cNvSpPr/>
            <p:nvPr/>
          </p:nvSpPr>
          <p:spPr>
            <a:xfrm>
              <a:off x="1508918" y="1888664"/>
              <a:ext cx="12097370" cy="677108"/>
            </a:xfrm>
            <a:prstGeom prst="rect">
              <a:avLst/>
            </a:prstGeom>
          </p:spPr>
          <p:txBody>
            <a:bodyPr wrap="square">
              <a:spAutoFit/>
            </a:bodyPr>
            <a:lstStyle/>
            <a:p>
              <a:r>
                <a:rPr lang="vi-VN" sz="3800" b="1" dirty="0">
                  <a:solidFill>
                    <a:srgbClr val="FF0066"/>
                  </a:solidFill>
                  <a:latin typeface="Times New Roman" pitchFamily="18" charset="0"/>
                  <a:cs typeface="Times New Roman" pitchFamily="18" charset="0"/>
                </a:rPr>
                <a:t>Hoạt động 1. Kể tên và nêu nội dung của 3 bài tập đọc đã học</a:t>
              </a:r>
              <a:endParaRPr lang="en-US" sz="3800" b="1" dirty="0">
                <a:solidFill>
                  <a:srgbClr val="FF0066"/>
                </a:solidFill>
                <a:latin typeface="Times New Roman" pitchFamily="18" charset="0"/>
                <a:cs typeface="Times New Roman" pitchFamily="18" charset="0"/>
              </a:endParaRPr>
            </a:p>
          </p:txBody>
        </p:sp>
        <p:cxnSp>
          <p:nvCxnSpPr>
            <p:cNvPr id="21" name="Straight Connector 20"/>
            <p:cNvCxnSpPr/>
            <p:nvPr/>
          </p:nvCxnSpPr>
          <p:spPr>
            <a:xfrm flipV="1">
              <a:off x="1618922" y="2526726"/>
              <a:ext cx="2226701" cy="21491"/>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grpSp>
        <p:nvGrpSpPr>
          <p:cNvPr id="22" name="Group 21"/>
          <p:cNvGrpSpPr/>
          <p:nvPr/>
        </p:nvGrpSpPr>
        <p:grpSpPr>
          <a:xfrm>
            <a:off x="1508919" y="4343400"/>
            <a:ext cx="12039600" cy="677108"/>
            <a:chOff x="1508919" y="1888664"/>
            <a:chExt cx="10726189" cy="677108"/>
          </a:xfrm>
        </p:grpSpPr>
        <p:sp>
          <p:nvSpPr>
            <p:cNvPr id="23" name="Rectangle 22"/>
            <p:cNvSpPr/>
            <p:nvPr/>
          </p:nvSpPr>
          <p:spPr>
            <a:xfrm>
              <a:off x="1508919" y="1888664"/>
              <a:ext cx="10726189" cy="677108"/>
            </a:xfrm>
            <a:prstGeom prst="rect">
              <a:avLst/>
            </a:prstGeom>
          </p:spPr>
          <p:txBody>
            <a:bodyPr wrap="square">
              <a:spAutoFit/>
            </a:bodyPr>
            <a:lstStyle/>
            <a:p>
              <a:r>
                <a:rPr lang="vi-VN" sz="3800" b="1">
                  <a:solidFill>
                    <a:srgbClr val="FF0066"/>
                  </a:solidFill>
                  <a:latin typeface="Times New Roman" pitchFamily="18" charset="0"/>
                  <a:cs typeface="Times New Roman" pitchFamily="18" charset="0"/>
                </a:rPr>
                <a:t>Hoạt động 2. Đọc một bài yêu thích và trả lời câu hỏi </a:t>
              </a:r>
              <a:endParaRPr lang="en-US" sz="3800" b="1">
                <a:solidFill>
                  <a:srgbClr val="FF0066"/>
                </a:solidFill>
                <a:latin typeface="Times New Roman" pitchFamily="18" charset="0"/>
                <a:cs typeface="Times New Roman" pitchFamily="18" charset="0"/>
              </a:endParaRPr>
            </a:p>
          </p:txBody>
        </p:sp>
        <p:cxnSp>
          <p:nvCxnSpPr>
            <p:cNvPr id="24" name="Straight Connector 23"/>
            <p:cNvCxnSpPr/>
            <p:nvPr/>
          </p:nvCxnSpPr>
          <p:spPr>
            <a:xfrm>
              <a:off x="1618922"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animEffect transition="in" filter="fade">
                                      <p:cBhvr>
                                        <p:cTn id="7" dur="500"/>
                                        <p:tgtEl>
                                          <p:spTgt spid="1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500"/>
                                        <p:tgtEl>
                                          <p:spTgt spid="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fade">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0" end="0"/>
                                            </p:txEl>
                                          </p:spTgt>
                                        </p:tgtEl>
                                        <p:attrNameLst>
                                          <p:attrName>style.visibility</p:attrName>
                                        </p:attrNameLst>
                                      </p:cBhvr>
                                      <p:to>
                                        <p:strVal val="visible"/>
                                      </p:to>
                                    </p:set>
                                    <p:animEffect transition="in" filter="fade">
                                      <p:cBhvr>
                                        <p:cTn id="22" dur="500"/>
                                        <p:tgtEl>
                                          <p:spTgt spid="3">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animEffect transition="in" filter="fade">
                                      <p:cBhvr>
                                        <p:cTn id="27" dur="500"/>
                                        <p:tgtEl>
                                          <p:spTgt spid="3">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2" end="2"/>
                                            </p:txEl>
                                          </p:spTgt>
                                        </p:tgtEl>
                                        <p:attrNameLst>
                                          <p:attrName>style.visibility</p:attrName>
                                        </p:attrNameLst>
                                      </p:cBhvr>
                                      <p:to>
                                        <p:strVal val="visible"/>
                                      </p:to>
                                    </p:set>
                                    <p:animEffect transition="in" filter="fade">
                                      <p:cBhvr>
                                        <p:cTn id="3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r>
                <a:rPr lang="vi-VN" sz="4000" b="1" dirty="0">
                  <a:solidFill>
                    <a:srgbClr val="FF0000"/>
                  </a:solidFill>
                  <a:latin typeface="Times New Roman" pitchFamily="18" charset="0"/>
                  <a:cs typeface="Times New Roman" pitchFamily="18" charset="0"/>
                </a:rPr>
                <a:t>Hoạt động 3. Đọc bài thơ và trả lời câu hỏi</a:t>
              </a:r>
              <a:endParaRPr lang="en-US" sz="4000" b="1" dirty="0">
                <a:solidFill>
                  <a:srgbClr val="FF0000"/>
                </a:solidFill>
                <a:latin typeface="Times New Roman" pitchFamily="18" charset="0"/>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a:solidFill>
                  <a:srgbClr val="0000CC"/>
                </a:solidFill>
                <a:effectLst>
                  <a:outerShdw blurRad="38100" dist="38100" dir="2700000" algn="tl">
                    <a:srgbClr val="000000">
                      <a:alpha val="43137"/>
                    </a:srgbClr>
                  </a:outerShdw>
                </a:effectLst>
                <a:latin typeface="Times New Roman" pitchFamily="18" charset="0"/>
              </a:rPr>
              <a:t>Bài 1: </a:t>
            </a:r>
            <a:r>
              <a:rPr lang="vi-VN" sz="3200" b="1">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a:solidFill>
                <a:srgbClr val="0000CC"/>
              </a:solidFill>
              <a:effectLst>
                <a:outerShdw blurRad="38100" dist="38100" dir="2700000" algn="tl">
                  <a:srgbClr val="000000">
                    <a:alpha val="43137"/>
                  </a:srgbClr>
                </a:outerShdw>
              </a:effectLst>
              <a:latin typeface="Times New Roman" pitchFamily="18" charset="0"/>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2042319" y="3622122"/>
            <a:ext cx="13578681" cy="7478970"/>
          </a:xfrm>
          <a:prstGeom prst="rect">
            <a:avLst/>
          </a:prstGeom>
        </p:spPr>
        <p:txBody>
          <a:bodyPr wrap="square" numCol="2">
            <a:spAutoFit/>
          </a:bodyPr>
          <a:lstStyle/>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cánh rừng xa</a:t>
            </a:r>
          </a:p>
          <a:p>
            <a:r>
              <a:rPr lang="vi-VN" sz="3200" b="1" dirty="0">
                <a:solidFill>
                  <a:srgbClr val="0000CC"/>
                </a:solidFill>
                <a:latin typeface="Times New Roman" pitchFamily="18" charset="0"/>
                <a:cs typeface="Times New Roman" pitchFamily="18" charset="0"/>
              </a:rPr>
              <a:t>Trăng hồng như quả chín</a:t>
            </a:r>
          </a:p>
          <a:p>
            <a:r>
              <a:rPr lang="vi-VN" sz="3200" b="1" dirty="0">
                <a:solidFill>
                  <a:srgbClr val="0000CC"/>
                </a:solidFill>
                <a:latin typeface="Times New Roman" pitchFamily="18" charset="0"/>
                <a:cs typeface="Times New Roman" pitchFamily="18" charset="0"/>
              </a:rPr>
              <a:t>Lửng lơ lên trước nhà</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biển xanh diệu kỳ</a:t>
            </a:r>
          </a:p>
          <a:p>
            <a:r>
              <a:rPr lang="vi-VN" sz="3200" b="1" dirty="0">
                <a:solidFill>
                  <a:srgbClr val="0000CC"/>
                </a:solidFill>
                <a:latin typeface="Times New Roman" pitchFamily="18" charset="0"/>
                <a:cs typeface="Times New Roman" pitchFamily="18" charset="0"/>
              </a:rPr>
              <a:t>Trăng tròn như mắt cá</a:t>
            </a:r>
          </a:p>
          <a:p>
            <a:r>
              <a:rPr lang="vi-VN" sz="3200" b="1" dirty="0">
                <a:solidFill>
                  <a:srgbClr val="0000CC"/>
                </a:solidFill>
                <a:latin typeface="Times New Roman" pitchFamily="18" charset="0"/>
                <a:cs typeface="Times New Roman" pitchFamily="18" charset="0"/>
              </a:rPr>
              <a:t>Chẳng bao giờ chớp mi</a:t>
            </a:r>
            <a:r>
              <a:rPr lang="en-US" sz="3200" b="1" dirty="0">
                <a:solidFill>
                  <a:srgbClr val="0000CC"/>
                </a:solidFill>
                <a:latin typeface="Times New Roman" pitchFamily="18" charset="0"/>
                <a:cs typeface="Times New Roman" pitchFamily="18" charset="0"/>
              </a:rPr>
              <a:t>.</a:t>
            </a:r>
            <a:endParaRPr lang="vi-VN"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vi-VN" sz="3200" b="1" dirty="0">
              <a:solidFill>
                <a:srgbClr val="0000CC"/>
              </a:solidFill>
              <a:latin typeface="Times New Roman" pitchFamily="18" charset="0"/>
              <a:cs typeface="Times New Roman" pitchFamily="18" charset="0"/>
            </a:endParaRPr>
          </a:p>
          <a:p>
            <a:r>
              <a:rPr lang="vi-VN" sz="3200" b="1" dirty="0">
                <a:solidFill>
                  <a:srgbClr val="0000CC"/>
                </a:solidFill>
                <a:latin typeface="Times New Roman" pitchFamily="18" charset="0"/>
                <a:cs typeface="Times New Roman" pitchFamily="18" charset="0"/>
              </a:rPr>
              <a:t>Trăng ơi… từ đâu đến?</a:t>
            </a:r>
          </a:p>
          <a:p>
            <a:r>
              <a:rPr lang="vi-VN" sz="3200" b="1" dirty="0">
                <a:solidFill>
                  <a:srgbClr val="0000CC"/>
                </a:solidFill>
                <a:latin typeface="Times New Roman" pitchFamily="18" charset="0"/>
                <a:cs typeface="Times New Roman" pitchFamily="18" charset="0"/>
              </a:rPr>
              <a:t>Hay từ một sân chơi</a:t>
            </a:r>
          </a:p>
          <a:p>
            <a:r>
              <a:rPr lang="vi-VN" sz="3200" b="1" dirty="0">
                <a:solidFill>
                  <a:srgbClr val="0000CC"/>
                </a:solidFill>
                <a:latin typeface="Times New Roman" pitchFamily="18" charset="0"/>
                <a:cs typeface="Times New Roman" pitchFamily="18" charset="0"/>
              </a:rPr>
              <a:t>Trăng bay như quả bóng</a:t>
            </a:r>
          </a:p>
          <a:p>
            <a:r>
              <a:rPr lang="en-US" sz="3200" b="1" dirty="0" err="1">
                <a:solidFill>
                  <a:srgbClr val="0000CC"/>
                </a:solidFill>
                <a:latin typeface="Times New Roman" pitchFamily="18" charset="0"/>
                <a:cs typeface="Times New Roman" pitchFamily="18" charset="0"/>
              </a:rPr>
              <a:t>Bạn</a:t>
            </a:r>
            <a:r>
              <a:rPr lang="vi-VN" sz="3200" b="1" dirty="0">
                <a:solidFill>
                  <a:srgbClr val="0000CC"/>
                </a:solidFill>
                <a:latin typeface="Times New Roman" pitchFamily="18" charset="0"/>
                <a:cs typeface="Times New Roman" pitchFamily="18" charset="0"/>
              </a:rPr>
              <a:t> nào đá lên trời</a:t>
            </a:r>
            <a:r>
              <a:rPr lang="en-US" sz="3200" b="1">
                <a:solidFill>
                  <a:srgbClr val="0000CC"/>
                </a:solidFill>
                <a:latin typeface="Times New Roman" pitchFamily="18" charset="0"/>
                <a:cs typeface="Times New Roman" pitchFamily="18" charset="0"/>
              </a:rPr>
              <a:t>.</a:t>
            </a:r>
            <a:endParaRPr lang="en-US" sz="3200" b="1" dirty="0">
              <a:solidFill>
                <a:srgbClr val="0000CC"/>
              </a:solidFill>
              <a:latin typeface="Times New Roman" pitchFamily="18" charset="0"/>
              <a:cs typeface="Times New Roman" pitchFamily="18" charset="0"/>
            </a:endParaRPr>
          </a:p>
          <a:p>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Trần</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Đăng</a:t>
            </a:r>
            <a:r>
              <a:rPr lang="en-US" sz="3200" b="1" dirty="0">
                <a:solidFill>
                  <a:srgbClr val="0000CC"/>
                </a:solidFill>
                <a:latin typeface="Times New Roman" pitchFamily="18" charset="0"/>
                <a:cs typeface="Times New Roman" pitchFamily="18" charset="0"/>
              </a:rPr>
              <a:t> </a:t>
            </a:r>
            <a:r>
              <a:rPr lang="en-US" sz="3200" b="1" dirty="0" err="1">
                <a:solidFill>
                  <a:srgbClr val="0000CC"/>
                </a:solidFill>
                <a:latin typeface="Times New Roman" pitchFamily="18" charset="0"/>
                <a:cs typeface="Times New Roman" pitchFamily="18" charset="0"/>
              </a:rPr>
              <a:t>Khoa</a:t>
            </a:r>
            <a:r>
              <a:rPr lang="en-US" sz="3200" b="1" dirty="0">
                <a:solidFill>
                  <a:srgbClr val="0000CC"/>
                </a:solidFill>
                <a:latin typeface="Times New Roman" pitchFamily="18" charset="0"/>
                <a:cs typeface="Times New Roman" pitchFamily="18" charset="0"/>
              </a:rPr>
              <a:t>)</a:t>
            </a: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a:p>
            <a:endParaRPr lang="en-US" sz="3200" b="1" dirty="0">
              <a:solidFill>
                <a:srgbClr val="0000CC"/>
              </a:solidFill>
              <a:latin typeface="Times New Roman" pitchFamily="18" charset="0"/>
              <a:cs typeface="Times New Roman" pitchFamily="18" charset="0"/>
            </a:endParaRPr>
          </a:p>
        </p:txBody>
      </p:sp>
      <p:sp>
        <p:nvSpPr>
          <p:cNvPr id="21" name="Rectangle 20"/>
          <p:cNvSpPr/>
          <p:nvPr/>
        </p:nvSpPr>
        <p:spPr>
          <a:xfrm>
            <a:off x="5088165" y="2818548"/>
            <a:ext cx="5566905" cy="646331"/>
          </a:xfrm>
          <a:prstGeom prst="rect">
            <a:avLst/>
          </a:prstGeom>
        </p:spPr>
        <p:txBody>
          <a:bodyPr wrap="square">
            <a:spAutoFit/>
          </a:bodyPr>
          <a:lstStyle/>
          <a:p>
            <a:r>
              <a:rPr lang="en-US" sz="3600" b="1" dirty="0" err="1">
                <a:solidFill>
                  <a:srgbClr val="FF0000"/>
                </a:solidFill>
                <a:latin typeface="Times New Roman" pitchFamily="18" charset="0"/>
                <a:cs typeface="Times New Roman" pitchFamily="18" charset="0"/>
              </a:rPr>
              <a:t>Trăng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đến</a:t>
            </a:r>
            <a:r>
              <a:rPr lang="en-US" sz="3600" b="1" dirty="0">
                <a:solidFill>
                  <a:srgbClr val="FF0000"/>
                </a:solidFill>
                <a:latin typeface="Times New Roman" pitchFamily="18" charset="0"/>
                <a:cs typeface="Times New Roman" pitchFamily="18" charset="0"/>
              </a:rPr>
              <a:t>? </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899319" y="1815126"/>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823119" y="2619497"/>
            <a:ext cx="13578681" cy="646331"/>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3600" b="1" dirty="0" err="1">
                <a:solidFill>
                  <a:srgbClr val="FF0000"/>
                </a:solidFill>
                <a:latin typeface="Times New Roman" pitchFamily="18" charset="0"/>
                <a:cs typeface="Times New Roman" pitchFamily="18" charset="0"/>
              </a:rPr>
              <a:t>Tìm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sự</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vật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từ</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ngữ</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chỉ</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điểm</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bài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thơ</a:t>
            </a:r>
            <a:r>
              <a:rPr lang="en-US" sz="3600" b="1" dirty="0">
                <a:solidFill>
                  <a:srgbClr val="FF0000"/>
                </a:solidFill>
                <a:latin typeface="Times New Roman" pitchFamily="18" charset="0"/>
                <a:cs typeface="Times New Roman" pitchFamily="18" charset="0"/>
              </a:rPr>
              <a:t>. </a:t>
            </a:r>
            <a:endParaRPr kumimoji="0" lang="en-US" sz="36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graphicFrame>
        <p:nvGraphicFramePr>
          <p:cNvPr id="6" name="Table 5">
            <a:extLst>
              <a:ext uri="{FF2B5EF4-FFF2-40B4-BE49-F238E27FC236}">
                <a16:creationId xmlns:a16="http://schemas.microsoft.com/office/drawing/2014/main" id="{B38AB6A2-B75F-B971-BED5-96AB5B55D0F0}"/>
              </a:ext>
            </a:extLst>
          </p:cNvPr>
          <p:cNvGraphicFramePr>
            <a:graphicFrameLocks noGrp="1"/>
          </p:cNvGraphicFramePr>
          <p:nvPr>
            <p:extLst>
              <p:ext uri="{D42A27DB-BD31-4B8C-83A1-F6EECF244321}">
                <p14:modId xmlns:p14="http://schemas.microsoft.com/office/powerpoint/2010/main" val="2186823878"/>
              </p:ext>
            </p:extLst>
          </p:nvPr>
        </p:nvGraphicFramePr>
        <p:xfrm>
          <a:off x="3185317" y="3362317"/>
          <a:ext cx="9372601" cy="5293713"/>
        </p:xfrm>
        <a:graphic>
          <a:graphicData uri="http://schemas.openxmlformats.org/drawingml/2006/table">
            <a:tbl>
              <a:tblPr firstRow="1" firstCol="1" bandRow="1">
                <a:tableStyleId>{5C22544A-7EE6-4342-B048-85BDC9FD1C3A}</a:tableStyleId>
              </a:tblPr>
              <a:tblGrid>
                <a:gridCol w="3962402">
                  <a:extLst>
                    <a:ext uri="{9D8B030D-6E8A-4147-A177-3AD203B41FA5}">
                      <a16:colId xmlns:a16="http://schemas.microsoft.com/office/drawing/2014/main" val="2698706383"/>
                    </a:ext>
                  </a:extLst>
                </a:gridCol>
                <a:gridCol w="5410199">
                  <a:extLst>
                    <a:ext uri="{9D8B030D-6E8A-4147-A177-3AD203B41FA5}">
                      <a16:colId xmlns:a16="http://schemas.microsoft.com/office/drawing/2014/main" val="753318260"/>
                    </a:ext>
                  </a:extLst>
                </a:gridCol>
              </a:tblGrid>
              <a:tr h="438883">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Từ ngữ chỉ đặc điểm sự vật</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22601193"/>
                  </a:ext>
                </a:extLst>
              </a:tr>
              <a:tr h="466000">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Trăng</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hồng, </a:t>
                      </a:r>
                      <a:endParaRPr lang="en-US" sz="2800" b="1" dirty="0">
                        <a:solidFill>
                          <a:srgbClr val="0000CC"/>
                        </a:solidFill>
                        <a:effectLst/>
                        <a:latin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8794068"/>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Cánh rừng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245621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chín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lửng lơ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227673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Nhà</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78067752"/>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Biển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Xanh</a:t>
                      </a:r>
                      <a:r>
                        <a:rPr lang="en-US" sz="2800" b="1" dirty="0">
                          <a:solidFill>
                            <a:srgbClr val="0000CC"/>
                          </a:solidFill>
                          <a:effectLst/>
                          <a:latin typeface="Times New Roman" panose="02020603050405020304" pitchFamily="18" charset="0"/>
                          <a:cs typeface="Times New Roman" panose="02020603050405020304" pitchFamily="18" charset="0"/>
                        </a:rPr>
                        <a:t>,</a:t>
                      </a:r>
                      <a:r>
                        <a:rPr lang="vi-VN" sz="2800" b="1" dirty="0">
                          <a:solidFill>
                            <a:srgbClr val="0000CC"/>
                          </a:solidFill>
                          <a:effectLst/>
                          <a:latin typeface="Times New Roman" panose="02020603050405020304" pitchFamily="18" charset="0"/>
                          <a:cs typeface="Times New Roman" panose="02020603050405020304" pitchFamily="18" charset="0"/>
                        </a:rPr>
                        <a:t> diệu kì</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407188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Mắt cá</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Tròn</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12681995"/>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Mi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24667006"/>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Sân chơi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751870859"/>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Quả bóng</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75787740"/>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Bạn</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59430883"/>
                  </a:ext>
                </a:extLst>
              </a:tr>
              <a:tr h="438883">
                <a:tc>
                  <a:txBody>
                    <a:bodyPr/>
                    <a:lstStyle/>
                    <a:p>
                      <a:pPr algn="ctr"/>
                      <a:r>
                        <a:rPr lang="vi-VN" sz="2800" b="1">
                          <a:solidFill>
                            <a:srgbClr val="0000CC"/>
                          </a:solidFill>
                          <a:effectLst/>
                          <a:latin typeface="Times New Roman" panose="02020603050405020304" pitchFamily="18" charset="0"/>
                          <a:cs typeface="Times New Roman" panose="02020603050405020304" pitchFamily="18" charset="0"/>
                        </a:rPr>
                        <a:t>Trời</a:t>
                      </a:r>
                      <a:endParaRPr lang="en-US" sz="2800" b="1">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vi-VN" sz="2800" b="1" dirty="0">
                          <a:solidFill>
                            <a:srgbClr val="0000CC"/>
                          </a:solidFill>
                          <a:effectLst/>
                          <a:latin typeface="Times New Roman" panose="02020603050405020304" pitchFamily="18" charset="0"/>
                          <a:cs typeface="Times New Roman" panose="02020603050405020304" pitchFamily="18" charset="0"/>
                        </a:rPr>
                        <a:t> </a:t>
                      </a:r>
                      <a:endParaRPr lang="en-US" sz="28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62638131"/>
                  </a:ext>
                </a:extLst>
              </a:tr>
            </a:tbl>
          </a:graphicData>
        </a:graphic>
      </p:graphicFrame>
    </p:spTree>
    <p:extLst>
      <p:ext uri="{BB962C8B-B14F-4D97-AF65-F5344CB8AC3E}">
        <p14:creationId xmlns:p14="http://schemas.microsoft.com/office/powerpoint/2010/main" val="3595442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animEffect transition="in" filter="fade">
                                      <p:cBhvr>
                                        <p:cTn id="7" dur="500"/>
                                        <p:tgtEl>
                                          <p:spTgt spid="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additive="base">
                                        <p:cTn id="12" dur="500" fill="hold"/>
                                        <p:tgtEl>
                                          <p:spTgt spid="6"/>
                                        </p:tgtEl>
                                        <p:attrNameLst>
                                          <p:attrName>ppt_x</p:attrName>
                                        </p:attrNameLst>
                                      </p:cBhvr>
                                      <p:tavLst>
                                        <p:tav tm="0">
                                          <p:val>
                                            <p:strVal val="#ppt_x"/>
                                          </p:val>
                                        </p:tav>
                                        <p:tav tm="100000">
                                          <p:val>
                                            <p:strVal val="#ppt_x"/>
                                          </p:val>
                                        </p:tav>
                                      </p:tavLst>
                                    </p:anim>
                                    <p:anim calcmode="lin" valueType="num">
                                      <p:cBhvr additive="base">
                                        <p:cTn id="13"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5" name="Group 4"/>
          <p:cNvGrpSpPr/>
          <p:nvPr/>
        </p:nvGrpSpPr>
        <p:grpSpPr>
          <a:xfrm>
            <a:off x="1508919" y="1953419"/>
            <a:ext cx="11532005" cy="743063"/>
            <a:chOff x="1508918" y="1888664"/>
            <a:chExt cx="10495420" cy="1245153"/>
          </a:xfrm>
        </p:grpSpPr>
        <p:sp>
          <p:nvSpPr>
            <p:cNvPr id="10" name="Rectangle 9"/>
            <p:cNvSpPr/>
            <p:nvPr/>
          </p:nvSpPr>
          <p:spPr>
            <a:xfrm>
              <a:off x="1508918" y="1888664"/>
              <a:ext cx="10495420" cy="1186207"/>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vi-VN"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rPr>
                <a:t>Hoạt động 3. Đọc bài thơ và trả lời câu hỏi</a:t>
              </a:r>
              <a:endParaRPr kumimoji="0" lang="en-US" sz="4000" b="1" i="0" u="none" strike="noStrike" kern="1200" cap="none" spc="0" normalizeH="0" baseline="0" noProof="0" dirty="0">
                <a:ln>
                  <a:noFill/>
                </a:ln>
                <a:solidFill>
                  <a:srgbClr val="FF0000"/>
                </a:solidFill>
                <a:effectLst/>
                <a:uLnTx/>
                <a:uFillTx/>
                <a:latin typeface="Times New Roman" pitchFamily="18" charset="0"/>
                <a:ea typeface="+mn-ea"/>
                <a:cs typeface="Times New Roman" pitchFamily="18" charset="0"/>
              </a:endParaRPr>
            </a:p>
          </p:txBody>
        </p:sp>
        <p:cxnSp>
          <p:nvCxnSpPr>
            <p:cNvPr id="4" name="Straight Connector 3"/>
            <p:cNvCxnSpPr/>
            <p:nvPr/>
          </p:nvCxnSpPr>
          <p:spPr>
            <a:xfrm flipV="1">
              <a:off x="1508918" y="3077036"/>
              <a:ext cx="2635321" cy="56781"/>
            </a:xfrm>
            <a:prstGeom prst="line">
              <a:avLst/>
            </a:prstGeom>
            <a:ln>
              <a:solidFill>
                <a:srgbClr val="FF0000"/>
              </a:solidFill>
            </a:ln>
          </p:spPr>
          <p:style>
            <a:lnRef idx="3">
              <a:schemeClr val="dk1"/>
            </a:lnRef>
            <a:fillRef idx="0">
              <a:schemeClr val="dk1"/>
            </a:fillRef>
            <a:effectRef idx="2">
              <a:schemeClr val="dk1"/>
            </a:effectRef>
            <a:fontRef idx="minor">
              <a:schemeClr val="tx1"/>
            </a:fontRef>
          </p:style>
        </p:cxnSp>
      </p:grpSp>
      <p:sp>
        <p:nvSpPr>
          <p:cNvPr id="19" name="Text Box 14">
            <a:extLst>
              <a:ext uri="{FF2B5EF4-FFF2-40B4-BE49-F238E27FC236}">
                <a16:creationId xmlns:a16="http://schemas.microsoft.com/office/drawing/2014/main" id="{4EBEBBAC-153E-7FA0-AABD-6DDE6CA135FD}"/>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sp>
        <p:nvSpPr>
          <p:cNvPr id="27" name="Rectangle 26">
            <a:extLst>
              <a:ext uri="{FF2B5EF4-FFF2-40B4-BE49-F238E27FC236}">
                <a16:creationId xmlns:a16="http://schemas.microsoft.com/office/drawing/2014/main" id="{38315CE6-0379-8B3D-79CC-DAE03D861FE4}"/>
              </a:ext>
            </a:extLst>
          </p:cNvPr>
          <p:cNvSpPr/>
          <p:nvPr/>
        </p:nvSpPr>
        <p:spPr>
          <a:xfrm>
            <a:off x="1680661" y="3085738"/>
            <a:ext cx="13578681" cy="707886"/>
          </a:xfrm>
          <a:prstGeom prst="rect">
            <a:avLst/>
          </a:prstGeom>
        </p:spPr>
        <p:txBody>
          <a:bodyPr wrap="square">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lang="en-US" sz="4000" b="1" dirty="0">
                <a:solidFill>
                  <a:srgbClr val="FF0000"/>
                </a:solidFill>
                <a:latin typeface="Times New Roman" pitchFamily="18" charset="0"/>
                <a:cs typeface="Times New Roman" pitchFamily="18" charset="0"/>
              </a:rPr>
              <a:t>? </a:t>
            </a:r>
            <a:r>
              <a:rPr kumimoji="0" lang="vi-VN"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rPr>
              <a:t>Trong bài thơ trăng được so sánh với những gì?</a:t>
            </a:r>
            <a:endParaRPr kumimoji="0" lang="en-US" sz="4000" b="1" i="0" u="none" strike="noStrike" kern="1200" cap="none" spc="0" normalizeH="0" baseline="0" noProof="0" dirty="0">
              <a:ln>
                <a:noFill/>
              </a:ln>
              <a:solidFill>
                <a:srgbClr val="FF0000"/>
              </a:solidFill>
              <a:effectLst/>
              <a:uLnTx/>
              <a:uFillTx/>
              <a:latin typeface="Times New Roman" pitchFamily="18" charset="0"/>
              <a:cs typeface="Times New Roman" pitchFamily="18" charset="0"/>
            </a:endParaRPr>
          </a:p>
        </p:txBody>
      </p:sp>
      <p:sp>
        <p:nvSpPr>
          <p:cNvPr id="3" name="Rectangle 2"/>
          <p:cNvSpPr/>
          <p:nvPr/>
        </p:nvSpPr>
        <p:spPr>
          <a:xfrm>
            <a:off x="1860613" y="6400800"/>
            <a:ext cx="11916505" cy="707886"/>
          </a:xfrm>
          <a:prstGeom prst="rect">
            <a:avLst/>
          </a:prstGeom>
        </p:spPr>
        <p:txBody>
          <a:bodyPr wrap="square">
            <a:spAutoFit/>
          </a:bodyPr>
          <a:lstStyle/>
          <a:p>
            <a:pPr lvl="0">
              <a:defRPr/>
            </a:pPr>
            <a:r>
              <a:rPr lang="en-US" sz="4000" b="1" dirty="0">
                <a:solidFill>
                  <a:srgbClr val="FF0000"/>
                </a:solidFill>
                <a:latin typeface="Times New Roman" pitchFamily="18" charset="0"/>
                <a:cs typeface="Times New Roman" pitchFamily="18" charset="0"/>
              </a:rPr>
              <a:t>? </a:t>
            </a:r>
            <a:r>
              <a:rPr lang="vi-VN" sz="4000" b="1" dirty="0">
                <a:solidFill>
                  <a:srgbClr val="FF0000"/>
                </a:solidFill>
                <a:latin typeface="Times New Roman" pitchFamily="18" charset="0"/>
                <a:cs typeface="Times New Roman" pitchFamily="18" charset="0"/>
              </a:rPr>
              <a:t>Em thích hình ảnh so sánh nào nhất? Vì sao?</a:t>
            </a:r>
            <a:endParaRPr lang="en-US" sz="4000" b="1" dirty="0">
              <a:solidFill>
                <a:srgbClr val="FF0000"/>
              </a:solidFill>
              <a:latin typeface="Times New Roman" pitchFamily="18" charset="0"/>
              <a:cs typeface="Times New Roman" pitchFamily="18" charset="0"/>
            </a:endParaRPr>
          </a:p>
        </p:txBody>
      </p:sp>
      <p:sp>
        <p:nvSpPr>
          <p:cNvPr id="20" name="Rectangle 19"/>
          <p:cNvSpPr/>
          <p:nvPr/>
        </p:nvSpPr>
        <p:spPr>
          <a:xfrm>
            <a:off x="3041085" y="3793624"/>
            <a:ext cx="10165556" cy="2554545"/>
          </a:xfrm>
          <a:prstGeom prst="rect">
            <a:avLst/>
          </a:prstGeom>
        </p:spPr>
        <p:txBody>
          <a:bodyPr wrap="square">
            <a:spAutoFit/>
          </a:bodyPr>
          <a:lstStyle/>
          <a:p>
            <a:pPr>
              <a:spcAft>
                <a:spcPts val="0"/>
              </a:spcAft>
            </a:pPr>
            <a:r>
              <a:rPr lang="vi-VN" sz="4000" b="1" dirty="0">
                <a:solidFill>
                  <a:srgbClr val="0000CC"/>
                </a:solidFill>
                <a:latin typeface="Times New Roman" panose="02020603050405020304" pitchFamily="18" charset="0"/>
                <a:ea typeface="Calibri" panose="020F0502020204030204" pitchFamily="34" charset="0"/>
              </a:rPr>
              <a:t>Trăng được so sánh với các sự vật sau: </a:t>
            </a:r>
          </a:p>
          <a:p>
            <a:pPr lvl="3" algn="just">
              <a:spcAft>
                <a:spcPts val="0"/>
              </a:spcAft>
            </a:pPr>
            <a:r>
              <a:rPr lang="en-US" sz="4000" b="1" dirty="0">
                <a:solidFill>
                  <a:srgbClr val="0000CC"/>
                </a:solidFill>
                <a:latin typeface="Times New Roman" panose="02020603050405020304" pitchFamily="18" charset="0"/>
                <a:ea typeface="Calibri" panose="020F0502020204030204" pitchFamily="34" charset="0"/>
              </a:rPr>
              <a:t>T</a:t>
            </a:r>
            <a:r>
              <a:rPr lang="vi-VN" sz="4000" b="1" dirty="0">
                <a:solidFill>
                  <a:srgbClr val="0000CC"/>
                </a:solidFill>
                <a:latin typeface="Times New Roman" panose="02020603050405020304" pitchFamily="18" charset="0"/>
                <a:ea typeface="Calibri" panose="020F0502020204030204" pitchFamily="34" charset="0"/>
              </a:rPr>
              <a:t>răng - hồng như quả </a:t>
            </a:r>
            <a:r>
              <a:rPr lang="en-US" sz="4000" b="1" dirty="0" err="1">
                <a:solidFill>
                  <a:srgbClr val="0000CC"/>
                </a:solidFill>
                <a:latin typeface="Times New Roman" panose="02020603050405020304" pitchFamily="18" charset="0"/>
                <a:ea typeface="Calibri" panose="020F0502020204030204" pitchFamily="34" charset="0"/>
              </a:rPr>
              <a:t>ch</a:t>
            </a:r>
            <a:r>
              <a:rPr lang="vi-VN" sz="4000" b="1" dirty="0">
                <a:solidFill>
                  <a:srgbClr val="0000CC"/>
                </a:solidFill>
                <a:latin typeface="Times New Roman" panose="02020603050405020304" pitchFamily="18" charset="0"/>
                <a:ea typeface="Calibri" panose="020F0502020204030204" pitchFamily="34" charset="0"/>
              </a:rPr>
              <a:t>ín</a:t>
            </a:r>
            <a:endParaRPr lang="en-US" sz="3600" b="1" dirty="0">
              <a:solidFill>
                <a:srgbClr val="0000CC"/>
              </a:solidFill>
              <a:latin typeface="Times New Roman" panose="02020603050405020304" pitchFamily="18" charset="0"/>
              <a:ea typeface="Calibri" panose="020F0502020204030204" pitchFamily="34"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tròn như mắt cá</a:t>
            </a:r>
            <a:endParaRPr lang="en-US" sz="3600" b="1" dirty="0">
              <a:solidFill>
                <a:srgbClr val="0000CC"/>
              </a:solidFill>
              <a:latin typeface="Times New Roman" panose="02020603050405020304" pitchFamily="18" charset="0"/>
              <a:ea typeface="Times New Roman" panose="02020603050405020304" pitchFamily="18" charset="0"/>
            </a:endParaRPr>
          </a:p>
          <a:p>
            <a:pPr lvl="3" algn="just">
              <a:spcAft>
                <a:spcPts val="0"/>
              </a:spcAft>
            </a:pPr>
            <a:r>
              <a:rPr lang="vi-VN" sz="4000" b="1" dirty="0">
                <a:solidFill>
                  <a:srgbClr val="0000CC"/>
                </a:solidFill>
                <a:latin typeface="Times New Roman" panose="02020603050405020304" pitchFamily="18" charset="0"/>
                <a:ea typeface="Calibri" panose="020F0502020204030204" pitchFamily="34" charset="0"/>
              </a:rPr>
              <a:t>Trăng - bay như quả bóng</a:t>
            </a:r>
            <a:endParaRPr lang="en-US" sz="3600" b="1" dirty="0">
              <a:solidFill>
                <a:srgbClr val="0000CC"/>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232354146"/>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additive="base">
                                        <p:cTn id="7" dur="500" fill="hold"/>
                                        <p:tgtEl>
                                          <p:spTgt spid="27"/>
                                        </p:tgtEl>
                                        <p:attrNameLst>
                                          <p:attrName>ppt_x</p:attrName>
                                        </p:attrNameLst>
                                      </p:cBhvr>
                                      <p:tavLst>
                                        <p:tav tm="0">
                                          <p:val>
                                            <p:strVal val="#ppt_x"/>
                                          </p:val>
                                        </p:tav>
                                        <p:tav tm="100000">
                                          <p:val>
                                            <p:strVal val="#ppt_x"/>
                                          </p:val>
                                        </p:tav>
                                      </p:tavLst>
                                    </p:anim>
                                    <p:anim calcmode="lin" valueType="num">
                                      <p:cBhvr additive="base">
                                        <p:cTn id="8"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anim calcmode="lin" valueType="num">
                                      <p:cBhvr additive="base">
                                        <p:cTn id="13" dur="500" fill="hold"/>
                                        <p:tgtEl>
                                          <p:spTgt spid="20"/>
                                        </p:tgtEl>
                                        <p:attrNameLst>
                                          <p:attrName>ppt_x</p:attrName>
                                        </p:attrNameLst>
                                      </p:cBhvr>
                                      <p:tavLst>
                                        <p:tav tm="0">
                                          <p:val>
                                            <p:strVal val="#ppt_x"/>
                                          </p:val>
                                        </p:tav>
                                        <p:tav tm="100000">
                                          <p:val>
                                            <p:strVal val="#ppt_x"/>
                                          </p:val>
                                        </p:tav>
                                      </p:tavLst>
                                    </p:anim>
                                    <p:anim calcmode="lin" valueType="num">
                                      <p:cBhvr additive="base">
                                        <p:cTn id="14"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p:bldP spid="3" grpId="0"/>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28" name="Rectangle 27"/>
          <p:cNvSpPr/>
          <p:nvPr/>
        </p:nvSpPr>
        <p:spPr>
          <a:xfrm>
            <a:off x="1424892" y="2106155"/>
            <a:ext cx="13639800" cy="1239382"/>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r>
              <a:rPr lang="vi-VN" sz="3800" b="1" dirty="0">
                <a:ln w="11430"/>
                <a:solidFill>
                  <a:srgbClr val="FF0000"/>
                </a:solidFill>
                <a:latin typeface="Times New Roman" pitchFamily="18" charset="0"/>
                <a:cs typeface="Times New Roman" pitchFamily="18" charset="0"/>
              </a:rPr>
              <a:t>Bài 4. Chọn dấu </a:t>
            </a:r>
            <a:r>
              <a:rPr lang="vi-VN" sz="3800" b="1" i="1" dirty="0">
                <a:ln w="11430"/>
                <a:solidFill>
                  <a:srgbClr val="FF0000"/>
                </a:solidFill>
                <a:latin typeface="Times New Roman" pitchFamily="18" charset="0"/>
                <a:cs typeface="Times New Roman" pitchFamily="18" charset="0"/>
              </a:rPr>
              <a:t>hai chấm </a:t>
            </a:r>
            <a:r>
              <a:rPr lang="vi-VN" sz="3800" b="1" dirty="0">
                <a:ln w="11430"/>
                <a:solidFill>
                  <a:srgbClr val="FF0000"/>
                </a:solidFill>
                <a:latin typeface="Times New Roman" pitchFamily="18" charset="0"/>
                <a:cs typeface="Times New Roman" pitchFamily="18" charset="0"/>
              </a:rPr>
              <a:t>hoặc </a:t>
            </a:r>
            <a:r>
              <a:rPr lang="vi-VN" sz="3800" b="1" i="1" dirty="0">
                <a:ln w="11430"/>
                <a:solidFill>
                  <a:srgbClr val="FF0000"/>
                </a:solidFill>
                <a:latin typeface="Times New Roman" pitchFamily="18" charset="0"/>
                <a:cs typeface="Times New Roman" pitchFamily="18" charset="0"/>
              </a:rPr>
              <a:t>dấu phẩy </a:t>
            </a:r>
            <a:r>
              <a:rPr lang="vi-VN" sz="3800" b="1" dirty="0">
                <a:ln w="11430"/>
                <a:solidFill>
                  <a:srgbClr val="FF0000"/>
                </a:solidFill>
                <a:latin typeface="Times New Roman" pitchFamily="18" charset="0"/>
                <a:cs typeface="Times New Roman" pitchFamily="18" charset="0"/>
              </a:rPr>
              <a:t>thay cho ô vuông trong đoạn văn dưới đây: </a:t>
            </a:r>
            <a:endParaRPr lang="en-US" sz="3800" b="1" dirty="0">
              <a:ln w="11430"/>
              <a:solidFill>
                <a:srgbClr val="FF0000"/>
              </a:solidFill>
              <a:latin typeface="Times New Roman" pitchFamily="18" charset="0"/>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err="1">
                <a:solidFill>
                  <a:srgbClr val="0000CC"/>
                </a:solidFill>
                <a:effectLst>
                  <a:outerShdw blurRad="38100" dist="38100" dir="2700000" algn="tl">
                    <a:srgbClr val="000000">
                      <a:alpha val="43137"/>
                    </a:srgbClr>
                  </a:outerShdw>
                </a:effectLst>
                <a:latin typeface="Times New Roman" pitchFamily="18" charset="0"/>
              </a:rPr>
              <a:t>Bài</a:t>
            </a:r>
            <a:r>
              <a:rPr lang="en-US" sz="3200" b="1" dirty="0">
                <a:solidFill>
                  <a:srgbClr val="0000CC"/>
                </a:solidFill>
                <a:effectLst>
                  <a:outerShdw blurRad="38100" dist="38100" dir="2700000" algn="tl">
                    <a:srgbClr val="000000">
                      <a:alpha val="43137"/>
                    </a:srgbClr>
                  </a:outerShdw>
                </a:effectLst>
                <a:latin typeface="Times New Roman" pitchFamily="18" charset="0"/>
              </a:rPr>
              <a:t> 1: </a:t>
            </a:r>
            <a:r>
              <a:rPr lang="vi-VN" sz="3200" b="1" dirty="0">
                <a:solidFill>
                  <a:srgbClr val="0000CC"/>
                </a:solidFill>
                <a:effectLst>
                  <a:outerShdw blurRad="38100" dist="38100" dir="2700000" algn="tl">
                    <a:srgbClr val="000000">
                      <a:alpha val="43137"/>
                    </a:srgbClr>
                  </a:outerShdw>
                </a:effectLst>
                <a:latin typeface="Times New Roman" pitchFamily="18" charset="0"/>
              </a:rPr>
              <a:t>ÔN TẬP GIỮA HỌC KÌ II</a:t>
            </a:r>
            <a:endParaRPr lang="en-US" sz="3200" b="1" dirty="0">
              <a:solidFill>
                <a:srgbClr val="0000CC"/>
              </a:solidFill>
              <a:effectLst>
                <a:outerShdw blurRad="38100" dist="38100" dir="2700000" algn="tl">
                  <a:srgbClr val="000000">
                    <a:alpha val="43137"/>
                  </a:srgbClr>
                </a:outerShdw>
              </a:effectLst>
              <a:latin typeface="Times New Roman" pitchFamily="18" charset="0"/>
            </a:endParaRPr>
          </a:p>
        </p:txBody>
      </p:sp>
      <p:sp>
        <p:nvSpPr>
          <p:cNvPr id="19" name="Rectangle 18"/>
          <p:cNvSpPr/>
          <p:nvPr/>
        </p:nvSpPr>
        <p:spPr>
          <a:xfrm>
            <a:off x="1424892" y="3649587"/>
            <a:ext cx="13289735" cy="2408933"/>
          </a:xfrm>
          <a:prstGeom prst="rect">
            <a:avLst/>
          </a:prstGeom>
          <a:noFill/>
        </p:spPr>
        <p:txBody>
          <a:bodyPr wrap="squar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just"/>
            <a:r>
              <a:rPr lang="vi-VN" sz="3800" b="1" dirty="0">
                <a:ln w="11430"/>
                <a:solidFill>
                  <a:srgbClr val="0000FF"/>
                </a:solidFill>
                <a:latin typeface="Times New Roman" pitchFamily="18" charset="0"/>
                <a:cs typeface="Times New Roman" pitchFamily="18" charset="0"/>
              </a:rPr>
              <a:t>     Không sao đếm hết được các loài cá với đủ màu sắc     cá kim bé nhỏ như que diêm màu tím      cá ót mặc áo vàng có sọc đen     cá khoai trong suốt như miếng nước đá     cá song lực lưỡng    da đen trũi     cá hồng đỏ như lửa,...  </a:t>
            </a:r>
            <a:endParaRPr lang="en-US" sz="3800" b="1" dirty="0">
              <a:ln w="11430"/>
              <a:solidFill>
                <a:srgbClr val="0000FF"/>
              </a:solidFill>
              <a:latin typeface="Times New Roman" pitchFamily="18" charset="0"/>
              <a:cs typeface="Times New Roman" pitchFamily="18" charset="0"/>
            </a:endParaRPr>
          </a:p>
        </p:txBody>
      </p:sp>
      <p:sp>
        <p:nvSpPr>
          <p:cNvPr id="4" name="Rectangle 3"/>
          <p:cNvSpPr/>
          <p:nvPr/>
        </p:nvSpPr>
        <p:spPr>
          <a:xfrm>
            <a:off x="12786519" y="3718795"/>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1" name="Rectangle 20"/>
          <p:cNvSpPr/>
          <p:nvPr/>
        </p:nvSpPr>
        <p:spPr>
          <a:xfrm>
            <a:off x="8054292" y="4354026"/>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2" name="Rectangle 21"/>
          <p:cNvSpPr/>
          <p:nvPr/>
        </p:nvSpPr>
        <p:spPr>
          <a:xfrm>
            <a:off x="14714627" y="434076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3" name="Rectangle 22"/>
          <p:cNvSpPr/>
          <p:nvPr/>
        </p:nvSpPr>
        <p:spPr>
          <a:xfrm>
            <a:off x="10214769" y="500816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4" name="Rectangle 23"/>
          <p:cNvSpPr/>
          <p:nvPr/>
        </p:nvSpPr>
        <p:spPr>
          <a:xfrm>
            <a:off x="3871119" y="5486400"/>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5" name="Rectangle 24"/>
          <p:cNvSpPr/>
          <p:nvPr/>
        </p:nvSpPr>
        <p:spPr>
          <a:xfrm>
            <a:off x="14714627" y="5017258"/>
            <a:ext cx="381000" cy="381000"/>
          </a:xfrm>
          <a:prstGeom prst="rect">
            <a:avLst/>
          </a:prstGeom>
          <a:ln w="28575">
            <a:solidFill>
              <a:srgbClr val="0000CC"/>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5" name="TextBox 4"/>
          <p:cNvSpPr txBox="1"/>
          <p:nvPr/>
        </p:nvSpPr>
        <p:spPr>
          <a:xfrm>
            <a:off x="12780116" y="3516508"/>
            <a:ext cx="393806"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3" name="TextBox 32"/>
          <p:cNvSpPr txBox="1"/>
          <p:nvPr/>
        </p:nvSpPr>
        <p:spPr>
          <a:xfrm>
            <a:off x="8084951"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4" name="TextBox 33"/>
          <p:cNvSpPr txBox="1"/>
          <p:nvPr/>
        </p:nvSpPr>
        <p:spPr>
          <a:xfrm>
            <a:off x="14710885" y="409979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5" name="TextBox 34"/>
          <p:cNvSpPr txBox="1"/>
          <p:nvPr/>
        </p:nvSpPr>
        <p:spPr>
          <a:xfrm>
            <a:off x="10216541" y="4727235"/>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6" name="TextBox 35"/>
          <p:cNvSpPr txBox="1"/>
          <p:nvPr/>
        </p:nvSpPr>
        <p:spPr>
          <a:xfrm>
            <a:off x="14745286" y="4748316"/>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37" name="TextBox 36"/>
          <p:cNvSpPr txBox="1"/>
          <p:nvPr/>
        </p:nvSpPr>
        <p:spPr>
          <a:xfrm>
            <a:off x="3931407" y="5207758"/>
            <a:ext cx="384742" cy="707886"/>
          </a:xfrm>
          <a:prstGeom prst="rect">
            <a:avLst/>
          </a:prstGeom>
          <a:noFill/>
        </p:spPr>
        <p:txBody>
          <a:bodyPr wrap="square" rtlCol="0">
            <a:spAutoFit/>
          </a:bodyPr>
          <a:lstStyle/>
          <a:p>
            <a:r>
              <a:rPr lang="vi-VN" sz="4000" b="1" dirty="0">
                <a:solidFill>
                  <a:srgbClr val="FF0000"/>
                </a:solidFill>
                <a:latin typeface="Times New Roman" panose="02020603050405020304" pitchFamily="18" charset="0"/>
                <a:cs typeface="Times New Roman" panose="02020603050405020304" pitchFamily="18" charset="0"/>
              </a:rPr>
              <a:t>,</a:t>
            </a:r>
            <a:endParaRPr lang="en-US" sz="4000" b="1"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3106164"/>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
                                        </p:tgtEl>
                                        <p:attrNameLst>
                                          <p:attrName>style.visibility</p:attrName>
                                        </p:attrNameLst>
                                      </p:cBhvr>
                                      <p:to>
                                        <p:strVal val="visible"/>
                                      </p:to>
                                    </p:set>
                                    <p:anim calcmode="lin" valueType="num">
                                      <p:cBhvr additive="base">
                                        <p:cTn id="13" dur="500" fill="hold"/>
                                        <p:tgtEl>
                                          <p:spTgt spid="33"/>
                                        </p:tgtEl>
                                        <p:attrNameLst>
                                          <p:attrName>ppt_x</p:attrName>
                                        </p:attrNameLst>
                                      </p:cBhvr>
                                      <p:tavLst>
                                        <p:tav tm="0">
                                          <p:val>
                                            <p:strVal val="#ppt_x"/>
                                          </p:val>
                                        </p:tav>
                                        <p:tav tm="100000">
                                          <p:val>
                                            <p:strVal val="#ppt_x"/>
                                          </p:val>
                                        </p:tav>
                                      </p:tavLst>
                                    </p:anim>
                                    <p:anim calcmode="lin" valueType="num">
                                      <p:cBhvr additive="base">
                                        <p:cTn id="1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
                                        </p:tgtEl>
                                        <p:attrNameLst>
                                          <p:attrName>style.visibility</p:attrName>
                                        </p:attrNameLst>
                                      </p:cBhvr>
                                      <p:to>
                                        <p:strVal val="visible"/>
                                      </p:to>
                                    </p:set>
                                    <p:anim calcmode="lin" valueType="num">
                                      <p:cBhvr additive="base">
                                        <p:cTn id="19" dur="500" fill="hold"/>
                                        <p:tgtEl>
                                          <p:spTgt spid="34"/>
                                        </p:tgtEl>
                                        <p:attrNameLst>
                                          <p:attrName>ppt_x</p:attrName>
                                        </p:attrNameLst>
                                      </p:cBhvr>
                                      <p:tavLst>
                                        <p:tav tm="0">
                                          <p:val>
                                            <p:strVal val="#ppt_x"/>
                                          </p:val>
                                        </p:tav>
                                        <p:tav tm="100000">
                                          <p:val>
                                            <p:strVal val="#ppt_x"/>
                                          </p:val>
                                        </p:tav>
                                      </p:tavLst>
                                    </p:anim>
                                    <p:anim calcmode="lin" valueType="num">
                                      <p:cBhvr additive="base">
                                        <p:cTn id="20"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5"/>
                                        </p:tgtEl>
                                        <p:attrNameLst>
                                          <p:attrName>style.visibility</p:attrName>
                                        </p:attrNameLst>
                                      </p:cBhvr>
                                      <p:to>
                                        <p:strVal val="visible"/>
                                      </p:to>
                                    </p:set>
                                    <p:anim calcmode="lin" valueType="num">
                                      <p:cBhvr additive="base">
                                        <p:cTn id="25" dur="500" fill="hold"/>
                                        <p:tgtEl>
                                          <p:spTgt spid="35"/>
                                        </p:tgtEl>
                                        <p:attrNameLst>
                                          <p:attrName>ppt_x</p:attrName>
                                        </p:attrNameLst>
                                      </p:cBhvr>
                                      <p:tavLst>
                                        <p:tav tm="0">
                                          <p:val>
                                            <p:strVal val="#ppt_x"/>
                                          </p:val>
                                        </p:tav>
                                        <p:tav tm="100000">
                                          <p:val>
                                            <p:strVal val="#ppt_x"/>
                                          </p:val>
                                        </p:tav>
                                      </p:tavLst>
                                    </p:anim>
                                    <p:anim calcmode="lin" valueType="num">
                                      <p:cBhvr additive="base">
                                        <p:cTn id="26"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6"/>
                                        </p:tgtEl>
                                        <p:attrNameLst>
                                          <p:attrName>style.visibility</p:attrName>
                                        </p:attrNameLst>
                                      </p:cBhvr>
                                      <p:to>
                                        <p:strVal val="visible"/>
                                      </p:to>
                                    </p:set>
                                    <p:anim calcmode="lin" valueType="num">
                                      <p:cBhvr additive="base">
                                        <p:cTn id="31" dur="500" fill="hold"/>
                                        <p:tgtEl>
                                          <p:spTgt spid="36"/>
                                        </p:tgtEl>
                                        <p:attrNameLst>
                                          <p:attrName>ppt_x</p:attrName>
                                        </p:attrNameLst>
                                      </p:cBhvr>
                                      <p:tavLst>
                                        <p:tav tm="0">
                                          <p:val>
                                            <p:strVal val="#ppt_x"/>
                                          </p:val>
                                        </p:tav>
                                        <p:tav tm="100000">
                                          <p:val>
                                            <p:strVal val="#ppt_x"/>
                                          </p:val>
                                        </p:tav>
                                      </p:tavLst>
                                    </p:anim>
                                    <p:anim calcmode="lin" valueType="num">
                                      <p:cBhvr additive="base">
                                        <p:cTn id="32"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7"/>
                                        </p:tgtEl>
                                        <p:attrNameLst>
                                          <p:attrName>style.visibility</p:attrName>
                                        </p:attrNameLst>
                                      </p:cBhvr>
                                      <p:to>
                                        <p:strVal val="visible"/>
                                      </p:to>
                                    </p:set>
                                    <p:anim calcmode="lin" valueType="num">
                                      <p:cBhvr additive="base">
                                        <p:cTn id="37" dur="500" fill="hold"/>
                                        <p:tgtEl>
                                          <p:spTgt spid="37"/>
                                        </p:tgtEl>
                                        <p:attrNameLst>
                                          <p:attrName>ppt_x</p:attrName>
                                        </p:attrNameLst>
                                      </p:cBhvr>
                                      <p:tavLst>
                                        <p:tav tm="0">
                                          <p:val>
                                            <p:strVal val="#ppt_x"/>
                                          </p:val>
                                        </p:tav>
                                        <p:tav tm="100000">
                                          <p:val>
                                            <p:strVal val="#ppt_x"/>
                                          </p:val>
                                        </p:tav>
                                      </p:tavLst>
                                    </p:anim>
                                    <p:anim calcmode="lin" valueType="num">
                                      <p:cBhvr additive="base">
                                        <p:cTn id="38"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3" grpId="0"/>
      <p:bldP spid="34" grpId="0"/>
      <p:bldP spid="35" grpId="0"/>
      <p:bldP spid="36" grpId="0"/>
      <p:bldP spid="37"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FF0066"/>
                  </a:solidFill>
                  <a:effectLst/>
                  <a:uLnTx/>
                  <a:uFillTx/>
                  <a:latin typeface="Times New Roman" pitchFamily="18" charset="0"/>
                  <a:ea typeface="+mn-ea"/>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31" name="Rectangle 30"/>
          <p:cNvSpPr/>
          <p:nvPr/>
        </p:nvSpPr>
        <p:spPr>
          <a:xfrm>
            <a:off x="1143146" y="2283352"/>
            <a:ext cx="14533668" cy="1270160"/>
          </a:xfrm>
          <a:prstGeom prst="rect">
            <a:avLst/>
          </a:prstGeom>
          <a:noFill/>
        </p:spPr>
        <p:txBody>
          <a:bodyPr wrap="none" lIns="69156" tIns="34578" rIns="69156" bIns="34578">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kumimoji="0" lang="vi-VN" sz="4000" b="1" i="0" u="none" strike="noStrike" kern="1200" cap="none" spc="0" normalizeH="0" baseline="0" noProof="0" dirty="0">
                <a:ln w="11430"/>
                <a:solidFill>
                  <a:srgbClr val="FF0000"/>
                </a:solidFill>
                <a:effectLst/>
                <a:uLnTx/>
                <a:uFillTx/>
                <a:latin typeface="Times New Roman" pitchFamily="18" charset="0"/>
                <a:cs typeface="Times New Roman" pitchFamily="18" charset="0"/>
              </a:rPr>
              <a:t>Bài 5. </a:t>
            </a:r>
            <a:r>
              <a:rPr lang="vi-VN" sz="4000" b="1" dirty="0">
                <a:solidFill>
                  <a:srgbClr val="FF0000"/>
                </a:solidFill>
                <a:latin typeface="Times New Roman" pitchFamily="18" charset="0"/>
                <a:cs typeface="Times New Roman" pitchFamily="18" charset="0"/>
              </a:rPr>
              <a:t>Tìm các sự vật được so sánh với nhau trong đoạn văn trên: </a:t>
            </a:r>
            <a:endParaRPr lang="en-US" sz="4000" b="1" dirty="0">
              <a:solidFill>
                <a:srgbClr val="FF0000"/>
              </a:solidFill>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defRPr/>
            </a:pPr>
            <a:endParaRPr kumimoji="0" lang="en-US" sz="3800" b="1" i="0" u="none" strike="noStrike" kern="1200" cap="none" spc="0" normalizeH="0" baseline="0" noProof="0" dirty="0">
              <a:ln w="11430"/>
              <a:solidFill>
                <a:srgbClr val="0000FF"/>
              </a:solidFill>
              <a:effectLst/>
              <a:uLnTx/>
              <a:uFillTx/>
              <a:latin typeface="Times New Roman" pitchFamily="18" charset="0"/>
              <a:ea typeface="+mn-ea"/>
              <a:cs typeface="Times New Roman" pitchFamily="18" charset="0"/>
            </a:endParaRPr>
          </a:p>
        </p:txBody>
      </p:sp>
      <p:sp>
        <p:nvSpPr>
          <p:cNvPr id="43" name="Text Box 14">
            <a:extLst>
              <a:ext uri="{FF2B5EF4-FFF2-40B4-BE49-F238E27FC236}">
                <a16:creationId xmlns:a16="http://schemas.microsoft.com/office/drawing/2014/main" id="{3465F57C-8294-807A-96D2-1037F136C56E}"/>
              </a:ext>
            </a:extLst>
          </p:cNvPr>
          <p:cNvSpPr txBox="1">
            <a:spLocks noChangeArrowheads="1"/>
          </p:cNvSpPr>
          <p:nvPr/>
        </p:nvSpPr>
        <p:spPr bwMode="auto">
          <a:xfrm>
            <a:off x="4480719" y="1297650"/>
            <a:ext cx="6781799"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ctr" defTabSz="914400" rtl="0" eaLnBrk="1" fontAlgn="base" latinLnBrk="0" hangingPunct="1">
              <a:lnSpc>
                <a:spcPct val="100000"/>
              </a:lnSpc>
              <a:spcBef>
                <a:spcPts val="0"/>
              </a:spcBef>
              <a:spcAft>
                <a:spcPct val="0"/>
              </a:spcAft>
              <a:buClrTx/>
              <a:buSzTx/>
              <a:buFontTx/>
              <a:buNone/>
              <a:tabLst/>
              <a:defRPr/>
            </a:pPr>
            <a:r>
              <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Bài 1: </a:t>
            </a:r>
            <a:r>
              <a:rPr kumimoji="0" lang="vi-VN"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rPr>
              <a:t>ÔN TẬP GIỮA HỌC KÌ II</a:t>
            </a:r>
            <a:endParaRPr kumimoji="0" lang="en-US" sz="3200" b="1" i="0" u="none" strike="noStrike" kern="1200" cap="none" spc="0" normalizeH="0" baseline="0" noProof="0">
              <a:ln>
                <a:noFill/>
              </a:ln>
              <a:solidFill>
                <a:srgbClr val="0000CC"/>
              </a:solidFill>
              <a:effectLst>
                <a:outerShdw blurRad="38100" dist="38100" dir="2700000" algn="tl">
                  <a:srgbClr val="000000">
                    <a:alpha val="43137"/>
                  </a:srgbClr>
                </a:outerShdw>
              </a:effectLst>
              <a:uLnTx/>
              <a:uFillTx/>
              <a:latin typeface="Times New Roman" pitchFamily="18" charset="0"/>
              <a:ea typeface="+mn-ea"/>
              <a:cs typeface="+mn-cs"/>
            </a:endParaRPr>
          </a:p>
        </p:txBody>
      </p:sp>
      <p:graphicFrame>
        <p:nvGraphicFramePr>
          <p:cNvPr id="2" name="Table 1">
            <a:extLst>
              <a:ext uri="{FF2B5EF4-FFF2-40B4-BE49-F238E27FC236}">
                <a16:creationId xmlns:a16="http://schemas.microsoft.com/office/drawing/2014/main" id="{234F1E88-5A7A-E3DA-3F31-1D86E76F509F}"/>
              </a:ext>
            </a:extLst>
          </p:cNvPr>
          <p:cNvGraphicFramePr>
            <a:graphicFrameLocks noGrp="1"/>
          </p:cNvGraphicFramePr>
          <p:nvPr>
            <p:extLst>
              <p:ext uri="{D42A27DB-BD31-4B8C-83A1-F6EECF244321}">
                <p14:modId xmlns:p14="http://schemas.microsoft.com/office/powerpoint/2010/main" val="2254258860"/>
              </p:ext>
            </p:extLst>
          </p:nvPr>
        </p:nvGraphicFramePr>
        <p:xfrm>
          <a:off x="615053" y="3733800"/>
          <a:ext cx="14533666" cy="3093512"/>
        </p:xfrm>
        <a:graphic>
          <a:graphicData uri="http://schemas.openxmlformats.org/drawingml/2006/table">
            <a:tbl>
              <a:tblPr firstRow="1" firstCol="1" bandRow="1">
                <a:tableStyleId>{5C22544A-7EE6-4342-B048-85BDC9FD1C3A}</a:tableStyleId>
              </a:tblPr>
              <a:tblGrid>
                <a:gridCol w="3634304">
                  <a:extLst>
                    <a:ext uri="{9D8B030D-6E8A-4147-A177-3AD203B41FA5}">
                      <a16:colId xmlns:a16="http://schemas.microsoft.com/office/drawing/2014/main" val="2923303774"/>
                    </a:ext>
                  </a:extLst>
                </a:gridCol>
                <a:gridCol w="3637844">
                  <a:extLst>
                    <a:ext uri="{9D8B030D-6E8A-4147-A177-3AD203B41FA5}">
                      <a16:colId xmlns:a16="http://schemas.microsoft.com/office/drawing/2014/main" val="1990332540"/>
                    </a:ext>
                  </a:extLst>
                </a:gridCol>
                <a:gridCol w="3627214">
                  <a:extLst>
                    <a:ext uri="{9D8B030D-6E8A-4147-A177-3AD203B41FA5}">
                      <a16:colId xmlns:a16="http://schemas.microsoft.com/office/drawing/2014/main" val="1878141539"/>
                    </a:ext>
                  </a:extLst>
                </a:gridCol>
                <a:gridCol w="3634304">
                  <a:extLst>
                    <a:ext uri="{9D8B030D-6E8A-4147-A177-3AD203B41FA5}">
                      <a16:colId xmlns:a16="http://schemas.microsoft.com/office/drawing/2014/main" val="780500291"/>
                    </a:ext>
                  </a:extLst>
                </a:gridCol>
              </a:tblGrid>
              <a:tr h="1546756">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1</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000" b="1" dirty="0" err="1">
                          <a:solidFill>
                            <a:srgbClr val="0000CC"/>
                          </a:solidFill>
                          <a:effectLst/>
                          <a:latin typeface="Times New Roman" panose="02020603050405020304" pitchFamily="18" charset="0"/>
                          <a:cs typeface="Times New Roman" panose="02020603050405020304" pitchFamily="18" charset="0"/>
                        </a:rPr>
                        <a:t>Đặc</a:t>
                      </a:r>
                      <a:r>
                        <a:rPr lang="en-US" sz="4000" b="1" dirty="0">
                          <a:solidFill>
                            <a:srgbClr val="0000CC"/>
                          </a:solidFill>
                          <a:effectLst/>
                          <a:latin typeface="Times New Roman" panose="02020603050405020304" pitchFamily="18" charset="0"/>
                          <a:cs typeface="Times New Roman" panose="02020603050405020304" pitchFamily="18" charset="0"/>
                        </a:rPr>
                        <a:t> </a:t>
                      </a:r>
                      <a:r>
                        <a:rPr lang="en-US" sz="4000" b="1">
                          <a:solidFill>
                            <a:srgbClr val="0000CC"/>
                          </a:solidFill>
                          <a:effectLst/>
                          <a:latin typeface="Times New Roman" panose="02020603050405020304" pitchFamily="18" charset="0"/>
                          <a:cs typeface="Times New Roman" panose="02020603050405020304" pitchFamily="18" charset="0"/>
                        </a:rPr>
                        <a:t>điểm</a:t>
                      </a:r>
                      <a:r>
                        <a:rPr lang="vi-VN" sz="4000" b="1">
                          <a:solidFill>
                            <a:srgbClr val="0000CC"/>
                          </a:solidFill>
                          <a:effectLst/>
                          <a:latin typeface="Times New Roman" panose="02020603050405020304" pitchFamily="18" charset="0"/>
                          <a:cs typeface="Times New Roman" panose="02020603050405020304" pitchFamily="18" charset="0"/>
                        </a:rPr>
                        <a:t> </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Từ so sánh</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0000CC"/>
                          </a:solidFill>
                          <a:effectLst/>
                          <a:latin typeface="Times New Roman" panose="02020603050405020304" pitchFamily="18" charset="0"/>
                          <a:cs typeface="Times New Roman" panose="02020603050405020304" pitchFamily="18" charset="0"/>
                        </a:rPr>
                        <a:t>Sự vật 2</a:t>
                      </a:r>
                      <a:endParaRPr lang="en-US" sz="4000" b="1" dirty="0">
                        <a:solidFill>
                          <a:srgbClr val="0000CC"/>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7542541"/>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khoai</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trong suốt</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như</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sz="40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Miếng</a:t>
                      </a:r>
                      <a:r>
                        <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nước</a:t>
                      </a:r>
                      <a:r>
                        <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en-US" sz="4000" b="1" dirty="0" err="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rPr>
                        <a:t>đá</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20852468"/>
                  </a:ext>
                </a:extLst>
              </a:tr>
              <a:tr h="773378">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cá hồng</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đỏ</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a:solidFill>
                            <a:srgbClr val="FF0000"/>
                          </a:solidFill>
                          <a:effectLst/>
                          <a:latin typeface="Times New Roman" panose="02020603050405020304" pitchFamily="18" charset="0"/>
                          <a:cs typeface="Times New Roman" panose="02020603050405020304" pitchFamily="18" charset="0"/>
                        </a:rPr>
                        <a:t>như</a:t>
                      </a:r>
                      <a:endParaRPr lang="en-US" sz="4000" b="1">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vi-VN" sz="4000" b="1" dirty="0">
                          <a:solidFill>
                            <a:srgbClr val="FF0000"/>
                          </a:solidFill>
                          <a:effectLst/>
                          <a:latin typeface="Times New Roman" panose="02020603050405020304" pitchFamily="18" charset="0"/>
                          <a:cs typeface="Times New Roman" panose="02020603050405020304" pitchFamily="18" charset="0"/>
                        </a:rPr>
                        <a:t>lửa</a:t>
                      </a:r>
                      <a:endParaRPr lang="en-US" sz="4000" b="1" dirty="0">
                        <a:solidFill>
                          <a:srgbClr val="FF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401186989"/>
                  </a:ext>
                </a:extLst>
              </a:tr>
            </a:tbl>
          </a:graphicData>
        </a:graphic>
      </p:graphicFrame>
    </p:spTree>
    <p:extLst>
      <p:ext uri="{BB962C8B-B14F-4D97-AF65-F5344CB8AC3E}">
        <p14:creationId xmlns:p14="http://schemas.microsoft.com/office/powerpoint/2010/main" val="2893077337"/>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9560</TotalTime>
  <Words>555</Words>
  <Application>Microsoft Office PowerPoint</Application>
  <PresentationFormat>Custom</PresentationFormat>
  <Paragraphs>103</Paragraphs>
  <Slides>8</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Administrator</cp:lastModifiedBy>
  <cp:revision>1031</cp:revision>
  <dcterms:created xsi:type="dcterms:W3CDTF">2008-09-09T22:52:10Z</dcterms:created>
  <dcterms:modified xsi:type="dcterms:W3CDTF">2025-03-27T08:54:26Z</dcterms:modified>
</cp:coreProperties>
</file>