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9"/>
  </p:notesMasterIdLst>
  <p:sldIdLst>
    <p:sldId id="338" r:id="rId3"/>
    <p:sldId id="433" r:id="rId4"/>
    <p:sldId id="434" r:id="rId5"/>
    <p:sldId id="339" r:id="rId6"/>
    <p:sldId id="319" r:id="rId7"/>
    <p:sldId id="270" r:id="rId8"/>
    <p:sldId id="261" r:id="rId9"/>
    <p:sldId id="318" r:id="rId10"/>
    <p:sldId id="435" r:id="rId11"/>
    <p:sldId id="436" r:id="rId12"/>
    <p:sldId id="438" r:id="rId13"/>
    <p:sldId id="437" r:id="rId14"/>
    <p:sldId id="377" r:id="rId15"/>
    <p:sldId id="272" r:id="rId16"/>
    <p:sldId id="440" r:id="rId17"/>
    <p:sldId id="441" r:id="rId18"/>
    <p:sldId id="442" r:id="rId19"/>
    <p:sldId id="277" r:id="rId20"/>
    <p:sldId id="443" r:id="rId21"/>
    <p:sldId id="444" r:id="rId22"/>
    <p:sldId id="445" r:id="rId23"/>
    <p:sldId id="285" r:id="rId24"/>
    <p:sldId id="287" r:id="rId25"/>
    <p:sldId id="446" r:id="rId26"/>
    <p:sldId id="44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167" autoAdjust="0"/>
  </p:normalViewPr>
  <p:slideViewPr>
    <p:cSldViewPr snapToGrid="0">
      <p:cViewPr varScale="1">
        <p:scale>
          <a:sx n="46" d="100"/>
          <a:sy n="46" d="100"/>
        </p:scale>
        <p:origin x="16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234C-6F35-4C91-B4A4-74BAC071B123}"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0D95-921D-463A-BB3B-26EB82F48335}" type="slidenum">
              <a:rPr lang="en-US" smtClean="0"/>
              <a:t>‹#›</a:t>
            </a:fld>
            <a:endParaRPr lang="en-US"/>
          </a:p>
        </p:txBody>
      </p:sp>
    </p:spTree>
    <p:extLst>
      <p:ext uri="{BB962C8B-B14F-4D97-AF65-F5344CB8AC3E}">
        <p14:creationId xmlns:p14="http://schemas.microsoft.com/office/powerpoint/2010/main" val="8066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a:t>
            </a:fld>
            <a:endParaRPr lang="en-US"/>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3</a:t>
            </a:fld>
            <a:endParaRPr lang="en-US"/>
          </a:p>
        </p:txBody>
      </p:sp>
    </p:spTree>
    <p:extLst>
      <p:ext uri="{BB962C8B-B14F-4D97-AF65-F5344CB8AC3E}">
        <p14:creationId xmlns:p14="http://schemas.microsoft.com/office/powerpoint/2010/main" val="296533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8</a:t>
            </a:fld>
            <a:endParaRPr lang="en-US"/>
          </a:p>
        </p:txBody>
      </p:sp>
    </p:spTree>
    <p:extLst>
      <p:ext uri="{BB962C8B-B14F-4D97-AF65-F5344CB8AC3E}">
        <p14:creationId xmlns:p14="http://schemas.microsoft.com/office/powerpoint/2010/main" val="62027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12</a:t>
            </a:fld>
            <a:endParaRPr lang="en-US"/>
          </a:p>
        </p:txBody>
      </p:sp>
    </p:spTree>
    <p:extLst>
      <p:ext uri="{BB962C8B-B14F-4D97-AF65-F5344CB8AC3E}">
        <p14:creationId xmlns:p14="http://schemas.microsoft.com/office/powerpoint/2010/main" val="73806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16</a:t>
            </a:fld>
            <a:endParaRPr lang="en-US"/>
          </a:p>
        </p:txBody>
      </p:sp>
    </p:spTree>
    <p:extLst>
      <p:ext uri="{BB962C8B-B14F-4D97-AF65-F5344CB8AC3E}">
        <p14:creationId xmlns:p14="http://schemas.microsoft.com/office/powerpoint/2010/main" val="58081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19</a:t>
            </a:fld>
            <a:endParaRPr lang="en-US"/>
          </a:p>
        </p:txBody>
      </p:sp>
    </p:spTree>
    <p:extLst>
      <p:ext uri="{BB962C8B-B14F-4D97-AF65-F5344CB8AC3E}">
        <p14:creationId xmlns:p14="http://schemas.microsoft.com/office/powerpoint/2010/main" val="57631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24</a:t>
            </a:fld>
            <a:endParaRPr lang="en-US"/>
          </a:p>
        </p:txBody>
      </p:sp>
    </p:spTree>
    <p:extLst>
      <p:ext uri="{BB962C8B-B14F-4D97-AF65-F5344CB8AC3E}">
        <p14:creationId xmlns:p14="http://schemas.microsoft.com/office/powerpoint/2010/main" val="69849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26</a:t>
            </a:fld>
            <a:endParaRPr lang="en-US"/>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15569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112295" y="0"/>
            <a:ext cx="12191999" cy="6922008"/>
          </a:xfrm>
          <a:prstGeom prst="rect">
            <a:avLst/>
          </a:prstGeom>
        </p:spPr>
      </p:pic>
    </p:spTree>
    <p:extLst>
      <p:ext uri="{BB962C8B-B14F-4D97-AF65-F5344CB8AC3E}">
        <p14:creationId xmlns:p14="http://schemas.microsoft.com/office/powerpoint/2010/main" val="4031390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7722182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2800473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0DEF84F-909C-0D29-FB1B-103723C4AF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8334668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9FE0C1E-8377-B692-BDCE-47FA0B129D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78845967"/>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0" y="139148"/>
            <a:ext cx="6321287" cy="4057324"/>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500" b="1" dirty="0">
                <a:solidFill>
                  <a:srgbClr val="002060"/>
                </a:solidFill>
                <a:latin typeface="Calibri"/>
              </a:rPr>
              <a:t>Đây là một trong những ngôi đình cổ kính nhất của đất Kinh Bắc ở thành phố Từ Sơn (tỉnh Bắc Ninh) vẫn còn giữ được nguyên vẹn cho đến ngày nay. </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Đình được xây dựng </a:t>
            </a:r>
            <a:r>
              <a:rPr lang="en-US" sz="2500" b="1" dirty="0" err="1">
                <a:solidFill>
                  <a:srgbClr val="002060"/>
                </a:solidFill>
                <a:latin typeface="Calibri"/>
              </a:rPr>
              <a:t>để</a:t>
            </a:r>
            <a:r>
              <a:rPr lang="vi-VN" sz="2500" b="1" dirty="0">
                <a:solidFill>
                  <a:srgbClr val="002060"/>
                </a:solidFill>
                <a:latin typeface="Calibri"/>
              </a:rPr>
              <a:t> thờ các vị Thành hoàng</a:t>
            </a:r>
            <a:r>
              <a:rPr lang="en-US" sz="2500" b="1" dirty="0">
                <a:solidFill>
                  <a:srgbClr val="002060"/>
                </a:solidFill>
                <a:latin typeface="Calibri"/>
              </a:rPr>
              <a:t> </a:t>
            </a:r>
            <a:r>
              <a:rPr lang="vi-VN" sz="2500" b="1" dirty="0">
                <a:solidFill>
                  <a:srgbClr val="002060"/>
                </a:solidFill>
                <a:latin typeface="Calibri"/>
              </a:rPr>
              <a:t>cùng các vị thần có công lập làng.</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 Đình có sân rất rộng, bằng phẳng, là nơi diễn ra nhiều hoạt động văn hoá chung của làng. </a:t>
            </a:r>
            <a:endParaRPr kumimoji="0" lang="vi-VN" sz="25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 name="Picture 4">
            <a:extLst>
              <a:ext uri="{FF2B5EF4-FFF2-40B4-BE49-F238E27FC236}">
                <a16:creationId xmlns:a16="http://schemas.microsoft.com/office/drawing/2014/main" id="{5F6DDF59-F9D7-7070-E7A7-66DB7856B08D}"/>
              </a:ext>
            </a:extLst>
          </p:cNvPr>
          <p:cNvPicPr>
            <a:picLocks noChangeAspect="1"/>
          </p:cNvPicPr>
          <p:nvPr/>
        </p:nvPicPr>
        <p:blipFill>
          <a:blip r:embed="rId6"/>
          <a:stretch>
            <a:fillRect/>
          </a:stretch>
        </p:blipFill>
        <p:spPr>
          <a:xfrm>
            <a:off x="561353" y="1938131"/>
            <a:ext cx="4732094" cy="33376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63282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àng Quê Bắc Bộ .">
            <a:hlinkClick r:id="" action="ppaction://media"/>
            <a:extLst>
              <a:ext uri="{FF2B5EF4-FFF2-40B4-BE49-F238E27FC236}">
                <a16:creationId xmlns:a16="http://schemas.microsoft.com/office/drawing/2014/main" id="{B2BF2F8C-8219-620E-6821-2E053EF003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5024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7195" y="1374775"/>
            <a:ext cx="6892290" cy="2600877"/>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7"/>
          <a:stretch>
            <a:fillRect/>
          </a:stretch>
        </p:blipFill>
        <p:spPr>
          <a:xfrm flipH="1">
            <a:off x="836853" y="2189992"/>
            <a:ext cx="3230880" cy="4521704"/>
          </a:xfrm>
          <a:prstGeom prst="rect">
            <a:avLst/>
          </a:prstGeom>
        </p:spPr>
      </p:pic>
      <p:sp>
        <p:nvSpPr>
          <p:cNvPr id="19" name="TextBox 18"/>
          <p:cNvSpPr txBox="1"/>
          <p:nvPr/>
        </p:nvSpPr>
        <p:spPr>
          <a:xfrm>
            <a:off x="3101211" y="1802210"/>
            <a:ext cx="6604002" cy="1754326"/>
          </a:xfrm>
          <a:prstGeom prst="rect">
            <a:avLst/>
          </a:prstGeom>
          <a:noFill/>
        </p:spPr>
        <p:txBody>
          <a:bodyPr wrap="square">
            <a:spAutoFit/>
          </a:bodyPr>
          <a:lstStyle/>
          <a:p>
            <a:pPr lvl="0" algn="ctr"/>
            <a:r>
              <a:rPr lang="en-US" sz="5400" b="1" i="1" dirty="0" err="1">
                <a:solidFill>
                  <a:srgbClr val="FF0000"/>
                </a:solidFill>
                <a:latin typeface="Arial" panose="020B0604020202020204" pitchFamily="34" charset="0"/>
                <a:cs typeface="Arial" panose="020B0604020202020204" pitchFamily="34" charset="0"/>
              </a:rPr>
              <a:t>Hoạt</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động</a:t>
            </a:r>
            <a:r>
              <a:rPr lang="en-US" sz="5400" b="1" i="1" dirty="0">
                <a:solidFill>
                  <a:srgbClr val="FF0000"/>
                </a:solidFill>
                <a:latin typeface="Arial" panose="020B0604020202020204" pitchFamily="34" charset="0"/>
                <a:cs typeface="Arial" panose="020B0604020202020204" pitchFamily="34" charset="0"/>
              </a:rPr>
              <a:t> 2: </a:t>
            </a:r>
            <a:r>
              <a:rPr lang="en-US" sz="5400" b="1" i="1" dirty="0" err="1">
                <a:solidFill>
                  <a:srgbClr val="FF0000"/>
                </a:solidFill>
                <a:latin typeface="Arial" panose="020B0604020202020204" pitchFamily="34" charset="0"/>
                <a:cs typeface="Arial" panose="020B0604020202020204" pitchFamily="34" charset="0"/>
              </a:rPr>
              <a:t>Tìm</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hiểu</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về</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nhà</a:t>
            </a:r>
            <a:r>
              <a:rPr lang="en-US" sz="5400" b="1" i="1" dirty="0">
                <a:solidFill>
                  <a:srgbClr val="FF0000"/>
                </a:solidFill>
                <a:latin typeface="Arial" panose="020B0604020202020204" pitchFamily="34" charset="0"/>
                <a:cs typeface="Arial" panose="020B0604020202020204" pitchFamily="34" charset="0"/>
              </a:rPr>
              <a:t> ở.</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3" descr="A cartoon house with bushes and a chimney&#10;&#10;Description automatically generated">
            <a:extLst>
              <a:ext uri="{FF2B5EF4-FFF2-40B4-BE49-F238E27FC236}">
                <a16:creationId xmlns:a16="http://schemas.microsoft.com/office/drawing/2014/main" id="{8895D257-07FB-D98F-3BAF-CEEEE8C75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3913" y="3607903"/>
            <a:ext cx="3578087" cy="3578087"/>
          </a:xfrm>
          <a:prstGeom prst="rect">
            <a:avLst/>
          </a:prstGeom>
        </p:spPr>
      </p:pic>
    </p:spTree>
    <p:custDataLst>
      <p:tags r:id="rId1"/>
    </p:custDataLst>
    <p:extLst>
      <p:ext uri="{BB962C8B-B14F-4D97-AF65-F5344CB8AC3E}">
        <p14:creationId xmlns:p14="http://schemas.microsoft.com/office/powerpoint/2010/main" val="2962487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4"/>
          <p:cNvGrpSpPr/>
          <p:nvPr/>
        </p:nvGrpSpPr>
        <p:grpSpPr>
          <a:xfrm>
            <a:off x="496736" y="0"/>
            <a:ext cx="11092289" cy="784754"/>
            <a:chOff x="1383129" y="-103260"/>
            <a:chExt cx="9820731" cy="1602790"/>
          </a:xfrm>
        </p:grpSpPr>
        <p:grpSp>
          <p:nvGrpSpPr>
            <p:cNvPr id="21" name="Group 10"/>
            <p:cNvGrpSpPr/>
            <p:nvPr/>
          </p:nvGrpSpPr>
          <p:grpSpPr>
            <a:xfrm>
              <a:off x="1383129" y="-103260"/>
              <a:ext cx="9583015" cy="1602790"/>
              <a:chOff x="2418506" y="-1777462"/>
              <a:chExt cx="7313812" cy="1884266"/>
            </a:xfrm>
            <a:effectLst>
              <a:outerShdw blurRad="50800" dist="38100" dir="5400000" algn="t" rotWithShape="0">
                <a:prstClr val="black">
                  <a:alpha val="40000"/>
                </a:prstClr>
              </a:outerShdw>
            </a:effectLst>
          </p:grpSpPr>
          <p:sp>
            <p:nvSpPr>
              <p:cNvPr id="28" name="Rectangle: Diagonal Corners Rounded 4"/>
              <p:cNvSpPr/>
              <p:nvPr/>
            </p:nvSpPr>
            <p:spPr>
              <a:xfrm>
                <a:off x="2470251" y="-1777462"/>
                <a:ext cx="7262067" cy="1884266"/>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Diagonal Corners Rounded 39"/>
              <p:cNvSpPr/>
              <p:nvPr/>
            </p:nvSpPr>
            <p:spPr>
              <a:xfrm>
                <a:off x="2418506" y="-1777461"/>
                <a:ext cx="7262067" cy="1884265"/>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4"/>
            <p:cNvSpPr txBox="1"/>
            <p:nvPr/>
          </p:nvSpPr>
          <p:spPr>
            <a:xfrm>
              <a:off x="1882061" y="-57827"/>
              <a:ext cx="9321799" cy="14457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thông</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tin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quan</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sát</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5, 6</a:t>
              </a:r>
              <a:endParaRPr kumimoji="0" lang="en-US" sz="4000" b="1" i="0" u="none" strike="noStrike" kern="1200" cap="none" spc="0" normalizeH="0" baseline="0" noProof="0" dirty="0">
                <a:ln>
                  <a:solidFill>
                    <a:srgbClr val="FFC000">
                      <a:lumMod val="60000"/>
                      <a:lumOff val="40000"/>
                    </a:srgbClr>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70FF2D3-C82A-4C78-82DC-EA5B0539BE43}"/>
              </a:ext>
            </a:extLst>
          </p:cNvPr>
          <p:cNvPicPr>
            <a:picLocks noChangeAspect="1"/>
          </p:cNvPicPr>
          <p:nvPr/>
        </p:nvPicPr>
        <p:blipFill>
          <a:blip r:embed="rId3"/>
          <a:stretch>
            <a:fillRect/>
          </a:stretch>
        </p:blipFill>
        <p:spPr>
          <a:xfrm>
            <a:off x="813972" y="839648"/>
            <a:ext cx="6173235" cy="2825707"/>
          </a:xfrm>
          <a:prstGeom prst="rect">
            <a:avLst/>
          </a:prstGeom>
        </p:spPr>
      </p:pic>
      <p:pic>
        <p:nvPicPr>
          <p:cNvPr id="6" name="Picture 5">
            <a:extLst>
              <a:ext uri="{FF2B5EF4-FFF2-40B4-BE49-F238E27FC236}">
                <a16:creationId xmlns:a16="http://schemas.microsoft.com/office/drawing/2014/main" id="{8F776BB0-1BE0-E452-77C8-2EB694DB96C8}"/>
              </a:ext>
            </a:extLst>
          </p:cNvPr>
          <p:cNvPicPr>
            <a:picLocks noChangeAspect="1"/>
          </p:cNvPicPr>
          <p:nvPr/>
        </p:nvPicPr>
        <p:blipFill>
          <a:blip r:embed="rId4"/>
          <a:stretch>
            <a:fillRect/>
          </a:stretch>
        </p:blipFill>
        <p:spPr>
          <a:xfrm>
            <a:off x="5916888" y="3753056"/>
            <a:ext cx="5705475" cy="2790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图片 11"/>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21" name="Text Box 10"/>
          <p:cNvSpPr txBox="1">
            <a:spLocks noChangeArrowheads="1"/>
          </p:cNvSpPr>
          <p:nvPr/>
        </p:nvSpPr>
        <p:spPr bwMode="auto">
          <a:xfrm>
            <a:off x="1536193" y="1082944"/>
            <a:ext cx="60533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Mô tả nét chính về nhà ở truyền thống của người dân vùng Đồng bằng Bắc Bộ.</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3BA221B0-54A2-CE2F-D702-4AA9E6A91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sp>
        <p:nvSpPr>
          <p:cNvPr id="3" name="TextBox 2">
            <a:extLst>
              <a:ext uri="{FF2B5EF4-FFF2-40B4-BE49-F238E27FC236}">
                <a16:creationId xmlns:a16="http://schemas.microsoft.com/office/drawing/2014/main" id="{8BAA7640-4696-963D-B85C-680E1DB86F29}"/>
              </a:ext>
            </a:extLst>
          </p:cNvPr>
          <p:cNvSpPr txBox="1"/>
          <p:nvPr/>
        </p:nvSpPr>
        <p:spPr>
          <a:xfrm>
            <a:off x="8741664" y="3246120"/>
            <a:ext cx="2276856" cy="749808"/>
          </a:xfrm>
          <a:prstGeom prst="rect">
            <a:avLst/>
          </a:prstGeom>
          <a:noFill/>
        </p:spPr>
        <p:txBody>
          <a:bodyPr wrap="square" rtlCol="0">
            <a:spAutoFit/>
          </a:bodyPr>
          <a:lstStyle/>
          <a:p>
            <a:endParaRPr lang="en-US" dirty="0"/>
          </a:p>
        </p:txBody>
      </p:sp>
      <p:pic>
        <p:nvPicPr>
          <p:cNvPr id="4" name="图片 11">
            <a:extLst>
              <a:ext uri="{FF2B5EF4-FFF2-40B4-BE49-F238E27FC236}">
                <a16:creationId xmlns:a16="http://schemas.microsoft.com/office/drawing/2014/main" id="{427CE2A9-DF8E-F903-F1F6-32BED02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5" name="Text Box 10">
            <a:extLst>
              <a:ext uri="{FF2B5EF4-FFF2-40B4-BE49-F238E27FC236}">
                <a16:creationId xmlns:a16="http://schemas.microsoft.com/office/drawing/2014/main" id="{4777531B-596D-6788-8B34-B69F4CBC0DF5}"/>
              </a:ext>
            </a:extLst>
          </p:cNvPr>
          <p:cNvSpPr txBox="1">
            <a:spLocks noChangeArrowheads="1"/>
          </p:cNvSpPr>
          <p:nvPr/>
        </p:nvSpPr>
        <p:spPr bwMode="auto">
          <a:xfrm>
            <a:off x="1014985" y="3661552"/>
            <a:ext cx="60533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nhà ở hiện nay của người dân vùng Đồng bằng Bắc bộ có điểm gì khác với nhà ở truyền thống?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717C80-8600-92C0-813D-7303A0047669}"/>
              </a:ext>
            </a:extLst>
          </p:cNvPr>
          <p:cNvPicPr>
            <a:picLocks noChangeAspect="1"/>
          </p:cNvPicPr>
          <p:nvPr/>
        </p:nvPicPr>
        <p:blipFill>
          <a:blip r:embed="rId3"/>
          <a:stretch>
            <a:fillRect/>
          </a:stretch>
        </p:blipFill>
        <p:spPr>
          <a:xfrm>
            <a:off x="466344" y="1289304"/>
            <a:ext cx="4830240" cy="3834003"/>
          </a:xfrm>
          <a:prstGeom prst="rect">
            <a:avLst/>
          </a:prstGeom>
        </p:spPr>
      </p:pic>
      <p:sp>
        <p:nvSpPr>
          <p:cNvPr id="5" name="圆角矩形 5">
            <a:extLst>
              <a:ext uri="{FF2B5EF4-FFF2-40B4-BE49-F238E27FC236}">
                <a16:creationId xmlns:a16="http://schemas.microsoft.com/office/drawing/2014/main" id="{EF0B2682-6533-B649-9BC0-868273DA4285}"/>
              </a:ext>
            </a:extLst>
          </p:cNvPr>
          <p:cNvSpPr/>
          <p:nvPr/>
        </p:nvSpPr>
        <p:spPr>
          <a:xfrm>
            <a:off x="5312664" y="1299224"/>
            <a:ext cx="6208776" cy="428776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 ở truyền thống của người dân vùng Đồng bằng Bắc Bộ được đắp bằng đất hoặc xây gạch, mái lợp lá hoặc ngói.</a:t>
            </a:r>
            <a:endPar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 thường có ba gian. Gian chính là nơi thờ cúng và tiếp khách. Hai gi</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 bên gọi là buồng, dùng làm phòng ngủ hoặc chứa thóc, gạo, đồ dùng,...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2" name="Picture 1">
            <a:extLst>
              <a:ext uri="{FF2B5EF4-FFF2-40B4-BE49-F238E27FC236}">
                <a16:creationId xmlns:a16="http://schemas.microsoft.com/office/drawing/2014/main" id="{E23A4A6A-F3C5-8E6F-55CF-BEEE4AB943BC}"/>
              </a:ext>
            </a:extLst>
          </p:cNvPr>
          <p:cNvPicPr>
            <a:picLocks noChangeAspect="1"/>
          </p:cNvPicPr>
          <p:nvPr/>
        </p:nvPicPr>
        <p:blipFill>
          <a:blip r:embed="rId4"/>
          <a:stretch>
            <a:fillRect/>
          </a:stretch>
        </p:blipFill>
        <p:spPr>
          <a:xfrm>
            <a:off x="2551176" y="173736"/>
            <a:ext cx="6553254" cy="882165"/>
          </a:xfrm>
          <a:prstGeom prst="rect">
            <a:avLst/>
          </a:prstGeom>
        </p:spPr>
      </p:pic>
    </p:spTree>
    <p:extLst>
      <p:ext uri="{BB962C8B-B14F-4D97-AF65-F5344CB8AC3E}">
        <p14:creationId xmlns:p14="http://schemas.microsoft.com/office/powerpoint/2010/main" val="16922301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圆角矩形 5">
            <a:extLst>
              <a:ext uri="{FF2B5EF4-FFF2-40B4-BE49-F238E27FC236}">
                <a16:creationId xmlns:a16="http://schemas.microsoft.com/office/drawing/2014/main" id="{EF0B2682-6533-B649-9BC0-868273DA4285}"/>
              </a:ext>
            </a:extLst>
          </p:cNvPr>
          <p:cNvSpPr/>
          <p:nvPr/>
        </p:nvSpPr>
        <p:spPr>
          <a:xfrm>
            <a:off x="1307592" y="2131328"/>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giống: Xây bằng gạch, mái lợp ngói, vẫn có một gian để thờ và tiếp khách; </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 name="TextBox 6">
            <a:extLst>
              <a:ext uri="{FF2B5EF4-FFF2-40B4-BE49-F238E27FC236}">
                <a16:creationId xmlns:a16="http://schemas.microsoft.com/office/drawing/2014/main" id="{30934D0D-FB7A-D745-6905-D62B63109175}"/>
              </a:ext>
            </a:extLst>
          </p:cNvPr>
          <p:cNvSpPr txBox="1"/>
          <p:nvPr/>
        </p:nvSpPr>
        <p:spPr>
          <a:xfrm>
            <a:off x="960120" y="383030"/>
            <a:ext cx="10396728" cy="1077218"/>
          </a:xfrm>
          <a:custGeom>
            <a:avLst/>
            <a:gdLst>
              <a:gd name="connsiteX0" fmla="*/ 0 w 10396728"/>
              <a:gd name="connsiteY0" fmla="*/ 0 h 1077218"/>
              <a:gd name="connsiteX1" fmla="*/ 10396728 w 10396728"/>
              <a:gd name="connsiteY1" fmla="*/ 0 h 1077218"/>
              <a:gd name="connsiteX2" fmla="*/ 10396728 w 10396728"/>
              <a:gd name="connsiteY2" fmla="*/ 1077218 h 1077218"/>
              <a:gd name="connsiteX3" fmla="*/ 0 w 10396728"/>
              <a:gd name="connsiteY3" fmla="*/ 1077218 h 1077218"/>
              <a:gd name="connsiteX4" fmla="*/ 0 w 10396728"/>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077218" fill="none" extrusionOk="0">
                <a:moveTo>
                  <a:pt x="0" y="0"/>
                </a:moveTo>
                <a:cubicBezTo>
                  <a:pt x="1407956" y="5222"/>
                  <a:pt x="5402139" y="24918"/>
                  <a:pt x="10396728" y="0"/>
                </a:cubicBezTo>
                <a:cubicBezTo>
                  <a:pt x="10434590" y="476103"/>
                  <a:pt x="10338125" y="631043"/>
                  <a:pt x="10396728" y="1077218"/>
                </a:cubicBezTo>
                <a:cubicBezTo>
                  <a:pt x="5457726" y="912457"/>
                  <a:pt x="4232692" y="1195368"/>
                  <a:pt x="0" y="1077218"/>
                </a:cubicBezTo>
                <a:cubicBezTo>
                  <a:pt x="-64117" y="630482"/>
                  <a:pt x="88888" y="487727"/>
                  <a:pt x="0" y="0"/>
                </a:cubicBezTo>
                <a:close/>
              </a:path>
              <a:path w="10396728" h="1077218" stroke="0" extrusionOk="0">
                <a:moveTo>
                  <a:pt x="0" y="0"/>
                </a:moveTo>
                <a:cubicBezTo>
                  <a:pt x="4375118" y="11849"/>
                  <a:pt x="9136583" y="-161459"/>
                  <a:pt x="10396728" y="0"/>
                </a:cubicBezTo>
                <a:cubicBezTo>
                  <a:pt x="10448763" y="144312"/>
                  <a:pt x="10488871" y="673209"/>
                  <a:pt x="10396728" y="1077218"/>
                </a:cubicBezTo>
                <a:cubicBezTo>
                  <a:pt x="5649328" y="931358"/>
                  <a:pt x="2302178"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Điểm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nhau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giữa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hiện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đại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altLang="zh-C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người dân vùng Đồng bằng Bắc Bộ </a:t>
            </a:r>
            <a:endPar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8" name="圆角矩形 5">
            <a:extLst>
              <a:ext uri="{FF2B5EF4-FFF2-40B4-BE49-F238E27FC236}">
                <a16:creationId xmlns:a16="http://schemas.microsoft.com/office/drawing/2014/main" id="{DE9B3E1C-964E-C238-6C5A-70CF21AF3E68}"/>
              </a:ext>
            </a:extLst>
          </p:cNvPr>
          <p:cNvSpPr/>
          <p:nvPr/>
        </p:nvSpPr>
        <p:spPr>
          <a:xfrm>
            <a:off x="1179576" y="4352544"/>
            <a:ext cx="9829800" cy="14904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khác: Nhà ở xây nhiều tầng với nhiều phòng và nhiều tiện nghi hơn.</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804831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Làng quê đang méo mó: [Bài VI] Chúng ta đang chê oan người nông dân!">
            <a:extLst>
              <a:ext uri="{FF2B5EF4-FFF2-40B4-BE49-F238E27FC236}">
                <a16:creationId xmlns:a16="http://schemas.microsoft.com/office/drawing/2014/main" id="{93349641-66D8-445B-46C4-26D43A4B9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831">
            <a:off x="578931" y="259903"/>
            <a:ext cx="5295329" cy="350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Ngôi làng xưa như cổ tích ở Việt Nam">
            <a:extLst>
              <a:ext uri="{FF2B5EF4-FFF2-40B4-BE49-F238E27FC236}">
                <a16:creationId xmlns:a16="http://schemas.microsoft.com/office/drawing/2014/main" id="{361039CC-9120-C255-487E-F882333AE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7389">
            <a:off x="5935980" y="2292096"/>
            <a:ext cx="5715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9037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0416" y="219456"/>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peech Bubble: Rectangle with Corners Rounded 91"/>
          <p:cNvSpPr/>
          <p:nvPr/>
        </p:nvSpPr>
        <p:spPr>
          <a:xfrm>
            <a:off x="5527166" y="1697703"/>
            <a:ext cx="6122290" cy="2384482"/>
          </a:xfrm>
          <a:prstGeom prst="wedgeRoundRectCallout">
            <a:avLst>
              <a:gd name="adj1" fmla="val -66264"/>
              <a:gd name="adj2" fmla="val 39830"/>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ED7D31">
                    <a:lumMod val="50000"/>
                  </a:srgbClr>
                </a:solidFill>
                <a:latin typeface="Calibri" panose="020F0502020204030204" pitchFamily="34" charset="0"/>
                <a:cs typeface="Calibri" panose="020F0502020204030204" pitchFamily="34" charset="0"/>
              </a:rPr>
              <a:t>Nhà ở của người dân vùng Đồng bằng Bắc Bộ có gì giống và khác với nhà nơi em sống?</a:t>
            </a:r>
            <a:endParaRPr kumimoji="0" lang="vi-VN" sz="36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3549709"/>
            <a:ext cx="5627457" cy="2854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4" name="Picture 3">
            <a:extLst>
              <a:ext uri="{FF2B5EF4-FFF2-40B4-BE49-F238E27FC236}">
                <a16:creationId xmlns:a16="http://schemas.microsoft.com/office/drawing/2014/main" id="{69F860B3-34CF-956E-7236-06958CA6EDE4}"/>
              </a:ext>
            </a:extLst>
          </p:cNvPr>
          <p:cNvPicPr>
            <a:picLocks noChangeAspect="1"/>
          </p:cNvPicPr>
          <p:nvPr/>
        </p:nvPicPr>
        <p:blipFill>
          <a:blip r:embed="rId5"/>
          <a:stretch>
            <a:fillRect/>
          </a:stretch>
        </p:blipFill>
        <p:spPr>
          <a:xfrm>
            <a:off x="2279541" y="4498779"/>
            <a:ext cx="8364437" cy="1591194"/>
          </a:xfrm>
          <a:prstGeom prst="rect">
            <a:avLst/>
          </a:prstGeom>
        </p:spPr>
      </p:pic>
    </p:spTree>
    <p:extLst>
      <p:ext uri="{BB962C8B-B14F-4D97-AF65-F5344CB8AC3E}">
        <p14:creationId xmlns:p14="http://schemas.microsoft.com/office/powerpoint/2010/main" val="3456684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Oval 2">
            <a:extLst>
              <a:ext uri="{FF2B5EF4-FFF2-40B4-BE49-F238E27FC236}">
                <a16:creationId xmlns:a16="http://schemas.microsoft.com/office/drawing/2014/main" id="{F57F464B-A7A8-F53E-B6A6-3173411D1624}"/>
              </a:ext>
            </a:extLst>
          </p:cNvPr>
          <p:cNvSpPr/>
          <p:nvPr/>
        </p:nvSpPr>
        <p:spPr>
          <a:xfrm>
            <a:off x="288235" y="357809"/>
            <a:ext cx="3518452" cy="3319217"/>
          </a:xfrm>
          <a:prstGeom prst="wedgeEllipseCallout">
            <a:avLst>
              <a:gd name="adj1" fmla="val -28880"/>
              <a:gd name="adj2" fmla="val 55871"/>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solidFill>
                  <a:srgbClr val="002060"/>
                </a:solidFill>
                <a:latin typeface="Arial" panose="020B0604020202020204" pitchFamily="34" charset="0"/>
                <a:cs typeface="Arial" panose="020B0604020202020204" pitchFamily="34" charset="0"/>
              </a:rPr>
              <a:t>Quan </a:t>
            </a:r>
            <a:r>
              <a:rPr lang="en-US" sz="2200" b="1" dirty="0" err="1">
                <a:solidFill>
                  <a:srgbClr val="002060"/>
                </a:solidFill>
                <a:latin typeface="Arial" panose="020B0604020202020204" pitchFamily="34" charset="0"/>
                <a:cs typeface="Arial" panose="020B0604020202020204" pitchFamily="34" charset="0"/>
              </a:rPr>
              <a:t>sát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bức</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tranh</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và</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dựa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vào</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hiểu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biết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của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em</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hãy</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giới</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thiệu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một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số</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nét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văn</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hóa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tiêu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biểu</a:t>
            </a:r>
            <a:r>
              <a:rPr lang="en-US" sz="2200" b="1" dirty="0">
                <a:solidFill>
                  <a:srgbClr val="002060"/>
                </a:solidFill>
                <a:latin typeface="Arial" panose="020B0604020202020204" pitchFamily="34" charset="0"/>
                <a:cs typeface="Arial" panose="020B0604020202020204" pitchFamily="34" charset="0"/>
              </a:rPr>
              <a:t> ở </a:t>
            </a:r>
            <a:r>
              <a:rPr lang="en-US" sz="2200" b="1" dirty="0" err="1">
                <a:solidFill>
                  <a:srgbClr val="002060"/>
                </a:solidFill>
                <a:latin typeface="Arial" panose="020B0604020202020204" pitchFamily="34" charset="0"/>
                <a:cs typeface="Arial" panose="020B0604020202020204" pitchFamily="34" charset="0"/>
              </a:rPr>
              <a:t>vùng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Đồng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bằng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Bắc</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Bộ</a:t>
            </a:r>
            <a:r>
              <a:rPr lang="en-US" sz="2200" b="1" dirty="0">
                <a:solidFill>
                  <a:srgbClr val="002060"/>
                </a:solidFill>
                <a:latin typeface="Arial" panose="020B0604020202020204" pitchFamily="34" charset="0"/>
                <a:cs typeface="Arial" panose="020B0604020202020204" pitchFamily="34" charset="0"/>
              </a:rPr>
              <a:t>.</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7"/>
          <a:stretch>
            <a:fillRect/>
          </a:stretch>
        </p:blipFill>
        <p:spPr>
          <a:xfrm>
            <a:off x="3916017" y="439408"/>
            <a:ext cx="8060367" cy="55487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994629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770" y="731521"/>
            <a:ext cx="8454517" cy="3097828"/>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192650" y="1061546"/>
            <a:ext cx="8109333" cy="2554545"/>
          </a:xfrm>
          <a:prstGeom prst="rect">
            <a:avLst/>
          </a:prstGeom>
          <a:noFill/>
        </p:spPr>
        <p:txBody>
          <a:bodyPr wrap="square">
            <a:spAutoFit/>
          </a:bodyPr>
          <a:lstStyle/>
          <a:p>
            <a:pPr lvl="0" algn="ctr"/>
            <a:r>
              <a:rPr lang="en-US" sz="4000" b="1" i="1" dirty="0" err="1">
                <a:solidFill>
                  <a:srgbClr val="FF0000"/>
                </a:solidFill>
                <a:latin typeface="Arial" panose="020B0604020202020204" pitchFamily="34" charset="0"/>
                <a:cs typeface="Arial" panose="020B0604020202020204" pitchFamily="34" charset="0"/>
              </a:rPr>
              <a:t>Hoạt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động</a:t>
            </a:r>
            <a:r>
              <a:rPr lang="en-US" sz="4000" b="1" i="1" dirty="0">
                <a:solidFill>
                  <a:srgbClr val="FF0000"/>
                </a:solidFill>
                <a:latin typeface="Arial" panose="020B0604020202020204" pitchFamily="34" charset="0"/>
                <a:cs typeface="Arial" panose="020B0604020202020204" pitchFamily="34" charset="0"/>
              </a:rPr>
              <a:t> 3: </a:t>
            </a:r>
            <a:r>
              <a:rPr lang="en-US" sz="4000" b="1" i="1" dirty="0" err="1">
                <a:solidFill>
                  <a:srgbClr val="FF0000"/>
                </a:solidFill>
                <a:latin typeface="Arial" panose="020B0604020202020204" pitchFamily="34" charset="0"/>
                <a:cs typeface="Arial" panose="020B0604020202020204" pitchFamily="34" charset="0"/>
              </a:rPr>
              <a:t>Lập</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bảng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về</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một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số</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nét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văn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hóa</a:t>
            </a:r>
            <a:r>
              <a:rPr lang="en-US" sz="4000" b="1" i="1" dirty="0">
                <a:solidFill>
                  <a:srgbClr val="FF0000"/>
                </a:solidFill>
                <a:latin typeface="Arial" panose="020B0604020202020204" pitchFamily="34" charset="0"/>
                <a:cs typeface="Arial" panose="020B0604020202020204" pitchFamily="34" charset="0"/>
              </a:rPr>
              <a:t> ở </a:t>
            </a:r>
            <a:r>
              <a:rPr lang="en-US" sz="4000" b="1" i="1" dirty="0" err="1">
                <a:solidFill>
                  <a:srgbClr val="FF0000"/>
                </a:solidFill>
                <a:latin typeface="Arial" panose="020B0604020202020204" pitchFamily="34" charset="0"/>
                <a:cs typeface="Arial" panose="020B0604020202020204" pitchFamily="34" charset="0"/>
              </a:rPr>
              <a:t>vùng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Đồng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bằng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Bắc</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Bộ</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làng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quê</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truyền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thống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nhà</a:t>
            </a:r>
            <a:r>
              <a:rPr lang="en-US" sz="4000" b="1" i="1" dirty="0">
                <a:solidFill>
                  <a:srgbClr val="FF0000"/>
                </a:solidFill>
                <a:latin typeface="Arial" panose="020B0604020202020204" pitchFamily="34" charset="0"/>
                <a:cs typeface="Arial" panose="020B0604020202020204" pitchFamily="34" charset="0"/>
              </a:rPr>
              <a:t> ở)</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57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E6DB5C7-3CC3-10C7-9A19-F1BF585D1A0F}"/>
              </a:ext>
            </a:extLst>
          </p:cNvPr>
          <p:cNvGraphicFramePr>
            <a:graphicFrameLocks noGrp="1"/>
          </p:cNvGraphicFramePr>
          <p:nvPr>
            <p:extLst>
              <p:ext uri="{D42A27DB-BD31-4B8C-83A1-F6EECF244321}">
                <p14:modId xmlns:p14="http://schemas.microsoft.com/office/powerpoint/2010/main" val="2535957564"/>
              </p:ext>
            </p:extLst>
          </p:nvPr>
        </p:nvGraphicFramePr>
        <p:xfrm>
          <a:off x="795528" y="813816"/>
          <a:ext cx="10945368" cy="5385816"/>
        </p:xfrm>
        <a:graphic>
          <a:graphicData uri="http://schemas.openxmlformats.org/drawingml/2006/table">
            <a:tbl>
              <a:tblPr firstRow="1" firstCol="1" bandRow="1">
                <a:tableStyleId>{21E4AEA4-8DFA-4A89-87EB-49C32662AFE0}</a:tableStyleId>
              </a:tblPr>
              <a:tblGrid>
                <a:gridCol w="3699270">
                  <a:extLst>
                    <a:ext uri="{9D8B030D-6E8A-4147-A177-3AD203B41FA5}">
                      <a16:colId xmlns:a16="http://schemas.microsoft.com/office/drawing/2014/main" val="622460095"/>
                    </a:ext>
                  </a:extLst>
                </a:gridCol>
                <a:gridCol w="7246098">
                  <a:extLst>
                    <a:ext uri="{9D8B030D-6E8A-4147-A177-3AD203B41FA5}">
                      <a16:colId xmlns:a16="http://schemas.microsoft.com/office/drawing/2014/main" val="155053720"/>
                    </a:ext>
                  </a:extLst>
                </a:gridCol>
              </a:tblGrid>
              <a:tr h="795528">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Một số nét văn hóa</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Đặc điểm</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350953"/>
                  </a:ext>
                </a:extLst>
              </a:tr>
              <a:tr h="13807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Làng quê truyền thống</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7671342"/>
                  </a:ext>
                </a:extLst>
              </a:tr>
              <a:tr h="32095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Nhà ở</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670233"/>
                  </a:ext>
                </a:extLst>
              </a:tr>
            </a:tbl>
          </a:graphicData>
        </a:graphic>
      </p:graphicFrame>
      <p:sp>
        <p:nvSpPr>
          <p:cNvPr id="3" name="TextBox 2">
            <a:extLst>
              <a:ext uri="{FF2B5EF4-FFF2-40B4-BE49-F238E27FC236}">
                <a16:creationId xmlns:a16="http://schemas.microsoft.com/office/drawing/2014/main" id="{775F5111-94D6-EB1C-1F52-3EA438998E34}"/>
              </a:ext>
            </a:extLst>
          </p:cNvPr>
          <p:cNvSpPr txBox="1"/>
          <p:nvPr/>
        </p:nvSpPr>
        <p:spPr>
          <a:xfrm>
            <a:off x="4700016" y="1865376"/>
            <a:ext cx="6885432" cy="1077218"/>
          </a:xfrm>
          <a:prstGeom prst="rect">
            <a:avLst/>
          </a:prstGeom>
          <a:noFill/>
        </p:spPr>
        <p:txBody>
          <a:bodyPr wrap="square" rtlCol="0">
            <a:spAutoFit/>
          </a:bodyPr>
          <a:lstStyle/>
          <a:p>
            <a:pPr algn="just"/>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Thường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lũy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tre</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xanh</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cổng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cây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giếng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FF0000"/>
              </a:solidFill>
            </a:endParaRPr>
          </a:p>
        </p:txBody>
      </p:sp>
      <p:sp>
        <p:nvSpPr>
          <p:cNvPr id="4" name="TextBox 3">
            <a:extLst>
              <a:ext uri="{FF2B5EF4-FFF2-40B4-BE49-F238E27FC236}">
                <a16:creationId xmlns:a16="http://schemas.microsoft.com/office/drawing/2014/main" id="{B2627950-91A2-E9DD-7F8B-928223AF8BD8}"/>
              </a:ext>
            </a:extLst>
          </p:cNvPr>
          <p:cNvSpPr txBox="1"/>
          <p:nvPr/>
        </p:nvSpPr>
        <p:spPr>
          <a:xfrm>
            <a:off x="4626864" y="3182112"/>
            <a:ext cx="7004304" cy="2677656"/>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Nhà ở truyền thống của người dân vùng Đồng bằng Bắc Bộ được đắp bằng đất hoặc xây gạch, mái lợp lá hoặc ngói. Nhà thường có ba gian. Gian chính là nơi thờ cúng và tiếp khách. Hai gin bên gọi là buồng, dùng làm phòng ngủ hoặc chứa thóc, gạo, đồ dùng,...</a:t>
            </a:r>
            <a:endParaRPr lang="en-US" sz="2800" b="1" dirty="0">
              <a:solidFill>
                <a:srgbClr val="FF0000"/>
              </a:solidFill>
            </a:endParaRPr>
          </a:p>
        </p:txBody>
      </p:sp>
    </p:spTree>
    <p:extLst>
      <p:ext uri="{BB962C8B-B14F-4D97-AF65-F5344CB8AC3E}">
        <p14:creationId xmlns:p14="http://schemas.microsoft.com/office/powerpoint/2010/main" val="2198998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6617957" cy="1938992"/>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Vẽ</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bức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tranh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phong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cảnh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quê</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đồng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Bắc</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Bộ</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ẽ Tranh Quê Hương, Phong Cảnh Làng Quê Thân Thương">
            <a:extLst>
              <a:ext uri="{FF2B5EF4-FFF2-40B4-BE49-F238E27FC236}">
                <a16:creationId xmlns:a16="http://schemas.microsoft.com/office/drawing/2014/main" id="{4AE30C52-2AAD-5DEF-E18E-C3BF6E648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367882"/>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938992"/>
          </a:xfrm>
          <a:prstGeom prst="rect">
            <a:avLst/>
          </a:prstGeom>
          <a:noFill/>
        </p:spPr>
        <p:txBody>
          <a:bodyPr wrap="square">
            <a:spAutoFit/>
          </a:bodyPr>
          <a:lstStyle/>
          <a:p>
            <a:pPr lvl="0" algn="ctr">
              <a:defRPr/>
            </a:pP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Về</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 </a:t>
            </a: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nhà</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a:t>
            </a:r>
            <a:r>
              <a:rPr kumimoji="0" lang="en-US" sz="4000" b="1" i="0" u="sng"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Sưu</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tầm</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tranh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ảnh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lang="nl-NL" sz="4000" b="1" dirty="0">
                <a:solidFill>
                  <a:srgbClr val="002060"/>
                </a:solidFill>
              </a:rPr>
              <a:t>về làng quê vùng Đồng bằng Bắc bộ ngày nay chuẩn bị cho tiết sau</a:t>
            </a:r>
            <a:endParaRPr kumimoji="0" lang="en-US" sz="4000" b="1" i="0" u="none" strike="noStrike" kern="1200" cap="none" spc="0" normalizeH="0" baseline="0" noProof="0" dirty="0">
              <a:ln>
                <a:noFill/>
              </a:ln>
              <a:solidFill>
                <a:srgbClr val="002060"/>
              </a:solidFill>
              <a:effectLst/>
              <a:uLnTx/>
              <a:uFillTx/>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Rectangle with Corners Rounded 2">
            <a:extLst>
              <a:ext uri="{FF2B5EF4-FFF2-40B4-BE49-F238E27FC236}">
                <a16:creationId xmlns:a16="http://schemas.microsoft.com/office/drawing/2014/main" id="{F57F464B-A7A8-F53E-B6A6-3173411D1624}"/>
              </a:ext>
            </a:extLst>
          </p:cNvPr>
          <p:cNvSpPr/>
          <p:nvPr/>
        </p:nvSpPr>
        <p:spPr>
          <a:xfrm>
            <a:off x="208723" y="268357"/>
            <a:ext cx="5784574" cy="331921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600" b="1" dirty="0">
                <a:solidFill>
                  <a:srgbClr val="002060"/>
                </a:solidFill>
                <a:cs typeface="Arial" panose="020B0604020202020204" pitchFamily="34" charset="0"/>
              </a:rPr>
              <a:t>Nét văn hóa tiêu biểu ở vùng Đồng bằng Bắc Bộ là hình ảnh quen thuộc với những cây đa, cổng làng, những đồng lúa, bến nước hay sân đình. Đó cũng là nét đặc trưng của một làng quê truyền thống Đồng bằng Bắc Bộ.</a:t>
            </a:r>
            <a:endParaRPr kumimoji="0" lang="en-US" sz="2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8"/>
          <a:stretch>
            <a:fillRect/>
          </a:stretch>
        </p:blipFill>
        <p:spPr>
          <a:xfrm>
            <a:off x="6128204" y="1343868"/>
            <a:ext cx="5728910" cy="3943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007849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50ED-91F5-D991-4133-30BC842B062C}"/>
              </a:ext>
            </a:extLst>
          </p:cNvPr>
          <p:cNvPicPr>
            <a:picLocks noChangeAspect="1"/>
          </p:cNvPicPr>
          <p:nvPr/>
        </p:nvPicPr>
        <p:blipFill>
          <a:blip r:embed="rId3"/>
          <a:stretch>
            <a:fillRect/>
          </a:stretch>
        </p:blipFill>
        <p:spPr>
          <a:xfrm>
            <a:off x="537232" y="1532869"/>
            <a:ext cx="11299811" cy="3416817"/>
          </a:xfrm>
          <a:prstGeom prst="rect">
            <a:avLst/>
          </a:prstGeom>
        </p:spPr>
      </p:pic>
      <p:pic>
        <p:nvPicPr>
          <p:cNvPr id="8" name="Picture 7">
            <a:extLst>
              <a:ext uri="{FF2B5EF4-FFF2-40B4-BE49-F238E27FC236}">
                <a16:creationId xmlns:a16="http://schemas.microsoft.com/office/drawing/2014/main" id="{3ADBDD87-A25A-288E-DBAD-5BB65A2A3E7D}"/>
              </a:ext>
            </a:extLst>
          </p:cNvPr>
          <p:cNvPicPr>
            <a:picLocks noChangeAspect="1"/>
          </p:cNvPicPr>
          <p:nvPr/>
        </p:nvPicPr>
        <p:blipFill>
          <a:blip r:embed="rId4"/>
          <a:stretch>
            <a:fillRect/>
          </a:stretch>
        </p:blipFill>
        <p:spPr>
          <a:xfrm>
            <a:off x="4841923" y="332439"/>
            <a:ext cx="3621338" cy="1322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29811" y="2060627"/>
            <a:ext cx="6604002" cy="1446550"/>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làng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quê</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truyền</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225748" y="904461"/>
            <a:ext cx="4333461"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err="1">
                <a:solidFill>
                  <a:srgbClr val="002060"/>
                </a:solidFill>
                <a:latin typeface="+mj-lt"/>
                <a:ea typeface="Cambria" panose="02040503050406030204" pitchFamily="18" charset="0"/>
                <a:cs typeface="Times New Roman" panose="02020603050405020304" pitchFamily="18" charset="0"/>
              </a:rPr>
              <a:t>Đọc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thông</a:t>
            </a:r>
            <a:r>
              <a:rPr lang="en-US" sz="2800" b="1" dirty="0">
                <a:solidFill>
                  <a:srgbClr val="002060"/>
                </a:solidFill>
                <a:latin typeface="+mj-lt"/>
                <a:ea typeface="Cambria" panose="02040503050406030204" pitchFamily="18" charset="0"/>
                <a:cs typeface="Times New Roman" panose="02020603050405020304" pitchFamily="18" charset="0"/>
              </a:rPr>
              <a:t> tin (SGK tr.47) </a:t>
            </a:r>
            <a:r>
              <a:rPr lang="en-US" sz="2800" b="1" dirty="0" err="1">
                <a:solidFill>
                  <a:srgbClr val="002060"/>
                </a:solidFill>
                <a:latin typeface="+mj-lt"/>
                <a:ea typeface="Cambria" panose="02040503050406030204" pitchFamily="18" charset="0"/>
                <a:cs typeface="Times New Roman" panose="02020603050405020304" pitchFamily="18" charset="0"/>
              </a:rPr>
              <a:t>và</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quan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sát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các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hình</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từ</a:t>
            </a:r>
            <a:r>
              <a:rPr lang="en-US" sz="2800" b="1" dirty="0">
                <a:solidFill>
                  <a:srgbClr val="002060"/>
                </a:solidFill>
                <a:latin typeface="+mj-lt"/>
                <a:ea typeface="Cambria" panose="02040503050406030204" pitchFamily="18" charset="0"/>
                <a:cs typeface="Times New Roman" panose="02020603050405020304" pitchFamily="18" charset="0"/>
              </a:rPr>
              <a:t> 2 </a:t>
            </a:r>
            <a:r>
              <a:rPr lang="en-US" sz="2800" b="1" dirty="0" err="1">
                <a:solidFill>
                  <a:srgbClr val="002060"/>
                </a:solidFill>
                <a:latin typeface="+mj-lt"/>
                <a:ea typeface="Cambria" panose="02040503050406030204" pitchFamily="18" charset="0"/>
                <a:cs typeface="Times New Roman" panose="02020603050405020304" pitchFamily="18" charset="0"/>
              </a:rPr>
              <a:t>đến</a:t>
            </a:r>
            <a:r>
              <a:rPr lang="en-US" sz="2800" b="1" dirty="0">
                <a:solidFill>
                  <a:srgbClr val="002060"/>
                </a:solidFill>
                <a:latin typeface="+mj-lt"/>
                <a:ea typeface="Cambria" panose="02040503050406030204" pitchFamily="18" charset="0"/>
                <a:cs typeface="Times New Roman" panose="02020603050405020304" pitchFamily="18" charset="0"/>
              </a:rPr>
              <a:t> 4, </a:t>
            </a:r>
            <a:r>
              <a:rPr lang="en-US" sz="2800" b="1" dirty="0" err="1">
                <a:solidFill>
                  <a:srgbClr val="002060"/>
                </a:solidFill>
                <a:latin typeface="+mj-lt"/>
                <a:ea typeface="Cambria" panose="02040503050406030204" pitchFamily="18" charset="0"/>
                <a:cs typeface="Times New Roman" panose="02020603050405020304" pitchFamily="18" charset="0"/>
              </a:rPr>
              <a:t>mô</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tả</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một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số</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nét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văn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hoá</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nổi</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bật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của</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làng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quê</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truyền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thống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vùng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Đồng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bằng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Bắc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Bộ</a:t>
            </a:r>
            <a:r>
              <a:rPr lang="en-US" sz="2800" b="1" dirty="0">
                <a:solidFill>
                  <a:srgbClr val="002060"/>
                </a:solidFill>
                <a:latin typeface="+mj-lt"/>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mj-lt"/>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4" name="Picture 3">
            <a:extLst>
              <a:ext uri="{FF2B5EF4-FFF2-40B4-BE49-F238E27FC236}">
                <a16:creationId xmlns:a16="http://schemas.microsoft.com/office/drawing/2014/main" id="{EFDFECAB-64A2-35DA-C5A4-70EF51ABA33C}"/>
              </a:ext>
            </a:extLst>
          </p:cNvPr>
          <p:cNvPicPr>
            <a:picLocks noChangeAspect="1"/>
          </p:cNvPicPr>
          <p:nvPr/>
        </p:nvPicPr>
        <p:blipFill>
          <a:blip r:embed="rId6"/>
          <a:stretch>
            <a:fillRect/>
          </a:stretch>
        </p:blipFill>
        <p:spPr>
          <a:xfrm>
            <a:off x="412472" y="347871"/>
            <a:ext cx="6038023" cy="6297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1" y="477078"/>
            <a:ext cx="5883966" cy="37193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002060"/>
                </a:solidFill>
                <a:latin typeface="Calibri"/>
              </a:rPr>
              <a:t>Đây là hình ảnh một trong những cổng làng tiêu biểu ở làng quê vùng Đồng bằng Bắc Bộ. </a:t>
            </a:r>
            <a:endParaRPr lang="en-US" sz="2800" b="1" dirty="0">
              <a:solidFill>
                <a:srgbClr val="002060"/>
              </a:solidFill>
              <a:latin typeface="Calibri"/>
            </a:endParaRPr>
          </a:p>
          <a:p>
            <a:pPr marL="457200" lvl="0" indent="-457200" algn="just">
              <a:buFont typeface="Arial" panose="020B0604020202020204" pitchFamily="34" charset="0"/>
              <a:buChar char="•"/>
            </a:pPr>
            <a:r>
              <a:rPr lang="vi-VN" sz="2800" b="1" dirty="0">
                <a:solidFill>
                  <a:srgbClr val="002060"/>
                </a:solidFill>
                <a:latin typeface="Calibri"/>
              </a:rPr>
              <a:t>Cổng làng là cửa ngõ ra vào làng, bên cạnh có cây đa toả bóng mát, nơi người dân dừng chân nghỉ ngơi, cũng là nơi trẻ em tụ tập cùng vui đùa, hóng mát,...</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 name="Picture 4">
            <a:extLst>
              <a:ext uri="{FF2B5EF4-FFF2-40B4-BE49-F238E27FC236}">
                <a16:creationId xmlns:a16="http://schemas.microsoft.com/office/drawing/2014/main" id="{D52C9309-EABE-BF60-02B1-3CCB67B008DD}"/>
              </a:ext>
            </a:extLst>
          </p:cNvPr>
          <p:cNvPicPr>
            <a:picLocks noChangeAspect="1"/>
          </p:cNvPicPr>
          <p:nvPr/>
        </p:nvPicPr>
        <p:blipFill>
          <a:blip r:embed="rId7"/>
          <a:stretch>
            <a:fillRect/>
          </a:stretch>
        </p:blipFill>
        <p:spPr>
          <a:xfrm>
            <a:off x="1042608" y="1679713"/>
            <a:ext cx="4274201" cy="4412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1" y="477078"/>
            <a:ext cx="5883966" cy="37193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500" b="1" dirty="0">
                <a:solidFill>
                  <a:srgbClr val="002060"/>
                </a:solidFill>
                <a:latin typeface="Calibri"/>
              </a:rPr>
              <a:t>Đây là hình ảnh một trong những giếng làng truyền thống ở Đồng bằng Bắc Bộ vẫn còn được lưu giữ đến ngày nay. </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Giếng làng thường to, rộng, nằm ở vị trí giao thông thuận tiện của làng. Giếng nước là nơi cung cấp nước sinh hoạt, đồng thời cũng là nơi tắm, giặt của nhiều người dân trong làng.</a:t>
            </a:r>
            <a:endParaRPr kumimoji="0" lang="vi-VN" sz="25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 name="Picture 3">
            <a:extLst>
              <a:ext uri="{FF2B5EF4-FFF2-40B4-BE49-F238E27FC236}">
                <a16:creationId xmlns:a16="http://schemas.microsoft.com/office/drawing/2014/main" id="{483589A8-51ED-CDD1-94D2-D7E0B81EC822}"/>
              </a:ext>
            </a:extLst>
          </p:cNvPr>
          <p:cNvPicPr>
            <a:picLocks noChangeAspect="1"/>
          </p:cNvPicPr>
          <p:nvPr/>
        </p:nvPicPr>
        <p:blipFill>
          <a:blip r:embed="rId6"/>
          <a:stretch>
            <a:fillRect/>
          </a:stretch>
        </p:blipFill>
        <p:spPr>
          <a:xfrm>
            <a:off x="554934" y="1888435"/>
            <a:ext cx="4710948" cy="3397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par>
                                <p:cTn id="15" presetID="2" presetClass="exit" presetSubtype="4" fill="hold" nodeType="with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21"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TotalTime>
  <Words>709</Words>
  <Application>Microsoft Office PowerPoint</Application>
  <PresentationFormat>Widescreen</PresentationFormat>
  <Paragraphs>45</Paragraphs>
  <Slides>26</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Cambria</vt:lpstr>
      <vt:lpstr>UTM Showcard</vt:lpstr>
      <vt:lpstr>UVN Gia Dinh Hep</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49</cp:revision>
  <dcterms:created xsi:type="dcterms:W3CDTF">2023-09-13T02:46:22Z</dcterms:created>
  <dcterms:modified xsi:type="dcterms:W3CDTF">2023-10-15T04:45:46Z</dcterms:modified>
  <cp:category>9Slide.vn</cp:category>
</cp:coreProperties>
</file>