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68" r:id="rId4"/>
    <p:sldMasterId id="2147483672" r:id="rId5"/>
    <p:sldMasterId id="2147483674" r:id="rId6"/>
    <p:sldMasterId id="2147483676" r:id="rId7"/>
  </p:sldMasterIdLst>
  <p:notesMasterIdLst>
    <p:notesMasterId r:id="rId26"/>
  </p:notesMasterIdLst>
  <p:sldIdLst>
    <p:sldId id="257" r:id="rId8"/>
    <p:sldId id="262" r:id="rId9"/>
    <p:sldId id="264" r:id="rId10"/>
    <p:sldId id="265" r:id="rId11"/>
    <p:sldId id="266" r:id="rId12"/>
    <p:sldId id="259" r:id="rId13"/>
    <p:sldId id="267" r:id="rId14"/>
    <p:sldId id="273" r:id="rId15"/>
    <p:sldId id="297" r:id="rId16"/>
    <p:sldId id="298" r:id="rId17"/>
    <p:sldId id="299" r:id="rId18"/>
    <p:sldId id="277" r:id="rId19"/>
    <p:sldId id="284" r:id="rId20"/>
    <p:sldId id="301" r:id="rId21"/>
    <p:sldId id="302" r:id="rId22"/>
    <p:sldId id="303" r:id="rId23"/>
    <p:sldId id="304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C7503-9E73-495F-8860-9E9DA88D380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6FBA1-53F8-47A0-A804-C47B366D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câu trả lời sẽ hiện ra đáp án đúng hoặc sai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3809-2B8D-4F89-AA90-42471D75D2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170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câu trả lời sẽ hiện ra đáp án đúng hoặc sai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3809-2B8D-4F89-AA90-42471D75D2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9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C2298-632B-4151-A8FA-5A2C42365B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5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74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6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8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6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75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7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9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9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75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7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8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6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1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mb/>
      </p:transition>
    </mc:Choice>
    <mc:Fallback xmlns="">
      <p:transition spd="slow" advTm="4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350C1-BAAC-473F-8093-6828A285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C678E-4094-4481-B5C4-AC8D348E54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104581-7CD5-4523-8CF7-73B1508A1BC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A3210-2AA5-4FEE-8282-14C2AD25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1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7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:comb/>
      </p:transition>
    </mc:Choice>
    <mc:Fallback xmlns="">
      <p:transition spd="slow" advTm="4000">
        <p:comb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3D9C8443-87B6-4D34-B98D-D6C2E52630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9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6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41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gif"/><Relationship Id="rId11" Type="http://schemas.openxmlformats.org/officeDocument/2006/relationships/image" Target="../media/image50.png"/><Relationship Id="rId5" Type="http://schemas.openxmlformats.org/officeDocument/2006/relationships/image" Target="../media/image45.gif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tif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A01F2-CA8F-E71F-EC0D-3E7CA489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306" y="2234480"/>
            <a:ext cx="8364437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2095501" y="267148"/>
            <a:ext cx="8543924" cy="894902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7850" y="352908"/>
            <a:ext cx="909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biển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Nghề làm muối ở Ninh Thuận | Đặc sản địa phương | Báo ảnh Dân tộc và Miền  núi">
            <a:extLst>
              <a:ext uri="{FF2B5EF4-FFF2-40B4-BE49-F238E27FC236}">
                <a16:creationId xmlns:a16="http://schemas.microsoft.com/office/drawing/2014/main" id="{754DA423-F773-CACC-2B69-081C6F1D6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538288"/>
            <a:ext cx="5867400" cy="40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7">
            <a:extLst>
              <a:ext uri="{FF2B5EF4-FFF2-40B4-BE49-F238E27FC236}">
                <a16:creationId xmlns:a16="http://schemas.microsoft.com/office/drawing/2014/main" id="{0FEF43A8-AFBC-19F6-3FA3-17ABAFEC7FDE}"/>
              </a:ext>
            </a:extLst>
          </p:cNvPr>
          <p:cNvSpPr/>
          <p:nvPr/>
        </p:nvSpPr>
        <p:spPr>
          <a:xfrm>
            <a:off x="1464151" y="5854730"/>
            <a:ext cx="3698399" cy="5861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Đánh bắt, nuôi trồng thủy hải sản và tác động của chúng đến môi trường">
            <a:extLst>
              <a:ext uri="{FF2B5EF4-FFF2-40B4-BE49-F238E27FC236}">
                <a16:creationId xmlns:a16="http://schemas.microsoft.com/office/drawing/2014/main" id="{77890A03-8F77-4D3B-7961-52C69EA8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62100"/>
            <a:ext cx="5715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162175A4-78A4-634E-527A-D6CBEF031160}"/>
              </a:ext>
            </a:extLst>
          </p:cNvPr>
          <p:cNvSpPr/>
          <p:nvPr/>
        </p:nvSpPr>
        <p:spPr>
          <a:xfrm>
            <a:off x="6724650" y="5749955"/>
            <a:ext cx="4991100" cy="8699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endParaRPr lang="en-US" sz="32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2095501" y="267148"/>
            <a:ext cx="8543924" cy="894902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7850" y="352908"/>
            <a:ext cx="909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số hoạt động kinh tế biển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Top 12 hòn đảo thiên đường ở Việt Nam cho du lịch biển đảo 2023">
            <a:extLst>
              <a:ext uri="{FF2B5EF4-FFF2-40B4-BE49-F238E27FC236}">
                <a16:creationId xmlns:a16="http://schemas.microsoft.com/office/drawing/2014/main" id="{55D1566E-9D3B-59C8-C2C1-60C70453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476615"/>
            <a:ext cx="6316663" cy="42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5D5EBBAE-D8AA-6ADF-8C39-E4BBB8AAA6A9}"/>
              </a:ext>
            </a:extLst>
          </p:cNvPr>
          <p:cNvSpPr/>
          <p:nvPr/>
        </p:nvSpPr>
        <p:spPr>
          <a:xfrm>
            <a:off x="4216876" y="5930930"/>
            <a:ext cx="4346099" cy="5861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appy school boy waving hand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5289" y="1496242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56DB85D-44CA-4C00-AE46-9DFA28F4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127">
            <a:off x="3193438" y="-1675669"/>
            <a:ext cx="8111190" cy="786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0550" y="867872"/>
            <a:ext cx="5619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en-US" sz="4400" b="1" dirty="0" err="1">
                <a:solidFill>
                  <a:srgbClr val="0563C1"/>
                </a:solidFill>
              </a:rPr>
              <a:t>Giải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thích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vì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sao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vùng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Duyên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hải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miền</a:t>
            </a:r>
            <a:r>
              <a:rPr lang="en-US" altLang="en-US" sz="4400" b="1" dirty="0">
                <a:solidFill>
                  <a:srgbClr val="0563C1"/>
                </a:solidFill>
              </a:rPr>
              <a:t> Trung </a:t>
            </a:r>
            <a:r>
              <a:rPr lang="en-US" altLang="en-US" sz="4400" b="1" dirty="0" err="1">
                <a:solidFill>
                  <a:srgbClr val="0563C1"/>
                </a:solidFill>
              </a:rPr>
              <a:t>lại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thuận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lợi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phát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triển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kinh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tế</a:t>
            </a:r>
            <a:r>
              <a:rPr lang="en-US" altLang="en-US" sz="4400" b="1" dirty="0">
                <a:solidFill>
                  <a:srgbClr val="0563C1"/>
                </a:solidFill>
              </a:rPr>
              <a:t> </a:t>
            </a:r>
            <a:r>
              <a:rPr lang="en-US" altLang="en-US" sz="4400" b="1" dirty="0" err="1">
                <a:solidFill>
                  <a:srgbClr val="0563C1"/>
                </a:solidFill>
              </a:rPr>
              <a:t>biển</a:t>
            </a:r>
            <a:r>
              <a:rPr lang="en-US" altLang="en-US" sz="4400" b="1" dirty="0">
                <a:solidFill>
                  <a:srgbClr val="0563C1"/>
                </a:solidFill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660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88" l="10000" r="90000">
                        <a14:foregroundMark x1="47188" y1="62969" x2="54844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5611" y="1204469"/>
            <a:ext cx="6096000" cy="6096000"/>
          </a:xfrm>
          <a:prstGeom prst="rect">
            <a:avLst/>
          </a:prstGeom>
        </p:spPr>
      </p:pic>
      <p:sp>
        <p:nvSpPr>
          <p:cNvPr id="11" name="Round Diagonal Corner Rectangle 33">
            <a:extLst>
              <a:ext uri="{FF2B5EF4-FFF2-40B4-BE49-F238E27FC236}">
                <a16:creationId xmlns:a16="http://schemas.microsoft.com/office/drawing/2014/main" id="{21D9EF74-BC32-DE41-0B69-34DA9B5D3745}"/>
              </a:ext>
            </a:extLst>
          </p:cNvPr>
          <p:cNvSpPr/>
          <p:nvPr/>
        </p:nvSpPr>
        <p:spPr>
          <a:xfrm>
            <a:off x="2339283" y="163323"/>
            <a:ext cx="9576492" cy="5027802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A8021-CA3A-F7A6-2830-34E31838C888}"/>
              </a:ext>
            </a:extLst>
          </p:cNvPr>
          <p:cNvSpPr txBox="1"/>
          <p:nvPr/>
        </p:nvSpPr>
        <p:spPr>
          <a:xfrm>
            <a:off x="2612594" y="546282"/>
            <a:ext cx="90965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en-US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Duyên hải miền Trung có nhiều điều kiện thuận lợi để phát triển kinh tế biển: </a:t>
            </a:r>
            <a:endParaRPr lang="en-US" altLang="en-US" sz="28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biển mặn, nhiều nắng thuận lợi cho hoạt động làm muối;</a:t>
            </a:r>
            <a:endParaRPr lang="en-US" altLang="en-US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biển rộng, nhiều hải sản, nhiều đầm phá giúp phát triển đánh bắt và nuôi trồng hải sản;</a:t>
            </a:r>
            <a:endParaRPr lang="en-US" altLang="en-US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hiều bãi tắm, vịnh biển, đảo có nhiều phong cảnh đẹp giúp phát triển du lịch biển đảo;</a:t>
            </a:r>
            <a:endParaRPr lang="en-US" altLang="en-US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alt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biển rộng, dài, nhiều vịnh kín gió thuận lợi cho giao thông vận tải biển.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05D5F-EF15-FA1E-A203-71A7880C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608" y="2265330"/>
            <a:ext cx="9510584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38D80EE8-D1DB-C991-BEFD-7C40ECFF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46" y="3248025"/>
            <a:ext cx="6833828" cy="39439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5284CA-86E6-3851-1F66-F1DDEFC578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414145" y="75438"/>
            <a:ext cx="9187815" cy="3982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5A4A4-50CC-2F7C-67FD-1013EEE9F983}"/>
              </a:ext>
            </a:extLst>
          </p:cNvPr>
          <p:cNvSpPr txBox="1"/>
          <p:nvPr/>
        </p:nvSpPr>
        <p:spPr>
          <a:xfrm>
            <a:off x="2639090" y="843950"/>
            <a:ext cx="72355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72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Trò</a:t>
            </a:r>
            <a:r>
              <a:rPr lang="en-US" sz="72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chơi</a:t>
            </a:r>
            <a:r>
              <a:rPr lang="en-US" sz="72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: </a:t>
            </a:r>
          </a:p>
          <a:p>
            <a:pPr lvl="0" algn="ctr">
              <a:defRPr/>
            </a:pPr>
            <a:r>
              <a:rPr lang="en-US" sz="72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Ai </a:t>
            </a:r>
            <a:r>
              <a:rPr lang="en-US" sz="72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biết</a:t>
            </a:r>
            <a:r>
              <a:rPr lang="en-US" sz="72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nhiều</a:t>
            </a:r>
            <a:r>
              <a:rPr lang="en-US" sz="72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hơn</a:t>
            </a:r>
            <a:endParaRPr kumimoji="0" lang="en-US" sz="72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88" l="10000" r="90000">
                        <a14:foregroundMark x1="47188" y1="62969" x2="54844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5611" y="1204469"/>
            <a:ext cx="6096000" cy="6096000"/>
          </a:xfrm>
          <a:prstGeom prst="rect">
            <a:avLst/>
          </a:prstGeom>
        </p:spPr>
      </p:pic>
      <p:sp>
        <p:nvSpPr>
          <p:cNvPr id="11" name="Round Diagonal Corner Rectangle 33">
            <a:extLst>
              <a:ext uri="{FF2B5EF4-FFF2-40B4-BE49-F238E27FC236}">
                <a16:creationId xmlns:a16="http://schemas.microsoft.com/office/drawing/2014/main" id="{21D9EF74-BC32-DE41-0B69-34DA9B5D3745}"/>
              </a:ext>
            </a:extLst>
          </p:cNvPr>
          <p:cNvSpPr/>
          <p:nvPr/>
        </p:nvSpPr>
        <p:spPr>
          <a:xfrm>
            <a:off x="2339283" y="163323"/>
            <a:ext cx="9576492" cy="5027802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A8021-CA3A-F7A6-2830-34E31838C888}"/>
              </a:ext>
            </a:extLst>
          </p:cNvPr>
          <p:cNvSpPr txBox="1"/>
          <p:nvPr/>
        </p:nvSpPr>
        <p:spPr>
          <a:xfrm>
            <a:off x="2612594" y="546282"/>
            <a:ext cx="90965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en-US" sz="32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en-US" sz="32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nhóm thi nêu một số bãi biển và cảng biển ở vùng Duyên hải miền Trung.</a:t>
            </a:r>
            <a:endParaRPr lang="en-US" altLang="en-US" sz="32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en-US" sz="32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lần đưa ra câu trả lời đúng sẽ được nhận 1 hoa dán vào vị trí nhóm.</a:t>
            </a:r>
            <a:endParaRPr lang="en-US" altLang="en-US" sz="32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en-US" sz="32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3003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6890614" y="4230884"/>
            <a:ext cx="2270850" cy="2270850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95" y="4658323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605506" y="-491144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1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11" dur="78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13" dur="928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15" dur="98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17" dur="1086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19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appy school boy waving hand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5289" y="1496242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56DB85D-44CA-4C00-AE46-9DFA28F4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127">
            <a:off x="3252417" y="-1984334"/>
            <a:ext cx="9397230" cy="842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0036" y="965843"/>
            <a:ext cx="6332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000" b="1" dirty="0">
                <a:solidFill>
                  <a:srgbClr val="0563C1"/>
                </a:solidFill>
                <a:latin typeface="Calibri" panose="020F0502020204030204"/>
              </a:rPr>
              <a:t>V</a:t>
            </a:r>
            <a:r>
              <a:rPr lang="vi-VN" altLang="en-US" sz="4000" b="1" dirty="0">
                <a:solidFill>
                  <a:srgbClr val="0563C1"/>
                </a:solidFill>
                <a:latin typeface="Calibri" panose="020F0502020204030204"/>
              </a:rPr>
              <a:t>ề nhà</a:t>
            </a:r>
            <a:r>
              <a:rPr lang="en-US" altLang="en-US" sz="4000" b="1" dirty="0">
                <a:solidFill>
                  <a:srgbClr val="0563C1"/>
                </a:solidFill>
                <a:latin typeface="Calibri" panose="020F0502020204030204"/>
              </a:rPr>
              <a:t>:</a:t>
            </a:r>
            <a:r>
              <a:rPr lang="vi-VN" altLang="en-US" sz="4000" b="1" dirty="0">
                <a:solidFill>
                  <a:srgbClr val="0563C1"/>
                </a:solidFill>
                <a:latin typeface="Calibri" panose="020F0502020204030204"/>
              </a:rPr>
              <a:t> </a:t>
            </a:r>
            <a:r>
              <a:rPr lang="en-US" altLang="en-US" sz="4000" b="1" dirty="0">
                <a:solidFill>
                  <a:srgbClr val="0563C1"/>
                </a:solidFill>
                <a:latin typeface="Calibri" panose="020F0502020204030204"/>
              </a:rPr>
              <a:t>S</a:t>
            </a:r>
            <a:r>
              <a:rPr lang="vi-VN" altLang="en-US" sz="4000" b="1" dirty="0">
                <a:solidFill>
                  <a:srgbClr val="0563C1"/>
                </a:solidFill>
                <a:latin typeface="Calibri" panose="020F0502020204030204"/>
              </a:rPr>
              <a:t>ưu tầm thông tin về một vật dụng gắn liền với hoạt động kinh tế biển ở vùng Duyên hải miền Trung.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2">
            <a:extLst>
              <a:ext uri="{FF2B5EF4-FFF2-40B4-BE49-F238E27FC236}">
                <a16:creationId xmlns:a16="http://schemas.microsoft.com/office/drawing/2014/main" id="{28773D47-8CF0-4CE9-AFB3-9F5C9DA271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2084990"/>
            <a:ext cx="303783" cy="5381935"/>
          </a:xfrm>
          <a:prstGeom prst="rect">
            <a:avLst/>
          </a:prstGeom>
        </p:spPr>
      </p:pic>
      <p:pic>
        <p:nvPicPr>
          <p:cNvPr id="62" name="图片 16">
            <a:extLst>
              <a:ext uri="{FF2B5EF4-FFF2-40B4-BE49-F238E27FC236}">
                <a16:creationId xmlns:a16="http://schemas.microsoft.com/office/drawing/2014/main" id="{EE71B69B-047D-4123-A671-199D1FB4BC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35714" y="3849711"/>
            <a:ext cx="302141" cy="5588511"/>
          </a:xfrm>
          <a:prstGeom prst="rect">
            <a:avLst/>
          </a:prstGeom>
        </p:spPr>
      </p:pic>
      <p:pic>
        <p:nvPicPr>
          <p:cNvPr id="63" name="图片 17">
            <a:extLst>
              <a:ext uri="{FF2B5EF4-FFF2-40B4-BE49-F238E27FC236}">
                <a16:creationId xmlns:a16="http://schemas.microsoft.com/office/drawing/2014/main" id="{B44E8B01-A811-441D-82B3-01D9989D8C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64" name="图片 18">
            <a:extLst>
              <a:ext uri="{FF2B5EF4-FFF2-40B4-BE49-F238E27FC236}">
                <a16:creationId xmlns:a16="http://schemas.microsoft.com/office/drawing/2014/main" id="{73379147-4F14-44B2-88F5-976D985995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528101" y="2576671"/>
            <a:ext cx="5560804" cy="1652428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1101553" y="378208"/>
            <a:ext cx="9962443" cy="1772080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783300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5012" y="54251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875072" y="2422170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715670" y="4642354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5012" y="2365921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52490" y="6049113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7935" y="66729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555934" y="2576673"/>
            <a:ext cx="5281484" cy="1652427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528101" y="4452051"/>
            <a:ext cx="5560804" cy="1514711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555933" y="4419451"/>
            <a:ext cx="5270004" cy="1557069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1267444" y="535728"/>
            <a:ext cx="9630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Ở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1971193" y="3048508"/>
            <a:ext cx="4454580" cy="133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đúc</a:t>
            </a:r>
            <a:endParaRPr kumimoji="0" lang="vi-VN" sz="4400" b="1" i="0" u="none" strike="noStrike" kern="1200" cap="none" spc="-153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-20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810132" y="3028373"/>
            <a:ext cx="4145152" cy="71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đúc</a:t>
            </a:r>
            <a:endParaRPr kumimoji="0" lang="vi-VN" sz="4400" b="1" i="0" u="none" strike="noStrike" kern="1200" cap="none" spc="-153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1971193" y="4755233"/>
            <a:ext cx="4353755" cy="71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thớt</a:t>
            </a:r>
            <a:endParaRPr kumimoji="0" lang="vi-VN" sz="4400" b="1" i="0" u="none" strike="noStrike" kern="1200" cap="none" spc="-20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8325755" y="4755233"/>
            <a:ext cx="4209364" cy="71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endParaRPr kumimoji="0" lang="vi-VN" sz="4400" b="1" i="0" u="none" strike="noStrike" kern="1200" cap="none" spc="-20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3808" y="3061107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81737" y="3074689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51569" y="473691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0679" y="4725738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95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995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995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2">
            <a:extLst>
              <a:ext uri="{FF2B5EF4-FFF2-40B4-BE49-F238E27FC236}">
                <a16:creationId xmlns:a16="http://schemas.microsoft.com/office/drawing/2014/main" id="{28773D47-8CF0-4CE9-AFB3-9F5C9DA271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2084990"/>
            <a:ext cx="303783" cy="5381935"/>
          </a:xfrm>
          <a:prstGeom prst="rect">
            <a:avLst/>
          </a:prstGeom>
        </p:spPr>
      </p:pic>
      <p:pic>
        <p:nvPicPr>
          <p:cNvPr id="62" name="图片 16">
            <a:extLst>
              <a:ext uri="{FF2B5EF4-FFF2-40B4-BE49-F238E27FC236}">
                <a16:creationId xmlns:a16="http://schemas.microsoft.com/office/drawing/2014/main" id="{EE71B69B-047D-4123-A671-199D1FB4BC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35714" y="3849711"/>
            <a:ext cx="302141" cy="5588511"/>
          </a:xfrm>
          <a:prstGeom prst="rect">
            <a:avLst/>
          </a:prstGeom>
        </p:spPr>
      </p:pic>
      <p:pic>
        <p:nvPicPr>
          <p:cNvPr id="63" name="图片 17">
            <a:extLst>
              <a:ext uri="{FF2B5EF4-FFF2-40B4-BE49-F238E27FC236}">
                <a16:creationId xmlns:a16="http://schemas.microsoft.com/office/drawing/2014/main" id="{B44E8B01-A811-441D-82B3-01D9989D8C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64" name="图片 18">
            <a:extLst>
              <a:ext uri="{FF2B5EF4-FFF2-40B4-BE49-F238E27FC236}">
                <a16:creationId xmlns:a16="http://schemas.microsoft.com/office/drawing/2014/main" id="{73379147-4F14-44B2-88F5-976D985995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528101" y="2576671"/>
            <a:ext cx="5560804" cy="1652428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1101553" y="378208"/>
            <a:ext cx="9962443" cy="1772080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783300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5012" y="54251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875072" y="2422170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715670" y="4642354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5012" y="2365921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52490" y="6049113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7935" y="66729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555934" y="2576673"/>
            <a:ext cx="5281484" cy="1652427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528101" y="4452051"/>
            <a:ext cx="5560804" cy="1514711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555933" y="4419451"/>
            <a:ext cx="5270004" cy="1557069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0">
                    <a:srgbClr val="783300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1200" cap="none" spc="0" normalizeH="0" baseline="0" noProof="0">
                  <a:ln>
                    <a:gradFill flip="none" rotWithShape="1">
                      <a:gsLst>
                        <a:gs pos="0">
                          <a:srgbClr val="41942C"/>
                        </a:gs>
                        <a:gs pos="100000">
                          <a:srgbClr val="85BF25"/>
                        </a:gs>
                      </a:gsLst>
                      <a:lin ang="0" scaled="1"/>
                      <a:tileRect/>
                    </a:gradFill>
                  </a:ln>
                  <a:gradFill flip="none" rotWithShape="1">
                    <a:gsLst>
                      <a:gs pos="0">
                        <a:srgbClr val="FFEBBB"/>
                      </a:gs>
                      <a:gs pos="100000">
                        <a:srgbClr val="F499A3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1267444" y="535728"/>
            <a:ext cx="96306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-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1971193" y="3048508"/>
            <a:ext cx="4454580" cy="133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Dao</a:t>
            </a:r>
            <a:endParaRPr kumimoji="0" lang="vi-VN" sz="4400" b="1" i="0" u="none" strike="noStrike" kern="1200" cap="none" spc="-153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-20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393449" y="2816906"/>
            <a:ext cx="4145152" cy="133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-153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153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endParaRPr kumimoji="0" lang="vi-VN" sz="4400" b="1" i="0" u="none" strike="noStrike" kern="1200" cap="none" spc="-153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1971193" y="4755233"/>
            <a:ext cx="4353755" cy="71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Mường</a:t>
            </a:r>
            <a:endParaRPr kumimoji="0" lang="vi-VN" sz="4400" b="1" i="0" u="none" strike="noStrike" kern="1200" cap="none" spc="-20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7136746" y="4840355"/>
            <a:ext cx="4879815" cy="71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 err="1">
                <a:ln>
                  <a:noFill/>
                </a:ln>
                <a:solidFill>
                  <a:srgbClr val="331B3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endParaRPr kumimoji="0" lang="vi-VN" sz="4400" b="1" i="0" u="none" strike="noStrike" kern="1200" cap="none" spc="-20" normalizeH="0" baseline="0" noProof="0" dirty="0">
              <a:ln>
                <a:noFill/>
              </a:ln>
              <a:solidFill>
                <a:srgbClr val="331B3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3808" y="3061107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81737" y="3074689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51569" y="473691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0679" y="4725738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95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995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995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9"/>
            <a:ext cx="12192000" cy="6858387"/>
          </a:xfrm>
        </p:spPr>
      </p:pic>
      <p:pic>
        <p:nvPicPr>
          <p:cNvPr id="5" name="Picture 4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145284"/>
            <a:ext cx="3263537" cy="351014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F17623B-EEA7-443C-A12A-23684EFC5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1263" y="4250722"/>
            <a:ext cx="2037644" cy="2607278"/>
          </a:xfrm>
          <a:prstGeom prst="rect">
            <a:avLst/>
          </a:prstGeom>
        </p:spPr>
      </p:pic>
      <p:grpSp>
        <p:nvGrpSpPr>
          <p:cNvPr id="7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/>
        </p:nvGrpSpPr>
        <p:grpSpPr>
          <a:xfrm>
            <a:off x="9293812" y="4946580"/>
            <a:ext cx="2717157" cy="1873569"/>
            <a:chOff x="6689597" y="4026978"/>
            <a:chExt cx="1992915" cy="994886"/>
          </a:xfrm>
        </p:grpSpPr>
        <p:sp>
          <p:nvSpPr>
            <p:cNvPr id="8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/>
        </p:nvGrpSpPr>
        <p:grpSpPr>
          <a:xfrm>
            <a:off x="9399618" y="5732512"/>
            <a:ext cx="1773983" cy="1138235"/>
            <a:chOff x="10301233" y="5703249"/>
            <a:chExt cx="1773983" cy="1138235"/>
          </a:xfrm>
        </p:grpSpPr>
        <p:grpSp>
          <p:nvGrpSpPr>
            <p:cNvPr id="13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45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22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24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40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1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42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6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52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9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3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5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361">
            <a:off x="6898106" y="2785893"/>
            <a:ext cx="1157855" cy="1504518"/>
          </a:xfrm>
          <a:prstGeom prst="rect">
            <a:avLst/>
          </a:prstGeom>
        </p:spPr>
      </p:pic>
      <p:pic>
        <p:nvPicPr>
          <p:cNvPr id="76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37">
            <a:off x="11130145" y="3101137"/>
            <a:ext cx="668358" cy="868466"/>
          </a:xfrm>
          <a:prstGeom prst="rect">
            <a:avLst/>
          </a:prstGeom>
        </p:spPr>
      </p:pic>
      <p:pic>
        <p:nvPicPr>
          <p:cNvPr id="80" name="Picture 6" descr="Cartoon little boy with glasses carrying surfboard Premium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12" l="9585" r="60064">
                        <a14:backgroundMark x1="42492" y1="42574" x2="39617" y2="55198"/>
                        <a14:backgroundMark x1="30831" y1="83168" x2="27636" y2="95545"/>
                        <a14:backgroundMark x1="22204" y1="45050" x2="24760" y2="5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4543" y="3997092"/>
            <a:ext cx="3946162" cy="28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6789833" y="309104"/>
            <a:ext cx="2507043" cy="1415410"/>
            <a:chOff x="8726219" y="-661205"/>
            <a:chExt cx="2154936" cy="1322409"/>
          </a:xfrm>
        </p:grpSpPr>
        <p:sp>
          <p:nvSpPr>
            <p:cNvPr id="8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2C17A437-B698-DD44-E163-6CC36D349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6315" y="0"/>
            <a:ext cx="4249280" cy="14448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66A7BBA-6B7E-E1FD-A2F3-669E1A4E1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9535" y="1433200"/>
            <a:ext cx="9169179" cy="28105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A87251D-4A81-34F5-CD19-1C1D4332B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744" y="3910133"/>
            <a:ext cx="331651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/>
        </p:nvGrpSpPr>
        <p:grpSpPr>
          <a:xfrm>
            <a:off x="9293812" y="4946580"/>
            <a:ext cx="2717157" cy="1873569"/>
            <a:chOff x="6689597" y="4026978"/>
            <a:chExt cx="1992915" cy="994886"/>
          </a:xfrm>
        </p:grpSpPr>
        <p:sp>
          <p:nvSpPr>
            <p:cNvPr id="3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8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25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9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2" descr="Happy boy swimming with green inflatable buoy, kid having fun in the pool or the sea colorful character vector illustration on a white background Premium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550" y1="46965" x2="56550" y2="46965"/>
                        <a14:foregroundMark x1="74281" y1="45847" x2="74281" y2="45847"/>
                        <a14:foregroundMark x1="84185" y1="48243" x2="84185" y2="48243"/>
                        <a14:foregroundMark x1="24121" y1="40575" x2="24121" y2="40575"/>
                        <a14:foregroundMark x1="16613" y1="49681" x2="16613" y2="4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8950" y="2570732"/>
            <a:ext cx="2000538" cy="20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artoon little boy with glasses carrying surfboard Premium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12" l="9585" r="60064">
                        <a14:backgroundMark x1="42492" y1="42574" x2="39617" y2="55198"/>
                        <a14:backgroundMark x1="30831" y1="83168" x2="27636" y2="95545"/>
                        <a14:backgroundMark x1="22204" y1="45050" x2="24760" y2="5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95" y="3378201"/>
            <a:ext cx="4898745" cy="36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 Diagonal Corner Rectangle 33"/>
          <p:cNvSpPr/>
          <p:nvPr/>
        </p:nvSpPr>
        <p:spPr>
          <a:xfrm>
            <a:off x="1719936" y="1116232"/>
            <a:ext cx="8726252" cy="2032000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56412" y="1542914"/>
            <a:ext cx="8289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u="sng" dirty="0" err="1">
                <a:solidFill>
                  <a:srgbClr val="002060"/>
                </a:solidFill>
              </a:rPr>
              <a:t>Hoạt</a:t>
            </a:r>
            <a:r>
              <a:rPr lang="en-US" sz="4400" b="1" u="sng" dirty="0">
                <a:solidFill>
                  <a:srgbClr val="002060"/>
                </a:solidFill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</a:rPr>
              <a:t>động</a:t>
            </a:r>
            <a:r>
              <a:rPr lang="en-US" sz="4400" b="1" u="sng" dirty="0">
                <a:solidFill>
                  <a:srgbClr val="002060"/>
                </a:solidFill>
              </a:rPr>
              <a:t> 2: </a:t>
            </a:r>
            <a:r>
              <a:rPr lang="en-US" sz="4400" b="1" dirty="0" err="1">
                <a:solidFill>
                  <a:srgbClr val="002060"/>
                </a:solidFill>
              </a:rPr>
              <a:t>Tìm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</a:p>
          <a:p>
            <a:pPr lvl="0" algn="ctr"/>
            <a:r>
              <a:rPr lang="en-US" sz="4400" b="1" dirty="0" err="1">
                <a:solidFill>
                  <a:srgbClr val="002060"/>
                </a:solidFill>
              </a:rPr>
              <a:t>về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hoạt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động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kinh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tế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biển</a:t>
            </a:r>
            <a:r>
              <a:rPr lang="en-US" sz="4400" b="1" dirty="0">
                <a:solidFill>
                  <a:srgbClr val="002060"/>
                </a:solidFill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6" name="Round Diagonal Corner Rectangle 35"/>
          <p:cNvSpPr/>
          <p:nvPr/>
        </p:nvSpPr>
        <p:spPr>
          <a:xfrm>
            <a:off x="1872336" y="1268632"/>
            <a:ext cx="8726252" cy="2032000"/>
          </a:xfrm>
          <a:prstGeom prst="round2DiagRect">
            <a:avLst/>
          </a:prstGeom>
          <a:noFill/>
          <a:ln w="28575"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0795" y="109183"/>
            <a:ext cx="11909235" cy="660551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1185508"/>
            <a:ext cx="5314950" cy="4177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6, 7,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Kể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động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kinh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tế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biển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vùng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Duyên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hải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miền</a:t>
            </a:r>
            <a:r>
              <a:rPr lang="en-US" sz="3200" dirty="0">
                <a:solidFill>
                  <a:srgbClr val="002060"/>
                </a:solidFill>
              </a:rPr>
              <a:t> Trung.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Kể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bãi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biển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biển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vùng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A65250-88A7-E155-9525-663A5A5E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87" y="238125"/>
            <a:ext cx="54578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9482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92396" y="867743"/>
            <a:ext cx="3754834" cy="6454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0361" y="142318"/>
            <a:ext cx="3822437" cy="6454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99741" y="1595953"/>
            <a:ext cx="4371756" cy="6673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Tĩnh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41165" y="425376"/>
            <a:ext cx="157330" cy="202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62500" y="1052906"/>
            <a:ext cx="157330" cy="202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3202" y="1425389"/>
            <a:ext cx="189153" cy="1344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25040" y="2761691"/>
            <a:ext cx="189153" cy="1344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 flipH="1" flipV="1">
            <a:off x="2770950" y="2934401"/>
            <a:ext cx="180294" cy="136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51244" y="2341020"/>
            <a:ext cx="4596873" cy="586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54527" y="805417"/>
            <a:ext cx="2832823" cy="2643831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325424" y="826323"/>
            <a:ext cx="2832823" cy="2643831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06329" y="805417"/>
            <a:ext cx="2832823" cy="2643831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39626" y="788610"/>
            <a:ext cx="2832823" cy="2643831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501156" y="2975874"/>
            <a:ext cx="4596873" cy="586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90904" y="1286232"/>
            <a:ext cx="2832823" cy="264383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 flipH="1" flipV="1">
            <a:off x="2994487" y="3140964"/>
            <a:ext cx="180294" cy="136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841562" y="3665471"/>
            <a:ext cx="4596873" cy="586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8" name="Oval 27"/>
          <p:cNvSpPr/>
          <p:nvPr/>
        </p:nvSpPr>
        <p:spPr>
          <a:xfrm>
            <a:off x="8877466" y="1896359"/>
            <a:ext cx="2832823" cy="2643831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 flipH="1" flipV="1">
            <a:off x="3356193" y="3742469"/>
            <a:ext cx="180294" cy="136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164756" y="4415982"/>
            <a:ext cx="4596873" cy="586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041762" y="2993666"/>
            <a:ext cx="2832823" cy="2643831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326466" y="3530757"/>
            <a:ext cx="2832823" cy="2643831"/>
          </a:xfrm>
          <a:prstGeom prst="ellipse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444889" y="5175044"/>
            <a:ext cx="4596873" cy="586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 flipH="1" flipV="1">
            <a:off x="3474361" y="5364560"/>
            <a:ext cx="180294" cy="136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311220" y="4178797"/>
            <a:ext cx="2832823" cy="2643831"/>
          </a:xfrm>
          <a:prstGeom prst="ellipse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626451" y="5949980"/>
            <a:ext cx="4596873" cy="586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Né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 flipH="1" flipV="1">
            <a:off x="2814193" y="6318657"/>
            <a:ext cx="180294" cy="136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073473" y="13042"/>
            <a:ext cx="5070570" cy="7367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 BÃI BIỂN ĐẸP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2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6" grpId="0" animBg="1"/>
      <p:bldP spid="37" grpId="0" animBg="1"/>
      <p:bldP spid="37" grpId="1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971925" y="267148"/>
            <a:ext cx="5362575" cy="894902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801" y="352908"/>
            <a:ext cx="828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Nghệ An: Thúc đẩy hoạt động xuất nhập khẩu hàng container qua cảng Cửa Lò">
            <a:extLst>
              <a:ext uri="{FF2B5EF4-FFF2-40B4-BE49-F238E27FC236}">
                <a16:creationId xmlns:a16="http://schemas.microsoft.com/office/drawing/2014/main" id="{FD0EA9C7-6D6C-1B02-A882-0633B16E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653212"/>
            <a:ext cx="5762624" cy="41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D391BFEE-392A-64EE-A152-973CF7F7912B}"/>
              </a:ext>
            </a:extLst>
          </p:cNvPr>
          <p:cNvSpPr/>
          <p:nvPr/>
        </p:nvSpPr>
        <p:spPr>
          <a:xfrm>
            <a:off x="1521301" y="6035705"/>
            <a:ext cx="3698399" cy="5861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ổng quan về Cảng Chân Mây (Thừa Thiên Huế)">
            <a:extLst>
              <a:ext uri="{FF2B5EF4-FFF2-40B4-BE49-F238E27FC236}">
                <a16:creationId xmlns:a16="http://schemas.microsoft.com/office/drawing/2014/main" id="{C935BED0-6D5C-FBAD-3774-CE3E93A6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88103"/>
            <a:ext cx="5810250" cy="41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7">
            <a:extLst>
              <a:ext uri="{FF2B5EF4-FFF2-40B4-BE49-F238E27FC236}">
                <a16:creationId xmlns:a16="http://schemas.microsoft.com/office/drawing/2014/main" id="{48BDA0DB-C118-6B1D-EE5A-D3B21FFB7986}"/>
              </a:ext>
            </a:extLst>
          </p:cNvPr>
          <p:cNvSpPr/>
          <p:nvPr/>
        </p:nvSpPr>
        <p:spPr>
          <a:xfrm>
            <a:off x="6181725" y="5921405"/>
            <a:ext cx="5915025" cy="5861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971925" y="267148"/>
            <a:ext cx="5362575" cy="894902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801" y="352908"/>
            <a:ext cx="828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D391BFEE-392A-64EE-A152-973CF7F7912B}"/>
              </a:ext>
            </a:extLst>
          </p:cNvPr>
          <p:cNvSpPr/>
          <p:nvPr/>
        </p:nvSpPr>
        <p:spPr>
          <a:xfrm>
            <a:off x="1692751" y="5934075"/>
            <a:ext cx="3222149" cy="611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ệ thống Cảng Đà Nẵng">
            <a:extLst>
              <a:ext uri="{FF2B5EF4-FFF2-40B4-BE49-F238E27FC236}">
                <a16:creationId xmlns:a16="http://schemas.microsoft.com/office/drawing/2014/main" id="{8C049259-0C96-5C42-2CE5-7BF0F0BD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8313"/>
            <a:ext cx="58578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ảng Dung Quất (Quảng Ngãi) thuộc top 10 cảng biển lớn nhất Việt Nam">
            <a:extLst>
              <a:ext uri="{FF2B5EF4-FFF2-40B4-BE49-F238E27FC236}">
                <a16:creationId xmlns:a16="http://schemas.microsoft.com/office/drawing/2014/main" id="{854CF11B-343C-2482-480A-F2F3FA2F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4" y="1771649"/>
            <a:ext cx="5283201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7">
            <a:extLst>
              <a:ext uri="{FF2B5EF4-FFF2-40B4-BE49-F238E27FC236}">
                <a16:creationId xmlns:a16="http://schemas.microsoft.com/office/drawing/2014/main" id="{7F63BB68-1945-CE6A-A279-56B8AA676B76}"/>
              </a:ext>
            </a:extLst>
          </p:cNvPr>
          <p:cNvSpPr/>
          <p:nvPr/>
        </p:nvSpPr>
        <p:spPr>
          <a:xfrm>
            <a:off x="7579201" y="5886450"/>
            <a:ext cx="3222149" cy="611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Dung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6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658|3.892|2.019|1.933|1.697|1.864|1.736|1.642|1.624|1.499|0.91"/>
  <p:tag name="GENSWF_SLIDE_TITLE" val="Các bãi biển"/>
  <p:tag name="ISPRING_SLIDE_INDENT_LEVEL" val="0"/>
  <p:tag name="GENSWF_ADVANCE_TIME" val="24.870"/>
  <p:tag name="ISPRING_SLIDE_ID_2" val="{EE34F989-1F83-4BF0-8415-A0B77679DDFD}"/>
  <p:tag name="GENSWF_SLIDE_UID" val="{6E39C888-6CDF-4022-ADE6-DB66B825858C}:32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F8404"/>
      </a:accent1>
      <a:accent2>
        <a:srgbClr val="FAAA21"/>
      </a:accent2>
      <a:accent3>
        <a:srgbClr val="8A5903"/>
      </a:accent3>
      <a:accent4>
        <a:srgbClr val="9B6303"/>
      </a:accent4>
      <a:accent5>
        <a:srgbClr val="CF8404"/>
      </a:accent5>
      <a:accent6>
        <a:srgbClr val="684202"/>
      </a:accent6>
      <a:hlink>
        <a:srgbClr val="CF8404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491</Words>
  <Application>Microsoft Office PowerPoint</Application>
  <PresentationFormat>Widescreen</PresentationFormat>
  <Paragraphs>72</Paragraphs>
  <Slides>18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Cambria</vt:lpstr>
      <vt:lpstr>inpin heiti</vt:lpstr>
      <vt:lpstr>1_Office Theme</vt:lpstr>
      <vt:lpstr>Office 主题​​</vt:lpstr>
      <vt:lpstr>Custom Design</vt:lpstr>
      <vt:lpstr>2_Office Theme</vt:lpstr>
      <vt:lpstr>1_Custom Design</vt:lpstr>
      <vt:lpstr>2_Custom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2023-11-14T04:09:48Z</dcterms:created>
  <dcterms:modified xsi:type="dcterms:W3CDTF">2025-05-06T14:26:22Z</dcterms:modified>
</cp:coreProperties>
</file>