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0" r:id="rId3"/>
    <p:sldMasterId id="2147483673" r:id="rId4"/>
  </p:sldMasterIdLst>
  <p:notesMasterIdLst>
    <p:notesMasterId r:id="rId19"/>
  </p:notesMasterIdLst>
  <p:sldIdLst>
    <p:sldId id="407" r:id="rId5"/>
    <p:sldId id="415" r:id="rId6"/>
    <p:sldId id="416" r:id="rId7"/>
    <p:sldId id="421" r:id="rId8"/>
    <p:sldId id="418" r:id="rId9"/>
    <p:sldId id="409" r:id="rId10"/>
    <p:sldId id="296" r:id="rId11"/>
    <p:sldId id="432" r:id="rId12"/>
    <p:sldId id="431" r:id="rId13"/>
    <p:sldId id="433" r:id="rId14"/>
    <p:sldId id="434" r:id="rId15"/>
    <p:sldId id="390" r:id="rId16"/>
    <p:sldId id="333" r:id="rId17"/>
    <p:sldId id="43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32" autoAdjust="0"/>
    <p:restoredTop sz="93792" autoAdjust="0"/>
  </p:normalViewPr>
  <p:slideViewPr>
    <p:cSldViewPr snapToGrid="0">
      <p:cViewPr varScale="1">
        <p:scale>
          <a:sx n="64" d="100"/>
          <a:sy n="64" d="100"/>
        </p:scale>
        <p:origin x="96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CA1D69-8578-4074-9517-65F8F0CC465F}" type="datetimeFigureOut">
              <a:rPr lang="en-US" smtClean="0"/>
              <a:t>5/6/2025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7EEF96-0FE7-4353-91EE-47D801F54B66}" type="slidenum">
              <a:rPr lang="en-US" smtClean="0"/>
              <a:t>‹#›</a:t>
            </a:fld>
            <a:endParaRPr lang="en-US"/>
          </a:p>
        </p:txBody>
      </p:sp>
    </p:spTree>
    <p:extLst>
      <p:ext uri="{BB962C8B-B14F-4D97-AF65-F5344CB8AC3E}">
        <p14:creationId xmlns:p14="http://schemas.microsoft.com/office/powerpoint/2010/main" val="3709655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6167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85559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35340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869562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32473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03606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vào</a:t>
            </a:r>
            <a:r>
              <a:rPr lang="en-US" baseline="0" dirty="0"/>
              <a:t> </a:t>
            </a:r>
            <a:r>
              <a:rPr lang="en-US" baseline="0" dirty="0" err="1"/>
              <a:t>vòng</a:t>
            </a:r>
            <a:r>
              <a:rPr lang="en-US" baseline="0" dirty="0"/>
              <a:t> </a:t>
            </a:r>
            <a:r>
              <a:rPr lang="en-US" baseline="0" dirty="0" err="1"/>
              <a:t>tròn</a:t>
            </a:r>
            <a:r>
              <a:rPr lang="en-US" baseline="0" dirty="0"/>
              <a:t> </a:t>
            </a:r>
            <a:r>
              <a:rPr lang="en-US" baseline="0" dirty="0" err="1"/>
              <a:t>đáp</a:t>
            </a:r>
            <a:r>
              <a:rPr lang="en-US" baseline="0" dirty="0"/>
              <a:t> </a:t>
            </a:r>
            <a:r>
              <a:rPr lang="en-US" baseline="0" dirty="0" err="1"/>
              <a:t>án</a:t>
            </a:r>
            <a:r>
              <a:rPr lang="en-US" baseline="0" dirty="0"/>
              <a:t> </a:t>
            </a:r>
            <a:r>
              <a:rPr lang="en-US" baseline="0" dirty="0" err="1"/>
              <a:t>ra</a:t>
            </a:r>
            <a:r>
              <a:rPr lang="en-US" baseline="0" dirty="0"/>
              <a:t> </a:t>
            </a:r>
            <a:r>
              <a:rPr lang="en-US" baseline="0" dirty="0" err="1"/>
              <a:t>kết</a:t>
            </a:r>
            <a:r>
              <a:rPr lang="en-US" baseline="0" dirty="0"/>
              <a:t> </a:t>
            </a:r>
            <a:r>
              <a:rPr lang="en-US" baseline="0" dirty="0" err="1"/>
              <a:t>quả</a:t>
            </a:r>
            <a:r>
              <a:rPr lang="en-US" baseline="0" dirty="0"/>
              <a: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93666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vào</a:t>
            </a:r>
            <a:r>
              <a:rPr lang="en-US" baseline="0" dirty="0"/>
              <a:t> </a:t>
            </a:r>
            <a:r>
              <a:rPr lang="en-US" baseline="0" dirty="0" err="1"/>
              <a:t>vòng</a:t>
            </a:r>
            <a:r>
              <a:rPr lang="en-US" baseline="0" dirty="0"/>
              <a:t> </a:t>
            </a:r>
            <a:r>
              <a:rPr lang="en-US" baseline="0" dirty="0" err="1"/>
              <a:t>tròn</a:t>
            </a:r>
            <a:r>
              <a:rPr lang="en-US" baseline="0" dirty="0"/>
              <a:t> </a:t>
            </a:r>
            <a:r>
              <a:rPr lang="en-US" baseline="0" dirty="0" err="1"/>
              <a:t>đáp</a:t>
            </a:r>
            <a:r>
              <a:rPr lang="en-US" baseline="0" dirty="0"/>
              <a:t> </a:t>
            </a:r>
            <a:r>
              <a:rPr lang="en-US" baseline="0" dirty="0" err="1"/>
              <a:t>án</a:t>
            </a:r>
            <a:r>
              <a:rPr lang="en-US" baseline="0" dirty="0"/>
              <a:t> </a:t>
            </a:r>
            <a:r>
              <a:rPr lang="en-US" baseline="0" dirty="0" err="1"/>
              <a:t>ra</a:t>
            </a:r>
            <a:r>
              <a:rPr lang="en-US" baseline="0" dirty="0"/>
              <a:t> </a:t>
            </a:r>
            <a:r>
              <a:rPr lang="en-US" baseline="0" dirty="0" err="1"/>
              <a:t>kết</a:t>
            </a:r>
            <a:r>
              <a:rPr lang="en-US" baseline="0" dirty="0"/>
              <a:t> </a:t>
            </a:r>
            <a:r>
              <a:rPr lang="en-US" baseline="0" dirty="0" err="1"/>
              <a:t>quả</a:t>
            </a:r>
            <a:r>
              <a:rPr lang="en-US" baseline="0" dirty="0"/>
              <a: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45798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97150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6167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a:p>
            <a:endParaRPr lang="en-US" dirty="0"/>
          </a:p>
        </p:txBody>
      </p:sp>
      <p:sp>
        <p:nvSpPr>
          <p:cNvPr id="4" name="Slide Number Placeholder 3"/>
          <p:cNvSpPr>
            <a:spLocks noGrp="1"/>
          </p:cNvSpPr>
          <p:nvPr>
            <p:ph type="sldNum" sz="quarter" idx="5"/>
          </p:nvPr>
        </p:nvSpPr>
        <p:spPr/>
        <p:txBody>
          <a:bodyPr/>
          <a:lstStyle/>
          <a:p>
            <a:fld id="{F57EEF96-0FE7-4353-91EE-47D801F54B66}" type="slidenum">
              <a:rPr lang="en-US" smtClean="0"/>
              <a:t>7</a:t>
            </a:fld>
            <a:endParaRPr lang="en-US"/>
          </a:p>
        </p:txBody>
      </p:sp>
    </p:spTree>
    <p:extLst>
      <p:ext uri="{BB962C8B-B14F-4D97-AF65-F5344CB8AC3E}">
        <p14:creationId xmlns:p14="http://schemas.microsoft.com/office/powerpoint/2010/main" val="2627712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8868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65336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6436116"/>
      </p:ext>
    </p:extLst>
  </p:cSld>
  <p:clrMapOvr>
    <a:masterClrMapping/>
  </p:clrMapOvr>
  <p:transition spd="slow" advClick="0" advTm="0">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44B08-C8D9-47A3-B910-7B9D307099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27DEAD-30A3-4F57-824F-B0F72228DA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F9C8C9-9A4B-46D2-9A8C-88B7749BA48E}"/>
              </a:ext>
            </a:extLst>
          </p:cNvPr>
          <p:cNvSpPr>
            <a:spLocks noGrp="1"/>
          </p:cNvSpPr>
          <p:nvPr>
            <p:ph type="dt" sz="half" idx="10"/>
          </p:nvPr>
        </p:nvSpPr>
        <p:spPr/>
        <p:txBody>
          <a:bodyPr/>
          <a:lstStyle/>
          <a:p>
            <a:fld id="{EFA6D33B-ADB6-4A96-A365-9485CC16BE37}" type="datetimeFigureOut">
              <a:rPr lang="en-US" smtClean="0"/>
              <a:t>5/6/2025</a:t>
            </a:fld>
            <a:endParaRPr lang="en-US"/>
          </a:p>
        </p:txBody>
      </p:sp>
      <p:sp>
        <p:nvSpPr>
          <p:cNvPr id="5" name="Footer Placeholder 4">
            <a:extLst>
              <a:ext uri="{FF2B5EF4-FFF2-40B4-BE49-F238E27FC236}">
                <a16:creationId xmlns:a16="http://schemas.microsoft.com/office/drawing/2014/main" id="{ED51FCD9-E9A2-488D-A22D-C4FAC74F01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BC667B-508A-417B-A859-442EA495BA81}"/>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635569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825CC-30BC-4C4F-BC70-4AA188BCAB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067FCB-516C-49B0-B40F-4E35629EC0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3E99A1-36BD-433D-8D14-EC9961BF2BCA}"/>
              </a:ext>
            </a:extLst>
          </p:cNvPr>
          <p:cNvSpPr>
            <a:spLocks noGrp="1"/>
          </p:cNvSpPr>
          <p:nvPr>
            <p:ph type="dt" sz="half" idx="10"/>
          </p:nvPr>
        </p:nvSpPr>
        <p:spPr/>
        <p:txBody>
          <a:bodyPr/>
          <a:lstStyle/>
          <a:p>
            <a:fld id="{EFA6D33B-ADB6-4A96-A365-9485CC16BE37}" type="datetimeFigureOut">
              <a:rPr lang="en-US" smtClean="0"/>
              <a:t>5/6/2025</a:t>
            </a:fld>
            <a:endParaRPr lang="en-US"/>
          </a:p>
        </p:txBody>
      </p:sp>
      <p:sp>
        <p:nvSpPr>
          <p:cNvPr id="5" name="Footer Placeholder 4">
            <a:extLst>
              <a:ext uri="{FF2B5EF4-FFF2-40B4-BE49-F238E27FC236}">
                <a16:creationId xmlns:a16="http://schemas.microsoft.com/office/drawing/2014/main" id="{F8065CAF-8303-48C9-A97E-CAD89BBEF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C680CA-8FC0-4F6B-898D-922E60260E3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9295879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1858D-5359-4CE4-B7BB-03DEFF1E8A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22FDF5-0B34-4886-AF9C-2A7CFB318E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07DAC7-5B84-4DCF-AE89-97F50D7A80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AF7A28-E9A9-4A43-853F-F89B5987236C}"/>
              </a:ext>
            </a:extLst>
          </p:cNvPr>
          <p:cNvSpPr>
            <a:spLocks noGrp="1"/>
          </p:cNvSpPr>
          <p:nvPr>
            <p:ph type="dt" sz="half" idx="10"/>
          </p:nvPr>
        </p:nvSpPr>
        <p:spPr/>
        <p:txBody>
          <a:bodyPr/>
          <a:lstStyle/>
          <a:p>
            <a:fld id="{EFA6D33B-ADB6-4A96-A365-9485CC16BE37}" type="datetimeFigureOut">
              <a:rPr lang="en-US" smtClean="0"/>
              <a:t>5/6/2025</a:t>
            </a:fld>
            <a:endParaRPr lang="en-US"/>
          </a:p>
        </p:txBody>
      </p:sp>
      <p:sp>
        <p:nvSpPr>
          <p:cNvPr id="6" name="Footer Placeholder 5">
            <a:extLst>
              <a:ext uri="{FF2B5EF4-FFF2-40B4-BE49-F238E27FC236}">
                <a16:creationId xmlns:a16="http://schemas.microsoft.com/office/drawing/2014/main" id="{52C30F7F-B772-4044-842A-C00923989B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D64836-110F-43C7-9DAA-8AC0FC4891E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1191670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11037-1296-436E-8EF1-F5ED19F7BE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58A561-68C1-435B-B08E-8C1FECA28A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D2D1F5-39B0-4030-8F03-53D127DD4F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6BE43C-E552-4288-B13D-009D867F17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0642E0-EA8F-49A5-82AA-C723C9FF16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612B57-5487-4E45-B21B-66FEC617484E}"/>
              </a:ext>
            </a:extLst>
          </p:cNvPr>
          <p:cNvSpPr>
            <a:spLocks noGrp="1"/>
          </p:cNvSpPr>
          <p:nvPr>
            <p:ph type="dt" sz="half" idx="10"/>
          </p:nvPr>
        </p:nvSpPr>
        <p:spPr/>
        <p:txBody>
          <a:bodyPr/>
          <a:lstStyle/>
          <a:p>
            <a:fld id="{EFA6D33B-ADB6-4A96-A365-9485CC16BE37}" type="datetimeFigureOut">
              <a:rPr lang="en-US" smtClean="0"/>
              <a:t>5/6/2025</a:t>
            </a:fld>
            <a:endParaRPr lang="en-US"/>
          </a:p>
        </p:txBody>
      </p:sp>
      <p:sp>
        <p:nvSpPr>
          <p:cNvPr id="8" name="Footer Placeholder 7">
            <a:extLst>
              <a:ext uri="{FF2B5EF4-FFF2-40B4-BE49-F238E27FC236}">
                <a16:creationId xmlns:a16="http://schemas.microsoft.com/office/drawing/2014/main" id="{CA292414-FFD2-4238-ABC3-F865CD3591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EE3344-F653-4ADD-B7DA-F5C35E311BC4}"/>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334998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394FA-C5C3-4B1C-9519-6BECAEA3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9C9969-4663-4223-832A-94AF9D0297DB}"/>
              </a:ext>
            </a:extLst>
          </p:cNvPr>
          <p:cNvSpPr>
            <a:spLocks noGrp="1"/>
          </p:cNvSpPr>
          <p:nvPr>
            <p:ph type="dt" sz="half" idx="10"/>
          </p:nvPr>
        </p:nvSpPr>
        <p:spPr/>
        <p:txBody>
          <a:bodyPr/>
          <a:lstStyle/>
          <a:p>
            <a:fld id="{EFA6D33B-ADB6-4A96-A365-9485CC16BE37}" type="datetimeFigureOut">
              <a:rPr lang="en-US" smtClean="0"/>
              <a:t>5/6/2025</a:t>
            </a:fld>
            <a:endParaRPr lang="en-US"/>
          </a:p>
        </p:txBody>
      </p:sp>
      <p:sp>
        <p:nvSpPr>
          <p:cNvPr id="4" name="Footer Placeholder 3">
            <a:extLst>
              <a:ext uri="{FF2B5EF4-FFF2-40B4-BE49-F238E27FC236}">
                <a16:creationId xmlns:a16="http://schemas.microsoft.com/office/drawing/2014/main" id="{2E419B32-914F-4408-A84F-9B34F470FE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D5A76B-8798-41A4-8EEB-98CF107C52D3}"/>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7113284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5/6/2025</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6915211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5/6/2025</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602207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5/6/2025</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 name="Picture 11" descr="Graphical user interface, application, PowerPoint&#10;&#10;Description automatically generated">
            <a:extLst>
              <a:ext uri="{FF2B5EF4-FFF2-40B4-BE49-F238E27FC236}">
                <a16:creationId xmlns:a16="http://schemas.microsoft.com/office/drawing/2014/main" id="{28DE09FA-90F8-46AF-B140-1CCF427427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1541" y="473736"/>
            <a:ext cx="2519716" cy="2043013"/>
          </a:xfrm>
          <a:prstGeom prst="rect">
            <a:avLst/>
          </a:prstGeom>
        </p:spPr>
      </p:pic>
      <p:pic>
        <p:nvPicPr>
          <p:cNvPr id="13" name="Picture 12" descr="Calendar&#10;&#10;Description automatically generated">
            <a:extLst>
              <a:ext uri="{FF2B5EF4-FFF2-40B4-BE49-F238E27FC236}">
                <a16:creationId xmlns:a16="http://schemas.microsoft.com/office/drawing/2014/main" id="{83241ECD-C1DF-4089-BE67-52DCFF32F6A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9856" t="2811" r="31733" b="3357"/>
          <a:stretch/>
        </p:blipFill>
        <p:spPr>
          <a:xfrm>
            <a:off x="3890618" y="545432"/>
            <a:ext cx="1183045" cy="2890095"/>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29899431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3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5/6/2025</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0551573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57449-5207-43AA-8E8E-1151A127F7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FEC72D-207C-4D85-A683-DC801728A8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D04877-A5E1-406B-9876-629A02CD5B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CA917A-4B99-4529-91DB-C0D227CF8E4B}"/>
              </a:ext>
            </a:extLst>
          </p:cNvPr>
          <p:cNvSpPr>
            <a:spLocks noGrp="1"/>
          </p:cNvSpPr>
          <p:nvPr>
            <p:ph type="dt" sz="half" idx="10"/>
          </p:nvPr>
        </p:nvSpPr>
        <p:spPr/>
        <p:txBody>
          <a:bodyPr/>
          <a:lstStyle/>
          <a:p>
            <a:fld id="{EFA6D33B-ADB6-4A96-A365-9485CC16BE37}" type="datetimeFigureOut">
              <a:rPr lang="en-US" smtClean="0"/>
              <a:t>5/6/2025</a:t>
            </a:fld>
            <a:endParaRPr lang="en-US"/>
          </a:p>
        </p:txBody>
      </p:sp>
      <p:sp>
        <p:nvSpPr>
          <p:cNvPr id="6" name="Footer Placeholder 5">
            <a:extLst>
              <a:ext uri="{FF2B5EF4-FFF2-40B4-BE49-F238E27FC236}">
                <a16:creationId xmlns:a16="http://schemas.microsoft.com/office/drawing/2014/main" id="{301E13DB-9E4F-4580-967C-A8F5EDD0F7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B01E13-1803-4B14-ACC2-5B3407FC5236}"/>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885642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5/6/2025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64428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38E9C-BC23-4644-AF13-37094D77E9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9C4DBF-FB55-4857-859D-7F73B84B49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72F2CD-233F-45A2-8C50-926D6F187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47F530-EC1E-4E6B-99D4-C0E06B16A0FB}"/>
              </a:ext>
            </a:extLst>
          </p:cNvPr>
          <p:cNvSpPr>
            <a:spLocks noGrp="1"/>
          </p:cNvSpPr>
          <p:nvPr>
            <p:ph type="dt" sz="half" idx="10"/>
          </p:nvPr>
        </p:nvSpPr>
        <p:spPr/>
        <p:txBody>
          <a:bodyPr/>
          <a:lstStyle/>
          <a:p>
            <a:fld id="{EFA6D33B-ADB6-4A96-A365-9485CC16BE37}" type="datetimeFigureOut">
              <a:rPr lang="en-US" smtClean="0"/>
              <a:t>5/6/2025</a:t>
            </a:fld>
            <a:endParaRPr lang="en-US"/>
          </a:p>
        </p:txBody>
      </p:sp>
      <p:sp>
        <p:nvSpPr>
          <p:cNvPr id="6" name="Footer Placeholder 5">
            <a:extLst>
              <a:ext uri="{FF2B5EF4-FFF2-40B4-BE49-F238E27FC236}">
                <a16:creationId xmlns:a16="http://schemas.microsoft.com/office/drawing/2014/main" id="{B53B060A-82A5-4F7F-A48C-BA87627063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FA52D5-AE9D-4425-AF1B-D44FCFDD2ABE}"/>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415402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C5B6D-443D-4592-A439-203BF3DBB4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3D5F68-921C-45EA-9EFA-6B4BB98117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1BB6A0-5362-4FF9-BC63-3AF4B481412C}"/>
              </a:ext>
            </a:extLst>
          </p:cNvPr>
          <p:cNvSpPr>
            <a:spLocks noGrp="1"/>
          </p:cNvSpPr>
          <p:nvPr>
            <p:ph type="dt" sz="half" idx="10"/>
          </p:nvPr>
        </p:nvSpPr>
        <p:spPr/>
        <p:txBody>
          <a:bodyPr/>
          <a:lstStyle/>
          <a:p>
            <a:fld id="{EFA6D33B-ADB6-4A96-A365-9485CC16BE37}" type="datetimeFigureOut">
              <a:rPr lang="en-US" smtClean="0"/>
              <a:t>5/6/2025</a:t>
            </a:fld>
            <a:endParaRPr lang="en-US"/>
          </a:p>
        </p:txBody>
      </p:sp>
      <p:sp>
        <p:nvSpPr>
          <p:cNvPr id="5" name="Footer Placeholder 4">
            <a:extLst>
              <a:ext uri="{FF2B5EF4-FFF2-40B4-BE49-F238E27FC236}">
                <a16:creationId xmlns:a16="http://schemas.microsoft.com/office/drawing/2014/main" id="{830D8C0E-8DF0-401C-8701-68B3D2B885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8F7AE-EE0B-4664-A091-E9C7C49E15DF}"/>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4884307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4F676F-AE10-4A9C-AF62-D881168D0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41ABE9-6644-4B88-9A8A-FBDF205FAC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780E5D-C5DB-4EC0-9445-B86136C6FCE6}"/>
              </a:ext>
            </a:extLst>
          </p:cNvPr>
          <p:cNvSpPr>
            <a:spLocks noGrp="1"/>
          </p:cNvSpPr>
          <p:nvPr>
            <p:ph type="dt" sz="half" idx="10"/>
          </p:nvPr>
        </p:nvSpPr>
        <p:spPr/>
        <p:txBody>
          <a:bodyPr/>
          <a:lstStyle/>
          <a:p>
            <a:fld id="{EFA6D33B-ADB6-4A96-A365-9485CC16BE37}" type="datetimeFigureOut">
              <a:rPr lang="en-US" smtClean="0"/>
              <a:t>5/6/2025</a:t>
            </a:fld>
            <a:endParaRPr lang="en-US"/>
          </a:p>
        </p:txBody>
      </p:sp>
      <p:sp>
        <p:nvSpPr>
          <p:cNvPr id="5" name="Footer Placeholder 4">
            <a:extLst>
              <a:ext uri="{FF2B5EF4-FFF2-40B4-BE49-F238E27FC236}">
                <a16:creationId xmlns:a16="http://schemas.microsoft.com/office/drawing/2014/main" id="{CEC8F260-2560-41EF-A7C2-BDB171E35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42DC3B-852E-481B-8424-199F522EF50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603750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chemeClr val="accent4"/>
                </a:solidFill>
                <a:latin typeface="Bodoni MT" panose="02070803080606020203" pitchFamily="18" charset="0"/>
                <a:ea typeface="方正正中黑简体" panose="02000000000000000000" pitchFamily="2" charset="-122"/>
              </a:rPr>
              <a:t>@</a:t>
            </a:r>
            <a:r>
              <a:rPr lang="zh-CN" altLang="en-US" dirty="0">
                <a:solidFill>
                  <a:schemeClr val="accent4"/>
                </a:solidFill>
                <a:latin typeface="方正行楷简体" panose="02010601030101010101" pitchFamily="65" charset="-122"/>
                <a:ea typeface="方正行楷简体" panose="02010601030101010101" pitchFamily="65" charset="-122"/>
              </a:rPr>
              <a:t>雪原</a:t>
            </a:r>
            <a:r>
              <a:rPr lang="en-US" altLang="zh-CN" dirty="0">
                <a:solidFill>
                  <a:schemeClr val="accent4"/>
                </a:solidFill>
                <a:latin typeface="方正行楷简体" panose="02010601030101010101" pitchFamily="65" charset="-122"/>
                <a:ea typeface="方正行楷简体" panose="02010601030101010101" pitchFamily="65" charset="-122"/>
              </a:rPr>
              <a:t>PPT</a:t>
            </a:r>
            <a:endParaRPr lang="zh-CN" altLang="en-US" dirty="0">
              <a:solidFill>
                <a:schemeClr val="accent4"/>
              </a:solidFill>
              <a:latin typeface="方正行楷简体" panose="02010601030101010101" pitchFamily="65" charset="-122"/>
              <a:ea typeface="方正行楷简体" panose="02010601030101010101"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sz="1800" kern="1200" dirty="0">
                <a:solidFill>
                  <a:schemeClr val="accent4"/>
                </a:solidFill>
                <a:latin typeface="Bodoni MT" panose="02070803080606020203" pitchFamily="18" charset="0"/>
                <a:ea typeface="方正正中黑简体" panose="02000000000000000000" pitchFamily="2" charset="-122"/>
                <a:cs typeface="+mn-cs"/>
              </a:rPr>
              <a:t>xyppt.yanj.cn</a:t>
            </a:r>
            <a:endParaRPr lang="zh-CN" altLang="en-US" sz="1800" kern="1200" dirty="0">
              <a:solidFill>
                <a:schemeClr val="accent4"/>
              </a:solidFill>
              <a:latin typeface="Bodoni MT" panose="020708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t>2025/5/6</a:t>
            </a:fld>
            <a:endParaRPr lang="zh-CN" altLang="en-US"/>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4016072904"/>
      </p:ext>
    </p:extLst>
  </p:cSld>
  <p:clrMapOvr>
    <a:masterClrMapping/>
  </p:clrMapOvr>
  <p:transition spd="slow" advClick="0" advTm="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5472204"/>
      </p:ext>
    </p:extLst>
  </p:cSld>
  <p:clrMapOvr>
    <a:masterClrMapping/>
  </p:clrMapOvr>
  <p:transition spd="slow" advClick="0" advTm="0">
    <p:random/>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65873341"/>
      </p:ext>
    </p:extLst>
  </p:cSld>
  <p:clrMapOvr>
    <a:masterClrMapping/>
  </p:clrMapOvr>
  <p:transition spd="slow" advClick="0" advTm="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6338576"/>
      </p:ext>
    </p:extLst>
  </p:cSld>
  <p:clrMapOvr>
    <a:masterClrMapping/>
  </p:clrMapOvr>
  <p:transition spd="slow" advClick="0" advTm="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6833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t>5/6/2025</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t>‹#›</a:t>
            </a:fld>
            <a:endParaRPr lang="en-US"/>
          </a:p>
        </p:txBody>
      </p:sp>
    </p:spTree>
    <p:extLst>
      <p:ext uri="{BB962C8B-B14F-4D97-AF65-F5344CB8AC3E}">
        <p14:creationId xmlns:p14="http://schemas.microsoft.com/office/powerpoint/2010/main" val="224912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8E1A5-0EEA-4C07-AA6B-CA683899D6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EE4C27-8CEF-497D-8B76-DF5BE4A1EE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99C13C-912C-4371-BF2C-D0C1CF185016}"/>
              </a:ext>
            </a:extLst>
          </p:cNvPr>
          <p:cNvSpPr>
            <a:spLocks noGrp="1"/>
          </p:cNvSpPr>
          <p:nvPr>
            <p:ph type="dt" sz="half" idx="10"/>
          </p:nvPr>
        </p:nvSpPr>
        <p:spPr/>
        <p:txBody>
          <a:bodyPr/>
          <a:lstStyle/>
          <a:p>
            <a:fld id="{EFA6D33B-ADB6-4A96-A365-9485CC16BE37}" type="datetimeFigureOut">
              <a:rPr lang="en-US" smtClean="0"/>
              <a:t>5/6/2025</a:t>
            </a:fld>
            <a:endParaRPr lang="en-US"/>
          </a:p>
        </p:txBody>
      </p:sp>
      <p:sp>
        <p:nvSpPr>
          <p:cNvPr id="5" name="Footer Placeholder 4">
            <a:extLst>
              <a:ext uri="{FF2B5EF4-FFF2-40B4-BE49-F238E27FC236}">
                <a16:creationId xmlns:a16="http://schemas.microsoft.com/office/drawing/2014/main" id="{FAC7A2E8-FEF9-4024-94B5-B6C6BE089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D56CEC-30E8-4855-B48D-7B7970B98077}"/>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68763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heme" Target="../theme/theme1.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2.wdp"/><Relationship Id="rId5" Type="http://schemas.openxmlformats.org/officeDocument/2006/relationships/image" Target="../media/image2.png"/><Relationship Id="rId10" Type="http://schemas.openxmlformats.org/officeDocument/2006/relationships/image" Target="../media/image6.png"/><Relationship Id="rId4" Type="http://schemas.openxmlformats.org/officeDocument/2006/relationships/image" Target="../media/image1.jpeg"/><Relationship Id="rId9" Type="http://schemas.openxmlformats.org/officeDocument/2006/relationships/image" Target="../media/image5.GIF"/></Relationships>
</file>

<file path=ppt/slideMasters/_rels/slideMaster2.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2.wdp"/><Relationship Id="rId3" Type="http://schemas.openxmlformats.org/officeDocument/2006/relationships/slideLayout" Target="../slideLayouts/slideLayout5.xml"/><Relationship Id="rId7" Type="http://schemas.openxmlformats.org/officeDocument/2006/relationships/image" Target="../media/image7.png"/><Relationship Id="rId12" Type="http://schemas.openxmlformats.org/officeDocument/2006/relationships/image" Target="../media/image6.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1.jpeg"/><Relationship Id="rId11" Type="http://schemas.openxmlformats.org/officeDocument/2006/relationships/image" Target="../media/image5.GIF"/><Relationship Id="rId5" Type="http://schemas.openxmlformats.org/officeDocument/2006/relationships/theme" Target="../theme/theme2.xml"/><Relationship Id="rId10" Type="http://schemas.openxmlformats.org/officeDocument/2006/relationships/image" Target="../media/image4.png"/><Relationship Id="rId4" Type="http://schemas.openxmlformats.org/officeDocument/2006/relationships/slideLayout" Target="../slideLayouts/slideLayout6.xml"/><Relationship Id="rId9" Type="http://schemas.openxmlformats.org/officeDocument/2006/relationships/image" Target="../media/image3.png"/><Relationship Id="rId14" Type="http://schemas.openxmlformats.org/officeDocument/2006/relationships/image" Target="../media/image8.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6" Type="http://schemas.openxmlformats.org/officeDocument/2006/relationships/image" Target="../media/image10.png"/><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theme" Target="../theme/theme4.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4"/>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0" cstate="print">
            <a:extLst>
              <a:ext uri="{BEBA8EAE-BF5A-486C-A8C5-ECC9F3942E4B}">
                <a14:imgProps xmlns:a14="http://schemas.microsoft.com/office/drawing/2010/main">
                  <a14:imgLayer r:embed="rId11">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spTree>
    <p:extLst>
      <p:ext uri="{BB962C8B-B14F-4D97-AF65-F5344CB8AC3E}">
        <p14:creationId xmlns:p14="http://schemas.microsoft.com/office/powerpoint/2010/main" val="3036301263"/>
      </p:ext>
    </p:extLst>
  </p:cSld>
  <p:clrMap bg1="lt1" tx1="dk1" bg2="lt2" tx2="dk2" accent1="accent1" accent2="accent2" accent3="accent3" accent4="accent4" accent5="accent5" accent6="accent6" hlink="hlink" folHlink="folHlink"/>
  <p:sldLayoutIdLst>
    <p:sldLayoutId id="2147483661" r:id="rId1"/>
    <p:sldLayoutId id="2147483664" r:id="rId2"/>
  </p:sldLayoutIdLst>
  <p:transition spd="slow"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500"/>
                                        <p:tgtEl>
                                          <p:spTgt spid="56"/>
                                        </p:tgtEl>
                                      </p:cBhvr>
                                    </p:animEffect>
                                    <p:anim calcmode="lin" valueType="num">
                                      <p:cBhvr>
                                        <p:cTn id="12" dur="500" fill="hold"/>
                                        <p:tgtEl>
                                          <p:spTgt spid="56"/>
                                        </p:tgtEl>
                                        <p:attrNameLst>
                                          <p:attrName>ppt_x</p:attrName>
                                        </p:attrNameLst>
                                      </p:cBhvr>
                                      <p:tavLst>
                                        <p:tav tm="0">
                                          <p:val>
                                            <p:strVal val="#ppt_x"/>
                                          </p:val>
                                        </p:tav>
                                        <p:tav tm="100000">
                                          <p:val>
                                            <p:strVal val="#ppt_x"/>
                                          </p:val>
                                        </p:tav>
                                      </p:tavLst>
                                    </p:anim>
                                    <p:anim calcmode="lin" valueType="num">
                                      <p:cBhvr>
                                        <p:cTn id="13" dur="5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6"/>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7" cstate="print">
            <a:extLst>
              <a:ext uri="{BEBA8EAE-BF5A-486C-A8C5-ECC9F3942E4B}">
                <a14:imgProps xmlns:a14="http://schemas.microsoft.com/office/drawing/2010/main">
                  <a14:imgLayer r:embed="rId8">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2" cstate="print">
            <a:extLst>
              <a:ext uri="{BEBA8EAE-BF5A-486C-A8C5-ECC9F3942E4B}">
                <a14:imgProps xmlns:a14="http://schemas.microsoft.com/office/drawing/2010/main">
                  <a14:imgLayer r:embed="rId1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pic>
        <p:nvPicPr>
          <p:cNvPr id="7" name="图片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spTree>
    <p:extLst>
      <p:ext uri="{BB962C8B-B14F-4D97-AF65-F5344CB8AC3E}">
        <p14:creationId xmlns:p14="http://schemas.microsoft.com/office/powerpoint/2010/main" val="489920850"/>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p:transition spd="slow"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500"/>
                                        <p:tgtEl>
                                          <p:spTgt spid="56"/>
                                        </p:tgtEl>
                                      </p:cBhvr>
                                    </p:animEffect>
                                    <p:anim calcmode="lin" valueType="num">
                                      <p:cBhvr>
                                        <p:cTn id="12" dur="500" fill="hold"/>
                                        <p:tgtEl>
                                          <p:spTgt spid="56"/>
                                        </p:tgtEl>
                                        <p:attrNameLst>
                                          <p:attrName>ppt_x</p:attrName>
                                        </p:attrNameLst>
                                      </p:cBhvr>
                                      <p:tavLst>
                                        <p:tav tm="0">
                                          <p:val>
                                            <p:strVal val="#ppt_x"/>
                                          </p:val>
                                        </p:tav>
                                        <p:tav tm="100000">
                                          <p:val>
                                            <p:strVal val="#ppt_x"/>
                                          </p:val>
                                        </p:tav>
                                      </p:tavLst>
                                    </p:anim>
                                    <p:anim calcmode="lin" valueType="num">
                                      <p:cBhvr>
                                        <p:cTn id="13" dur="5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862453"/>
      </p:ext>
    </p:extLst>
  </p:cSld>
  <p:clrMap bg1="lt1" tx1="dk1" bg2="lt2" tx2="dk2" accent1="accent1" accent2="accent2" accent3="accent3" accent4="accent4" accent5="accent5" accent6="accent6" hlink="hlink" folHlink="folHlink"/>
  <p:sldLayoutIdLst>
    <p:sldLayoutId id="2147483671" r:id="rId1"/>
    <p:sldLayoutId id="2147483672" r:id="rId2"/>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515492-F9E8-4EAF-BB5E-9AFD392C36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7C3CBC-ECD6-497B-B04D-92345887FD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BEE7F8-8341-4E24-B15C-2FCDFA7892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A6D33B-ADB6-4A96-A365-9485CC16BE37}" type="datetimeFigureOut">
              <a:rPr lang="en-US" smtClean="0"/>
              <a:t>5/6/2025</a:t>
            </a:fld>
            <a:endParaRPr lang="en-US"/>
          </a:p>
        </p:txBody>
      </p:sp>
      <p:sp>
        <p:nvSpPr>
          <p:cNvPr id="5" name="Footer Placeholder 4">
            <a:extLst>
              <a:ext uri="{FF2B5EF4-FFF2-40B4-BE49-F238E27FC236}">
                <a16:creationId xmlns:a16="http://schemas.microsoft.com/office/drawing/2014/main" id="{1568FAA8-91F2-4870-964B-3AF3D9ECC2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692FAC-35CC-4598-ADAC-44226CEC50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AA2C77-EFB6-4EA6-8E8B-64E39C73F384}" type="slidenum">
              <a:rPr lang="en-US" smtClean="0"/>
              <a:t>‹#›</a:t>
            </a:fld>
            <a:endParaRPr lang="en-US"/>
          </a:p>
        </p:txBody>
      </p:sp>
      <p:pic>
        <p:nvPicPr>
          <p:cNvPr id="10" name="Picture 9" descr="A white circle with leaves and blue text&#10;&#10;Description automatically generated">
            <a:extLst>
              <a:ext uri="{FF2B5EF4-FFF2-40B4-BE49-F238E27FC236}">
                <a16:creationId xmlns:a16="http://schemas.microsoft.com/office/drawing/2014/main" id="{EA999B7E-EB03-DCCD-0FBF-CC694555A50D}"/>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5700030" y="9899197"/>
            <a:ext cx="1209675" cy="1209675"/>
          </a:xfrm>
          <a:prstGeom prst="rect">
            <a:avLst/>
          </a:prstGeom>
        </p:spPr>
      </p:pic>
    </p:spTree>
    <p:extLst>
      <p:ext uri="{BB962C8B-B14F-4D97-AF65-F5344CB8AC3E}">
        <p14:creationId xmlns:p14="http://schemas.microsoft.com/office/powerpoint/2010/main" val="175204232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5.GIF"/><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7" Type="http://schemas.microsoft.com/office/2007/relationships/hdphoto" Target="../media/hdphoto9.wdp"/><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2.png"/><Relationship Id="rId5" Type="http://schemas.microsoft.com/office/2007/relationships/hdphoto" Target="../media/hdphoto8.wdp"/><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5.png"/><Relationship Id="rId7" Type="http://schemas.microsoft.com/office/2007/relationships/hdphoto" Target="../media/hdphoto8.wdp"/><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1.png"/><Relationship Id="rId5" Type="http://schemas.microsoft.com/office/2007/relationships/hdphoto" Target="../media/hdphoto10.wdp"/><Relationship Id="rId4" Type="http://schemas.openxmlformats.org/officeDocument/2006/relationships/image" Target="../media/image36.png"/><Relationship Id="rId9" Type="http://schemas.microsoft.com/office/2007/relationships/hdphoto" Target="../media/hdphoto9.wdp"/></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8.xml"/><Relationship Id="rId4" Type="http://schemas.microsoft.com/office/2007/relationships/hdphoto" Target="../media/hdphoto11.wdp"/></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15.png"/><Relationship Id="rId4" Type="http://schemas.openxmlformats.org/officeDocument/2006/relationships/image" Target="../media/image5.GIF"/></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slide" Target="slide2.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slide" Target="slide2.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image" Target="../media/image5.GIF"/></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6.wdp"/><Relationship Id="rId3" Type="http://schemas.openxmlformats.org/officeDocument/2006/relationships/image" Target="../media/image22.jpg"/><Relationship Id="rId7" Type="http://schemas.openxmlformats.org/officeDocument/2006/relationships/image" Target="../media/image25.png"/><Relationship Id="rId12"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24.png"/><Relationship Id="rId15" Type="http://schemas.microsoft.com/office/2007/relationships/hdphoto" Target="../media/hdphoto7.wdp"/><Relationship Id="rId10" Type="http://schemas.openxmlformats.org/officeDocument/2006/relationships/image" Target="../media/image27.png"/><Relationship Id="rId4" Type="http://schemas.openxmlformats.org/officeDocument/2006/relationships/image" Target="../media/image23.jpg"/><Relationship Id="rId9" Type="http://schemas.openxmlformats.org/officeDocument/2006/relationships/image" Target="../media/image26.png"/><Relationship Id="rId1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7" Type="http://schemas.microsoft.com/office/2007/relationships/hdphoto" Target="../media/hdphoto9.wdp"/><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2.png"/><Relationship Id="rId5" Type="http://schemas.microsoft.com/office/2007/relationships/hdphoto" Target="../media/hdphoto8.wdp"/><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793365"/>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9713" y="3641468"/>
            <a:ext cx="7205487" cy="1207011"/>
          </a:xfrm>
          <a:prstGeom prst="rect">
            <a:avLst/>
          </a:prstGeom>
        </p:spPr>
      </p:pic>
      <p:pic>
        <p:nvPicPr>
          <p:cNvPr id="35" name="图片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76435" flipH="1">
            <a:off x="9975773" y="2877305"/>
            <a:ext cx="717325" cy="636625"/>
          </a:xfrm>
          <a:prstGeom prst="rect">
            <a:avLst/>
          </a:prstGeom>
        </p:spPr>
      </p:pic>
      <p:pic>
        <p:nvPicPr>
          <p:cNvPr id="9" name="图片 8">
            <a:extLst>
              <a:ext uri="{FF2B5EF4-FFF2-40B4-BE49-F238E27FC236}">
                <a16:creationId xmlns:a16="http://schemas.microsoft.com/office/drawing/2014/main" id="{541D1B3B-1084-4F77-83C7-BDD379413A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pic>
        <p:nvPicPr>
          <p:cNvPr id="3" name="Picture 2">
            <a:extLst>
              <a:ext uri="{FF2B5EF4-FFF2-40B4-BE49-F238E27FC236}">
                <a16:creationId xmlns:a16="http://schemas.microsoft.com/office/drawing/2014/main" id="{FBE25234-D2DB-C3B8-03B7-E7F1B12B7190}"/>
              </a:ext>
            </a:extLst>
          </p:cNvPr>
          <p:cNvPicPr>
            <a:picLocks noChangeAspect="1"/>
          </p:cNvPicPr>
          <p:nvPr/>
        </p:nvPicPr>
        <p:blipFill>
          <a:blip r:embed="rId7"/>
          <a:stretch>
            <a:fillRect/>
          </a:stretch>
        </p:blipFill>
        <p:spPr>
          <a:xfrm>
            <a:off x="4143530" y="2057668"/>
            <a:ext cx="5200339" cy="2609314"/>
          </a:xfrm>
          <a:prstGeom prst="rect">
            <a:avLst/>
          </a:prstGeom>
        </p:spPr>
      </p:pic>
      <p:pic>
        <p:nvPicPr>
          <p:cNvPr id="4" name="Picture 3">
            <a:extLst>
              <a:ext uri="{FF2B5EF4-FFF2-40B4-BE49-F238E27FC236}">
                <a16:creationId xmlns:a16="http://schemas.microsoft.com/office/drawing/2014/main" id="{A5BFC9C5-32EC-5824-2D3F-FFA03BE39E28}"/>
              </a:ext>
            </a:extLst>
          </p:cNvPr>
          <p:cNvPicPr>
            <a:picLocks noChangeAspect="1"/>
          </p:cNvPicPr>
          <p:nvPr/>
        </p:nvPicPr>
        <p:blipFill>
          <a:blip r:embed="rId8"/>
          <a:stretch>
            <a:fillRect/>
          </a:stretch>
        </p:blipFill>
        <p:spPr>
          <a:xfrm>
            <a:off x="560332" y="4462976"/>
            <a:ext cx="11528535" cy="1322947"/>
          </a:xfrm>
          <a:prstGeom prst="rect">
            <a:avLst/>
          </a:prstGeom>
        </p:spPr>
      </p:pic>
    </p:spTree>
    <p:extLst>
      <p:ext uri="{BB962C8B-B14F-4D97-AF65-F5344CB8AC3E}">
        <p14:creationId xmlns:p14="http://schemas.microsoft.com/office/powerpoint/2010/main" val="213659925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anim calcmode="lin" valueType="num">
                                      <p:cBhvr>
                                        <p:cTn id="34" dur="1000" fill="hold"/>
                                        <p:tgtEl>
                                          <p:spTgt spid="3"/>
                                        </p:tgtEl>
                                        <p:attrNameLst>
                                          <p:attrName>ppt_x</p:attrName>
                                        </p:attrNameLst>
                                      </p:cBhvr>
                                      <p:tavLst>
                                        <p:tav tm="0">
                                          <p:val>
                                            <p:strVal val="#ppt_x"/>
                                          </p:val>
                                        </p:tav>
                                        <p:tav tm="100000">
                                          <p:val>
                                            <p:strVal val="#ppt_x"/>
                                          </p:val>
                                        </p:tav>
                                      </p:tavLst>
                                    </p:anim>
                                    <p:anim calcmode="lin" valueType="num">
                                      <p:cBhvr>
                                        <p:cTn id="3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ed Rectangle 4"/>
          <p:cNvSpPr/>
          <p:nvPr/>
        </p:nvSpPr>
        <p:spPr>
          <a:xfrm>
            <a:off x="398731" y="110169"/>
            <a:ext cx="11408728" cy="6567078"/>
          </a:xfrm>
          <a:prstGeom prst="roundRect">
            <a:avLst/>
          </a:prstGeom>
          <a:solidFill>
            <a:schemeClr val="bg1"/>
          </a:solidFill>
          <a:ln w="28575">
            <a:prstDash val="sysDash"/>
          </a:ln>
          <a:effectLst>
            <a:innerShdw blurRad="63500" dist="50800" dir="2700000">
              <a:prstClr val="black">
                <a:alpha val="50000"/>
              </a:prstClr>
            </a:innerShdw>
          </a:effectLst>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TM Neo Sans Intel" pitchFamily="18" charset="0"/>
              <a:ea typeface="+mn-ea"/>
              <a:cs typeface="+mn-cs"/>
            </a:endParaRPr>
          </a:p>
        </p:txBody>
      </p:sp>
      <p:grpSp>
        <p:nvGrpSpPr>
          <p:cNvPr id="2" name="Group 1">
            <a:extLst>
              <a:ext uri="{FF2B5EF4-FFF2-40B4-BE49-F238E27FC236}">
                <a16:creationId xmlns:a16="http://schemas.microsoft.com/office/drawing/2014/main" id="{94A758E1-3CDC-67F3-43A0-5FFD253986AE}"/>
              </a:ext>
            </a:extLst>
          </p:cNvPr>
          <p:cNvGrpSpPr/>
          <p:nvPr/>
        </p:nvGrpSpPr>
        <p:grpSpPr>
          <a:xfrm>
            <a:off x="285750" y="92353"/>
            <a:ext cx="11715750" cy="1125229"/>
            <a:chOff x="7355303" y="1404642"/>
            <a:chExt cx="4106665" cy="1885911"/>
          </a:xfrm>
        </p:grpSpPr>
        <p:sp>
          <p:nvSpPr>
            <p:cNvPr id="3" name="Rectangle: Rounded Corners 2">
              <a:extLst>
                <a:ext uri="{FF2B5EF4-FFF2-40B4-BE49-F238E27FC236}">
                  <a16:creationId xmlns:a16="http://schemas.microsoft.com/office/drawing/2014/main" id="{47D11C13-7E6E-A5CC-CD1D-1448BA623EBD}"/>
                </a:ext>
              </a:extLst>
            </p:cNvPr>
            <p:cNvSpPr/>
            <p:nvPr/>
          </p:nvSpPr>
          <p:spPr>
            <a:xfrm>
              <a:off x="7355303" y="1404642"/>
              <a:ext cx="4106665" cy="1856695"/>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5">
              <a:extLst>
                <a:ext uri="{FF2B5EF4-FFF2-40B4-BE49-F238E27FC236}">
                  <a16:creationId xmlns:a16="http://schemas.microsoft.com/office/drawing/2014/main" id="{0F10AC9C-6A9E-57F2-5D39-8D2DC0981E1C}"/>
                </a:ext>
              </a:extLst>
            </p:cNvPr>
            <p:cNvSpPr>
              <a:spLocks noChangeArrowheads="1"/>
            </p:cNvSpPr>
            <p:nvPr/>
          </p:nvSpPr>
          <p:spPr bwMode="auto">
            <a:xfrm>
              <a:off x="7384969" y="1547010"/>
              <a:ext cx="4019090" cy="17435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lang="en-US" altLang="en-US" sz="2800" b="1" dirty="0">
                  <a:solidFill>
                    <a:srgbClr val="002060"/>
                  </a:solidFill>
                  <a:latin typeface="Calibri" panose="020F0502020204030204" pitchFamily="34" charset="0"/>
                  <a:cs typeface="Calibri" panose="020F0502020204030204" pitchFamily="34" charset="0"/>
                </a:rPr>
                <a:t>Q</a:t>
              </a:r>
              <a:r>
                <a:rPr kumimoji="0" lang="en-US" alt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uan</a:t>
              </a:r>
              <a:r>
                <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sát</a:t>
              </a:r>
              <a:r>
                <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hình</a:t>
              </a:r>
              <a:r>
                <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7 </a:t>
              </a:r>
              <a:r>
                <a:rPr kumimoji="0" lang="en-US" alt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đọc</a:t>
              </a:r>
              <a:r>
                <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thông</a:t>
              </a:r>
              <a:r>
                <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tin </a:t>
              </a:r>
              <a:r>
                <a:rPr kumimoji="0" lang="en-US" alt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và</a:t>
              </a:r>
              <a:r>
                <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trả</a:t>
              </a:r>
              <a:r>
                <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lời</a:t>
              </a:r>
              <a:r>
                <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câu</a:t>
              </a:r>
              <a:r>
                <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hỏi</a:t>
              </a:r>
              <a:r>
                <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Nêu</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một</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số</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biện</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pháp</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góp</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phần</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bảo</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tồn</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và</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phát</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huy</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giá</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trị</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phố</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cổ</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Hội</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An?</a:t>
              </a:r>
            </a:p>
          </p:txBody>
        </p:sp>
      </p:grpSp>
      <p:pic>
        <p:nvPicPr>
          <p:cNvPr id="11" name="Picture 10">
            <a:extLst>
              <a:ext uri="{FF2B5EF4-FFF2-40B4-BE49-F238E27FC236}">
                <a16:creationId xmlns:a16="http://schemas.microsoft.com/office/drawing/2014/main" id="{31E3A5A5-554D-DF2E-6E5B-43381FF64007}"/>
              </a:ext>
            </a:extLst>
          </p:cNvPr>
          <p:cNvPicPr>
            <a:picLocks noChangeAspect="1"/>
          </p:cNvPicPr>
          <p:nvPr/>
        </p:nvPicPr>
        <p:blipFill>
          <a:blip r:embed="rId3"/>
          <a:stretch>
            <a:fillRect/>
          </a:stretch>
        </p:blipFill>
        <p:spPr>
          <a:xfrm>
            <a:off x="1700212" y="1790700"/>
            <a:ext cx="8767763" cy="2513728"/>
          </a:xfrm>
          <a:prstGeom prst="rect">
            <a:avLst/>
          </a:prstGeom>
        </p:spPr>
      </p:pic>
      <p:grpSp>
        <p:nvGrpSpPr>
          <p:cNvPr id="12" name="Group 11">
            <a:extLst>
              <a:ext uri="{FF2B5EF4-FFF2-40B4-BE49-F238E27FC236}">
                <a16:creationId xmlns:a16="http://schemas.microsoft.com/office/drawing/2014/main" id="{572B3FC1-9CFD-6843-FAC0-D9217BFD3C6F}"/>
              </a:ext>
            </a:extLst>
          </p:cNvPr>
          <p:cNvGrpSpPr/>
          <p:nvPr/>
        </p:nvGrpSpPr>
        <p:grpSpPr>
          <a:xfrm>
            <a:off x="4683649" y="4146283"/>
            <a:ext cx="3557636" cy="2517092"/>
            <a:chOff x="1054624" y="4498708"/>
            <a:chExt cx="3557636" cy="2517092"/>
          </a:xfrm>
        </p:grpSpPr>
        <p:pic>
          <p:nvPicPr>
            <p:cNvPr id="13" name="Picture 2" descr="C:\Users\HP\Desktop\16659604.jpg">
              <a:extLst>
                <a:ext uri="{FF2B5EF4-FFF2-40B4-BE49-F238E27FC236}">
                  <a16:creationId xmlns:a16="http://schemas.microsoft.com/office/drawing/2014/main" id="{094E6F49-7C7B-4E5F-B690-EB6820F3B7B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HP\Desktop\vector-illustration-boy-reading-book-260nw-560852614.jpg">
              <a:extLst>
                <a:ext uri="{FF2B5EF4-FFF2-40B4-BE49-F238E27FC236}">
                  <a16:creationId xmlns:a16="http://schemas.microsoft.com/office/drawing/2014/main" id="{289C2E71-7B5B-0836-F9AC-B33EA4302DA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 Box 21">
            <a:extLst>
              <a:ext uri="{FF2B5EF4-FFF2-40B4-BE49-F238E27FC236}">
                <a16:creationId xmlns:a16="http://schemas.microsoft.com/office/drawing/2014/main" id="{F8E1485D-1C17-44F8-6C15-F2BED355FA46}"/>
              </a:ext>
            </a:extLst>
          </p:cNvPr>
          <p:cNvSpPr txBox="1">
            <a:spLocks noChangeArrowheads="1"/>
          </p:cNvSpPr>
          <p:nvPr/>
        </p:nvSpPr>
        <p:spPr bwMode="auto">
          <a:xfrm>
            <a:off x="4035714" y="5634392"/>
            <a:ext cx="4618301" cy="783193"/>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Thảo</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luận</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nhóm</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81805255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ed Rectangle 4"/>
          <p:cNvSpPr/>
          <p:nvPr/>
        </p:nvSpPr>
        <p:spPr>
          <a:xfrm>
            <a:off x="398731" y="110169"/>
            <a:ext cx="11408728" cy="6567078"/>
          </a:xfrm>
          <a:prstGeom prst="roundRect">
            <a:avLst/>
          </a:prstGeom>
          <a:solidFill>
            <a:schemeClr val="bg1"/>
          </a:solidFill>
          <a:ln w="28575">
            <a:prstDash val="sysDash"/>
          </a:ln>
          <a:effectLst>
            <a:innerShdw blurRad="63500" dist="50800" dir="2700000">
              <a:prstClr val="black">
                <a:alpha val="50000"/>
              </a:prstClr>
            </a:innerShdw>
          </a:effectLst>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TM Neo Sans Intel" pitchFamily="18" charset="0"/>
              <a:ea typeface="+mn-ea"/>
              <a:cs typeface="+mn-cs"/>
            </a:endParaRPr>
          </a:p>
        </p:txBody>
      </p:sp>
      <p:cxnSp>
        <p:nvCxnSpPr>
          <p:cNvPr id="2" name="Straight Connector 1">
            <a:extLst>
              <a:ext uri="{FF2B5EF4-FFF2-40B4-BE49-F238E27FC236}">
                <a16:creationId xmlns:a16="http://schemas.microsoft.com/office/drawing/2014/main" id="{FA3824B3-3BB5-C8C1-F8AC-57617B0F9ADE}"/>
              </a:ext>
            </a:extLst>
          </p:cNvPr>
          <p:cNvCxnSpPr>
            <a:cxnSpLocks/>
          </p:cNvCxnSpPr>
          <p:nvPr/>
        </p:nvCxnSpPr>
        <p:spPr>
          <a:xfrm flipH="1">
            <a:off x="2257425" y="1419225"/>
            <a:ext cx="3638550" cy="7810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5791480E-10D3-66AF-B420-3BCE2B262C0B}"/>
              </a:ext>
            </a:extLst>
          </p:cNvPr>
          <p:cNvSpPr/>
          <p:nvPr/>
        </p:nvSpPr>
        <p:spPr>
          <a:xfrm>
            <a:off x="562690" y="2219436"/>
            <a:ext cx="3047286" cy="343841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just" defTabSz="914309"/>
            <a:r>
              <a:rPr lang="en-US" sz="3200" b="1" dirty="0">
                <a:solidFill>
                  <a:prstClr val="black"/>
                </a:solidFill>
                <a:latin typeface="Cambria" panose="02040503050406030204" pitchFamily="18" charset="0"/>
                <a:ea typeface="Cambria" panose="02040503050406030204" pitchFamily="18" charset="0"/>
              </a:rPr>
              <a:t>T</a:t>
            </a:r>
            <a:r>
              <a:rPr lang="vi-VN" sz="3200" b="1" dirty="0">
                <a:solidFill>
                  <a:prstClr val="black"/>
                </a:solidFill>
                <a:latin typeface="Cambria" panose="02040503050406030204" pitchFamily="18" charset="0"/>
                <a:ea typeface="Cambria" panose="02040503050406030204" pitchFamily="18" charset="0"/>
              </a:rPr>
              <a:t>ổ chức các lễ hội văn hóa mang đậm nét đặc sắc của địa phương</a:t>
            </a:r>
          </a:p>
        </p:txBody>
      </p:sp>
      <p:sp>
        <p:nvSpPr>
          <p:cNvPr id="4" name="Rectangle: Rounded Corners 3">
            <a:extLst>
              <a:ext uri="{FF2B5EF4-FFF2-40B4-BE49-F238E27FC236}">
                <a16:creationId xmlns:a16="http://schemas.microsoft.com/office/drawing/2014/main" id="{9FCCBBFC-1C5F-4D39-51FC-39956DAF6DFC}"/>
              </a:ext>
            </a:extLst>
          </p:cNvPr>
          <p:cNvSpPr/>
          <p:nvPr/>
        </p:nvSpPr>
        <p:spPr>
          <a:xfrm>
            <a:off x="4667250" y="2267057"/>
            <a:ext cx="2781301" cy="2609743"/>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just" defTabSz="914309"/>
            <a:r>
              <a:rPr lang="en-US" sz="3200" b="1" dirty="0">
                <a:solidFill>
                  <a:prstClr val="black"/>
                </a:solidFill>
                <a:latin typeface="Cambria" panose="02040503050406030204" pitchFamily="18" charset="0"/>
                <a:ea typeface="Cambria" panose="02040503050406030204" pitchFamily="18" charset="0"/>
              </a:rPr>
              <a:t>D</a:t>
            </a:r>
            <a:r>
              <a:rPr lang="vi-VN" sz="3200" b="1" dirty="0">
                <a:solidFill>
                  <a:prstClr val="black"/>
                </a:solidFill>
                <a:latin typeface="Cambria" panose="02040503050406030204" pitchFamily="18" charset="0"/>
                <a:ea typeface="Cambria" panose="02040503050406030204" pitchFamily="18" charset="0"/>
              </a:rPr>
              <a:t>u lịch kết hợp bảo vệ môi trường</a:t>
            </a:r>
          </a:p>
        </p:txBody>
      </p:sp>
      <p:cxnSp>
        <p:nvCxnSpPr>
          <p:cNvPr id="6" name="Straight Connector 5">
            <a:extLst>
              <a:ext uri="{FF2B5EF4-FFF2-40B4-BE49-F238E27FC236}">
                <a16:creationId xmlns:a16="http://schemas.microsoft.com/office/drawing/2014/main" id="{5AC78BD1-4EA3-9B53-1785-981154410403}"/>
              </a:ext>
            </a:extLst>
          </p:cNvPr>
          <p:cNvCxnSpPr>
            <a:cxnSpLocks/>
          </p:cNvCxnSpPr>
          <p:nvPr/>
        </p:nvCxnSpPr>
        <p:spPr>
          <a:xfrm>
            <a:off x="6005520" y="1448012"/>
            <a:ext cx="0" cy="828463"/>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F3FA643-DED9-4F2B-0026-9D0146F2A689}"/>
              </a:ext>
            </a:extLst>
          </p:cNvPr>
          <p:cNvCxnSpPr>
            <a:cxnSpLocks/>
          </p:cNvCxnSpPr>
          <p:nvPr/>
        </p:nvCxnSpPr>
        <p:spPr>
          <a:xfrm>
            <a:off x="6143581" y="1457534"/>
            <a:ext cx="4143419" cy="63796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385233C8-5615-4203-3A69-E68505BF1F2A}"/>
              </a:ext>
            </a:extLst>
          </p:cNvPr>
          <p:cNvSpPr/>
          <p:nvPr/>
        </p:nvSpPr>
        <p:spPr>
          <a:xfrm>
            <a:off x="8753474" y="2143231"/>
            <a:ext cx="2695575" cy="259069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just" defTabSz="914309"/>
            <a:r>
              <a:rPr lang="en-US" sz="3200" b="1" dirty="0">
                <a:solidFill>
                  <a:prstClr val="black"/>
                </a:solidFill>
                <a:latin typeface="Cambria" panose="02040503050406030204" pitchFamily="18" charset="0"/>
                <a:ea typeface="Cambria" panose="02040503050406030204" pitchFamily="18" charset="0"/>
              </a:rPr>
              <a:t>B</a:t>
            </a:r>
            <a:r>
              <a:rPr lang="vi-VN" sz="3200" b="1" dirty="0">
                <a:solidFill>
                  <a:prstClr val="black"/>
                </a:solidFill>
                <a:latin typeface="Cambria" panose="02040503050406030204" pitchFamily="18" charset="0"/>
                <a:ea typeface="Cambria" panose="02040503050406030204" pitchFamily="18" charset="0"/>
              </a:rPr>
              <a:t>ảo tồn; tu bổ; phục dựng các di tích</a:t>
            </a:r>
          </a:p>
        </p:txBody>
      </p:sp>
      <p:sp>
        <p:nvSpPr>
          <p:cNvPr id="9" name="Rectangle: Rounded Corners 8">
            <a:extLst>
              <a:ext uri="{FF2B5EF4-FFF2-40B4-BE49-F238E27FC236}">
                <a16:creationId xmlns:a16="http://schemas.microsoft.com/office/drawing/2014/main" id="{69F36332-5A94-521C-FD70-0B185F7CD183}"/>
              </a:ext>
            </a:extLst>
          </p:cNvPr>
          <p:cNvSpPr/>
          <p:nvPr/>
        </p:nvSpPr>
        <p:spPr>
          <a:xfrm>
            <a:off x="2371725" y="305148"/>
            <a:ext cx="7162800" cy="1133329"/>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defTabSz="914309">
              <a:defRPr/>
            </a:pPr>
            <a:r>
              <a:rPr lang="en-US" sz="3200" b="1" dirty="0" err="1">
                <a:solidFill>
                  <a:srgbClr val="FF0000"/>
                </a:solidFill>
                <a:latin typeface="Cambria" panose="02040503050406030204" pitchFamily="18" charset="0"/>
                <a:ea typeface="Cambria" panose="02040503050406030204" pitchFamily="18" charset="0"/>
              </a:rPr>
              <a:t>Biện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pháp</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góp</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phần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bảo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tồn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và</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phát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huy</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giá</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trị</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phố</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cổ</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Hội</a:t>
            </a:r>
            <a:r>
              <a:rPr lang="en-US" sz="3200" b="1" dirty="0">
                <a:solidFill>
                  <a:srgbClr val="FF0000"/>
                </a:solidFill>
                <a:latin typeface="Cambria" panose="02040503050406030204" pitchFamily="18" charset="0"/>
                <a:ea typeface="Cambria" panose="02040503050406030204" pitchFamily="18" charset="0"/>
              </a:rPr>
              <a:t> An</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82253996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22" presetClass="entr" presetSubtype="8"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par>
                                <p:cTn id="21" presetID="22" presetClass="entr" presetSubtype="8"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par>
                                <p:cTn id="29" presetID="22" presetClass="entr" presetSubtype="8"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grpSp>
        <p:nvGrpSpPr>
          <p:cNvPr id="13" name="Group 2">
            <a:extLst>
              <a:ext uri="{FF2B5EF4-FFF2-40B4-BE49-F238E27FC236}">
                <a16:creationId xmlns:a16="http://schemas.microsoft.com/office/drawing/2014/main" id="{CFD41898-F939-914C-9518-586655D003EB}"/>
              </a:ext>
            </a:extLst>
          </p:cNvPr>
          <p:cNvGrpSpPr/>
          <p:nvPr/>
        </p:nvGrpSpPr>
        <p:grpSpPr>
          <a:xfrm rot="-111831">
            <a:off x="1347497" y="803184"/>
            <a:ext cx="9036270" cy="5480314"/>
            <a:chOff x="0" y="0"/>
            <a:chExt cx="24433925" cy="13339435"/>
          </a:xfrm>
        </p:grpSpPr>
        <p:grpSp>
          <p:nvGrpSpPr>
            <p:cNvPr id="14" name="Group 3">
              <a:extLst>
                <a:ext uri="{FF2B5EF4-FFF2-40B4-BE49-F238E27FC236}">
                  <a16:creationId xmlns:a16="http://schemas.microsoft.com/office/drawing/2014/main" id="{1D497DDB-CE6D-8D9C-85FA-06F37EAB108A}"/>
                </a:ext>
              </a:extLst>
            </p:cNvPr>
            <p:cNvGrpSpPr/>
            <p:nvPr/>
          </p:nvGrpSpPr>
          <p:grpSpPr>
            <a:xfrm>
              <a:off x="244209" y="191885"/>
              <a:ext cx="24189716" cy="13147550"/>
              <a:chOff x="0" y="0"/>
              <a:chExt cx="14104351" cy="7665971"/>
            </a:xfrm>
          </p:grpSpPr>
          <p:sp>
            <p:nvSpPr>
              <p:cNvPr id="21" name="Freeform 4">
                <a:extLst>
                  <a:ext uri="{FF2B5EF4-FFF2-40B4-BE49-F238E27FC236}">
                    <a16:creationId xmlns:a16="http://schemas.microsoft.com/office/drawing/2014/main" id="{D99676D5-376F-7152-383C-128AD0625429}"/>
                  </a:ext>
                </a:extLst>
              </p:cNvPr>
              <p:cNvSpPr/>
              <p:nvPr/>
            </p:nvSpPr>
            <p:spPr>
              <a:xfrm>
                <a:off x="31750" y="31750"/>
                <a:ext cx="14040851" cy="7602472"/>
              </a:xfrm>
              <a:custGeom>
                <a:avLst/>
                <a:gdLst/>
                <a:ahLst/>
                <a:cxnLst/>
                <a:rect l="l" t="t" r="r" b="b"/>
                <a:pathLst>
                  <a:path w="14040851" h="7602472">
                    <a:moveTo>
                      <a:pt x="13948141" y="7602471"/>
                    </a:moveTo>
                    <a:lnTo>
                      <a:pt x="92710" y="7602471"/>
                    </a:lnTo>
                    <a:cubicBezTo>
                      <a:pt x="41910" y="7602471"/>
                      <a:pt x="0" y="7560561"/>
                      <a:pt x="0" y="7509761"/>
                    </a:cubicBezTo>
                    <a:lnTo>
                      <a:pt x="0" y="92710"/>
                    </a:lnTo>
                    <a:cubicBezTo>
                      <a:pt x="0" y="41910"/>
                      <a:pt x="41910" y="0"/>
                      <a:pt x="92710" y="0"/>
                    </a:cubicBezTo>
                    <a:lnTo>
                      <a:pt x="13946871" y="0"/>
                    </a:lnTo>
                    <a:cubicBezTo>
                      <a:pt x="13997671" y="0"/>
                      <a:pt x="14039582" y="41910"/>
                      <a:pt x="14039582" y="92710"/>
                    </a:cubicBezTo>
                    <a:lnTo>
                      <a:pt x="14039582" y="7508491"/>
                    </a:lnTo>
                    <a:cubicBezTo>
                      <a:pt x="14040851" y="7560561"/>
                      <a:pt x="13998941" y="7602472"/>
                      <a:pt x="13948141" y="7602472"/>
                    </a:cubicBezTo>
                    <a:close/>
                  </a:path>
                </a:pathLst>
              </a:custGeom>
              <a:solidFill>
                <a:srgbClr val="000000"/>
              </a:solidFill>
            </p:spPr>
          </p:sp>
          <p:sp>
            <p:nvSpPr>
              <p:cNvPr id="22" name="Freeform 5">
                <a:extLst>
                  <a:ext uri="{FF2B5EF4-FFF2-40B4-BE49-F238E27FC236}">
                    <a16:creationId xmlns:a16="http://schemas.microsoft.com/office/drawing/2014/main" id="{0D4023EA-E577-F77A-F2AF-64B808DF624F}"/>
                  </a:ext>
                </a:extLst>
              </p:cNvPr>
              <p:cNvSpPr/>
              <p:nvPr/>
            </p:nvSpPr>
            <p:spPr>
              <a:xfrm>
                <a:off x="0" y="0"/>
                <a:ext cx="14104351" cy="7665972"/>
              </a:xfrm>
              <a:custGeom>
                <a:avLst/>
                <a:gdLst/>
                <a:ahLst/>
                <a:cxnLst/>
                <a:rect l="l" t="t" r="r" b="b"/>
                <a:pathLst>
                  <a:path w="14104351" h="7665972">
                    <a:moveTo>
                      <a:pt x="13979891" y="59690"/>
                    </a:moveTo>
                    <a:cubicBezTo>
                      <a:pt x="14015451" y="59690"/>
                      <a:pt x="14044661" y="88900"/>
                      <a:pt x="14044661" y="124460"/>
                    </a:cubicBezTo>
                    <a:lnTo>
                      <a:pt x="14044661" y="7541511"/>
                    </a:lnTo>
                    <a:cubicBezTo>
                      <a:pt x="14044661" y="7577072"/>
                      <a:pt x="14015451" y="7606281"/>
                      <a:pt x="13979891" y="7606281"/>
                    </a:cubicBezTo>
                    <a:lnTo>
                      <a:pt x="124460" y="7606281"/>
                    </a:lnTo>
                    <a:cubicBezTo>
                      <a:pt x="88900" y="7606281"/>
                      <a:pt x="59690" y="7577072"/>
                      <a:pt x="59690" y="7541511"/>
                    </a:cubicBezTo>
                    <a:lnTo>
                      <a:pt x="59690" y="124460"/>
                    </a:lnTo>
                    <a:cubicBezTo>
                      <a:pt x="59690" y="88900"/>
                      <a:pt x="88900" y="59690"/>
                      <a:pt x="124460" y="59690"/>
                    </a:cubicBezTo>
                    <a:lnTo>
                      <a:pt x="13979891" y="59690"/>
                    </a:lnTo>
                    <a:moveTo>
                      <a:pt x="13979891" y="0"/>
                    </a:moveTo>
                    <a:lnTo>
                      <a:pt x="124460" y="0"/>
                    </a:lnTo>
                    <a:cubicBezTo>
                      <a:pt x="55880" y="0"/>
                      <a:pt x="0" y="55880"/>
                      <a:pt x="0" y="124460"/>
                    </a:cubicBezTo>
                    <a:lnTo>
                      <a:pt x="0" y="7541511"/>
                    </a:lnTo>
                    <a:cubicBezTo>
                      <a:pt x="0" y="7610091"/>
                      <a:pt x="55880" y="7665972"/>
                      <a:pt x="124460" y="7665972"/>
                    </a:cubicBezTo>
                    <a:lnTo>
                      <a:pt x="13979891" y="7665972"/>
                    </a:lnTo>
                    <a:cubicBezTo>
                      <a:pt x="14048471" y="7665972"/>
                      <a:pt x="14104351" y="7610091"/>
                      <a:pt x="14104351" y="7541511"/>
                    </a:cubicBezTo>
                    <a:lnTo>
                      <a:pt x="14104351" y="124460"/>
                    </a:lnTo>
                    <a:cubicBezTo>
                      <a:pt x="14104351" y="55880"/>
                      <a:pt x="14048471" y="0"/>
                      <a:pt x="13979891" y="0"/>
                    </a:cubicBezTo>
                    <a:close/>
                  </a:path>
                </a:pathLst>
              </a:custGeom>
              <a:solidFill>
                <a:srgbClr val="000000"/>
              </a:solidFill>
            </p:spPr>
          </p:sp>
        </p:grpSp>
        <p:grpSp>
          <p:nvGrpSpPr>
            <p:cNvPr id="18" name="Group 6">
              <a:extLst>
                <a:ext uri="{FF2B5EF4-FFF2-40B4-BE49-F238E27FC236}">
                  <a16:creationId xmlns:a16="http://schemas.microsoft.com/office/drawing/2014/main" id="{C6548EE8-F4A0-79DC-5721-F5E0C7860B8A}"/>
                </a:ext>
              </a:extLst>
            </p:cNvPr>
            <p:cNvGrpSpPr/>
            <p:nvPr/>
          </p:nvGrpSpPr>
          <p:grpSpPr>
            <a:xfrm>
              <a:off x="0" y="0"/>
              <a:ext cx="24099334" cy="13031963"/>
              <a:chOff x="0" y="0"/>
              <a:chExt cx="14051652" cy="7598576"/>
            </a:xfrm>
          </p:grpSpPr>
          <p:sp>
            <p:nvSpPr>
              <p:cNvPr id="19" name="Freeform 7">
                <a:extLst>
                  <a:ext uri="{FF2B5EF4-FFF2-40B4-BE49-F238E27FC236}">
                    <a16:creationId xmlns:a16="http://schemas.microsoft.com/office/drawing/2014/main" id="{F35C8E38-073D-61C4-7C0F-2162B9038E55}"/>
                  </a:ext>
                </a:extLst>
              </p:cNvPr>
              <p:cNvSpPr/>
              <p:nvPr/>
            </p:nvSpPr>
            <p:spPr>
              <a:xfrm>
                <a:off x="31750" y="31750"/>
                <a:ext cx="13988152" cy="7535076"/>
              </a:xfrm>
              <a:custGeom>
                <a:avLst/>
                <a:gdLst/>
                <a:ahLst/>
                <a:cxnLst/>
                <a:rect l="l" t="t" r="r" b="b"/>
                <a:pathLst>
                  <a:path w="13988152" h="7535076">
                    <a:moveTo>
                      <a:pt x="13895442" y="7535076"/>
                    </a:moveTo>
                    <a:lnTo>
                      <a:pt x="92710" y="7535076"/>
                    </a:lnTo>
                    <a:cubicBezTo>
                      <a:pt x="41910" y="7535076"/>
                      <a:pt x="0" y="7493165"/>
                      <a:pt x="0" y="7442365"/>
                    </a:cubicBezTo>
                    <a:lnTo>
                      <a:pt x="0" y="92710"/>
                    </a:lnTo>
                    <a:cubicBezTo>
                      <a:pt x="0" y="41910"/>
                      <a:pt x="41910" y="0"/>
                      <a:pt x="92710" y="0"/>
                    </a:cubicBezTo>
                    <a:lnTo>
                      <a:pt x="13894172" y="0"/>
                    </a:lnTo>
                    <a:cubicBezTo>
                      <a:pt x="13944972" y="0"/>
                      <a:pt x="13986883" y="41910"/>
                      <a:pt x="13986883" y="92710"/>
                    </a:cubicBezTo>
                    <a:lnTo>
                      <a:pt x="13986883" y="7441095"/>
                    </a:lnTo>
                    <a:cubicBezTo>
                      <a:pt x="13988152" y="7493166"/>
                      <a:pt x="13946242" y="7535076"/>
                      <a:pt x="13895442" y="7535076"/>
                    </a:cubicBezTo>
                    <a:close/>
                  </a:path>
                </a:pathLst>
              </a:custGeom>
              <a:solidFill>
                <a:srgbClr val="FFFFFF"/>
              </a:solidFill>
            </p:spPr>
          </p:sp>
          <p:sp>
            <p:nvSpPr>
              <p:cNvPr id="20" name="Freeform 8">
                <a:extLst>
                  <a:ext uri="{FF2B5EF4-FFF2-40B4-BE49-F238E27FC236}">
                    <a16:creationId xmlns:a16="http://schemas.microsoft.com/office/drawing/2014/main" id="{2189A70B-88F2-B54C-1737-D0A315F5A584}"/>
                  </a:ext>
                </a:extLst>
              </p:cNvPr>
              <p:cNvSpPr/>
              <p:nvPr/>
            </p:nvSpPr>
            <p:spPr>
              <a:xfrm>
                <a:off x="0" y="0"/>
                <a:ext cx="14051652" cy="7598576"/>
              </a:xfrm>
              <a:custGeom>
                <a:avLst/>
                <a:gdLst/>
                <a:ahLst/>
                <a:cxnLst/>
                <a:rect l="l" t="t" r="r" b="b"/>
                <a:pathLst>
                  <a:path w="14051652" h="7598576">
                    <a:moveTo>
                      <a:pt x="13927192" y="59690"/>
                    </a:moveTo>
                    <a:cubicBezTo>
                      <a:pt x="13962752" y="59690"/>
                      <a:pt x="13991961" y="88900"/>
                      <a:pt x="13991961" y="124460"/>
                    </a:cubicBezTo>
                    <a:lnTo>
                      <a:pt x="13991961" y="7474116"/>
                    </a:lnTo>
                    <a:cubicBezTo>
                      <a:pt x="13991961" y="7509676"/>
                      <a:pt x="13962752" y="7538886"/>
                      <a:pt x="13927192" y="7538886"/>
                    </a:cubicBezTo>
                    <a:lnTo>
                      <a:pt x="124460" y="7538886"/>
                    </a:lnTo>
                    <a:cubicBezTo>
                      <a:pt x="88900" y="7538886"/>
                      <a:pt x="59690" y="7509676"/>
                      <a:pt x="59690" y="7474116"/>
                    </a:cubicBezTo>
                    <a:lnTo>
                      <a:pt x="59690" y="124460"/>
                    </a:lnTo>
                    <a:cubicBezTo>
                      <a:pt x="59690" y="88900"/>
                      <a:pt x="88900" y="59690"/>
                      <a:pt x="124460" y="59690"/>
                    </a:cubicBezTo>
                    <a:lnTo>
                      <a:pt x="13927192" y="59690"/>
                    </a:lnTo>
                    <a:moveTo>
                      <a:pt x="13927192" y="0"/>
                    </a:moveTo>
                    <a:lnTo>
                      <a:pt x="124460" y="0"/>
                    </a:lnTo>
                    <a:cubicBezTo>
                      <a:pt x="55880" y="0"/>
                      <a:pt x="0" y="55880"/>
                      <a:pt x="0" y="124460"/>
                    </a:cubicBezTo>
                    <a:lnTo>
                      <a:pt x="0" y="7474116"/>
                    </a:lnTo>
                    <a:cubicBezTo>
                      <a:pt x="0" y="7542695"/>
                      <a:pt x="55880" y="7598576"/>
                      <a:pt x="124460" y="7598576"/>
                    </a:cubicBezTo>
                    <a:lnTo>
                      <a:pt x="13927192" y="7598576"/>
                    </a:lnTo>
                    <a:cubicBezTo>
                      <a:pt x="13995772" y="7598576"/>
                      <a:pt x="14051652" y="7542695"/>
                      <a:pt x="14051652" y="7474116"/>
                    </a:cubicBezTo>
                    <a:lnTo>
                      <a:pt x="14051652" y="124460"/>
                    </a:lnTo>
                    <a:cubicBezTo>
                      <a:pt x="14051652" y="55880"/>
                      <a:pt x="13995772" y="0"/>
                      <a:pt x="13927192" y="0"/>
                    </a:cubicBezTo>
                    <a:close/>
                  </a:path>
                </a:pathLst>
              </a:custGeom>
              <a:solidFill>
                <a:srgbClr val="000000"/>
              </a:solidFill>
            </p:spPr>
          </p:sp>
        </p:grpSp>
      </p:grpSp>
      <p:sp>
        <p:nvSpPr>
          <p:cNvPr id="23" name="TextBox 22">
            <a:extLst>
              <a:ext uri="{FF2B5EF4-FFF2-40B4-BE49-F238E27FC236}">
                <a16:creationId xmlns:a16="http://schemas.microsoft.com/office/drawing/2014/main" id="{00374B40-C5C7-AF04-7E28-E38F5C73B4CE}"/>
              </a:ext>
            </a:extLst>
          </p:cNvPr>
          <p:cNvSpPr txBox="1"/>
          <p:nvPr/>
        </p:nvSpPr>
        <p:spPr>
          <a:xfrm rot="21444690">
            <a:off x="2009775" y="1350490"/>
            <a:ext cx="7924800" cy="2585323"/>
          </a:xfrm>
          <a:prstGeom prst="rect">
            <a:avLst/>
          </a:prstGeom>
          <a:noFill/>
        </p:spPr>
        <p:txBody>
          <a:bodyPr wrap="square" rtlCol="0">
            <a:spAutoFit/>
          </a:bodyPr>
          <a:lstStyle/>
          <a:p>
            <a:pPr lvl="0" algn="ctr"/>
            <a:r>
              <a:rPr lang="en-US" sz="5400" b="1" dirty="0">
                <a:solidFill>
                  <a:prstClr val="black"/>
                </a:solidFill>
              </a:rPr>
              <a:t>2. Theo </a:t>
            </a:r>
            <a:r>
              <a:rPr lang="en-US" sz="5400" b="1" dirty="0" err="1">
                <a:solidFill>
                  <a:prstClr val="black"/>
                </a:solidFill>
              </a:rPr>
              <a:t>em</a:t>
            </a:r>
            <a:r>
              <a:rPr lang="en-US" sz="5400" b="1" dirty="0">
                <a:solidFill>
                  <a:prstClr val="black"/>
                </a:solidFill>
              </a:rPr>
              <a:t>, </a:t>
            </a:r>
            <a:r>
              <a:rPr lang="en-US" sz="5400" b="1" dirty="0" err="1">
                <a:solidFill>
                  <a:prstClr val="black"/>
                </a:solidFill>
              </a:rPr>
              <a:t>cần</a:t>
            </a:r>
            <a:r>
              <a:rPr lang="en-US" sz="5400" b="1" dirty="0">
                <a:solidFill>
                  <a:prstClr val="black"/>
                </a:solidFill>
              </a:rPr>
              <a:t> </a:t>
            </a:r>
            <a:r>
              <a:rPr lang="en-US" sz="5400" b="1" dirty="0" err="1">
                <a:solidFill>
                  <a:prstClr val="black"/>
                </a:solidFill>
              </a:rPr>
              <a:t>làm</a:t>
            </a:r>
            <a:r>
              <a:rPr lang="en-US" sz="5400" b="1" dirty="0">
                <a:solidFill>
                  <a:prstClr val="black"/>
                </a:solidFill>
              </a:rPr>
              <a:t> </a:t>
            </a:r>
            <a:r>
              <a:rPr lang="en-US" sz="5400" b="1" dirty="0" err="1">
                <a:solidFill>
                  <a:prstClr val="black"/>
                </a:solidFill>
              </a:rPr>
              <a:t>gì</a:t>
            </a:r>
            <a:r>
              <a:rPr lang="en-US" sz="5400" b="1" dirty="0">
                <a:solidFill>
                  <a:prstClr val="black"/>
                </a:solidFill>
              </a:rPr>
              <a:t> </a:t>
            </a:r>
            <a:r>
              <a:rPr lang="en-US" sz="5400" b="1" dirty="0" err="1">
                <a:solidFill>
                  <a:prstClr val="black"/>
                </a:solidFill>
              </a:rPr>
              <a:t>để</a:t>
            </a:r>
            <a:r>
              <a:rPr lang="en-US" sz="5400" b="1" dirty="0">
                <a:solidFill>
                  <a:prstClr val="black"/>
                </a:solidFill>
              </a:rPr>
              <a:t> </a:t>
            </a:r>
            <a:r>
              <a:rPr lang="en-US" sz="5400" b="1" dirty="0" err="1">
                <a:solidFill>
                  <a:prstClr val="black"/>
                </a:solidFill>
              </a:rPr>
              <a:t>góp</a:t>
            </a:r>
            <a:r>
              <a:rPr lang="en-US" sz="5400" b="1" dirty="0">
                <a:solidFill>
                  <a:prstClr val="black"/>
                </a:solidFill>
              </a:rPr>
              <a:t> </a:t>
            </a:r>
            <a:r>
              <a:rPr lang="en-US" sz="5400" b="1" dirty="0" err="1">
                <a:solidFill>
                  <a:prstClr val="black"/>
                </a:solidFill>
              </a:rPr>
              <a:t>phần</a:t>
            </a:r>
            <a:r>
              <a:rPr lang="en-US" sz="5400" b="1" dirty="0">
                <a:solidFill>
                  <a:prstClr val="black"/>
                </a:solidFill>
              </a:rPr>
              <a:t> </a:t>
            </a:r>
            <a:r>
              <a:rPr lang="en-US" sz="5400" b="1" dirty="0" err="1">
                <a:solidFill>
                  <a:prstClr val="black"/>
                </a:solidFill>
              </a:rPr>
              <a:t>bảo</a:t>
            </a:r>
            <a:r>
              <a:rPr lang="en-US" sz="5400" b="1" dirty="0">
                <a:solidFill>
                  <a:prstClr val="black"/>
                </a:solidFill>
              </a:rPr>
              <a:t> </a:t>
            </a:r>
            <a:r>
              <a:rPr lang="en-US" sz="5400" b="1" dirty="0" err="1">
                <a:solidFill>
                  <a:prstClr val="black"/>
                </a:solidFill>
              </a:rPr>
              <a:t>tồn</a:t>
            </a:r>
            <a:r>
              <a:rPr lang="en-US" sz="5400" b="1" dirty="0">
                <a:solidFill>
                  <a:prstClr val="black"/>
                </a:solidFill>
              </a:rPr>
              <a:t> </a:t>
            </a:r>
            <a:r>
              <a:rPr lang="en-US" sz="5400" b="1" dirty="0" err="1">
                <a:solidFill>
                  <a:prstClr val="black"/>
                </a:solidFill>
              </a:rPr>
              <a:t>và</a:t>
            </a:r>
            <a:r>
              <a:rPr lang="en-US" sz="5400" b="1" dirty="0">
                <a:solidFill>
                  <a:prstClr val="black"/>
                </a:solidFill>
              </a:rPr>
              <a:t> </a:t>
            </a:r>
            <a:r>
              <a:rPr lang="en-US" sz="5400" b="1" dirty="0" err="1">
                <a:solidFill>
                  <a:prstClr val="black"/>
                </a:solidFill>
              </a:rPr>
              <a:t>phát</a:t>
            </a:r>
            <a:r>
              <a:rPr lang="en-US" sz="5400" b="1" dirty="0">
                <a:solidFill>
                  <a:prstClr val="black"/>
                </a:solidFill>
              </a:rPr>
              <a:t> </a:t>
            </a:r>
            <a:r>
              <a:rPr lang="en-US" sz="5400" b="1" dirty="0" err="1">
                <a:solidFill>
                  <a:prstClr val="black"/>
                </a:solidFill>
              </a:rPr>
              <a:t>huy</a:t>
            </a:r>
            <a:r>
              <a:rPr lang="en-US" sz="5400" b="1" dirty="0">
                <a:solidFill>
                  <a:prstClr val="black"/>
                </a:solidFill>
              </a:rPr>
              <a:t> </a:t>
            </a:r>
            <a:r>
              <a:rPr lang="en-US" sz="5400" b="1" dirty="0" err="1">
                <a:solidFill>
                  <a:prstClr val="black"/>
                </a:solidFill>
              </a:rPr>
              <a:t>giá</a:t>
            </a:r>
            <a:r>
              <a:rPr lang="en-US" sz="5400" b="1" dirty="0">
                <a:solidFill>
                  <a:prstClr val="black"/>
                </a:solidFill>
              </a:rPr>
              <a:t> </a:t>
            </a:r>
            <a:r>
              <a:rPr lang="en-US" sz="5400" b="1" dirty="0" err="1">
                <a:solidFill>
                  <a:prstClr val="black"/>
                </a:solidFill>
              </a:rPr>
              <a:t>trị</a:t>
            </a:r>
            <a:r>
              <a:rPr lang="en-US" sz="5400" b="1" dirty="0">
                <a:solidFill>
                  <a:prstClr val="black"/>
                </a:solidFill>
              </a:rPr>
              <a:t> </a:t>
            </a:r>
            <a:r>
              <a:rPr lang="en-US" sz="5400" b="1" dirty="0" err="1">
                <a:solidFill>
                  <a:prstClr val="black"/>
                </a:solidFill>
              </a:rPr>
              <a:t>phố</a:t>
            </a:r>
            <a:r>
              <a:rPr lang="en-US" sz="5400" b="1" dirty="0">
                <a:solidFill>
                  <a:prstClr val="black"/>
                </a:solidFill>
              </a:rPr>
              <a:t> </a:t>
            </a:r>
            <a:r>
              <a:rPr lang="en-US" sz="5400" b="1" dirty="0" err="1">
                <a:solidFill>
                  <a:prstClr val="black"/>
                </a:solidFill>
              </a:rPr>
              <a:t>cổ</a:t>
            </a:r>
            <a:r>
              <a:rPr lang="en-US" sz="5400" b="1" dirty="0">
                <a:solidFill>
                  <a:prstClr val="black"/>
                </a:solidFill>
              </a:rPr>
              <a:t> </a:t>
            </a:r>
            <a:r>
              <a:rPr lang="en-US" sz="5400" b="1" dirty="0" err="1">
                <a:solidFill>
                  <a:prstClr val="black"/>
                </a:solidFill>
              </a:rPr>
              <a:t>Hội</a:t>
            </a:r>
            <a:r>
              <a:rPr lang="en-US" sz="5400" b="1" dirty="0">
                <a:solidFill>
                  <a:prstClr val="black"/>
                </a:solidFill>
              </a:rPr>
              <a:t> An?</a:t>
            </a:r>
            <a:endParaRPr kumimoji="0" lang="en-US" sz="5400" b="1" i="0" u="none" strike="noStrike" kern="1200" cap="none" spc="0" normalizeH="0" baseline="0" noProof="0" dirty="0">
              <a:ln>
                <a:noFill/>
              </a:ln>
              <a:solidFill>
                <a:prstClr val="black"/>
              </a:solidFill>
              <a:effectLst/>
              <a:uLnTx/>
              <a:uFillTx/>
              <a:latin typeface="Calibri" panose="020F0502020204030204"/>
            </a:endParaRPr>
          </a:p>
        </p:txBody>
      </p:sp>
      <p:pic>
        <p:nvPicPr>
          <p:cNvPr id="24" name="Picture 2" descr="Happy woman teacher in government uniform smiling character cartoon art illustration">
            <a:extLst>
              <a:ext uri="{FF2B5EF4-FFF2-40B4-BE49-F238E27FC236}">
                <a16:creationId xmlns:a16="http://schemas.microsoft.com/office/drawing/2014/main" id="{8D08556B-04A6-C19E-65EA-9BDD43615EE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982" b="91617" l="9744" r="89776">
                        <a14:foregroundMark x1="48882" y1="91816" x2="48882" y2="91816"/>
                        <a14:foregroundMark x1="86102" y1="54491" x2="86102" y2="54491"/>
                        <a14:foregroundMark x1="86262" y1="68663" x2="86262" y2="68663"/>
                        <a14:foregroundMark x1="13099" y1="32735" x2="13099" y2="32735"/>
                        <a14:foregroundMark x1="15335" y1="53493" x2="15335" y2="53493"/>
                        <a14:foregroundMark x1="54153" y1="8982" x2="54153" y2="8982"/>
                      </a14:backgroundRemoval>
                    </a14:imgEffect>
                  </a14:imgLayer>
                </a14:imgProps>
              </a:ext>
              <a:ext uri="{28A0092B-C50C-407E-A947-70E740481C1C}">
                <a14:useLocalDpi xmlns:a14="http://schemas.microsoft.com/office/drawing/2010/main" val="0"/>
              </a:ext>
            </a:extLst>
          </a:blip>
          <a:srcRect/>
          <a:stretch>
            <a:fillRect/>
          </a:stretch>
        </p:blipFill>
        <p:spPr bwMode="auto">
          <a:xfrm>
            <a:off x="-399776" y="3523110"/>
            <a:ext cx="4409802" cy="3529249"/>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09A1D5C2-02CA-3AF7-6BF2-6A32CB7E590B}"/>
              </a:ext>
            </a:extLst>
          </p:cNvPr>
          <p:cNvGrpSpPr/>
          <p:nvPr/>
        </p:nvGrpSpPr>
        <p:grpSpPr>
          <a:xfrm>
            <a:off x="5607574" y="4340908"/>
            <a:ext cx="3557636" cy="2517092"/>
            <a:chOff x="1054624" y="4498708"/>
            <a:chExt cx="3557636" cy="2517092"/>
          </a:xfrm>
        </p:grpSpPr>
        <p:pic>
          <p:nvPicPr>
            <p:cNvPr id="26" name="Picture 2" descr="C:\Users\HP\Desktop\16659604.jpg">
              <a:extLst>
                <a:ext uri="{FF2B5EF4-FFF2-40B4-BE49-F238E27FC236}">
                  <a16:creationId xmlns:a16="http://schemas.microsoft.com/office/drawing/2014/main" id="{17849309-4BE3-E722-D4C9-C0281CB1915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 descr="C:\Users\HP\Desktop\vector-illustration-boy-reading-book-260nw-560852614.jpg">
              <a:extLst>
                <a:ext uri="{FF2B5EF4-FFF2-40B4-BE49-F238E27FC236}">
                  <a16:creationId xmlns:a16="http://schemas.microsoft.com/office/drawing/2014/main" id="{F1A0F03E-513A-9013-3491-A9FAEF3271FB}"/>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Text Box 21">
            <a:extLst>
              <a:ext uri="{FF2B5EF4-FFF2-40B4-BE49-F238E27FC236}">
                <a16:creationId xmlns:a16="http://schemas.microsoft.com/office/drawing/2014/main" id="{6E4DF02D-BC2F-4E65-A906-BCE05E3B0D0F}"/>
              </a:ext>
            </a:extLst>
          </p:cNvPr>
          <p:cNvSpPr txBox="1">
            <a:spLocks noChangeArrowheads="1"/>
          </p:cNvSpPr>
          <p:nvPr/>
        </p:nvSpPr>
        <p:spPr bwMode="auto">
          <a:xfrm>
            <a:off x="4959639" y="5829017"/>
            <a:ext cx="4618301" cy="783193"/>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Thảo</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luận</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nhóm</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245546450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2000"/>
                                        <p:tgtEl>
                                          <p:spTgt spid="57"/>
                                        </p:tgtEl>
                                      </p:cBhvr>
                                    </p:animEffect>
                                    <p:anim calcmode="lin" valueType="num">
                                      <p:cBhvr>
                                        <p:cTn id="8" dur="2000" fill="hold"/>
                                        <p:tgtEl>
                                          <p:spTgt spid="57"/>
                                        </p:tgtEl>
                                        <p:attrNameLst>
                                          <p:attrName>ppt_x</p:attrName>
                                        </p:attrNameLst>
                                      </p:cBhvr>
                                      <p:tavLst>
                                        <p:tav tm="0">
                                          <p:val>
                                            <p:strVal val="#ppt_x"/>
                                          </p:val>
                                        </p:tav>
                                        <p:tav tm="100000">
                                          <p:val>
                                            <p:strVal val="#ppt_x"/>
                                          </p:val>
                                        </p:tav>
                                      </p:tavLst>
                                    </p:anim>
                                    <p:anim calcmode="lin" valueType="num">
                                      <p:cBhvr>
                                        <p:cTn id="9" dur="2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F94D5B07-8860-4468-8AC5-ABFFF30920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17B3EE95-0A5F-45BA-B19F-6DFD8B14DCC1}"/>
              </a:ext>
            </a:extLst>
          </p:cNvPr>
          <p:cNvGrpSpPr/>
          <p:nvPr/>
        </p:nvGrpSpPr>
        <p:grpSpPr>
          <a:xfrm>
            <a:off x="1381125" y="412476"/>
            <a:ext cx="10638596" cy="5543047"/>
            <a:chOff x="1378226" y="412475"/>
            <a:chExt cx="9766852" cy="5543047"/>
          </a:xfrm>
        </p:grpSpPr>
        <p:sp>
          <p:nvSpPr>
            <p:cNvPr id="5" name="Rectangle: Rounded Corners 4">
              <a:extLst>
                <a:ext uri="{FF2B5EF4-FFF2-40B4-BE49-F238E27FC236}">
                  <a16:creationId xmlns:a16="http://schemas.microsoft.com/office/drawing/2014/main" id="{A9F44CF8-9179-4CB2-9256-182DA7F11375}"/>
                </a:ext>
              </a:extLst>
            </p:cNvPr>
            <p:cNvSpPr/>
            <p:nvPr/>
          </p:nvSpPr>
          <p:spPr>
            <a:xfrm>
              <a:off x="1378226" y="412475"/>
              <a:ext cx="9766852" cy="5543047"/>
            </a:xfrm>
            <a:custGeom>
              <a:avLst/>
              <a:gdLst>
                <a:gd name="connsiteX0" fmla="*/ 0 w 10638596"/>
                <a:gd name="connsiteY0" fmla="*/ 923860 h 5543047"/>
                <a:gd name="connsiteX1" fmla="*/ 923860 w 10638596"/>
                <a:gd name="connsiteY1" fmla="*/ 0 h 5543047"/>
                <a:gd name="connsiteX2" fmla="*/ 9714736 w 10638596"/>
                <a:gd name="connsiteY2" fmla="*/ 0 h 5543047"/>
                <a:gd name="connsiteX3" fmla="*/ 10638596 w 10638596"/>
                <a:gd name="connsiteY3" fmla="*/ 923860 h 5543047"/>
                <a:gd name="connsiteX4" fmla="*/ 10638596 w 10638596"/>
                <a:gd name="connsiteY4" fmla="*/ 4619187 h 5543047"/>
                <a:gd name="connsiteX5" fmla="*/ 9714736 w 10638596"/>
                <a:gd name="connsiteY5" fmla="*/ 5543047 h 5543047"/>
                <a:gd name="connsiteX6" fmla="*/ 923860 w 10638596"/>
                <a:gd name="connsiteY6" fmla="*/ 5543047 h 5543047"/>
                <a:gd name="connsiteX7" fmla="*/ 0 w 10638596"/>
                <a:gd name="connsiteY7" fmla="*/ 4619187 h 5543047"/>
                <a:gd name="connsiteX8" fmla="*/ 0 w 10638596"/>
                <a:gd name="connsiteY8" fmla="*/ 923860 h 554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38596" h="5543047" fill="none" extrusionOk="0">
                  <a:moveTo>
                    <a:pt x="0" y="923860"/>
                  </a:moveTo>
                  <a:cubicBezTo>
                    <a:pt x="3422" y="506260"/>
                    <a:pt x="421192" y="12697"/>
                    <a:pt x="923860" y="0"/>
                  </a:cubicBezTo>
                  <a:cubicBezTo>
                    <a:pt x="2813326" y="72427"/>
                    <a:pt x="7993669" y="61419"/>
                    <a:pt x="9714736" y="0"/>
                  </a:cubicBezTo>
                  <a:cubicBezTo>
                    <a:pt x="10218167" y="-46828"/>
                    <a:pt x="10557672" y="389149"/>
                    <a:pt x="10638596" y="923860"/>
                  </a:cubicBezTo>
                  <a:cubicBezTo>
                    <a:pt x="10739472" y="1412812"/>
                    <a:pt x="10531283" y="4078124"/>
                    <a:pt x="10638596" y="4619187"/>
                  </a:cubicBezTo>
                  <a:cubicBezTo>
                    <a:pt x="10645280" y="5095497"/>
                    <a:pt x="10165119" y="5475952"/>
                    <a:pt x="9714736" y="5543047"/>
                  </a:cubicBezTo>
                  <a:cubicBezTo>
                    <a:pt x="5822331" y="5572874"/>
                    <a:pt x="2692829" y="5463741"/>
                    <a:pt x="923860" y="5543047"/>
                  </a:cubicBezTo>
                  <a:cubicBezTo>
                    <a:pt x="455501" y="5538313"/>
                    <a:pt x="-73855" y="5144025"/>
                    <a:pt x="0" y="4619187"/>
                  </a:cubicBezTo>
                  <a:cubicBezTo>
                    <a:pt x="50037" y="2911525"/>
                    <a:pt x="770" y="1881267"/>
                    <a:pt x="0" y="923860"/>
                  </a:cubicBezTo>
                  <a:close/>
                </a:path>
                <a:path w="10638596" h="5543047" stroke="0" extrusionOk="0">
                  <a:moveTo>
                    <a:pt x="0" y="923860"/>
                  </a:moveTo>
                  <a:cubicBezTo>
                    <a:pt x="41198" y="424856"/>
                    <a:pt x="417534" y="8143"/>
                    <a:pt x="923860" y="0"/>
                  </a:cubicBezTo>
                  <a:cubicBezTo>
                    <a:pt x="2371149" y="123000"/>
                    <a:pt x="7268907" y="-96860"/>
                    <a:pt x="9714736" y="0"/>
                  </a:cubicBezTo>
                  <a:cubicBezTo>
                    <a:pt x="10206248" y="-14269"/>
                    <a:pt x="10660308" y="369854"/>
                    <a:pt x="10638596" y="923860"/>
                  </a:cubicBezTo>
                  <a:cubicBezTo>
                    <a:pt x="10641769" y="1726357"/>
                    <a:pt x="10732863" y="3235804"/>
                    <a:pt x="10638596" y="4619187"/>
                  </a:cubicBezTo>
                  <a:cubicBezTo>
                    <a:pt x="10574078" y="5152795"/>
                    <a:pt x="10128001" y="5527177"/>
                    <a:pt x="9714736" y="5543047"/>
                  </a:cubicBezTo>
                  <a:cubicBezTo>
                    <a:pt x="5354207" y="5382340"/>
                    <a:pt x="2813456" y="5582714"/>
                    <a:pt x="923860" y="5543047"/>
                  </a:cubicBezTo>
                  <a:cubicBezTo>
                    <a:pt x="322990" y="5524741"/>
                    <a:pt x="-45645" y="5108742"/>
                    <a:pt x="0" y="4619187"/>
                  </a:cubicBezTo>
                  <a:cubicBezTo>
                    <a:pt x="32216" y="3674794"/>
                    <a:pt x="57206" y="2034419"/>
                    <a:pt x="0" y="923860"/>
                  </a:cubicBezTo>
                  <a:close/>
                </a:path>
              </a:pathLst>
            </a:custGeom>
            <a:solidFill>
              <a:schemeClr val="bg1"/>
            </a:solidFill>
            <a:ln w="38100">
              <a:solidFill>
                <a:srgbClr val="FFCC00"/>
              </a:solidFill>
              <a:prstDash val="dash"/>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ộp Văn bản 9">
              <a:extLst>
                <a:ext uri="{FF2B5EF4-FFF2-40B4-BE49-F238E27FC236}">
                  <a16:creationId xmlns:a16="http://schemas.microsoft.com/office/drawing/2014/main" id="{57D083F8-8B18-4172-A02E-D913F25F789B}"/>
                </a:ext>
              </a:extLst>
            </p:cNvPr>
            <p:cNvSpPr txBox="1"/>
            <p:nvPr/>
          </p:nvSpPr>
          <p:spPr>
            <a:xfrm>
              <a:off x="1824197" y="840491"/>
              <a:ext cx="9006841"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3600" dirty="0">
                  <a:effectLst/>
                  <a:ea typeface="Times New Roman" panose="02020603050405020304" pitchFamily="18" charset="0"/>
                </a:rPr>
                <a:t>Hiện nay, việc bảo tồn và phát huy giá trị của phố cổ Hội An được chính quyền địa phương rất chú trọng. Bên cạnh công tác tuyên truyền và thực hiện các giải pháp do tỉnh Quảng Nam ban hành, mỗi người dân cũng cần nâng cao ý thức bảo tồn bằng những việc làm cụ thể: </a:t>
              </a:r>
              <a:r>
                <a:rPr lang="nl-NL" sz="3600" b="1" dirty="0">
                  <a:solidFill>
                    <a:srgbClr val="FF0000"/>
                  </a:solidFill>
                  <a:effectLst/>
                  <a:ea typeface="Times New Roman" panose="02020603050405020304" pitchFamily="18" charset="0"/>
                </a:rPr>
                <a:t>tổ chức các tour du lịch khám phá kết hợp với vớt rác, dọn rác; hạn chế sử dụng xe cơ giới vào phố cổ, giữ vệ sinh môi trường</a:t>
              </a:r>
              <a:r>
                <a:rPr lang="nl-NL" sz="3600" dirty="0">
                  <a:effectLst/>
                  <a:ea typeface="Times New Roman" panose="02020603050405020304" pitchFamily="18" charset="0"/>
                </a:rPr>
                <a:t>,...</a:t>
              </a:r>
              <a:endParaRPr kumimoji="0" lang="vi-VN" sz="6000" b="0"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endParaRPr>
            </a:p>
          </p:txBody>
        </p:sp>
      </p:grpSp>
      <p:pic>
        <p:nvPicPr>
          <p:cNvPr id="4" name="Picture 3" descr="A picture containing diagram&#10;&#10;Description automatically generated">
            <a:extLst>
              <a:ext uri="{FF2B5EF4-FFF2-40B4-BE49-F238E27FC236}">
                <a16:creationId xmlns:a16="http://schemas.microsoft.com/office/drawing/2014/main" id="{5D8F4CA4-EAB1-46D9-BA1D-E5082A1D870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47027" y1="45439" x2="45676" y2="53547"/>
                        <a14:foregroundMark x1="26757" y1="47804" x2="26757" y2="47804"/>
                        <a14:foregroundMark x1="36216" y1="13345" x2="36216" y2="13345"/>
                        <a14:foregroundMark x1="74865" y1="23311" x2="74865" y2="23311"/>
                        <a14:foregroundMark x1="78108" y1="66047" x2="78108" y2="66047"/>
                        <a14:foregroundMark x1="68919" y1="84966" x2="68919" y2="84966"/>
                        <a14:foregroundMark x1="36757" y1="87500" x2="36757" y2="87500"/>
                        <a14:foregroundMark x1="27432" y1="85642" x2="27432" y2="85642"/>
                        <a14:foregroundMark x1="25946" y1="31419" x2="25946" y2="31419"/>
                        <a14:foregroundMark x1="62432" y1="19257" x2="62432" y2="19257"/>
                      </a14:backgroundRemoval>
                    </a14:imgEffect>
                  </a14:imgLayer>
                </a14:imgProps>
              </a:ext>
              <a:ext uri="{28A0092B-C50C-407E-A947-70E740481C1C}">
                <a14:useLocalDpi xmlns:a14="http://schemas.microsoft.com/office/drawing/2010/main" val="0"/>
              </a:ext>
            </a:extLst>
          </a:blip>
          <a:srcRect l="17063" t="5729" r="10510" b="4213"/>
          <a:stretch/>
        </p:blipFill>
        <p:spPr>
          <a:xfrm flipH="1">
            <a:off x="-357814" y="4533899"/>
            <a:ext cx="2686305" cy="2672241"/>
          </a:xfrm>
          <a:prstGeom prst="rect">
            <a:avLst/>
          </a:prstGeom>
        </p:spPr>
      </p:pic>
    </p:spTree>
    <p:extLst>
      <p:ext uri="{BB962C8B-B14F-4D97-AF65-F5344CB8AC3E}">
        <p14:creationId xmlns:p14="http://schemas.microsoft.com/office/powerpoint/2010/main" val="379358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793365"/>
          </a:xfrm>
          <a:prstGeom prst="rect">
            <a:avLst/>
          </a:prstGeom>
        </p:spPr>
      </p:pic>
      <p:pic>
        <p:nvPicPr>
          <p:cNvPr id="35" name="图片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776435" flipH="1">
            <a:off x="9975773" y="2877305"/>
            <a:ext cx="717325" cy="636625"/>
          </a:xfrm>
          <a:prstGeom prst="rect">
            <a:avLst/>
          </a:prstGeom>
        </p:spPr>
      </p:pic>
      <p:pic>
        <p:nvPicPr>
          <p:cNvPr id="9" name="图片 8">
            <a:extLst>
              <a:ext uri="{FF2B5EF4-FFF2-40B4-BE49-F238E27FC236}">
                <a16:creationId xmlns:a16="http://schemas.microsoft.com/office/drawing/2014/main" id="{541D1B3B-1084-4F77-83C7-BDD379413A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pic>
        <p:nvPicPr>
          <p:cNvPr id="4" name="Picture 3">
            <a:extLst>
              <a:ext uri="{FF2B5EF4-FFF2-40B4-BE49-F238E27FC236}">
                <a16:creationId xmlns:a16="http://schemas.microsoft.com/office/drawing/2014/main" id="{99B408B6-0177-5A9B-4B1A-149A05695987}"/>
              </a:ext>
            </a:extLst>
          </p:cNvPr>
          <p:cNvPicPr>
            <a:picLocks noChangeAspect="1"/>
          </p:cNvPicPr>
          <p:nvPr/>
        </p:nvPicPr>
        <p:blipFill>
          <a:blip r:embed="rId6"/>
          <a:stretch>
            <a:fillRect/>
          </a:stretch>
        </p:blipFill>
        <p:spPr>
          <a:xfrm>
            <a:off x="1187167" y="2165851"/>
            <a:ext cx="9455716" cy="3078747"/>
          </a:xfrm>
          <a:prstGeom prst="rect">
            <a:avLst/>
          </a:prstGeom>
        </p:spPr>
      </p:pic>
    </p:spTree>
    <p:extLst>
      <p:ext uri="{BB962C8B-B14F-4D97-AF65-F5344CB8AC3E}">
        <p14:creationId xmlns:p14="http://schemas.microsoft.com/office/powerpoint/2010/main" val="331794191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3.png">
            <a:hlinkClick r:id="rId4" action="ppaction://hlinksldjump"/>
          </p:cNvPr>
          <p:cNvPicPr>
            <a:picLocks noChangeAspect="1"/>
          </p:cNvPicPr>
          <p:nvPr/>
        </p:nvPicPr>
        <p:blipFill>
          <a:blip r:embed="rId5" cstate="print"/>
          <a:stretch>
            <a:fillRect/>
          </a:stretch>
        </p:blipFill>
        <p:spPr>
          <a:xfrm>
            <a:off x="10363200" y="5185746"/>
            <a:ext cx="1828800" cy="1672254"/>
          </a:xfrm>
          <a:prstGeom prst="rect">
            <a:avLst/>
          </a:prstGeom>
        </p:spPr>
      </p:pic>
      <p:sp>
        <p:nvSpPr>
          <p:cNvPr id="39" name="Rounded Rectangle 38"/>
          <p:cNvSpPr/>
          <p:nvPr/>
        </p:nvSpPr>
        <p:spPr>
          <a:xfrm>
            <a:off x="1524000" y="818729"/>
            <a:ext cx="8853378" cy="1626780"/>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ctr"/>
            <a:r>
              <a:rPr lang="en-US" sz="48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Câu</a:t>
            </a:r>
            <a:r>
              <a:rPr lang="en-US" sz="48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1: </a:t>
            </a:r>
            <a:r>
              <a:rPr lang="en-US" sz="48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Em</a:t>
            </a:r>
            <a:r>
              <a:rPr lang="en-US" sz="48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8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hãy</a:t>
            </a:r>
            <a:r>
              <a:rPr lang="en-US" sz="48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8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nêu</a:t>
            </a:r>
            <a:r>
              <a:rPr lang="en-US" sz="48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8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vị</a:t>
            </a:r>
            <a:r>
              <a:rPr lang="en-US" sz="48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8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trí</a:t>
            </a:r>
            <a:r>
              <a:rPr lang="en-US" sz="48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8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địa</a:t>
            </a:r>
            <a:r>
              <a:rPr lang="en-US" sz="48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8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lí</a:t>
            </a:r>
            <a:r>
              <a:rPr lang="en-US" sz="48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8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của</a:t>
            </a:r>
            <a:r>
              <a:rPr lang="en-US" sz="48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8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phố</a:t>
            </a:r>
            <a:r>
              <a:rPr lang="en-US" sz="48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8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cổ</a:t>
            </a:r>
            <a:r>
              <a:rPr lang="en-US" sz="48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8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Hội</a:t>
            </a:r>
            <a:r>
              <a:rPr lang="en-US" sz="48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An.</a:t>
            </a:r>
            <a:endParaRPr kumimoji="0" lang="en-US" sz="4800" b="0" i="0" u="none" strike="noStrike" kern="1200" cap="none" spc="0" normalizeH="0" baseline="0" noProof="0" dirty="0">
              <a:ln>
                <a:noFill/>
              </a:ln>
              <a:solidFill>
                <a:srgbClr val="002060"/>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40" name="Rounded Rectangle 39"/>
          <p:cNvSpPr/>
          <p:nvPr/>
        </p:nvSpPr>
        <p:spPr>
          <a:xfrm>
            <a:off x="1524000" y="3012580"/>
            <a:ext cx="9005778" cy="2807195"/>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just"/>
            <a:r>
              <a:rPr lang="vi-VN" sz="3200" dirty="0">
                <a:solidFill>
                  <a:prstClr val="black"/>
                </a:solidFill>
                <a:latin typeface="Cambria" panose="02040503050406030204" pitchFamily="18" charset="0"/>
                <a:ea typeface="Cambria" panose="02040503050406030204" pitchFamily="18" charset="0"/>
              </a:rPr>
              <a:t>Phố cổ Hội An thuộc tỉnh Quảng Nam; nằm ở hạ lưu sông Thu Bồn, thuận lợi cho việc giao thương nên từ xưa các thương nhân ở một số nước đã sớm đến đây buôn bán</a:t>
            </a:r>
            <a:r>
              <a:rPr lang="en-US" sz="3200" dirty="0">
                <a:solidFill>
                  <a:prstClr val="black"/>
                </a:solidFill>
                <a:latin typeface="Cambria" panose="02040503050406030204" pitchFamily="18" charset="0"/>
                <a:ea typeface="Cambria" panose="02040503050406030204" pitchFamily="18" charset="0"/>
              </a:rPr>
              <a:t>. V</a:t>
            </a:r>
            <a:r>
              <a:rPr lang="vi-VN" sz="3200" dirty="0">
                <a:solidFill>
                  <a:prstClr val="black"/>
                </a:solidFill>
                <a:latin typeface="Cambria" panose="02040503050406030204" pitchFamily="18" charset="0"/>
                <a:ea typeface="Cambria" panose="02040503050406030204" pitchFamily="18" charset="0"/>
              </a:rPr>
              <a:t>ì thế Hội An sớm trở thành một thương cảng lớn</a:t>
            </a:r>
            <a:r>
              <a:rPr lang="en-US" sz="3200" dirty="0">
                <a:solidFill>
                  <a:prstClr val="black"/>
                </a:solidFill>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5697985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wipe(left)">
                                      <p:cBhvr>
                                        <p:cTn id="14" dur="500"/>
                                        <p:tgtEl>
                                          <p:spTgt spid="40"/>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5a151c87f1f159262a412ad550c34737.png">
            <a:hlinkClick r:id="rId4" action="ppaction://hlinksldjump"/>
          </p:cNvPr>
          <p:cNvPicPr>
            <a:picLocks noChangeAspect="1"/>
          </p:cNvPicPr>
          <p:nvPr/>
        </p:nvPicPr>
        <p:blipFill>
          <a:blip r:embed="rId5" cstate="print"/>
          <a:stretch>
            <a:fillRect/>
          </a:stretch>
        </p:blipFill>
        <p:spPr>
          <a:xfrm>
            <a:off x="10160000" y="4495800"/>
            <a:ext cx="2032000" cy="2595562"/>
          </a:xfrm>
          <a:prstGeom prst="rect">
            <a:avLst/>
          </a:prstGeom>
        </p:spPr>
      </p:pic>
      <p:sp>
        <p:nvSpPr>
          <p:cNvPr id="3" name="Rounded Rectangle 38">
            <a:extLst>
              <a:ext uri="{FF2B5EF4-FFF2-40B4-BE49-F238E27FC236}">
                <a16:creationId xmlns:a16="http://schemas.microsoft.com/office/drawing/2014/main" id="{093C4350-FC2C-6BF5-D774-C77D1B39BC97}"/>
              </a:ext>
            </a:extLst>
          </p:cNvPr>
          <p:cNvSpPr/>
          <p:nvPr/>
        </p:nvSpPr>
        <p:spPr>
          <a:xfrm>
            <a:off x="1524000" y="818729"/>
            <a:ext cx="8853378" cy="1626780"/>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ct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Câu</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2: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Em</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hãy</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kể</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tên</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một</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số</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công</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trình</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kiến</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trúc</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tiêu</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biểu</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ở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phố</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cổ</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Hội</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An?</a:t>
            </a:r>
            <a:endParaRPr kumimoji="0" lang="en-US" sz="4000" b="0" i="0" u="none" strike="noStrike" kern="1200" cap="none" spc="0" normalizeH="0" baseline="0" noProof="0" dirty="0">
              <a:ln>
                <a:noFill/>
              </a:ln>
              <a:solidFill>
                <a:srgbClr val="002060"/>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4" name="Rounded Rectangle 39">
            <a:extLst>
              <a:ext uri="{FF2B5EF4-FFF2-40B4-BE49-F238E27FC236}">
                <a16:creationId xmlns:a16="http://schemas.microsoft.com/office/drawing/2014/main" id="{6D9701D7-C800-F53D-9AC0-C7AB984D62CD}"/>
              </a:ext>
            </a:extLst>
          </p:cNvPr>
          <p:cNvSpPr/>
          <p:nvPr/>
        </p:nvSpPr>
        <p:spPr>
          <a:xfrm>
            <a:off x="1524000" y="3012580"/>
            <a:ext cx="9005778" cy="2807195"/>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just"/>
            <a:r>
              <a:rPr lang="vi-VN" sz="4400" dirty="0">
                <a:solidFill>
                  <a:prstClr val="black"/>
                </a:solidFill>
                <a:latin typeface="Cambria" panose="02040503050406030204" pitchFamily="18" charset="0"/>
                <a:ea typeface="Cambria" panose="02040503050406030204" pitchFamily="18" charset="0"/>
              </a:rPr>
              <a:t>Một số công trình kiến trúc tiêu biểu ở phố cổ Hội An: nhà cổ, Hội quán Người Hoa; Chùa Cầu</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3282204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5a151c87f1f159262a412ad550c34737.png">
            <a:hlinkClick r:id="rId4" action="ppaction://hlinksldjump"/>
          </p:cNvPr>
          <p:cNvPicPr>
            <a:picLocks noChangeAspect="1"/>
          </p:cNvPicPr>
          <p:nvPr/>
        </p:nvPicPr>
        <p:blipFill>
          <a:blip r:embed="rId5" cstate="print"/>
          <a:stretch>
            <a:fillRect/>
          </a:stretch>
        </p:blipFill>
        <p:spPr>
          <a:xfrm>
            <a:off x="10160000" y="4495800"/>
            <a:ext cx="2032000" cy="2595562"/>
          </a:xfrm>
          <a:prstGeom prst="rect">
            <a:avLst/>
          </a:prstGeom>
        </p:spPr>
      </p:pic>
      <p:sp>
        <p:nvSpPr>
          <p:cNvPr id="3" name="Rounded Rectangle 38">
            <a:extLst>
              <a:ext uri="{FF2B5EF4-FFF2-40B4-BE49-F238E27FC236}">
                <a16:creationId xmlns:a16="http://schemas.microsoft.com/office/drawing/2014/main" id="{365A8FA3-6181-DD2A-EC60-51B1C5A83511}"/>
              </a:ext>
            </a:extLst>
          </p:cNvPr>
          <p:cNvSpPr/>
          <p:nvPr/>
        </p:nvSpPr>
        <p:spPr>
          <a:xfrm>
            <a:off x="1524000" y="818729"/>
            <a:ext cx="8853378" cy="1626780"/>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ctr"/>
            <a:r>
              <a:rPr lang="vi-VN" sz="400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Câu 3: Em mô tả Hội quán người Hoa ở phố cổ Hội An?</a:t>
            </a:r>
            <a:endParaRPr kumimoji="0" lang="en-US" sz="4000" b="0" i="0" u="none" strike="noStrike" kern="1200" cap="none" spc="0" normalizeH="0" baseline="0" noProof="0" dirty="0">
              <a:ln>
                <a:noFill/>
              </a:ln>
              <a:solidFill>
                <a:srgbClr val="002060"/>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4" name="Rounded Rectangle 39">
            <a:extLst>
              <a:ext uri="{FF2B5EF4-FFF2-40B4-BE49-F238E27FC236}">
                <a16:creationId xmlns:a16="http://schemas.microsoft.com/office/drawing/2014/main" id="{7FD19A9C-FFB8-331B-366B-2BCE9C001528}"/>
              </a:ext>
            </a:extLst>
          </p:cNvPr>
          <p:cNvSpPr/>
          <p:nvPr/>
        </p:nvSpPr>
        <p:spPr>
          <a:xfrm>
            <a:off x="1524000" y="3012580"/>
            <a:ext cx="9005778" cy="2807195"/>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just"/>
            <a:r>
              <a:rPr lang="en-US" sz="4400" dirty="0" err="1">
                <a:solidFill>
                  <a:prstClr val="black"/>
                </a:solidFill>
                <a:latin typeface="Cambria" panose="02040503050406030204" pitchFamily="18" charset="0"/>
                <a:ea typeface="Cambria" panose="02040503050406030204" pitchFamily="18" charset="0"/>
              </a:rPr>
              <a:t>Hội</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quán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người</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Hoa</a:t>
            </a:r>
            <a:r>
              <a:rPr lang="en-US" sz="4400" dirty="0">
                <a:solidFill>
                  <a:prstClr val="black"/>
                </a:solidFill>
                <a:latin typeface="Cambria" panose="02040503050406030204" pitchFamily="18" charset="0"/>
                <a:ea typeface="Cambria" panose="02040503050406030204" pitchFamily="18" charset="0"/>
              </a:rPr>
              <a:t> đ</a:t>
            </a:r>
            <a:r>
              <a:rPr lang="vi-VN" sz="4400" dirty="0">
                <a:solidFill>
                  <a:prstClr val="black"/>
                </a:solidFill>
                <a:latin typeface="Cambria" panose="02040503050406030204" pitchFamily="18" charset="0"/>
                <a:ea typeface="Cambria" panose="02040503050406030204" pitchFamily="18" charset="0"/>
              </a:rPr>
              <a:t>ược xây dựng trên nền đất rộng, cao ráo quay mặt về hướng nam và mang đậm phong cách kiến trúc Trung Hoa.</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4990103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2.png">
            <a:hlinkClick r:id="rId4" action="ppaction://hlinksldjump"/>
          </p:cNvPr>
          <p:cNvPicPr>
            <a:picLocks noChangeAspect="1"/>
          </p:cNvPicPr>
          <p:nvPr/>
        </p:nvPicPr>
        <p:blipFill>
          <a:blip r:embed="rId5" cstate="print"/>
          <a:stretch>
            <a:fillRect/>
          </a:stretch>
        </p:blipFill>
        <p:spPr>
          <a:xfrm>
            <a:off x="10261600" y="5410200"/>
            <a:ext cx="1930400" cy="1447800"/>
          </a:xfrm>
          <a:prstGeom prst="rect">
            <a:avLst/>
          </a:prstGeom>
        </p:spPr>
      </p:pic>
      <p:sp>
        <p:nvSpPr>
          <p:cNvPr id="3" name="Rounded Rectangle 38">
            <a:extLst>
              <a:ext uri="{FF2B5EF4-FFF2-40B4-BE49-F238E27FC236}">
                <a16:creationId xmlns:a16="http://schemas.microsoft.com/office/drawing/2014/main" id="{303FA459-AE57-2557-898E-FADC812C7DB8}"/>
              </a:ext>
            </a:extLst>
          </p:cNvPr>
          <p:cNvSpPr/>
          <p:nvPr/>
        </p:nvSpPr>
        <p:spPr>
          <a:xfrm>
            <a:off x="1524000" y="818729"/>
            <a:ext cx="8853378" cy="1626780"/>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ctr"/>
            <a:r>
              <a:rPr lang="vi-VN" sz="44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Câu 4: Em mô tả Chùa Cầu ở phố cổ Hội An?</a:t>
            </a:r>
            <a:endParaRPr kumimoji="0" lang="en-US" sz="4400" b="0" i="0" u="none" strike="noStrike" kern="1200" cap="none" spc="0" normalizeH="0" baseline="0" noProof="0" dirty="0">
              <a:ln>
                <a:noFill/>
              </a:ln>
              <a:solidFill>
                <a:srgbClr val="002060"/>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4" name="Rounded Rectangle 39">
            <a:extLst>
              <a:ext uri="{FF2B5EF4-FFF2-40B4-BE49-F238E27FC236}">
                <a16:creationId xmlns:a16="http://schemas.microsoft.com/office/drawing/2014/main" id="{34DAF825-0DC1-1118-121B-6A5345367892}"/>
              </a:ext>
            </a:extLst>
          </p:cNvPr>
          <p:cNvSpPr/>
          <p:nvPr/>
        </p:nvSpPr>
        <p:spPr>
          <a:xfrm>
            <a:off x="1524000" y="3012580"/>
            <a:ext cx="9005778" cy="2807195"/>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just"/>
            <a:r>
              <a:rPr lang="vi-VN" sz="4400" dirty="0">
                <a:solidFill>
                  <a:prstClr val="black"/>
                </a:solidFill>
                <a:latin typeface="Cambria" panose="02040503050406030204" pitchFamily="18" charset="0"/>
                <a:ea typeface="Cambria" panose="02040503050406030204" pitchFamily="18" charset="0"/>
              </a:rPr>
              <a:t>Chùa cầu được làm bằng gỗ hình vòng cung, mái lớp ngói âm dương. Hai bên đều có hành lang.</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2057817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793365"/>
          </a:xfrm>
          <a:prstGeom prst="rect">
            <a:avLst/>
          </a:prstGeom>
        </p:spPr>
      </p:pic>
      <p:pic>
        <p:nvPicPr>
          <p:cNvPr id="35" name="图片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776435" flipH="1">
            <a:off x="9975773" y="2877305"/>
            <a:ext cx="717325" cy="636625"/>
          </a:xfrm>
          <a:prstGeom prst="rect">
            <a:avLst/>
          </a:prstGeom>
        </p:spPr>
      </p:pic>
      <p:pic>
        <p:nvPicPr>
          <p:cNvPr id="9" name="图片 8">
            <a:extLst>
              <a:ext uri="{FF2B5EF4-FFF2-40B4-BE49-F238E27FC236}">
                <a16:creationId xmlns:a16="http://schemas.microsoft.com/office/drawing/2014/main" id="{541D1B3B-1084-4F77-83C7-BDD379413A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pic>
        <p:nvPicPr>
          <p:cNvPr id="4" name="Picture 3">
            <a:extLst>
              <a:ext uri="{FF2B5EF4-FFF2-40B4-BE49-F238E27FC236}">
                <a16:creationId xmlns:a16="http://schemas.microsoft.com/office/drawing/2014/main" id="{03FFF899-ABEC-A4A5-A311-D9271EC4075F}"/>
              </a:ext>
            </a:extLst>
          </p:cNvPr>
          <p:cNvPicPr>
            <a:picLocks noChangeAspect="1"/>
          </p:cNvPicPr>
          <p:nvPr/>
        </p:nvPicPr>
        <p:blipFill>
          <a:blip r:embed="rId6"/>
          <a:stretch>
            <a:fillRect/>
          </a:stretch>
        </p:blipFill>
        <p:spPr>
          <a:xfrm>
            <a:off x="1558139" y="2743066"/>
            <a:ext cx="9339881" cy="3078747"/>
          </a:xfrm>
          <a:prstGeom prst="rect">
            <a:avLst/>
          </a:prstGeom>
        </p:spPr>
      </p:pic>
    </p:spTree>
    <p:extLst>
      <p:ext uri="{BB962C8B-B14F-4D97-AF65-F5344CB8AC3E}">
        <p14:creationId xmlns:p14="http://schemas.microsoft.com/office/powerpoint/2010/main" val="363422370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19" name="Rounded Rectangle 18"/>
          <p:cNvSpPr/>
          <p:nvPr/>
        </p:nvSpPr>
        <p:spPr>
          <a:xfrm>
            <a:off x="5274659" y="445154"/>
            <a:ext cx="5690392" cy="2426262"/>
          </a:xfrm>
          <a:prstGeom prst="roundRect">
            <a:avLst>
              <a:gd name="adj" fmla="val 2181"/>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5277080" y="464291"/>
            <a:ext cx="5750804" cy="2123658"/>
          </a:xfrm>
          <a:prstGeom prst="rect">
            <a:avLst/>
          </a:prstGeom>
          <a:noFill/>
        </p:spPr>
        <p:txBody>
          <a:bodyPr wrap="square" rtlCol="0">
            <a:spAutoFit/>
          </a:bodyPr>
          <a:lstStyle/>
          <a:p>
            <a:pPr lvl="0" algn="ctr" defTabSz="457200"/>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Hoạt</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động</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2: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Bảo</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tồn</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và</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phát</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huy</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giá</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trị</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phố</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cổ</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Hội</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An </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25667" y1="33677" x2="25971" y2="37257"/>
                        <a14:foregroundMark x1="39988" y1="32342" x2="37561" y2="37257"/>
                        <a14:foregroundMark x1="37197" y1="42294" x2="38835" y2="41930"/>
                        <a14:foregroundMark x1="56735" y1="31553" x2="60437" y2="34466"/>
                        <a14:foregroundMark x1="73301" y1="33192" x2="71845" y2="39502"/>
                        <a14:foregroundMark x1="80158" y1="46663" x2="80158" y2="52670"/>
                        <a14:foregroundMark x1="79490" y1="55461" x2="77549" y2="56250"/>
                        <a14:foregroundMark x1="20631" y1="46663" x2="20631" y2="52670"/>
                        <a14:foregroundMark x1="27791" y1="72512" x2="28095" y2="79369"/>
                        <a14:foregroundMark x1="72633" y1="72816" x2="72816" y2="78701"/>
                        <a14:backgroundMark x1="22755" y1="45024" x2="21905" y2="54005"/>
                        <a14:backgroundMark x1="18811" y1="41141" x2="19964" y2="41141"/>
                        <a14:backgroundMark x1="78034" y1="45206" x2="77549" y2="49090"/>
                        <a14:backgroundMark x1="11529" y1="79369" x2="15231" y2="76274"/>
                        <a14:backgroundMark x1="81614" y1="73362" x2="88774" y2="79187"/>
                        <a14:backgroundMark x1="77549" y1="51214" x2="78034" y2="55279"/>
                      </a14:backgroundRemoval>
                    </a14:imgEffect>
                  </a14:imgLayer>
                </a14:imgProps>
              </a:ext>
              <a:ext uri="{28A0092B-C50C-407E-A947-70E740481C1C}">
                <a14:useLocalDpi xmlns:a14="http://schemas.microsoft.com/office/drawing/2010/main" val="0"/>
              </a:ext>
            </a:extLst>
          </a:blip>
          <a:stretch>
            <a:fillRect/>
          </a:stretch>
        </p:blipFill>
        <p:spPr>
          <a:xfrm>
            <a:off x="479500" y="3101142"/>
            <a:ext cx="4267972" cy="4267972"/>
          </a:xfrm>
          <a:prstGeom prst="rect">
            <a:avLst/>
          </a:prstGeom>
        </p:spPr>
      </p:pic>
      <p:pic>
        <p:nvPicPr>
          <p:cNvPr id="9" name="Picture 8"/>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3812100" y="1892480"/>
            <a:ext cx="1274054" cy="669407"/>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4432" y="-216057"/>
            <a:ext cx="3448679" cy="2299119"/>
          </a:xfrm>
          <a:prstGeom prst="rect">
            <a:avLst/>
          </a:prstGeom>
        </p:spPr>
      </p:pic>
      <p:pic>
        <p:nvPicPr>
          <p:cNvPr id="16" name="Picture 15"/>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97116" y="470562"/>
            <a:ext cx="2519640" cy="1421918"/>
          </a:xfrm>
          <a:prstGeom prst="rect">
            <a:avLst/>
          </a:prstGeom>
        </p:spPr>
      </p:pic>
      <p:pic>
        <p:nvPicPr>
          <p:cNvPr id="17" name="Picture 16"/>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3333758" y="924987"/>
            <a:ext cx="1115369" cy="513069"/>
          </a:xfrm>
          <a:prstGeom prst="rect">
            <a:avLst/>
          </a:prstGeom>
        </p:spPr>
      </p:pic>
      <p:pic>
        <p:nvPicPr>
          <p:cNvPr id="18" name="Picture 17"/>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11142896" y="241500"/>
            <a:ext cx="995920" cy="458123"/>
          </a:xfrm>
          <a:prstGeom prst="rect">
            <a:avLst/>
          </a:prstGeom>
        </p:spPr>
      </p:pic>
    </p:spTree>
    <p:extLst>
      <p:ext uri="{BB962C8B-B14F-4D97-AF65-F5344CB8AC3E}">
        <p14:creationId xmlns:p14="http://schemas.microsoft.com/office/powerpoint/2010/main" val="2065841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0-#ppt_w/2"/>
                                          </p:val>
                                        </p:tav>
                                        <p:tav tm="100000">
                                          <p:val>
                                            <p:strVal val="#ppt_x"/>
                                          </p:val>
                                        </p:tav>
                                      </p:tavLst>
                                    </p:anim>
                                    <p:anim calcmode="lin" valueType="num">
                                      <p:cBhvr additive="base">
                                        <p:cTn id="13" dur="10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1+#ppt_w/2"/>
                                          </p:val>
                                        </p:tav>
                                        <p:tav tm="100000">
                                          <p:val>
                                            <p:strVal val="#ppt_x"/>
                                          </p:val>
                                        </p:tav>
                                      </p:tavLst>
                                    </p:anim>
                                    <p:anim calcmode="lin" valueType="num">
                                      <p:cBhvr additive="base">
                                        <p:cTn id="18" dur="1000" fill="hold"/>
                                        <p:tgtEl>
                                          <p:spTgt spid="18"/>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fill="hold"/>
                                        <p:tgtEl>
                                          <p:spTgt spid="9"/>
                                        </p:tgtEl>
                                        <p:attrNameLst>
                                          <p:attrName>ppt_x</p:attrName>
                                        </p:attrNameLst>
                                      </p:cBhvr>
                                      <p:tavLst>
                                        <p:tav tm="0">
                                          <p:val>
                                            <p:strVal val="0-#ppt_w/2"/>
                                          </p:val>
                                        </p:tav>
                                        <p:tav tm="100000">
                                          <p:val>
                                            <p:strVal val="#ppt_x"/>
                                          </p:val>
                                        </p:tav>
                                      </p:tavLst>
                                    </p:anim>
                                    <p:anim calcmode="lin" valueType="num">
                                      <p:cBhvr additive="base">
                                        <p:cTn id="23" dur="10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childTnLst>
                          </p:cTn>
                        </p:par>
                        <p:par>
                          <p:cTn id="28" fill="hold">
                            <p:stCondLst>
                              <p:cond delay="50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Effect transition="in" filter="fade">
                                      <p:cBhvr>
                                        <p:cTn id="33" dur="1000"/>
                                        <p:tgtEl>
                                          <p:spTgt spid="8"/>
                                        </p:tgtEl>
                                      </p:cBhvr>
                                    </p:animEffect>
                                  </p:childTnLst>
                                </p:cTn>
                              </p:par>
                            </p:childTnLst>
                          </p:cTn>
                        </p:par>
                        <p:par>
                          <p:cTn id="34" fill="hold">
                            <p:stCondLst>
                              <p:cond delay="6000"/>
                            </p:stCondLst>
                            <p:childTnLst>
                              <p:par>
                                <p:cTn id="35" presetID="16" presetClass="entr" presetSubtype="21"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ed Rectangle 4"/>
          <p:cNvSpPr/>
          <p:nvPr/>
        </p:nvSpPr>
        <p:spPr>
          <a:xfrm>
            <a:off x="398731" y="110169"/>
            <a:ext cx="11408728" cy="6567078"/>
          </a:xfrm>
          <a:prstGeom prst="roundRect">
            <a:avLst/>
          </a:prstGeom>
          <a:solidFill>
            <a:schemeClr val="bg1"/>
          </a:solidFill>
          <a:ln w="28575">
            <a:prstDash val="sysDash"/>
          </a:ln>
          <a:effectLst>
            <a:innerShdw blurRad="63500" dist="50800" dir="2700000">
              <a:prstClr val="black">
                <a:alpha val="50000"/>
              </a:prstClr>
            </a:innerShdw>
          </a:effectLst>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TM Neo Sans Intel" pitchFamily="18" charset="0"/>
              <a:ea typeface="+mn-ea"/>
              <a:cs typeface="+mn-cs"/>
            </a:endParaRPr>
          </a:p>
        </p:txBody>
      </p:sp>
      <p:grpSp>
        <p:nvGrpSpPr>
          <p:cNvPr id="2" name="Group 1">
            <a:extLst>
              <a:ext uri="{FF2B5EF4-FFF2-40B4-BE49-F238E27FC236}">
                <a16:creationId xmlns:a16="http://schemas.microsoft.com/office/drawing/2014/main" id="{94A758E1-3CDC-67F3-43A0-5FFD253986AE}"/>
              </a:ext>
            </a:extLst>
          </p:cNvPr>
          <p:cNvGrpSpPr/>
          <p:nvPr/>
        </p:nvGrpSpPr>
        <p:grpSpPr>
          <a:xfrm>
            <a:off x="285750" y="92353"/>
            <a:ext cx="11715750" cy="1125229"/>
            <a:chOff x="7355303" y="1404642"/>
            <a:chExt cx="4106665" cy="1885911"/>
          </a:xfrm>
        </p:grpSpPr>
        <p:sp>
          <p:nvSpPr>
            <p:cNvPr id="3" name="Rectangle: Rounded Corners 2">
              <a:extLst>
                <a:ext uri="{FF2B5EF4-FFF2-40B4-BE49-F238E27FC236}">
                  <a16:creationId xmlns:a16="http://schemas.microsoft.com/office/drawing/2014/main" id="{47D11C13-7E6E-A5CC-CD1D-1448BA623EBD}"/>
                </a:ext>
              </a:extLst>
            </p:cNvPr>
            <p:cNvSpPr/>
            <p:nvPr/>
          </p:nvSpPr>
          <p:spPr>
            <a:xfrm>
              <a:off x="7355303" y="1404642"/>
              <a:ext cx="4106665" cy="1856695"/>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5">
              <a:extLst>
                <a:ext uri="{FF2B5EF4-FFF2-40B4-BE49-F238E27FC236}">
                  <a16:creationId xmlns:a16="http://schemas.microsoft.com/office/drawing/2014/main" id="{0F10AC9C-6A9E-57F2-5D39-8D2DC0981E1C}"/>
                </a:ext>
              </a:extLst>
            </p:cNvPr>
            <p:cNvSpPr>
              <a:spLocks noChangeArrowheads="1"/>
            </p:cNvSpPr>
            <p:nvPr/>
          </p:nvSpPr>
          <p:spPr bwMode="auto">
            <a:xfrm>
              <a:off x="7384969" y="1547010"/>
              <a:ext cx="4019090" cy="17435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Q</a:t>
              </a:r>
              <a:r>
                <a:rPr kumimoji="0" lang="vi-VN"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uan sát hình 6 đọc thông tin và trả lời câu hỏi: </a:t>
              </a:r>
              <a:endPar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vi-VN" altLang="en-US" sz="2800" b="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Vì sao phố cổ Hội An là điểm thu hút nhiều du khách trong nước và quốc tế?</a:t>
              </a:r>
              <a:endParaRPr kumimoji="0" lang="en-US" altLang="en-US" sz="2800" b="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14" name="Picture 13">
            <a:extLst>
              <a:ext uri="{FF2B5EF4-FFF2-40B4-BE49-F238E27FC236}">
                <a16:creationId xmlns:a16="http://schemas.microsoft.com/office/drawing/2014/main" id="{4752DD71-2B8B-F9FA-26A2-D170A8D9B3D3}"/>
              </a:ext>
            </a:extLst>
          </p:cNvPr>
          <p:cNvPicPr>
            <a:picLocks noChangeAspect="1"/>
          </p:cNvPicPr>
          <p:nvPr/>
        </p:nvPicPr>
        <p:blipFill>
          <a:blip r:embed="rId3"/>
          <a:stretch>
            <a:fillRect/>
          </a:stretch>
        </p:blipFill>
        <p:spPr>
          <a:xfrm>
            <a:off x="1243012" y="2005012"/>
            <a:ext cx="9451968" cy="2757488"/>
          </a:xfrm>
          <a:prstGeom prst="rect">
            <a:avLst/>
          </a:prstGeom>
        </p:spPr>
      </p:pic>
      <p:grpSp>
        <p:nvGrpSpPr>
          <p:cNvPr id="6" name="Group 5">
            <a:extLst>
              <a:ext uri="{FF2B5EF4-FFF2-40B4-BE49-F238E27FC236}">
                <a16:creationId xmlns:a16="http://schemas.microsoft.com/office/drawing/2014/main" id="{2D66DC4D-744C-9EDE-8C6E-033E015088A9}"/>
              </a:ext>
            </a:extLst>
          </p:cNvPr>
          <p:cNvGrpSpPr/>
          <p:nvPr/>
        </p:nvGrpSpPr>
        <p:grpSpPr>
          <a:xfrm>
            <a:off x="4531249" y="4451083"/>
            <a:ext cx="3557636" cy="2517092"/>
            <a:chOff x="1054624" y="4498708"/>
            <a:chExt cx="3557636" cy="2517092"/>
          </a:xfrm>
        </p:grpSpPr>
        <p:pic>
          <p:nvPicPr>
            <p:cNvPr id="8" name="Picture 2" descr="C:\Users\HP\Desktop\16659604.jpg">
              <a:extLst>
                <a:ext uri="{FF2B5EF4-FFF2-40B4-BE49-F238E27FC236}">
                  <a16:creationId xmlns:a16="http://schemas.microsoft.com/office/drawing/2014/main" id="{0689AE25-0D61-0D28-896E-0994BC823F6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HP\Desktop\vector-illustration-boy-reading-book-260nw-560852614.jpg">
              <a:extLst>
                <a:ext uri="{FF2B5EF4-FFF2-40B4-BE49-F238E27FC236}">
                  <a16:creationId xmlns:a16="http://schemas.microsoft.com/office/drawing/2014/main" id="{0F6DBF3E-5A96-ACF9-E46A-CBC624F7435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 Box 21">
            <a:extLst>
              <a:ext uri="{FF2B5EF4-FFF2-40B4-BE49-F238E27FC236}">
                <a16:creationId xmlns:a16="http://schemas.microsoft.com/office/drawing/2014/main" id="{1BF1D75C-1820-7406-4943-000B526C236C}"/>
              </a:ext>
            </a:extLst>
          </p:cNvPr>
          <p:cNvSpPr txBox="1">
            <a:spLocks noChangeArrowheads="1"/>
          </p:cNvSpPr>
          <p:nvPr/>
        </p:nvSpPr>
        <p:spPr bwMode="auto">
          <a:xfrm>
            <a:off x="3883314" y="5939192"/>
            <a:ext cx="4618301" cy="783193"/>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Thảo</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luận</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nhóm</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170379746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ed Rectangle 4"/>
          <p:cNvSpPr/>
          <p:nvPr/>
        </p:nvSpPr>
        <p:spPr>
          <a:xfrm>
            <a:off x="398731" y="110169"/>
            <a:ext cx="11408728" cy="6567078"/>
          </a:xfrm>
          <a:prstGeom prst="roundRect">
            <a:avLst/>
          </a:prstGeom>
          <a:solidFill>
            <a:schemeClr val="bg1"/>
          </a:solidFill>
          <a:ln w="28575">
            <a:prstDash val="sysDash"/>
          </a:ln>
          <a:effectLst>
            <a:innerShdw blurRad="63500" dist="50800" dir="2700000">
              <a:prstClr val="black">
                <a:alpha val="50000"/>
              </a:prstClr>
            </a:innerShdw>
          </a:effectLst>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TM Neo Sans Intel" pitchFamily="18" charset="0"/>
              <a:ea typeface="+mn-ea"/>
              <a:cs typeface="+mn-cs"/>
            </a:endParaRPr>
          </a:p>
        </p:txBody>
      </p:sp>
      <p:pic>
        <p:nvPicPr>
          <p:cNvPr id="1026" name="Picture 2" descr="Du lịch Hội An: Cẩm nang từ A đến Z (update thông tin mới nhất 2023) -  iVIVU.com">
            <a:extLst>
              <a:ext uri="{FF2B5EF4-FFF2-40B4-BE49-F238E27FC236}">
                <a16:creationId xmlns:a16="http://schemas.microsoft.com/office/drawing/2014/main" id="{432A5F96-1EBE-F378-5D9E-CE92C2728A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650" y="517104"/>
            <a:ext cx="3790950" cy="26007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view top 4 địa điểm du lịch Hội An HOT nhất hiện nạy">
            <a:extLst>
              <a:ext uri="{FF2B5EF4-FFF2-40B4-BE49-F238E27FC236}">
                <a16:creationId xmlns:a16="http://schemas.microsoft.com/office/drawing/2014/main" id="{A67F28F6-6EFF-DF1D-B8A2-9EC879F596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849" y="3362324"/>
            <a:ext cx="3670301" cy="275272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1F401047-09B8-89E1-1B14-1FF46698B22E}"/>
              </a:ext>
            </a:extLst>
          </p:cNvPr>
          <p:cNvSpPr/>
          <p:nvPr/>
        </p:nvSpPr>
        <p:spPr>
          <a:xfrm>
            <a:off x="5162550" y="1019175"/>
            <a:ext cx="6210300" cy="4762500"/>
          </a:xfrm>
          <a:prstGeom prst="rect">
            <a:avLst/>
          </a:prstGeom>
          <a:solidFill>
            <a:schemeClr val="accent4">
              <a:lumMod val="20000"/>
              <a:lumOff val="80000"/>
            </a:schemeClr>
          </a:solidFill>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a:spcBef>
                <a:spcPct val="50000"/>
              </a:spcBef>
              <a:buFont typeface="Arial" panose="020B0604020202020204" pitchFamily="34" charset="0"/>
              <a:buChar char="•"/>
            </a:pPr>
            <a:r>
              <a:rPr lang="vi-VN" altLang="en-US" sz="2800" dirty="0">
                <a:latin typeface="Cambria" panose="02040503050406030204" pitchFamily="18" charset="0"/>
                <a:ea typeface="Cambria" panose="02040503050406030204" pitchFamily="18" charset="0"/>
              </a:rPr>
              <a:t>Hiện nay phố cổ Hội An bảo tồn được nhiều giá trị văn hóa đặc sắc, nhi</a:t>
            </a:r>
            <a:r>
              <a:rPr lang="en-US" altLang="en-US" sz="2800" dirty="0">
                <a:latin typeface="Cambria" panose="02040503050406030204" pitchFamily="18" charset="0"/>
                <a:ea typeface="Cambria" panose="02040503050406030204" pitchFamily="18" charset="0"/>
              </a:rPr>
              <a:t>ề</a:t>
            </a:r>
            <a:r>
              <a:rPr lang="vi-VN" altLang="en-US" sz="2800" dirty="0">
                <a:latin typeface="Cambria" panose="02040503050406030204" pitchFamily="18" charset="0"/>
                <a:ea typeface="Cambria" panose="02040503050406030204" pitchFamily="18" charset="0"/>
              </a:rPr>
              <a:t>u công trình kiến trúc tiêu biểu;</a:t>
            </a:r>
            <a:endParaRPr lang="en-US" altLang="en-US" sz="2800" dirty="0">
              <a:latin typeface="Cambria" panose="02040503050406030204" pitchFamily="18" charset="0"/>
              <a:ea typeface="Cambria" panose="02040503050406030204" pitchFamily="18" charset="0"/>
            </a:endParaRPr>
          </a:p>
          <a:p>
            <a:pPr marL="457200" indent="-457200" algn="just">
              <a:spcBef>
                <a:spcPct val="50000"/>
              </a:spcBef>
              <a:buFont typeface="Arial" panose="020B0604020202020204" pitchFamily="34" charset="0"/>
              <a:buChar char="•"/>
            </a:pPr>
            <a:r>
              <a:rPr lang="en-US" altLang="en-US" sz="2800" dirty="0">
                <a:latin typeface="Cambria" panose="02040503050406030204" pitchFamily="18" charset="0"/>
                <a:ea typeface="Cambria" panose="02040503050406030204" pitchFamily="18" charset="0"/>
              </a:rPr>
              <a:t>M</a:t>
            </a:r>
            <a:r>
              <a:rPr lang="vi-VN" altLang="en-US" sz="2800" dirty="0">
                <a:latin typeface="Cambria" panose="02040503050406030204" pitchFamily="18" charset="0"/>
                <a:ea typeface="Cambria" panose="02040503050406030204" pitchFamily="18" charset="0"/>
              </a:rPr>
              <a:t>ặt khác, chính quyền và người dân Hội An còn tạo ra được nhiều sản phẩm du lịch độc đáo như: “ Đêm phố cổ”, “Lễ hội đèn lồng”, “Du thuyền trên sông Hoài”..... nên đã thu hút được đông đảo du khách trong nước và quốc tế.</a:t>
            </a:r>
            <a:endParaRPr lang="en-US" alt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6460458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heme/theme1.xml><?xml version="1.0" encoding="utf-8"?>
<a:theme xmlns:a="http://schemas.openxmlformats.org/drawingml/2006/main" name="www.33ppt.com">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33ppt.com1">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TotalTime>
  <Words>634</Words>
  <Application>Microsoft Office PowerPoint</Application>
  <PresentationFormat>Widescreen</PresentationFormat>
  <Paragraphs>45</Paragraphs>
  <Slides>14</Slides>
  <Notes>13</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14</vt:i4>
      </vt:variant>
    </vt:vector>
  </HeadingPairs>
  <TitlesOfParts>
    <vt:vector size="28" baseType="lpstr">
      <vt:lpstr>Arial</vt:lpstr>
      <vt:lpstr>Bodoni MT</vt:lpstr>
      <vt:lpstr>Calibri</vt:lpstr>
      <vt:lpstr>Calibri Light</vt:lpstr>
      <vt:lpstr>Cambria</vt:lpstr>
      <vt:lpstr>Tahoma</vt:lpstr>
      <vt:lpstr>Times New Roman</vt:lpstr>
      <vt:lpstr>UTM Neo Sans Intel</vt:lpstr>
      <vt:lpstr>方正行楷简体</vt:lpstr>
      <vt:lpstr>汉真广标</vt:lpstr>
      <vt:lpstr>www.33ppt.com</vt:lpstr>
      <vt:lpstr>www.33ppt.com1</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29</cp:revision>
  <dcterms:created xsi:type="dcterms:W3CDTF">2023-11-15T01:17:18Z</dcterms:created>
  <dcterms:modified xsi:type="dcterms:W3CDTF">2025-05-06T14:57:53Z</dcterms:modified>
</cp:coreProperties>
</file>