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93" r:id="rId3"/>
    <p:sldId id="267" r:id="rId4"/>
    <p:sldId id="281" r:id="rId5"/>
    <p:sldId id="268" r:id="rId6"/>
    <p:sldId id="270" r:id="rId7"/>
    <p:sldId id="271" r:id="rId8"/>
    <p:sldId id="272" r:id="rId9"/>
    <p:sldId id="262" r:id="rId10"/>
    <p:sldId id="265" r:id="rId11"/>
    <p:sldId id="287" r:id="rId12"/>
    <p:sldId id="294" r:id="rId13"/>
    <p:sldId id="295" r:id="rId14"/>
    <p:sldId id="296" r:id="rId15"/>
    <p:sldId id="288" r:id="rId16"/>
    <p:sldId id="297" r:id="rId17"/>
    <p:sldId id="298" r:id="rId18"/>
    <p:sldId id="299" r:id="rId19"/>
    <p:sldId id="300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78770" autoAdjust="0"/>
  </p:normalViewPr>
  <p:slideViewPr>
    <p:cSldViewPr snapToGrid="0">
      <p:cViewPr varScale="1">
        <p:scale>
          <a:sx n="53" d="100"/>
          <a:sy n="53" d="100"/>
        </p:scale>
        <p:origin x="13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4FF39-C9A9-411D-98EC-B0BE34067BF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B048B-11EE-470F-86C4-4F946E98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4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048B-11EE-470F-86C4-4F946E98D9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0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048B-11EE-470F-86C4-4F946E98D9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5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56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74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48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91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20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048B-11EE-470F-86C4-4F946E98D9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90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048B-11EE-470F-86C4-4F946E98D9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6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9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01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20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73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10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832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03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7115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91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10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33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27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75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4966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35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72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F077533E-6B01-FCC1-BE16-C610F8DA92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32747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6.jp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9.png"/><Relationship Id="rId5" Type="http://schemas.openxmlformats.org/officeDocument/2006/relationships/slide" Target="slide5.xml"/><Relationship Id="rId10" Type="http://schemas.openxmlformats.org/officeDocument/2006/relationships/image" Target="../media/image18.png"/><Relationship Id="rId4" Type="http://schemas.openxmlformats.org/officeDocument/2006/relationships/image" Target="../media/image17.jpg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3719" r="2258" b="4019"/>
          <a:stretch/>
        </p:blipFill>
        <p:spPr>
          <a:xfrm>
            <a:off x="-14514" y="0"/>
            <a:ext cx="1220651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5476157"/>
            <a:ext cx="4391025" cy="1972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78" y="3214327"/>
            <a:ext cx="4301116" cy="3643673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90813811-C1CD-797B-41B5-9A6331467075}"/>
              </a:ext>
            </a:extLst>
          </p:cNvPr>
          <p:cNvSpPr/>
          <p:nvPr/>
        </p:nvSpPr>
        <p:spPr>
          <a:xfrm>
            <a:off x="552294" y="700185"/>
            <a:ext cx="8183203" cy="3728033"/>
          </a:xfrm>
          <a:custGeom>
            <a:avLst/>
            <a:gdLst>
              <a:gd name="connsiteX0" fmla="*/ 0 w 8183203"/>
              <a:gd name="connsiteY0" fmla="*/ 621351 h 3728033"/>
              <a:gd name="connsiteX1" fmla="*/ 621351 w 8183203"/>
              <a:gd name="connsiteY1" fmla="*/ 0 h 3728033"/>
              <a:gd name="connsiteX2" fmla="*/ 7561852 w 8183203"/>
              <a:gd name="connsiteY2" fmla="*/ 0 h 3728033"/>
              <a:gd name="connsiteX3" fmla="*/ 8183203 w 8183203"/>
              <a:gd name="connsiteY3" fmla="*/ 621351 h 3728033"/>
              <a:gd name="connsiteX4" fmla="*/ 8183203 w 8183203"/>
              <a:gd name="connsiteY4" fmla="*/ 3106682 h 3728033"/>
              <a:gd name="connsiteX5" fmla="*/ 7561852 w 8183203"/>
              <a:gd name="connsiteY5" fmla="*/ 3728033 h 3728033"/>
              <a:gd name="connsiteX6" fmla="*/ 621351 w 8183203"/>
              <a:gd name="connsiteY6" fmla="*/ 3728033 h 3728033"/>
              <a:gd name="connsiteX7" fmla="*/ 0 w 8183203"/>
              <a:gd name="connsiteY7" fmla="*/ 3106682 h 3728033"/>
              <a:gd name="connsiteX8" fmla="*/ 0 w 8183203"/>
              <a:gd name="connsiteY8" fmla="*/ 621351 h 3728033"/>
              <a:gd name="connsiteX0" fmla="*/ 0 w 8183203"/>
              <a:gd name="connsiteY0" fmla="*/ 621351 h 3728033"/>
              <a:gd name="connsiteX1" fmla="*/ 621351 w 8183203"/>
              <a:gd name="connsiteY1" fmla="*/ 0 h 3728033"/>
              <a:gd name="connsiteX2" fmla="*/ 7561852 w 8183203"/>
              <a:gd name="connsiteY2" fmla="*/ 0 h 3728033"/>
              <a:gd name="connsiteX3" fmla="*/ 8183203 w 8183203"/>
              <a:gd name="connsiteY3" fmla="*/ 621351 h 3728033"/>
              <a:gd name="connsiteX4" fmla="*/ 8183203 w 8183203"/>
              <a:gd name="connsiteY4" fmla="*/ 3106682 h 3728033"/>
              <a:gd name="connsiteX5" fmla="*/ 7561852 w 8183203"/>
              <a:gd name="connsiteY5" fmla="*/ 3728033 h 3728033"/>
              <a:gd name="connsiteX6" fmla="*/ 621351 w 8183203"/>
              <a:gd name="connsiteY6" fmla="*/ 3728033 h 3728033"/>
              <a:gd name="connsiteX7" fmla="*/ 0 w 8183203"/>
              <a:gd name="connsiteY7" fmla="*/ 3106682 h 3728033"/>
              <a:gd name="connsiteX8" fmla="*/ 0 w 8183203"/>
              <a:gd name="connsiteY8" fmla="*/ 621351 h 372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3203" h="3728033" fill="none" extrusionOk="0">
                <a:moveTo>
                  <a:pt x="0" y="621351"/>
                </a:moveTo>
                <a:cubicBezTo>
                  <a:pt x="3365" y="369249"/>
                  <a:pt x="310271" y="53846"/>
                  <a:pt x="621351" y="0"/>
                </a:cubicBezTo>
                <a:cubicBezTo>
                  <a:pt x="1880422" y="97646"/>
                  <a:pt x="5257818" y="170199"/>
                  <a:pt x="7561852" y="0"/>
                </a:cubicBezTo>
                <a:cubicBezTo>
                  <a:pt x="7892970" y="-82916"/>
                  <a:pt x="8130456" y="262233"/>
                  <a:pt x="8183203" y="621351"/>
                </a:cubicBezTo>
                <a:cubicBezTo>
                  <a:pt x="8361935" y="1040709"/>
                  <a:pt x="7983942" y="2182477"/>
                  <a:pt x="8183203" y="3106682"/>
                </a:cubicBezTo>
                <a:cubicBezTo>
                  <a:pt x="8194230" y="3393878"/>
                  <a:pt x="7877127" y="3696771"/>
                  <a:pt x="7561852" y="3728033"/>
                </a:cubicBezTo>
                <a:cubicBezTo>
                  <a:pt x="4862700" y="3852744"/>
                  <a:pt x="2998659" y="3804167"/>
                  <a:pt x="621351" y="3728033"/>
                </a:cubicBezTo>
                <a:cubicBezTo>
                  <a:pt x="296690" y="3725941"/>
                  <a:pt x="-112469" y="3472085"/>
                  <a:pt x="0" y="3106682"/>
                </a:cubicBezTo>
                <a:cubicBezTo>
                  <a:pt x="90109" y="2162504"/>
                  <a:pt x="-38553" y="1492404"/>
                  <a:pt x="0" y="621351"/>
                </a:cubicBezTo>
                <a:close/>
              </a:path>
              <a:path w="8183203" h="3728033" stroke="0" extrusionOk="0">
                <a:moveTo>
                  <a:pt x="0" y="621351"/>
                </a:moveTo>
                <a:cubicBezTo>
                  <a:pt x="341" y="326022"/>
                  <a:pt x="305253" y="45307"/>
                  <a:pt x="621351" y="0"/>
                </a:cubicBezTo>
                <a:cubicBezTo>
                  <a:pt x="3739476" y="47570"/>
                  <a:pt x="6394684" y="105213"/>
                  <a:pt x="7561852" y="0"/>
                </a:cubicBezTo>
                <a:cubicBezTo>
                  <a:pt x="7873796" y="-8699"/>
                  <a:pt x="8204879" y="248758"/>
                  <a:pt x="8183203" y="621351"/>
                </a:cubicBezTo>
                <a:cubicBezTo>
                  <a:pt x="8242789" y="1455017"/>
                  <a:pt x="8310191" y="2526669"/>
                  <a:pt x="8183203" y="3106682"/>
                </a:cubicBezTo>
                <a:cubicBezTo>
                  <a:pt x="8125279" y="3466355"/>
                  <a:pt x="7881743" y="3718526"/>
                  <a:pt x="7561852" y="3728033"/>
                </a:cubicBezTo>
                <a:cubicBezTo>
                  <a:pt x="6435589" y="3469921"/>
                  <a:pt x="1397358" y="3812806"/>
                  <a:pt x="621351" y="3728033"/>
                </a:cubicBezTo>
                <a:cubicBezTo>
                  <a:pt x="284759" y="3765572"/>
                  <a:pt x="-31939" y="3417967"/>
                  <a:pt x="0" y="3106682"/>
                </a:cubicBezTo>
                <a:cubicBezTo>
                  <a:pt x="33350" y="2175539"/>
                  <a:pt x="58918" y="1618199"/>
                  <a:pt x="0" y="621351"/>
                </a:cubicBezTo>
                <a:close/>
              </a:path>
              <a:path w="8183203" h="3728033" fill="none" stroke="0" extrusionOk="0">
                <a:moveTo>
                  <a:pt x="0" y="621351"/>
                </a:moveTo>
                <a:cubicBezTo>
                  <a:pt x="17308" y="343480"/>
                  <a:pt x="315462" y="66524"/>
                  <a:pt x="621351" y="0"/>
                </a:cubicBezTo>
                <a:cubicBezTo>
                  <a:pt x="2605001" y="273716"/>
                  <a:pt x="4933278" y="385745"/>
                  <a:pt x="7561852" y="0"/>
                </a:cubicBezTo>
                <a:cubicBezTo>
                  <a:pt x="7888097" y="-41532"/>
                  <a:pt x="8173777" y="236637"/>
                  <a:pt x="8183203" y="621351"/>
                </a:cubicBezTo>
                <a:cubicBezTo>
                  <a:pt x="8299640" y="975387"/>
                  <a:pt x="8206003" y="1907333"/>
                  <a:pt x="8183203" y="3106682"/>
                </a:cubicBezTo>
                <a:cubicBezTo>
                  <a:pt x="8155057" y="3442544"/>
                  <a:pt x="7846716" y="3701710"/>
                  <a:pt x="7561852" y="3728033"/>
                </a:cubicBezTo>
                <a:cubicBezTo>
                  <a:pt x="4573890" y="3664854"/>
                  <a:pt x="2856636" y="3715981"/>
                  <a:pt x="621351" y="3728033"/>
                </a:cubicBezTo>
                <a:cubicBezTo>
                  <a:pt x="219913" y="3712900"/>
                  <a:pt x="-90561" y="3440857"/>
                  <a:pt x="0" y="3106682"/>
                </a:cubicBezTo>
                <a:cubicBezTo>
                  <a:pt x="30739" y="2306799"/>
                  <a:pt x="-59979" y="1616376"/>
                  <a:pt x="0" y="62135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183203"/>
                      <a:gd name="connsiteY0" fmla="*/ 621351 h 3728033"/>
                      <a:gd name="connsiteX1" fmla="*/ 621351 w 8183203"/>
                      <a:gd name="connsiteY1" fmla="*/ 0 h 3728033"/>
                      <a:gd name="connsiteX2" fmla="*/ 7561852 w 8183203"/>
                      <a:gd name="connsiteY2" fmla="*/ 0 h 3728033"/>
                      <a:gd name="connsiteX3" fmla="*/ 8183203 w 8183203"/>
                      <a:gd name="connsiteY3" fmla="*/ 621351 h 3728033"/>
                      <a:gd name="connsiteX4" fmla="*/ 8183203 w 8183203"/>
                      <a:gd name="connsiteY4" fmla="*/ 3106682 h 3728033"/>
                      <a:gd name="connsiteX5" fmla="*/ 7561852 w 8183203"/>
                      <a:gd name="connsiteY5" fmla="*/ 3728033 h 3728033"/>
                      <a:gd name="connsiteX6" fmla="*/ 621351 w 8183203"/>
                      <a:gd name="connsiteY6" fmla="*/ 3728033 h 3728033"/>
                      <a:gd name="connsiteX7" fmla="*/ 0 w 8183203"/>
                      <a:gd name="connsiteY7" fmla="*/ 3106682 h 3728033"/>
                      <a:gd name="connsiteX8" fmla="*/ 0 w 8183203"/>
                      <a:gd name="connsiteY8" fmla="*/ 621351 h 372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183203" h="3728033" fill="none" extrusionOk="0">
                        <a:moveTo>
                          <a:pt x="0" y="621351"/>
                        </a:moveTo>
                        <a:cubicBezTo>
                          <a:pt x="2261" y="339378"/>
                          <a:pt x="305674" y="46131"/>
                          <a:pt x="621351" y="0"/>
                        </a:cubicBezTo>
                        <a:cubicBezTo>
                          <a:pt x="2305334" y="72427"/>
                          <a:pt x="5209004" y="61419"/>
                          <a:pt x="7561852" y="0"/>
                        </a:cubicBezTo>
                        <a:cubicBezTo>
                          <a:pt x="7900337" y="-32204"/>
                          <a:pt x="8157085" y="270288"/>
                          <a:pt x="8183203" y="621351"/>
                        </a:cubicBezTo>
                        <a:cubicBezTo>
                          <a:pt x="8284079" y="988617"/>
                          <a:pt x="8075890" y="2001068"/>
                          <a:pt x="8183203" y="3106682"/>
                        </a:cubicBezTo>
                        <a:cubicBezTo>
                          <a:pt x="8186915" y="3431003"/>
                          <a:pt x="7887485" y="3708382"/>
                          <a:pt x="7561852" y="3728033"/>
                        </a:cubicBezTo>
                        <a:cubicBezTo>
                          <a:pt x="4596794" y="3757860"/>
                          <a:pt x="2986322" y="3648727"/>
                          <a:pt x="621351" y="3728033"/>
                        </a:cubicBezTo>
                        <a:cubicBezTo>
                          <a:pt x="288863" y="3726826"/>
                          <a:pt x="-49232" y="3459580"/>
                          <a:pt x="0" y="3106682"/>
                        </a:cubicBezTo>
                        <a:cubicBezTo>
                          <a:pt x="50037" y="2237106"/>
                          <a:pt x="770" y="1593841"/>
                          <a:pt x="0" y="621351"/>
                        </a:cubicBezTo>
                        <a:close/>
                      </a:path>
                      <a:path w="8183203" h="3728033" stroke="0" extrusionOk="0">
                        <a:moveTo>
                          <a:pt x="0" y="621351"/>
                        </a:moveTo>
                        <a:cubicBezTo>
                          <a:pt x="18238" y="283159"/>
                          <a:pt x="306637" y="59273"/>
                          <a:pt x="621351" y="0"/>
                        </a:cubicBezTo>
                        <a:cubicBezTo>
                          <a:pt x="3732699" y="123000"/>
                          <a:pt x="6246449" y="-96860"/>
                          <a:pt x="7561852" y="0"/>
                        </a:cubicBezTo>
                        <a:cubicBezTo>
                          <a:pt x="7891287" y="-10463"/>
                          <a:pt x="8198486" y="247378"/>
                          <a:pt x="8183203" y="621351"/>
                        </a:cubicBezTo>
                        <a:cubicBezTo>
                          <a:pt x="8186376" y="1461809"/>
                          <a:pt x="8277470" y="2519737"/>
                          <a:pt x="8183203" y="3106682"/>
                        </a:cubicBezTo>
                        <a:cubicBezTo>
                          <a:pt x="8123875" y="3471339"/>
                          <a:pt x="7896350" y="3726615"/>
                          <a:pt x="7561852" y="3728033"/>
                        </a:cubicBezTo>
                        <a:cubicBezTo>
                          <a:pt x="6426184" y="3567326"/>
                          <a:pt x="1403916" y="3767700"/>
                          <a:pt x="621351" y="3728033"/>
                        </a:cubicBezTo>
                        <a:cubicBezTo>
                          <a:pt x="271238" y="3726629"/>
                          <a:pt x="-27957" y="3437180"/>
                          <a:pt x="0" y="3106682"/>
                        </a:cubicBezTo>
                        <a:cubicBezTo>
                          <a:pt x="32216" y="2191339"/>
                          <a:pt x="57206" y="1645274"/>
                          <a:pt x="0" y="62135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CCFD1C-87DD-4EEE-9E63-FC8D3C6D1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502" y="495627"/>
            <a:ext cx="4749196" cy="12375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41F2E3-9EFA-5864-2AD2-65CFD3946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0842" y="1539962"/>
            <a:ext cx="5505165" cy="9205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263EA-FD28-8FA8-088E-981B41396C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214" y="2481770"/>
            <a:ext cx="8126672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92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38" y="481110"/>
            <a:ext cx="6812662" cy="5633786"/>
          </a:xfrm>
          <a:prstGeom prst="rect">
            <a:avLst/>
          </a:prstGeom>
        </p:spPr>
      </p:pic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184400" y="2219326"/>
            <a:ext cx="8001000" cy="23050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6163" y="2153022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 động 3. Tìm hiểu về hệ thống đê ở vùng Đồng bằng Bắc Bộ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1" r="74444" b="68889"/>
          <a:stretch/>
        </p:blipFill>
        <p:spPr>
          <a:xfrm>
            <a:off x="9563100" y="3771900"/>
            <a:ext cx="2377090" cy="299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9" t="-701" r="48775" b="68479"/>
          <a:stretch/>
        </p:blipFill>
        <p:spPr>
          <a:xfrm>
            <a:off x="1012277" y="3965713"/>
            <a:ext cx="2344245" cy="29557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8" t="-701" r="26110" b="68479"/>
          <a:stretch/>
        </p:blipFill>
        <p:spPr>
          <a:xfrm>
            <a:off x="-309137" y="3987800"/>
            <a:ext cx="2075355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79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409575" y="200025"/>
            <a:ext cx="114204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组合 19">
            <a:extLst>
              <a:ext uri="{FF2B5EF4-FFF2-40B4-BE49-F238E27FC236}">
                <a16:creationId xmlns:a16="http://schemas.microsoft.com/office/drawing/2014/main" id="{B54C2071-4941-0341-9831-A1DB45D0C8FA}"/>
              </a:ext>
            </a:extLst>
          </p:cNvPr>
          <p:cNvGrpSpPr/>
          <p:nvPr/>
        </p:nvGrpSpPr>
        <p:grpSpPr>
          <a:xfrm>
            <a:off x="161925" y="322192"/>
            <a:ext cx="11906250" cy="754133"/>
            <a:chOff x="692006" y="116442"/>
            <a:chExt cx="11176173" cy="2919244"/>
          </a:xfrm>
        </p:grpSpPr>
        <p:sp>
          <p:nvSpPr>
            <p:cNvPr id="3" name="矩形 16">
              <a:extLst>
                <a:ext uri="{FF2B5EF4-FFF2-40B4-BE49-F238E27FC236}">
                  <a16:creationId xmlns:a16="http://schemas.microsoft.com/office/drawing/2014/main" id="{9CCFFBB1-2513-AB38-B3CD-886752E0EA64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矩形 16">
              <a:extLst>
                <a:ext uri="{FF2B5EF4-FFF2-40B4-BE49-F238E27FC236}">
                  <a16:creationId xmlns:a16="http://schemas.microsoft.com/office/drawing/2014/main" id="{555BA0E4-DA5D-B48A-70FC-016CEB1F6D9D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70">
            <a:extLst>
              <a:ext uri="{FF2B5EF4-FFF2-40B4-BE49-F238E27FC236}">
                <a16:creationId xmlns:a16="http://schemas.microsoft.com/office/drawing/2014/main" id="{93E31219-012C-9E7F-84E7-E987A3F51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4" y="333981"/>
            <a:ext cx="111369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noProof="1">
                <a:solidFill>
                  <a:srgbClr val="FF6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 thông tin, quan sát hình 5 và trả lời câu hỏi: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FF6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153174-C4E3-84AB-8C6E-20B8C9A83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1571624"/>
            <a:ext cx="7429500" cy="44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437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409575" y="200025"/>
            <a:ext cx="114204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4784A-CBCE-0620-3932-BC22CE196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30" y="2399400"/>
            <a:ext cx="4170070" cy="29589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CB0A42-2E55-0686-3A40-F44ECDD974F8}"/>
              </a:ext>
            </a:extLst>
          </p:cNvPr>
          <p:cNvGrpSpPr/>
          <p:nvPr/>
        </p:nvGrpSpPr>
        <p:grpSpPr>
          <a:xfrm>
            <a:off x="4733925" y="1943101"/>
            <a:ext cx="7029450" cy="990600"/>
            <a:chOff x="761086" y="2540001"/>
            <a:chExt cx="10520907" cy="19493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D4C7B26-C221-1F6A-FEF3-36DBDFFBA642}"/>
                </a:ext>
              </a:extLst>
            </p:cNvPr>
            <p:cNvGrpSpPr/>
            <p:nvPr/>
          </p:nvGrpSpPr>
          <p:grpSpPr>
            <a:xfrm>
              <a:off x="1062408" y="2540001"/>
              <a:ext cx="10219585" cy="1949367"/>
              <a:chOff x="986208" y="774700"/>
              <a:chExt cx="10219585" cy="553368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C78D0D4-BC3B-571D-3EFF-D66418E4C832}"/>
                  </a:ext>
                </a:extLst>
              </p:cNvPr>
              <p:cNvGrpSpPr/>
              <p:nvPr/>
            </p:nvGrpSpPr>
            <p:grpSpPr>
              <a:xfrm>
                <a:off x="986208" y="774700"/>
                <a:ext cx="10219585" cy="5533688"/>
                <a:chOff x="986208" y="774700"/>
                <a:chExt cx="10219585" cy="5533688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8AF62BAB-3674-56B0-BDF1-B5BB8728E620}"/>
                    </a:ext>
                  </a:extLst>
                </p:cNvPr>
                <p:cNvSpPr/>
                <p:nvPr/>
              </p:nvSpPr>
              <p:spPr>
                <a:xfrm>
                  <a:off x="986208" y="774700"/>
                  <a:ext cx="10219585" cy="5533688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4C97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E09FF1FD-E317-B219-844B-E47567B6771E}"/>
                    </a:ext>
                  </a:extLst>
                </p:cNvPr>
                <p:cNvSpPr/>
                <p:nvPr/>
              </p:nvSpPr>
              <p:spPr>
                <a:xfrm>
                  <a:off x="1161143" y="957492"/>
                  <a:ext cx="9869714" cy="4943019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标题 1">
                <a:extLst>
                  <a:ext uri="{FF2B5EF4-FFF2-40B4-BE49-F238E27FC236}">
                    <a16:creationId xmlns:a16="http://schemas.microsoft.com/office/drawing/2014/main" id="{35B670A6-30B7-B597-60A6-2C16472419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8632" y="1461557"/>
                <a:ext cx="8274735" cy="397492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 Medium" panose="00000600000000000000" pitchFamily="2" charset="0"/>
                  <a:ea typeface="仓耳章鱼小丸子体 W01" panose="02020400000000000000" pitchFamily="18" charset="-122"/>
                  <a:cs typeface="#9Slide03 Arima Madurai Medium" panose="00000600000000000000" pitchFamily="2" charset="0"/>
                </a:endParaRPr>
              </a:p>
            </p:txBody>
          </p:sp>
        </p:grpSp>
        <p:pic>
          <p:nvPicPr>
            <p:cNvPr id="11" name="Picture 2" descr="Dấu chấm hỏi png | PNGEgg">
              <a:extLst>
                <a:ext uri="{FF2B5EF4-FFF2-40B4-BE49-F238E27FC236}">
                  <a16:creationId xmlns:a16="http://schemas.microsoft.com/office/drawing/2014/main" id="{AB458F0F-0157-529C-CD82-B423283EF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94" b="96542" l="9483" r="89943">
                          <a14:foregroundMark x1="36207" y1="8934" x2="65230" y2="6916"/>
                          <a14:foregroundMark x1="65230" y1="6916" x2="67241" y2="8357"/>
                          <a14:foregroundMark x1="44828" y1="85014" x2="53448" y2="88473"/>
                          <a14:foregroundMark x1="46552" y1="2594" x2="59195" y2="2594"/>
                          <a14:foregroundMark x1="47126" y1="96542" x2="52299" y2="959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86" y="2566480"/>
              <a:ext cx="1877339" cy="187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76EB46-E610-9E6B-8774-A8D1B731774F}"/>
                </a:ext>
              </a:extLst>
            </p:cNvPr>
            <p:cNvSpPr/>
            <p:nvPr/>
          </p:nvSpPr>
          <p:spPr>
            <a:xfrm>
              <a:off x="2288520" y="2973328"/>
              <a:ext cx="8584663" cy="86723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Mô tả hệ thống đê sông Hồng?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59865B-1C3E-0A81-8F29-F15C0D9E8BA4}"/>
              </a:ext>
            </a:extLst>
          </p:cNvPr>
          <p:cNvGrpSpPr/>
          <p:nvPr/>
        </p:nvGrpSpPr>
        <p:grpSpPr>
          <a:xfrm>
            <a:off x="5038725" y="3254744"/>
            <a:ext cx="7029450" cy="1279156"/>
            <a:chOff x="761086" y="2347038"/>
            <a:chExt cx="10520907" cy="214233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FE5A82-5A7D-3F7F-4307-31DF439D4509}"/>
                </a:ext>
              </a:extLst>
            </p:cNvPr>
            <p:cNvGrpSpPr/>
            <p:nvPr/>
          </p:nvGrpSpPr>
          <p:grpSpPr>
            <a:xfrm>
              <a:off x="1062408" y="2540001"/>
              <a:ext cx="10219585" cy="1949367"/>
              <a:chOff x="986208" y="774700"/>
              <a:chExt cx="10219585" cy="553368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BDE8FB4-E672-7AE0-6915-8E3C7A8FC76C}"/>
                  </a:ext>
                </a:extLst>
              </p:cNvPr>
              <p:cNvGrpSpPr/>
              <p:nvPr/>
            </p:nvGrpSpPr>
            <p:grpSpPr>
              <a:xfrm>
                <a:off x="986208" y="774700"/>
                <a:ext cx="10219585" cy="5533688"/>
                <a:chOff x="986208" y="774700"/>
                <a:chExt cx="10219585" cy="5533688"/>
              </a:xfrm>
            </p:grpSpPr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8042FED3-FEEA-67D7-C638-C5F863B097A5}"/>
                    </a:ext>
                  </a:extLst>
                </p:cNvPr>
                <p:cNvSpPr/>
                <p:nvPr/>
              </p:nvSpPr>
              <p:spPr>
                <a:xfrm>
                  <a:off x="986208" y="774700"/>
                  <a:ext cx="10219585" cy="5533688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4C97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8CFEEE7E-03C7-208D-3ADC-D6233C381E60}"/>
                    </a:ext>
                  </a:extLst>
                </p:cNvPr>
                <p:cNvSpPr/>
                <p:nvPr/>
              </p:nvSpPr>
              <p:spPr>
                <a:xfrm>
                  <a:off x="1161143" y="957492"/>
                  <a:ext cx="9869714" cy="4943019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标题 1">
                <a:extLst>
                  <a:ext uri="{FF2B5EF4-FFF2-40B4-BE49-F238E27FC236}">
                    <a16:creationId xmlns:a16="http://schemas.microsoft.com/office/drawing/2014/main" id="{AD4B3BD2-58E9-E1D6-337B-65DE2C4686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8632" y="1461557"/>
                <a:ext cx="8274735" cy="397492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 Medium" panose="00000600000000000000" pitchFamily="2" charset="0"/>
                  <a:ea typeface="仓耳章鱼小丸子体 W01" panose="02020400000000000000" pitchFamily="18" charset="-122"/>
                  <a:cs typeface="#9Slide03 Arima Madurai Medium" panose="00000600000000000000" pitchFamily="2" charset="0"/>
                </a:endParaRPr>
              </a:p>
            </p:txBody>
          </p:sp>
        </p:grpSp>
        <p:pic>
          <p:nvPicPr>
            <p:cNvPr id="20" name="Picture 2" descr="Dấu chấm hỏi png | PNGEgg">
              <a:extLst>
                <a:ext uri="{FF2B5EF4-FFF2-40B4-BE49-F238E27FC236}">
                  <a16:creationId xmlns:a16="http://schemas.microsoft.com/office/drawing/2014/main" id="{48A8B5B8-CC64-E647-B4CE-04CB27BED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94" b="96542" l="9483" r="89943">
                          <a14:foregroundMark x1="36207" y1="8934" x2="65230" y2="6916"/>
                          <a14:foregroundMark x1="65230" y1="6916" x2="67241" y2="8357"/>
                          <a14:foregroundMark x1="44828" y1="85014" x2="53448" y2="88473"/>
                          <a14:foregroundMark x1="46552" y1="2594" x2="59195" y2="2594"/>
                          <a14:foregroundMark x1="47126" y1="96542" x2="52299" y2="959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86" y="2566480"/>
              <a:ext cx="1877339" cy="187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35F71DC-4174-474E-A79F-14A8D054D999}"/>
                </a:ext>
              </a:extLst>
            </p:cNvPr>
            <p:cNvSpPr/>
            <p:nvPr/>
          </p:nvSpPr>
          <p:spPr>
            <a:xfrm>
              <a:off x="2288519" y="2347038"/>
              <a:ext cx="8584663" cy="21198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 vai trò của hệ thống đê ở vùng Đồng bằng Bắc Bộ?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787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28600" y="200025"/>
            <a:ext cx="117252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Dự án Đê chống ngập sông Hồng đáp ứng yêu cầu vượt lũ tiểu mãn">
            <a:extLst>
              <a:ext uri="{FF2B5EF4-FFF2-40B4-BE49-F238E27FC236}">
                <a16:creationId xmlns:a16="http://schemas.microsoft.com/office/drawing/2014/main" id="{A0A9D4C8-A754-F1A5-08A5-637757AFF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381">
            <a:off x="434790" y="368915"/>
            <a:ext cx="4976088" cy="2940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Hà Nội muốn đẩy đê ra sát bờ sông Hồng, mở rộng nội đô">
            <a:extLst>
              <a:ext uri="{FF2B5EF4-FFF2-40B4-BE49-F238E27FC236}">
                <a16:creationId xmlns:a16="http://schemas.microsoft.com/office/drawing/2014/main" id="{84F07E6D-A389-931E-A9CB-D9C67409A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084">
            <a:off x="333375" y="3204524"/>
            <a:ext cx="4791076" cy="3034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CD384C-9EF2-4669-919D-960455C387FC}"/>
              </a:ext>
            </a:extLst>
          </p:cNvPr>
          <p:cNvSpPr txBox="1"/>
          <p:nvPr/>
        </p:nvSpPr>
        <p:spPr>
          <a:xfrm>
            <a:off x="5838825" y="1543556"/>
            <a:ext cx="6105525" cy="3970318"/>
          </a:xfrm>
          <a:custGeom>
            <a:avLst/>
            <a:gdLst>
              <a:gd name="connsiteX0" fmla="*/ 0 w 6105525"/>
              <a:gd name="connsiteY0" fmla="*/ 0 h 3970318"/>
              <a:gd name="connsiteX1" fmla="*/ 6105525 w 6105525"/>
              <a:gd name="connsiteY1" fmla="*/ 0 h 3970318"/>
              <a:gd name="connsiteX2" fmla="*/ 6105525 w 6105525"/>
              <a:gd name="connsiteY2" fmla="*/ 3970318 h 3970318"/>
              <a:gd name="connsiteX3" fmla="*/ 0 w 6105525"/>
              <a:gd name="connsiteY3" fmla="*/ 3970318 h 3970318"/>
              <a:gd name="connsiteX4" fmla="*/ 0 w 6105525"/>
              <a:gd name="connsiteY4" fmla="*/ 0 h 39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5525" h="3970318" fill="none" extrusionOk="0">
                <a:moveTo>
                  <a:pt x="0" y="0"/>
                </a:moveTo>
                <a:cubicBezTo>
                  <a:pt x="1840068" y="5222"/>
                  <a:pt x="5162371" y="24918"/>
                  <a:pt x="6105525" y="0"/>
                </a:cubicBezTo>
                <a:cubicBezTo>
                  <a:pt x="5944280" y="1829008"/>
                  <a:pt x="6061765" y="3125566"/>
                  <a:pt x="6105525" y="3970318"/>
                </a:cubicBezTo>
                <a:cubicBezTo>
                  <a:pt x="4403183" y="3805557"/>
                  <a:pt x="2974720" y="4088468"/>
                  <a:pt x="0" y="3970318"/>
                </a:cubicBezTo>
                <a:cubicBezTo>
                  <a:pt x="-55725" y="3207206"/>
                  <a:pt x="17072" y="923270"/>
                  <a:pt x="0" y="0"/>
                </a:cubicBezTo>
                <a:close/>
              </a:path>
              <a:path w="6105525" h="3970318" stroke="0" extrusionOk="0">
                <a:moveTo>
                  <a:pt x="0" y="0"/>
                </a:moveTo>
                <a:cubicBezTo>
                  <a:pt x="2184819" y="11849"/>
                  <a:pt x="3090976" y="-161459"/>
                  <a:pt x="6105525" y="0"/>
                </a:cubicBezTo>
                <a:cubicBezTo>
                  <a:pt x="6108655" y="1825924"/>
                  <a:pt x="6004349" y="2863548"/>
                  <a:pt x="6105525" y="3970318"/>
                </a:cubicBezTo>
                <a:cubicBezTo>
                  <a:pt x="3266510" y="3824458"/>
                  <a:pt x="1158239" y="3891994"/>
                  <a:pt x="0" y="3970318"/>
                </a:cubicBezTo>
                <a:cubicBezTo>
                  <a:pt x="74291" y="3446360"/>
                  <a:pt x="168006" y="762610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cs typeface="Arial" panose="020B0604020202020204" pitchFamily="34" charset="0"/>
              </a:rPr>
              <a:t>Đê sông Hồng là hệ thống đê lớn nhất nước ta với chiều dài hàng nghìn km. </a:t>
            </a:r>
            <a:endParaRPr lang="en-US" sz="2800" dirty="0"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cs typeface="Arial" panose="020B0604020202020204" pitchFamily="34" charset="0"/>
              </a:rPr>
              <a:t>Đê được đắp bằng đất thành những đường cao, to dọc hai bên bờ sông. </a:t>
            </a:r>
            <a:endParaRPr lang="en-US" sz="2800" dirty="0"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dirty="0">
                <a:cs typeface="Arial" panose="020B0604020202020204" pitchFamily="34" charset="0"/>
              </a:rPr>
              <a:t>Hiện nay, phần lớn một đê đã được trải nhựa hoặc bê tông và nâng cấp để kiến cố hơn.</a:t>
            </a:r>
          </a:p>
        </p:txBody>
      </p:sp>
    </p:spTree>
    <p:extLst>
      <p:ext uri="{BB962C8B-B14F-4D97-AF65-F5344CB8AC3E}">
        <p14:creationId xmlns:p14="http://schemas.microsoft.com/office/powerpoint/2010/main" val="1300522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28600" y="200025"/>
            <a:ext cx="117252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à Nội căng mình đắp bao cát chống tràn đê sông Bùi - Báo Công an Nhân dân  điện tử">
            <a:extLst>
              <a:ext uri="{FF2B5EF4-FFF2-40B4-BE49-F238E27FC236}">
                <a16:creationId xmlns:a16="http://schemas.microsoft.com/office/drawing/2014/main" id="{21E50996-83AB-A3BB-C6AD-DBEDD7EBD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38313"/>
            <a:ext cx="6286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0F55D1-D6BD-0B6F-49DE-E5D074E4A1DE}"/>
              </a:ext>
            </a:extLst>
          </p:cNvPr>
          <p:cNvSpPr txBox="1"/>
          <p:nvPr/>
        </p:nvSpPr>
        <p:spPr>
          <a:xfrm>
            <a:off x="6934201" y="1819781"/>
            <a:ext cx="4781550" cy="3416320"/>
          </a:xfrm>
          <a:custGeom>
            <a:avLst/>
            <a:gdLst>
              <a:gd name="connsiteX0" fmla="*/ 0 w 4781550"/>
              <a:gd name="connsiteY0" fmla="*/ 0 h 3416320"/>
              <a:gd name="connsiteX1" fmla="*/ 4781550 w 4781550"/>
              <a:gd name="connsiteY1" fmla="*/ 0 h 3416320"/>
              <a:gd name="connsiteX2" fmla="*/ 4781550 w 4781550"/>
              <a:gd name="connsiteY2" fmla="*/ 3416320 h 3416320"/>
              <a:gd name="connsiteX3" fmla="*/ 0 w 4781550"/>
              <a:gd name="connsiteY3" fmla="*/ 3416320 h 3416320"/>
              <a:gd name="connsiteX4" fmla="*/ 0 w 4781550"/>
              <a:gd name="connsiteY4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3416320" fill="none" extrusionOk="0">
                <a:moveTo>
                  <a:pt x="0" y="0"/>
                </a:moveTo>
                <a:cubicBezTo>
                  <a:pt x="2343749" y="5222"/>
                  <a:pt x="2393090" y="24918"/>
                  <a:pt x="4781550" y="0"/>
                </a:cubicBezTo>
                <a:cubicBezTo>
                  <a:pt x="4620305" y="1219428"/>
                  <a:pt x="4737790" y="2405311"/>
                  <a:pt x="4781550" y="3416320"/>
                </a:cubicBezTo>
                <a:cubicBezTo>
                  <a:pt x="2750919" y="3251559"/>
                  <a:pt x="1009950" y="3534470"/>
                  <a:pt x="0" y="3416320"/>
                </a:cubicBezTo>
                <a:cubicBezTo>
                  <a:pt x="-55725" y="3041098"/>
                  <a:pt x="17072" y="1237259"/>
                  <a:pt x="0" y="0"/>
                </a:cubicBezTo>
                <a:close/>
              </a:path>
              <a:path w="4781550" h="3416320" stroke="0" extrusionOk="0">
                <a:moveTo>
                  <a:pt x="0" y="0"/>
                </a:moveTo>
                <a:cubicBezTo>
                  <a:pt x="1869511" y="11849"/>
                  <a:pt x="3057272" y="-161459"/>
                  <a:pt x="4781550" y="0"/>
                </a:cubicBezTo>
                <a:cubicBezTo>
                  <a:pt x="4784680" y="1548882"/>
                  <a:pt x="4680374" y="2955689"/>
                  <a:pt x="4781550" y="3416320"/>
                </a:cubicBezTo>
                <a:cubicBezTo>
                  <a:pt x="2665631" y="3270460"/>
                  <a:pt x="2111956" y="3337996"/>
                  <a:pt x="0" y="3416320"/>
                </a:cubicBezTo>
                <a:cubicBezTo>
                  <a:pt x="74291" y="2504704"/>
                  <a:pt x="168006" y="1519919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cs typeface="Arial" panose="020B0604020202020204" pitchFamily="34" charset="0"/>
              </a:rPr>
              <a:t>Hệ thống đê giúp người dân ở vùng Đồng bằng Bắc Bộ ngăn lũ lụt và trồng lúa nhiều vụ trong năm.</a:t>
            </a:r>
          </a:p>
        </p:txBody>
      </p:sp>
    </p:spTree>
    <p:extLst>
      <p:ext uri="{BB962C8B-B14F-4D97-AF65-F5344CB8AC3E}">
        <p14:creationId xmlns:p14="http://schemas.microsoft.com/office/powerpoint/2010/main" val="1474353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2" y="-89003"/>
            <a:ext cx="10458998" cy="649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681" y="3281382"/>
            <a:ext cx="2735467" cy="3576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28A77-21F6-A059-B282-A3458136D43B}"/>
              </a:ext>
            </a:extLst>
          </p:cNvPr>
          <p:cNvSpPr txBox="1"/>
          <p:nvPr/>
        </p:nvSpPr>
        <p:spPr>
          <a:xfrm>
            <a:off x="3200400" y="1638300"/>
            <a:ext cx="556260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600" b="1" dirty="0">
                <a:effectLst/>
                <a:ea typeface="Calibri" panose="020F0502020204030204" pitchFamily="34" charset="0"/>
              </a:rPr>
              <a:t>Làng em có con đê chạy qua không?</a:t>
            </a:r>
            <a:endParaRPr lang="en-US" sz="3600" b="1" dirty="0">
              <a:effectLst/>
              <a:ea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nl-NL" sz="3600" b="1" dirty="0">
                <a:effectLst/>
                <a:ea typeface="Calibri" panose="020F0502020204030204" pitchFamily="34" charset="0"/>
              </a:rPr>
              <a:t>Em cần làm gì để bảo vệ con đê ở quê em?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40928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25741"/>
          <a:stretch/>
        </p:blipFill>
        <p:spPr>
          <a:xfrm>
            <a:off x="0" y="1930400"/>
            <a:ext cx="12192000" cy="492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3"/>
          <a:stretch/>
        </p:blipFill>
        <p:spPr>
          <a:xfrm>
            <a:off x="9639300" y="2663587"/>
            <a:ext cx="2552700" cy="4194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7"/>
          <a:stretch/>
        </p:blipFill>
        <p:spPr>
          <a:xfrm>
            <a:off x="0" y="2390775"/>
            <a:ext cx="2565400" cy="446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FA801F-9735-1B9A-4ED2-F68808BB1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859" y="631206"/>
            <a:ext cx="7846232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963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409575" y="200025"/>
            <a:ext cx="114204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组合 19">
            <a:extLst>
              <a:ext uri="{FF2B5EF4-FFF2-40B4-BE49-F238E27FC236}">
                <a16:creationId xmlns:a16="http://schemas.microsoft.com/office/drawing/2014/main" id="{B54C2071-4941-0341-9831-A1DB45D0C8FA}"/>
              </a:ext>
            </a:extLst>
          </p:cNvPr>
          <p:cNvGrpSpPr/>
          <p:nvPr/>
        </p:nvGrpSpPr>
        <p:grpSpPr>
          <a:xfrm>
            <a:off x="161925" y="322192"/>
            <a:ext cx="11906250" cy="1039883"/>
            <a:chOff x="692006" y="116442"/>
            <a:chExt cx="11176173" cy="2919244"/>
          </a:xfrm>
        </p:grpSpPr>
        <p:sp>
          <p:nvSpPr>
            <p:cNvPr id="3" name="矩形 16">
              <a:extLst>
                <a:ext uri="{FF2B5EF4-FFF2-40B4-BE49-F238E27FC236}">
                  <a16:creationId xmlns:a16="http://schemas.microsoft.com/office/drawing/2014/main" id="{9CCFFBB1-2513-AB38-B3CD-886752E0EA64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矩形 16">
              <a:extLst>
                <a:ext uri="{FF2B5EF4-FFF2-40B4-BE49-F238E27FC236}">
                  <a16:creationId xmlns:a16="http://schemas.microsoft.com/office/drawing/2014/main" id="{555BA0E4-DA5D-B48A-70FC-016CEB1F6D9D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" name="Rectangle 70">
            <a:extLst>
              <a:ext uri="{FF2B5EF4-FFF2-40B4-BE49-F238E27FC236}">
                <a16:creationId xmlns:a16="http://schemas.microsoft.com/office/drawing/2014/main" id="{93E31219-012C-9E7F-84E7-E987A3F51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4" y="333981"/>
            <a:ext cx="111369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noProof="1">
                <a:solidFill>
                  <a:srgbClr val="FF6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Chọn ý ở cột A sao cho phù hợp với ý ở cột B để tạo thành thông tin hoàn chỉnh và ghi kết quả vào vở.</a:t>
            </a:r>
            <a:endParaRPr kumimoji="0" lang="en-US" altLang="zh-CN" b="1" i="0" u="none" strike="noStrike" kern="1200" cap="none" spc="0" normalizeH="0" baseline="0" noProof="1">
              <a:ln>
                <a:noFill/>
              </a:ln>
              <a:solidFill>
                <a:srgbClr val="FF6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E2553E0-5801-0A0C-C6A7-C8B1AA708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592671"/>
              </p:ext>
            </p:extLst>
          </p:nvPr>
        </p:nvGraphicFramePr>
        <p:xfrm>
          <a:off x="812800" y="1628775"/>
          <a:ext cx="10674350" cy="47494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37175">
                  <a:extLst>
                    <a:ext uri="{9D8B030D-6E8A-4147-A177-3AD203B41FA5}">
                      <a16:colId xmlns:a16="http://schemas.microsoft.com/office/drawing/2014/main" val="744574763"/>
                    </a:ext>
                  </a:extLst>
                </a:gridCol>
                <a:gridCol w="5337175">
                  <a:extLst>
                    <a:ext uri="{9D8B030D-6E8A-4147-A177-3AD203B41FA5}">
                      <a16:colId xmlns:a16="http://schemas.microsoft.com/office/drawing/2014/main" val="1652204933"/>
                    </a:ext>
                  </a:extLst>
                </a:gridCol>
              </a:tblGrid>
              <a:tr h="6346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187680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1. 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</a:rPr>
                        <a:t>Ngườ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yếu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lúa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lớn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nước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11439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2.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cư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tập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trung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b)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chạm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dệt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lụa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gốm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23547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c)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chế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ngập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vụ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năm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42851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nghề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như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d)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tộc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Kinh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6269"/>
                  </a:ext>
                </a:extLst>
              </a:tr>
              <a:tr h="6769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5.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đê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Bắc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e)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kiện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nhiên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thuận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lợi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sản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15798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03DEB9-6E84-C78B-ABB4-F487D98799F7}"/>
              </a:ext>
            </a:extLst>
          </p:cNvPr>
          <p:cNvCxnSpPr/>
          <p:nvPr/>
        </p:nvCxnSpPr>
        <p:spPr>
          <a:xfrm>
            <a:off x="6010275" y="2619375"/>
            <a:ext cx="190500" cy="2447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017DDB-CA07-B080-E260-39A529032630}"/>
              </a:ext>
            </a:extLst>
          </p:cNvPr>
          <p:cNvCxnSpPr>
            <a:cxnSpLocks/>
          </p:cNvCxnSpPr>
          <p:nvPr/>
        </p:nvCxnSpPr>
        <p:spPr>
          <a:xfrm>
            <a:off x="3495675" y="3657600"/>
            <a:ext cx="278130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44F005-4EE1-7893-AB74-5952BE25461A}"/>
              </a:ext>
            </a:extLst>
          </p:cNvPr>
          <p:cNvCxnSpPr>
            <a:cxnSpLocks/>
          </p:cNvCxnSpPr>
          <p:nvPr/>
        </p:nvCxnSpPr>
        <p:spPr>
          <a:xfrm flipV="1">
            <a:off x="3724275" y="2609850"/>
            <a:ext cx="2667000" cy="15906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D674D1-35DD-A6E2-309D-A318778EED38}"/>
              </a:ext>
            </a:extLst>
          </p:cNvPr>
          <p:cNvCxnSpPr>
            <a:cxnSpLocks/>
          </p:cNvCxnSpPr>
          <p:nvPr/>
        </p:nvCxnSpPr>
        <p:spPr>
          <a:xfrm flipV="1">
            <a:off x="4324350" y="3495675"/>
            <a:ext cx="1971675" cy="1876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EE07FA-1A41-B65F-B2F1-A7BB8DAAC283}"/>
              </a:ext>
            </a:extLst>
          </p:cNvPr>
          <p:cNvCxnSpPr>
            <a:cxnSpLocks/>
          </p:cNvCxnSpPr>
          <p:nvPr/>
        </p:nvCxnSpPr>
        <p:spPr>
          <a:xfrm flipV="1">
            <a:off x="6029325" y="4210050"/>
            <a:ext cx="323850" cy="1628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58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25741"/>
          <a:stretch/>
        </p:blipFill>
        <p:spPr>
          <a:xfrm>
            <a:off x="0" y="1930400"/>
            <a:ext cx="12192000" cy="492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3"/>
          <a:stretch/>
        </p:blipFill>
        <p:spPr>
          <a:xfrm>
            <a:off x="9639300" y="2663587"/>
            <a:ext cx="2552700" cy="4194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7"/>
          <a:stretch/>
        </p:blipFill>
        <p:spPr>
          <a:xfrm>
            <a:off x="0" y="2390775"/>
            <a:ext cx="2565400" cy="4467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F60161-FDF1-E429-508D-7FC900E06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222" y="297831"/>
            <a:ext cx="736460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72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28600" y="200025"/>
            <a:ext cx="117252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F55D1-D6BD-0B6F-49DE-E5D074E4A1DE}"/>
              </a:ext>
            </a:extLst>
          </p:cNvPr>
          <p:cNvSpPr txBox="1"/>
          <p:nvPr/>
        </p:nvSpPr>
        <p:spPr>
          <a:xfrm>
            <a:off x="1362075" y="114806"/>
            <a:ext cx="9315451" cy="1200329"/>
          </a:xfrm>
          <a:custGeom>
            <a:avLst/>
            <a:gdLst>
              <a:gd name="connsiteX0" fmla="*/ 0 w 9315451"/>
              <a:gd name="connsiteY0" fmla="*/ 0 h 1200329"/>
              <a:gd name="connsiteX1" fmla="*/ 9315451 w 9315451"/>
              <a:gd name="connsiteY1" fmla="*/ 0 h 1200329"/>
              <a:gd name="connsiteX2" fmla="*/ 9315451 w 9315451"/>
              <a:gd name="connsiteY2" fmla="*/ 1200329 h 1200329"/>
              <a:gd name="connsiteX3" fmla="*/ 0 w 9315451"/>
              <a:gd name="connsiteY3" fmla="*/ 1200329 h 1200329"/>
              <a:gd name="connsiteX4" fmla="*/ 0 w 9315451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5451" h="1200329" fill="none" extrusionOk="0">
                <a:moveTo>
                  <a:pt x="0" y="0"/>
                </a:moveTo>
                <a:cubicBezTo>
                  <a:pt x="1768687" y="5222"/>
                  <a:pt x="5399651" y="24918"/>
                  <a:pt x="9315451" y="0"/>
                </a:cubicBezTo>
                <a:cubicBezTo>
                  <a:pt x="9382185" y="180425"/>
                  <a:pt x="9368468" y="1037242"/>
                  <a:pt x="9315451" y="1200329"/>
                </a:cubicBezTo>
                <a:cubicBezTo>
                  <a:pt x="5444169" y="1035568"/>
                  <a:pt x="96011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9315451" h="1200329" stroke="0" extrusionOk="0">
                <a:moveTo>
                  <a:pt x="0" y="0"/>
                </a:moveTo>
                <a:cubicBezTo>
                  <a:pt x="1705720" y="11849"/>
                  <a:pt x="5141818" y="-161459"/>
                  <a:pt x="9315451" y="0"/>
                </a:cubicBezTo>
                <a:cubicBezTo>
                  <a:pt x="9240409" y="255061"/>
                  <a:pt x="9385973" y="845340"/>
                  <a:pt x="9315451" y="1200329"/>
                </a:cubicBezTo>
                <a:cubicBezTo>
                  <a:pt x="6303989" y="1054469"/>
                  <a:pt x="175728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Chia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 ảnh về một sản phẩm thủ công truyền thống ở vùng Đồng bằng Bắc Bộ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1E966-596A-A946-BC31-D30D3AAB2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1738312"/>
            <a:ext cx="90678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38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38" y="481110"/>
            <a:ext cx="6812662" cy="5633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90">
            <a:off x="-38100" y="-930178"/>
            <a:ext cx="5270500" cy="3762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101">
            <a:off x="7709077" y="2840845"/>
            <a:ext cx="4544670" cy="45446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ED2DB5-2FDB-BBF1-B0D2-44C90F325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856" y="2125083"/>
            <a:ext cx="836443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13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28600" y="200025"/>
            <a:ext cx="11725275" cy="6457950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14E60-7EAD-FD00-E0D5-5AB0CF635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4" y="1514474"/>
            <a:ext cx="10039929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25741"/>
          <a:stretch/>
        </p:blipFill>
        <p:spPr>
          <a:xfrm>
            <a:off x="0" y="1930400"/>
            <a:ext cx="12192000" cy="49276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5062" y="773493"/>
            <a:ext cx="5715000" cy="4055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4839390" y="613535"/>
            <a:ext cx="2834116" cy="217729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848915" y="2762250"/>
            <a:ext cx="2834116" cy="20193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7683031" y="575432"/>
            <a:ext cx="2834116" cy="2186817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7692556" y="2762250"/>
            <a:ext cx="2834116" cy="20192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91568" y="5632227"/>
            <a:ext cx="1045205" cy="1146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132660-D272-F8D0-2D49-82B2980F05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4999" y="283585"/>
            <a:ext cx="2280102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95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024" y="3012643"/>
            <a:ext cx="2088108" cy="38689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4" t="1982" r="-1031" b="-1982"/>
          <a:stretch/>
        </p:blipFill>
        <p:spPr>
          <a:xfrm>
            <a:off x="644404" y="3012643"/>
            <a:ext cx="2153958" cy="384535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30116" y="1007714"/>
            <a:ext cx="7677151" cy="2566558"/>
            <a:chOff x="2530116" y="1007714"/>
            <a:chExt cx="7677151" cy="2566558"/>
          </a:xfrm>
        </p:grpSpPr>
        <p:grpSp>
          <p:nvGrpSpPr>
            <p:cNvPr id="8" name="Group 7"/>
            <p:cNvGrpSpPr/>
            <p:nvPr/>
          </p:nvGrpSpPr>
          <p:grpSpPr>
            <a:xfrm>
              <a:off x="2530116" y="1007714"/>
              <a:ext cx="7677151" cy="2566558"/>
              <a:chOff x="1594335" y="1949921"/>
              <a:chExt cx="9003323" cy="347784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94335" y="1949921"/>
                <a:ext cx="9003323" cy="3477846"/>
              </a:xfrm>
              <a:prstGeom prst="roundRect">
                <a:avLst/>
              </a:prstGeom>
              <a:solidFill>
                <a:srgbClr val="3CF4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825852" y="2122969"/>
                <a:ext cx="8540294" cy="3175728"/>
              </a:xfrm>
              <a:prstGeom prst="roundRect">
                <a:avLst/>
              </a:prstGeom>
              <a:solidFill>
                <a:srgbClr val="D3F5F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124548" y="1255526"/>
              <a:ext cx="654367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 mình vừa bị mất một bức tranh rất đẹp, các bạn hãy giúp mình tìm lại bức tranh đó bằng cách tìm ra đáp án ẩn sau mỗi ô cửa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3475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76" y="2966629"/>
            <a:ext cx="2088108" cy="38689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24050" y="1438275"/>
            <a:ext cx="7677151" cy="3585733"/>
            <a:chOff x="1594337" y="1602154"/>
            <a:chExt cx="9003323" cy="3477846"/>
          </a:xfrm>
        </p:grpSpPr>
        <p:sp>
          <p:nvSpPr>
            <p:cNvPr id="9" name="Rounded Rectangle 8"/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64308" y="172508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Vùng đồng bằng Bắc Bộ có khí hậu như thế nào?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80" y="5584602"/>
            <a:ext cx="1146414" cy="1146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CA4B8F-B4CA-2C6F-6BF3-23E0F2D9D4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503" y="127948"/>
            <a:ext cx="3962743" cy="1572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1A3A8-E896-6DF3-004A-576A0852E4EB}"/>
              </a:ext>
            </a:extLst>
          </p:cNvPr>
          <p:cNvSpPr txBox="1"/>
          <p:nvPr/>
        </p:nvSpPr>
        <p:spPr>
          <a:xfrm>
            <a:off x="2197633" y="313478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 hậu nhiệt đới gió mùa, có một mùa đông lạnh.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35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57424" y="1733550"/>
            <a:ext cx="7677151" cy="3194459"/>
            <a:chOff x="1594337" y="1602154"/>
            <a:chExt cx="9003323" cy="3477846"/>
          </a:xfrm>
        </p:grpSpPr>
        <p:sp>
          <p:nvSpPr>
            <p:cNvPr id="9" name="Rounded Rectangle 8"/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hlinkClick r:id="rId4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891568" y="5632227"/>
            <a:ext cx="1045205" cy="11464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4" t="1982" r="-1031" b="-1982"/>
          <a:stretch/>
        </p:blipFill>
        <p:spPr>
          <a:xfrm>
            <a:off x="253879" y="3056257"/>
            <a:ext cx="2153958" cy="3845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B2F02C-930A-FFB0-E4B1-3D74F9B03D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9492" y="356548"/>
            <a:ext cx="4188315" cy="1572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2E5318-4404-EBDD-F6BC-7154C7635996}"/>
              </a:ext>
            </a:extLst>
          </p:cNvPr>
          <p:cNvSpPr txBox="1"/>
          <p:nvPr/>
        </p:nvSpPr>
        <p:spPr>
          <a:xfrm>
            <a:off x="2864383" y="195368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đặc điểm về sông ngòi của vùng đồng bằng Bắc Bộ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1144B-63B8-1925-8056-DA323490111B}"/>
              </a:ext>
            </a:extLst>
          </p:cNvPr>
          <p:cNvSpPr txBox="1"/>
          <p:nvPr/>
        </p:nvSpPr>
        <p:spPr>
          <a:xfrm>
            <a:off x="2797708" y="336338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 thống sông ngòi dày đặc, tỏa khắp vùng.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66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09" y="2989026"/>
            <a:ext cx="2088108" cy="38689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24050" y="1838325"/>
            <a:ext cx="7677151" cy="3185683"/>
            <a:chOff x="1594337" y="1602154"/>
            <a:chExt cx="9003323" cy="3477846"/>
          </a:xfrm>
        </p:grpSpPr>
        <p:sp>
          <p:nvSpPr>
            <p:cNvPr id="9" name="Rounded Rectangle 8"/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hlinkClick r:id="rId5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80" y="5584602"/>
            <a:ext cx="1146414" cy="1146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FACB98-86D6-B8AC-3F8B-434AD97B1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6505" y="200025"/>
            <a:ext cx="4145639" cy="1572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A6609B-65B1-08ED-0935-1F879B68E75F}"/>
              </a:ext>
            </a:extLst>
          </p:cNvPr>
          <p:cNvSpPr txBox="1"/>
          <p:nvPr/>
        </p:nvSpPr>
        <p:spPr>
          <a:xfrm>
            <a:off x="2692933" y="204893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 tên một số công việc phải làm khi trồng lúa nước?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AEBB7D-702A-E1E4-F0A1-89A4EF09758D}"/>
              </a:ext>
            </a:extLst>
          </p:cNvPr>
          <p:cNvSpPr txBox="1"/>
          <p:nvPr/>
        </p:nvSpPr>
        <p:spPr>
          <a:xfrm>
            <a:off x="2626258" y="345863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àm đất, cây lúa, chăm sóc lúa, thu hoạch lúa....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3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yline Hanoi Vietnam Stock Illustrations – 254 Skyline Hanoi Vietna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855" b="22260"/>
          <a:stretch/>
        </p:blipFill>
        <p:spPr bwMode="auto">
          <a:xfrm>
            <a:off x="0" y="1003299"/>
            <a:ext cx="121920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99574" y="1857375"/>
            <a:ext cx="7677151" cy="3121560"/>
            <a:chOff x="1594337" y="1602154"/>
            <a:chExt cx="9003323" cy="3477846"/>
          </a:xfrm>
        </p:grpSpPr>
        <p:sp>
          <p:nvSpPr>
            <p:cNvPr id="9" name="Rounded Rectangle 8"/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4" t="1982" r="-1031" b="-1982"/>
          <a:stretch/>
        </p:blipFill>
        <p:spPr>
          <a:xfrm>
            <a:off x="253879" y="3056257"/>
            <a:ext cx="2153958" cy="3845357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id="{2C5B9329-E71F-324F-B15F-42365E4EF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3999" y="5632227"/>
            <a:ext cx="914843" cy="1146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016BA0-63CC-5BAB-8CAB-35766A5F5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9363" y="118423"/>
            <a:ext cx="4084674" cy="1572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1991C4-1B72-21D3-FE6D-2CA95A5007C6}"/>
              </a:ext>
            </a:extLst>
          </p:cNvPr>
          <p:cNvSpPr txBox="1"/>
          <p:nvPr/>
        </p:nvSpPr>
        <p:spPr>
          <a:xfrm>
            <a:off x="2692932" y="2048938"/>
            <a:ext cx="7117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 tên một số nghề thủ công truyền thống ở vùng Đồng bằng Bắc Bộ.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3C98B9-99C7-BC09-EA6D-360B6E6E1650}"/>
              </a:ext>
            </a:extLst>
          </p:cNvPr>
          <p:cNvSpPr txBox="1"/>
          <p:nvPr/>
        </p:nvSpPr>
        <p:spPr>
          <a:xfrm>
            <a:off x="2626258" y="3458638"/>
            <a:ext cx="669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àm gốm, đúc đồng, thêu ren, chạm bạc, làm nón, làm hương...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63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25741"/>
          <a:stretch/>
        </p:blipFill>
        <p:spPr>
          <a:xfrm>
            <a:off x="0" y="1930400"/>
            <a:ext cx="12192000" cy="492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3"/>
          <a:stretch/>
        </p:blipFill>
        <p:spPr>
          <a:xfrm>
            <a:off x="9639300" y="2663587"/>
            <a:ext cx="2552700" cy="4194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7"/>
          <a:stretch/>
        </p:blipFill>
        <p:spPr>
          <a:xfrm>
            <a:off x="0" y="2390775"/>
            <a:ext cx="2565400" cy="4467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25B602-2930-4CF8-895A-55F0ADFB3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25" y="589323"/>
            <a:ext cx="1194309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20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67</TotalTime>
  <Words>481</Words>
  <Application>Microsoft Office PowerPoint</Application>
  <PresentationFormat>Widescreen</PresentationFormat>
  <Paragraphs>52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等线</vt:lpstr>
      <vt:lpstr>#9Slide03 Arima Madurai Medium</vt:lpstr>
      <vt:lpstr>Arial</vt:lpstr>
      <vt:lpstr>Calibri</vt:lpstr>
      <vt:lpstr>Cambria</vt:lpstr>
      <vt:lpstr>Wingdings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36</cp:revision>
  <dcterms:created xsi:type="dcterms:W3CDTF">2023-09-13T01:19:05Z</dcterms:created>
  <dcterms:modified xsi:type="dcterms:W3CDTF">2025-05-06T13:35:34Z</dcterms:modified>
  <cp:category>9Slide.vn</cp:category>
</cp:coreProperties>
</file>