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266" r:id="rId3"/>
    <p:sldId id="258" r:id="rId4"/>
    <p:sldId id="264" r:id="rId5"/>
    <p:sldId id="279" r:id="rId6"/>
    <p:sldId id="280" r:id="rId7"/>
    <p:sldId id="267" r:id="rId8"/>
    <p:sldId id="281" r:id="rId9"/>
    <p:sldId id="268" r:id="rId10"/>
    <p:sldId id="275"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7097-4546-43CA-8ED2-34C84D09A110}"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BF5667-896B-44FC-AFE8-50C58F5A5842}" type="slidenum">
              <a:rPr lang="en-US" smtClean="0"/>
              <a:t>‹#›</a:t>
            </a:fld>
            <a:endParaRPr lang="en-US"/>
          </a:p>
        </p:txBody>
      </p:sp>
    </p:spTree>
    <p:extLst>
      <p:ext uri="{BB962C8B-B14F-4D97-AF65-F5344CB8AC3E}">
        <p14:creationId xmlns:p14="http://schemas.microsoft.com/office/powerpoint/2010/main" val="169082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2865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23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20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35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739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9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576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49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22380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5155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22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09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image" Target="../media/image1.jpeg"/><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98F008AF-007A-9A15-5A9A-8A6DBFB2766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3">
            <a:extLst>
              <a:ext uri="{FF2B5EF4-FFF2-40B4-BE49-F238E27FC236}">
                <a16:creationId xmlns:a16="http://schemas.microsoft.com/office/drawing/2014/main" id="{EC9E3762-574B-6250-3151-1B51EA5F8B81}"/>
              </a:ext>
            </a:extLst>
          </p:cNvPr>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4">
            <a:extLst>
              <a:ext uri="{FF2B5EF4-FFF2-40B4-BE49-F238E27FC236}">
                <a16:creationId xmlns:a16="http://schemas.microsoft.com/office/drawing/2014/main" id="{91299FD4-BFE3-53FD-9BA8-A5C0A1AA0131}"/>
              </a:ext>
            </a:extLst>
          </p:cNvPr>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5">
            <a:extLst>
              <a:ext uri="{FF2B5EF4-FFF2-40B4-BE49-F238E27FC236}">
                <a16:creationId xmlns:a16="http://schemas.microsoft.com/office/drawing/2014/main" id="{042C3A6B-A43B-6F99-955F-7BCB8040454D}"/>
              </a:ext>
            </a:extLst>
          </p:cNvPr>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6">
            <a:extLst>
              <a:ext uri="{FF2B5EF4-FFF2-40B4-BE49-F238E27FC236}">
                <a16:creationId xmlns:a16="http://schemas.microsoft.com/office/drawing/2014/main" id="{7A67312A-F637-9158-B811-89F1DFAB7244}"/>
              </a:ext>
            </a:extLst>
          </p:cNvPr>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7">
            <a:extLst>
              <a:ext uri="{FF2B5EF4-FFF2-40B4-BE49-F238E27FC236}">
                <a16:creationId xmlns:a16="http://schemas.microsoft.com/office/drawing/2014/main" id="{10083216-A440-6467-022D-C0D852BFF84B}"/>
              </a:ext>
            </a:extLst>
          </p:cNvPr>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8">
            <a:extLst>
              <a:ext uri="{FF2B5EF4-FFF2-40B4-BE49-F238E27FC236}">
                <a16:creationId xmlns:a16="http://schemas.microsoft.com/office/drawing/2014/main" id="{980E5CC4-854C-0536-45D5-D3B10A8E1FF6}"/>
              </a:ext>
            </a:extLst>
          </p:cNvPr>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9">
            <a:extLst>
              <a:ext uri="{FF2B5EF4-FFF2-40B4-BE49-F238E27FC236}">
                <a16:creationId xmlns:a16="http://schemas.microsoft.com/office/drawing/2014/main" id="{C28E6C8F-ED92-F4F4-2E8C-9C44D663217B}"/>
              </a:ext>
            </a:extLst>
          </p:cNvPr>
          <p:cNvSpPr/>
          <p:nvPr/>
        </p:nvSpPr>
        <p:spPr>
          <a:xfrm rot="-1389702">
            <a:off x="-1489279" y="936417"/>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10">
            <a:extLst>
              <a:ext uri="{FF2B5EF4-FFF2-40B4-BE49-F238E27FC236}">
                <a16:creationId xmlns:a16="http://schemas.microsoft.com/office/drawing/2014/main" id="{D439CEAE-1690-5AE9-6374-92F0569568BC}"/>
              </a:ext>
            </a:extLst>
          </p:cNvPr>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a:extLst>
              <a:ext uri="{FF2B5EF4-FFF2-40B4-BE49-F238E27FC236}">
                <a16:creationId xmlns:a16="http://schemas.microsoft.com/office/drawing/2014/main" id="{2692D081-B445-018D-1D72-78C0FB552E0C}"/>
              </a:ext>
            </a:extLst>
          </p:cNvPr>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12">
            <a:extLst>
              <a:ext uri="{FF2B5EF4-FFF2-40B4-BE49-F238E27FC236}">
                <a16:creationId xmlns:a16="http://schemas.microsoft.com/office/drawing/2014/main" id="{AFF278D0-B682-36CE-14D8-9A76B2B8DFEF}"/>
              </a:ext>
            </a:extLst>
          </p:cNvPr>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3">
            <a:extLst>
              <a:ext uri="{FF2B5EF4-FFF2-40B4-BE49-F238E27FC236}">
                <a16:creationId xmlns:a16="http://schemas.microsoft.com/office/drawing/2014/main" id="{2B39C3B4-163C-0F4C-F231-FB81B363E99D}"/>
              </a:ext>
            </a:extLst>
          </p:cNvPr>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4">
            <a:extLst>
              <a:ext uri="{FF2B5EF4-FFF2-40B4-BE49-F238E27FC236}">
                <a16:creationId xmlns:a16="http://schemas.microsoft.com/office/drawing/2014/main" id="{7282ECBE-3067-AECD-6935-8A38A5551037}"/>
              </a:ext>
            </a:extLst>
          </p:cNvPr>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5">
            <a:extLst>
              <a:ext uri="{FF2B5EF4-FFF2-40B4-BE49-F238E27FC236}">
                <a16:creationId xmlns:a16="http://schemas.microsoft.com/office/drawing/2014/main" id="{B79E6362-E46C-299E-76C7-A6EFA230D89E}"/>
              </a:ext>
            </a:extLst>
          </p:cNvPr>
          <p:cNvSpPr/>
          <p:nvPr/>
        </p:nvSpPr>
        <p:spPr>
          <a:xfrm rot="-2474619" flipH="1">
            <a:off x="11939155" y="2156145"/>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6">
            <a:extLst>
              <a:ext uri="{FF2B5EF4-FFF2-40B4-BE49-F238E27FC236}">
                <a16:creationId xmlns:a16="http://schemas.microsoft.com/office/drawing/2014/main" id="{A0F781D0-F835-1F8F-2C59-525B91FA4F7F}"/>
              </a:ext>
            </a:extLst>
          </p:cNvPr>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17">
            <a:extLst>
              <a:ext uri="{FF2B5EF4-FFF2-40B4-BE49-F238E27FC236}">
                <a16:creationId xmlns:a16="http://schemas.microsoft.com/office/drawing/2014/main" id="{A23C434B-8CDF-4E69-D40F-61543FFD09FB}"/>
              </a:ext>
            </a:extLst>
          </p:cNvPr>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2" name="Picture 31" descr="A cityscape with buildings and flags&#10;&#10;Description automatically generated">
            <a:extLst>
              <a:ext uri="{FF2B5EF4-FFF2-40B4-BE49-F238E27FC236}">
                <a16:creationId xmlns:a16="http://schemas.microsoft.com/office/drawing/2014/main" id="{2209C61C-D2BB-8186-55F0-9A98D9FB646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7700" b="74000" l="2202" r="96811">
                        <a14:foregroundMark x1="7548" y1="33200" x2="7915" y2="67450"/>
                        <a14:foregroundMark x1="7915" y1="67450" x2="10209" y2="49200"/>
                        <a14:foregroundMark x1="10209" y1="49200" x2="10025" y2="40550"/>
                        <a14:foregroundMark x1="10025" y1="40550" x2="7892" y2="33200"/>
                        <a14:foregroundMark x1="13650" y1="46200" x2="14155" y2="56050"/>
                        <a14:foregroundMark x1="14155" y1="56050" x2="23010" y2="58800"/>
                        <a14:foregroundMark x1="23010" y1="58800" x2="28309" y2="57450"/>
                        <a14:foregroundMark x1="19959" y1="41700" x2="59234" y2="58150"/>
                        <a14:foregroundMark x1="59234" y1="58150" x2="81257" y2="54600"/>
                        <a14:foregroundMark x1="81257" y1="54600" x2="88759" y2="57100"/>
                        <a14:foregroundMark x1="88759" y1="57100" x2="94884" y2="64550"/>
                        <a14:foregroundMark x1="94884" y1="64550" x2="87818" y2="70350"/>
                        <a14:foregroundMark x1="87818" y1="70350" x2="13145" y2="67400"/>
                        <a14:foregroundMark x1="5116" y1="56500" x2="6148" y2="72700"/>
                        <a14:foregroundMark x1="67194" y1="73050" x2="69167" y2="73050"/>
                        <a14:foregroundMark x1="40720" y1="49950" x2="43909" y2="59550"/>
                        <a14:foregroundMark x1="90824" y1="50150" x2="93760" y2="70800"/>
                        <a14:foregroundMark x1="93760" y1="70800" x2="96857" y2="61950"/>
                        <a14:foregroundMark x1="96857" y1="61950" x2="96765" y2="61800"/>
                        <a14:foregroundMark x1="62377" y1="74000" x2="92636" y2="71000"/>
                        <a14:foregroundMark x1="92636" y1="71000" x2="93737" y2="71000"/>
                        <a14:foregroundMark x1="2202" y1="58950" x2="3648" y2="71000"/>
                        <a14:foregroundMark x1="73044" y1="35650" x2="73916" y2="52600"/>
                        <a14:foregroundMark x1="82014" y1="34900" x2="82702" y2="55000"/>
                      </a14:backgroundRemoval>
                    </a14:imgEffect>
                    <a14:imgEffect>
                      <a14:saturation sat="300000"/>
                    </a14:imgEffect>
                  </a14:imgLayer>
                </a14:imgProps>
              </a:ext>
              <a:ext uri="{28A0092B-C50C-407E-A947-70E740481C1C}">
                <a14:useLocalDpi xmlns:a14="http://schemas.microsoft.com/office/drawing/2010/main" val="0"/>
              </a:ext>
            </a:extLst>
          </a:blip>
          <a:srcRect t="-1" b="22839"/>
          <a:stretch/>
        </p:blipFill>
        <p:spPr>
          <a:xfrm>
            <a:off x="-401966" y="13450"/>
            <a:ext cx="13699350" cy="7353085"/>
          </a:xfrm>
          <a:prstGeom prst="rect">
            <a:avLst/>
          </a:prstGeom>
        </p:spPr>
      </p:pic>
      <p:pic>
        <p:nvPicPr>
          <p:cNvPr id="34" name="Picture 33">
            <a:extLst>
              <a:ext uri="{FF2B5EF4-FFF2-40B4-BE49-F238E27FC236}">
                <a16:creationId xmlns:a16="http://schemas.microsoft.com/office/drawing/2014/main" id="{FDECFA76-FE48-7F98-0693-AB4BFE648103}"/>
              </a:ext>
            </a:extLst>
          </p:cNvPr>
          <p:cNvPicPr>
            <a:picLocks noChangeAspect="1"/>
          </p:cNvPicPr>
          <p:nvPr/>
        </p:nvPicPr>
        <p:blipFill>
          <a:blip r:embed="rId17"/>
          <a:stretch>
            <a:fillRect/>
          </a:stretch>
        </p:blipFill>
        <p:spPr>
          <a:xfrm>
            <a:off x="3827713" y="667392"/>
            <a:ext cx="4011516" cy="816935"/>
          </a:xfrm>
          <a:prstGeom prst="rect">
            <a:avLst/>
          </a:prstGeom>
        </p:spPr>
      </p:pic>
      <p:pic>
        <p:nvPicPr>
          <p:cNvPr id="60" name="Picture 59">
            <a:extLst>
              <a:ext uri="{FF2B5EF4-FFF2-40B4-BE49-F238E27FC236}">
                <a16:creationId xmlns:a16="http://schemas.microsoft.com/office/drawing/2014/main" id="{F5B717A9-D6B8-AA84-1E07-B7ED6A2CB4D1}"/>
              </a:ext>
            </a:extLst>
          </p:cNvPr>
          <p:cNvPicPr>
            <a:picLocks noChangeAspect="1"/>
          </p:cNvPicPr>
          <p:nvPr/>
        </p:nvPicPr>
        <p:blipFill>
          <a:blip r:embed="rId18"/>
          <a:stretch>
            <a:fillRect/>
          </a:stretch>
        </p:blipFill>
        <p:spPr>
          <a:xfrm>
            <a:off x="1262284" y="1406013"/>
            <a:ext cx="10047095" cy="2238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down)">
                                      <p:cBhvr>
                                        <p:cTn id="1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3" name="TextBox 3"/>
          <p:cNvSpPr txBox="1"/>
          <p:nvPr/>
        </p:nvSpPr>
        <p:spPr>
          <a:xfrm>
            <a:off x="290151" y="78298"/>
            <a:ext cx="11387499" cy="1202702"/>
          </a:xfrm>
          <a:prstGeom prst="rect">
            <a:avLst/>
          </a:prstGeom>
        </p:spPr>
        <p:txBody>
          <a:bodyPr wrap="square" lIns="0" tIns="0" rIns="0" bIns="0" rtlCol="0" anchor="t">
            <a:spAutoFit/>
          </a:bodyPr>
          <a:lstStyle/>
          <a:p>
            <a:pPr marL="0" lvl="1" algn="ctr" defTabSz="609630">
              <a:lnSpc>
                <a:spcPts val="4946"/>
              </a:lnSpc>
              <a:spcBef>
                <a:spcPct val="0"/>
              </a:spcBef>
            </a:pPr>
            <a:r>
              <a:rPr lang="vi-VN" sz="3533" b="1" dirty="0">
                <a:solidFill>
                  <a:srgbClr val="002060"/>
                </a:solidFill>
                <a:latin typeface="Cambria"/>
              </a:rPr>
              <a:t> Đóng vai hướng dẫn viên du lịch, giới thiệu về một vùng mà em yêu thích (theo gợi ý dưới đây):</a:t>
            </a:r>
            <a:endParaRPr lang="en-US" sz="3533" b="1" dirty="0">
              <a:solidFill>
                <a:srgbClr val="002060"/>
              </a:solidFill>
              <a:latin typeface="Cambria"/>
            </a:endParaRPr>
          </a:p>
        </p:txBody>
      </p:sp>
      <p:sp>
        <p:nvSpPr>
          <p:cNvPr id="2" name="Freeform 2">
            <a:extLst>
              <a:ext uri="{FF2B5EF4-FFF2-40B4-BE49-F238E27FC236}">
                <a16:creationId xmlns:a16="http://schemas.microsoft.com/office/drawing/2014/main" id="{F4FA7D35-4C54-F08E-C952-83AA9EEB4550}"/>
              </a:ext>
            </a:extLst>
          </p:cNvPr>
          <p:cNvSpPr/>
          <p:nvPr/>
        </p:nvSpPr>
        <p:spPr>
          <a:xfrm>
            <a:off x="1085849" y="1209675"/>
            <a:ext cx="9858375" cy="5038725"/>
          </a:xfrm>
          <a:custGeom>
            <a:avLst/>
            <a:gdLst/>
            <a:ahLst/>
            <a:cxnLst/>
            <a:rect l="l" t="t" r="r" b="b"/>
            <a:pathLst>
              <a:path w="16729965" h="10895390">
                <a:moveTo>
                  <a:pt x="0" y="0"/>
                </a:moveTo>
                <a:lnTo>
                  <a:pt x="16729965" y="0"/>
                </a:lnTo>
                <a:lnTo>
                  <a:pt x="16729965" y="10895390"/>
                </a:lnTo>
                <a:lnTo>
                  <a:pt x="0" y="10895390"/>
                </a:lnTo>
                <a:lnTo>
                  <a:pt x="0" y="0"/>
                </a:lnTo>
                <a:close/>
              </a:path>
            </a:pathLst>
          </a:custGeom>
          <a: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308D5501-AB80-BEB6-B6FF-F307A1F630AD}"/>
              </a:ext>
            </a:extLst>
          </p:cNvPr>
          <p:cNvSpPr txBox="1"/>
          <p:nvPr/>
        </p:nvSpPr>
        <p:spPr>
          <a:xfrm>
            <a:off x="2038349" y="3171825"/>
            <a:ext cx="8543925"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Tên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vùng</a:t>
            </a:r>
            <a:endParaRPr lang="en-US" sz="3200" b="1" i="0" dirty="0">
              <a:solidFill>
                <a:srgbClr val="FF0000"/>
              </a:solidFill>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200" b="1" i="0" dirty="0">
                <a:solidFill>
                  <a:srgbClr val="FF0000"/>
                </a:solidFill>
                <a:effectLst/>
                <a:latin typeface="Cambria" panose="02040503050406030204" pitchFamily="18" charset="0"/>
                <a:ea typeface="Cambria" panose="02040503050406030204" pitchFamily="18" charset="0"/>
              </a:rPr>
              <a:t>Danh lam </a:t>
            </a:r>
            <a:r>
              <a:rPr lang="en-US" sz="3200" b="1" i="0" dirty="0" err="1">
                <a:solidFill>
                  <a:srgbClr val="FF0000"/>
                </a:solidFill>
                <a:effectLst/>
                <a:latin typeface="Cambria" panose="02040503050406030204" pitchFamily="18" charset="0"/>
                <a:ea typeface="Cambria" panose="02040503050406030204" pitchFamily="18" charset="0"/>
              </a:rPr>
              <a:t>thắng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cảnh</a:t>
            </a:r>
            <a:r>
              <a:rPr lang="en-US" sz="3200" b="1" i="0" dirty="0">
                <a:solidFill>
                  <a:srgbClr val="FF0000"/>
                </a:solidFill>
                <a:effectLst/>
                <a:latin typeface="Cambria" panose="02040503050406030204" pitchFamily="18" charset="0"/>
                <a:ea typeface="Cambria" panose="02040503050406030204" pitchFamily="18" charset="0"/>
              </a:rPr>
              <a:t>, di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lịch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sử</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văn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hóa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tiêu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biểu</a:t>
            </a:r>
            <a:r>
              <a:rPr lang="en-US" sz="3200" b="1" i="0"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b="1" i="0" dirty="0" err="1">
                <a:solidFill>
                  <a:srgbClr val="FF0000"/>
                </a:solidFill>
                <a:effectLst/>
                <a:latin typeface="Cambria" panose="02040503050406030204" pitchFamily="18" charset="0"/>
                <a:ea typeface="Cambria" panose="02040503050406030204" pitchFamily="18" charset="0"/>
              </a:rPr>
              <a:t>Câu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chuyện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lịch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sử</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liên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quan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thích</a:t>
            </a:r>
            <a:endParaRPr lang="en-US" sz="3200" b="1" i="0" dirty="0">
              <a:solidFill>
                <a:srgbClr val="FF0000"/>
              </a:solidFill>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200" b="1" i="0" dirty="0">
                <a:solidFill>
                  <a:srgbClr val="FF0000"/>
                </a:solidFill>
                <a:effectLst/>
                <a:latin typeface="Cambria" panose="02040503050406030204" pitchFamily="18" charset="0"/>
                <a:ea typeface="Cambria" panose="02040503050406030204" pitchFamily="18" charset="0"/>
              </a:rPr>
              <a:t>Chia </a:t>
            </a:r>
            <a:r>
              <a:rPr lang="en-US" sz="3200" b="1" i="0" dirty="0" err="1">
                <a:solidFill>
                  <a:srgbClr val="FF0000"/>
                </a:solidFill>
                <a:effectLst/>
                <a:latin typeface="Cambria" panose="02040503050406030204" pitchFamily="18" charset="0"/>
                <a:ea typeface="Cambria" panose="02040503050406030204" pitchFamily="18" charset="0"/>
              </a:rPr>
              <a:t>sẻ</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cảm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nghĩ</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của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em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về</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vùng</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đó</a:t>
            </a:r>
            <a:r>
              <a:rPr lang="en-US" sz="3200" b="1" i="0" dirty="0">
                <a:solidFill>
                  <a:srgbClr val="FF0000"/>
                </a:solidFill>
                <a:effectLst/>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a:off x="0" y="-1543050"/>
            <a:ext cx="12192000" cy="9096375"/>
          </a:xfrm>
          <a:custGeom>
            <a:avLst/>
            <a:gdLst/>
            <a:ahLst/>
            <a:cxnLst/>
            <a:rect l="l" t="t" r="r" b="b"/>
            <a:pathLst>
              <a:path w="16729965" h="10895390">
                <a:moveTo>
                  <a:pt x="0" y="0"/>
                </a:moveTo>
                <a:lnTo>
                  <a:pt x="16729965" y="0"/>
                </a:lnTo>
                <a:lnTo>
                  <a:pt x="16729965" y="10895390"/>
                </a:lnTo>
                <a:lnTo>
                  <a:pt x="0" y="10895390"/>
                </a:lnTo>
                <a:lnTo>
                  <a:pt x="0" y="0"/>
                </a:lnTo>
                <a:close/>
              </a:path>
            </a:pathLst>
          </a:custGeom>
          <a:blipFill>
            <a:blip r:embed="rId2">
              <a:lum bright="70000" contrast="-70000"/>
            </a:blip>
            <a:stretch>
              <a:fillRect/>
            </a:stretch>
          </a:blipFill>
        </p:spPr>
        <p:txBody>
          <a:bodyPr/>
          <a:lstStyle/>
          <a:p>
            <a:pPr defTabSz="609630"/>
            <a:endParaRPr lang="en-US" sz="1200" dirty="0">
              <a:solidFill>
                <a:prstClr val="black"/>
              </a:solidFill>
              <a:latin typeface="Calibri"/>
            </a:endParaRPr>
          </a:p>
        </p:txBody>
      </p:sp>
      <p:sp>
        <p:nvSpPr>
          <p:cNvPr id="3" name="Freeform 3"/>
          <p:cNvSpPr/>
          <p:nvPr/>
        </p:nvSpPr>
        <p:spPr>
          <a:xfrm>
            <a:off x="10122017" y="-1612666"/>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89212" y="6172200"/>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247775" y="1517651"/>
            <a:ext cx="10182225" cy="5109091"/>
          </a:xfrm>
          <a:prstGeom prst="rect">
            <a:avLst/>
          </a:prstGeom>
        </p:spPr>
        <p:txBody>
          <a:bodyPr wrap="square" lIns="0" tIns="0" rIns="0" bIns="0" rtlCol="0" anchor="t">
            <a:spAutoFit/>
          </a:bodyPr>
          <a:lstStyle/>
          <a:p>
            <a:pPr algn="ctr"/>
            <a:r>
              <a:rPr lang="vi-VN" sz="3200" b="1" dirty="0">
                <a:latin typeface="Cambria" panose="02040503050406030204" pitchFamily="18" charset="0"/>
                <a:ea typeface="Cambria" panose="02040503050406030204" pitchFamily="18" charset="0"/>
              </a:rPr>
              <a:t>(*) Tham khảo</a:t>
            </a:r>
            <a:endParaRPr lang="vi-VN" sz="3200" dirty="0">
              <a:latin typeface="Cambria" panose="02040503050406030204" pitchFamily="18" charset="0"/>
              <a:ea typeface="Cambria" panose="02040503050406030204" pitchFamily="18" charset="0"/>
            </a:endParaRPr>
          </a:p>
          <a:p>
            <a:pPr algn="just"/>
            <a:r>
              <a:rPr lang="vi-VN" sz="2000" b="1" i="1" dirty="0">
                <a:latin typeface="Cambria" panose="02040503050406030204" pitchFamily="18" charset="0"/>
                <a:ea typeface="Cambria" panose="02040503050406030204" pitchFamily="18" charset="0"/>
              </a:rPr>
              <a:t>- Tên vùng</a:t>
            </a:r>
            <a:r>
              <a:rPr lang="vi-VN" sz="2000" i="1" dirty="0">
                <a:latin typeface="Cambria" panose="02040503050406030204" pitchFamily="18" charset="0"/>
                <a:ea typeface="Cambria" panose="02040503050406030204" pitchFamily="18" charset="0"/>
              </a:rPr>
              <a:t>:</a:t>
            </a:r>
            <a:r>
              <a:rPr lang="en-US" sz="2000" i="1"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Nam Bộ</a:t>
            </a:r>
          </a:p>
          <a:p>
            <a:pPr algn="just"/>
            <a:r>
              <a:rPr lang="vi-VN" sz="2000" b="1" i="1" dirty="0">
                <a:latin typeface="Cambria" panose="02040503050406030204" pitchFamily="18" charset="0"/>
                <a:ea typeface="Cambria" panose="02040503050406030204" pitchFamily="18" charset="0"/>
              </a:rPr>
              <a:t>- Danh lam thắng cảnh, di tích lịch sử, văn hóa tiêu biểu:</a:t>
            </a:r>
            <a:endParaRPr lang="vi-VN" sz="2000" dirty="0">
              <a:latin typeface="Cambria" panose="02040503050406030204" pitchFamily="18" charset="0"/>
              <a:ea typeface="Cambria" panose="02040503050406030204" pitchFamily="18" charset="0"/>
            </a:endParaRPr>
          </a:p>
          <a:p>
            <a:pPr algn="just"/>
            <a:r>
              <a:rPr lang="vi-VN" sz="2000" i="1" dirty="0">
                <a:latin typeface="Cambria" panose="02040503050406030204" pitchFamily="18" charset="0"/>
                <a:ea typeface="Cambria" panose="02040503050406030204" pitchFamily="18" charset="0"/>
              </a:rPr>
              <a:t>+ Danh lam thắng cảnh:</a:t>
            </a:r>
            <a:r>
              <a:rPr lang="vi-VN" sz="2000" dirty="0">
                <a:latin typeface="Cambria" panose="02040503050406030204" pitchFamily="18" charset="0"/>
                <a:ea typeface="Cambria" panose="02040503050406030204" pitchFamily="18" charset="0"/>
              </a:rPr>
              <a:t> đảo Phú Quốc; Côn Đảo; núi Bà Đen,…</a:t>
            </a:r>
          </a:p>
          <a:p>
            <a:pPr algn="just"/>
            <a:r>
              <a:rPr lang="vi-VN" sz="2000" i="1" dirty="0">
                <a:latin typeface="Cambria" panose="02040503050406030204" pitchFamily="18" charset="0"/>
                <a:ea typeface="Cambria" panose="02040503050406030204" pitchFamily="18" charset="0"/>
              </a:rPr>
              <a:t>+ Di tích lịch sử - văn hóa:</a:t>
            </a:r>
            <a:r>
              <a:rPr lang="vi-VN" sz="2000" dirty="0">
                <a:latin typeface="Cambria" panose="02040503050406030204" pitchFamily="18" charset="0"/>
                <a:ea typeface="Cambria" panose="02040503050406030204" pitchFamily="18" charset="0"/>
              </a:rPr>
              <a:t> Dinh Độc Lập; Địa đạo Củ Chi,…</a:t>
            </a:r>
          </a:p>
          <a:p>
            <a:pPr algn="just"/>
            <a:r>
              <a:rPr lang="vi-VN" sz="2000" b="1" i="1" dirty="0">
                <a:latin typeface="Cambria" panose="02040503050406030204" pitchFamily="18" charset="0"/>
                <a:ea typeface="Cambria" panose="02040503050406030204" pitchFamily="18" charset="0"/>
              </a:rPr>
              <a:t>- Câu chuyện lịch sử liên quan mà em thích:</a:t>
            </a:r>
            <a:r>
              <a:rPr lang="en-US" sz="2000" b="1" i="1"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Nguyễn Tất Thành ra đi tìm đường cứu nước</a:t>
            </a:r>
          </a:p>
          <a:p>
            <a:pPr algn="just"/>
            <a:r>
              <a:rPr lang="vi-VN" sz="2000" dirty="0">
                <a:latin typeface="Cambria" panose="02040503050406030204" pitchFamily="18" charset="0"/>
                <a:ea typeface="Cambria" panose="02040503050406030204" pitchFamily="18" charset="0"/>
              </a:rPr>
              <a:t>+ Đầu thế kỉ XX, phong trào yêu nước ở Việt Nam có bước chuyển biến mới. Khác với các nhà yêu nước tiền bối hưởng về Nhật Bản, Nguyễn Tất Thành lựa chọn sang phương Tây. Người muốn đến nước Pháp để tìm hiểu xem “nước Pháp và các nước khác làm thế nào, rồi sẽ trở về giúp đồng bào mình”.</a:t>
            </a:r>
          </a:p>
          <a:p>
            <a:pPr algn="just"/>
            <a:r>
              <a:rPr lang="vi-VN" sz="2000" dirty="0">
                <a:latin typeface="Cambria" panose="02040503050406030204" pitchFamily="18" charset="0"/>
                <a:ea typeface="Cambria" panose="02040503050406030204" pitchFamily="18" charset="0"/>
              </a:rPr>
              <a:t>+ Ngày 5/6/1911, trên con tàu mang tên Đô đốc La-tu-sơ Tơ-rê-vin, Nguyễn Tất Thành với tên gọi là Văn Ba đã rời Bến Nhà Rồng ra đi mang theo hoài bão tìm đường cứu nước, cứu dân.</a:t>
            </a:r>
          </a:p>
          <a:p>
            <a:pPr algn="just"/>
            <a:r>
              <a:rPr lang="vi-VN" sz="2000" b="1" i="1" dirty="0">
                <a:latin typeface="Cambria" panose="02040503050406030204" pitchFamily="18" charset="0"/>
                <a:ea typeface="Cambria" panose="02040503050406030204" pitchFamily="18" charset="0"/>
              </a:rPr>
              <a:t>- Chia sẻ cảm nghĩ của em về vùng đó:</a:t>
            </a:r>
            <a:endParaRPr lang="vi-VN"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 Vùng Nam Bộ có hoạt động sản xuất đa dạng.</a:t>
            </a:r>
          </a:p>
          <a:p>
            <a:pPr algn="just"/>
            <a:r>
              <a:rPr lang="vi-VN" sz="2000" dirty="0">
                <a:latin typeface="Cambria" panose="02040503050406030204" pitchFamily="18" charset="0"/>
                <a:ea typeface="Cambria" panose="02040503050406030204" pitchFamily="18" charset="0"/>
              </a:rPr>
              <a:t>+ Cư dân Nam Bộ có truyền thống yêu nước, đấu tranh chống ngoại xâm với nhiều tấm gương. Do đó, khu vực này được mệnh danh là “thành đồng Tổ quốc”.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a:off x="685800" y="-405593"/>
            <a:ext cx="11153310" cy="7263593"/>
          </a:xfrm>
          <a:custGeom>
            <a:avLst/>
            <a:gdLst/>
            <a:ahLst/>
            <a:cxnLst/>
            <a:rect l="l" t="t" r="r" b="b"/>
            <a:pathLst>
              <a:path w="16729965" h="10895390">
                <a:moveTo>
                  <a:pt x="0" y="0"/>
                </a:moveTo>
                <a:lnTo>
                  <a:pt x="16729965" y="0"/>
                </a:lnTo>
                <a:lnTo>
                  <a:pt x="16729965" y="10895390"/>
                </a:lnTo>
                <a:lnTo>
                  <a:pt x="0" y="1089539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122017" y="-1612666"/>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89212" y="6172200"/>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3215" y="2503857"/>
            <a:ext cx="2358238" cy="4354143"/>
          </a:xfrm>
          <a:custGeom>
            <a:avLst/>
            <a:gdLst/>
            <a:ahLst/>
            <a:cxnLst/>
            <a:rect l="l" t="t" r="r" b="b"/>
            <a:pathLst>
              <a:path w="3537357" h="6531215">
                <a:moveTo>
                  <a:pt x="0" y="0"/>
                </a:moveTo>
                <a:lnTo>
                  <a:pt x="3537357" y="0"/>
                </a:lnTo>
                <a:lnTo>
                  <a:pt x="3537357" y="6531215"/>
                </a:lnTo>
                <a:lnTo>
                  <a:pt x="0" y="653121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0" y="2503857"/>
            <a:ext cx="2363497" cy="4354143"/>
          </a:xfrm>
          <a:custGeom>
            <a:avLst/>
            <a:gdLst/>
            <a:ahLst/>
            <a:cxnLst/>
            <a:rect l="l" t="t" r="r" b="b"/>
            <a:pathLst>
              <a:path w="3545246" h="6531215">
                <a:moveTo>
                  <a:pt x="3545246" y="0"/>
                </a:moveTo>
                <a:lnTo>
                  <a:pt x="0" y="0"/>
                </a:lnTo>
                <a:lnTo>
                  <a:pt x="0" y="6531215"/>
                </a:lnTo>
                <a:lnTo>
                  <a:pt x="3545246" y="6531215"/>
                </a:lnTo>
                <a:lnTo>
                  <a:pt x="3545246"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2124075" y="2262203"/>
            <a:ext cx="8248650" cy="3693319"/>
          </a:xfrm>
          <a:prstGeom prst="rect">
            <a:avLst/>
          </a:prstGeom>
        </p:spPr>
        <p:txBody>
          <a:bodyPr wrap="square" lIns="0" tIns="0" rIns="0" bIns="0" rtlCol="0" anchor="t">
            <a:spAutoFit/>
          </a:bodyPr>
          <a:lstStyle/>
          <a:p>
            <a:pPr marL="0" lvl="1" algn="just" defTabSz="609630">
              <a:spcBef>
                <a:spcPct val="0"/>
              </a:spcBef>
            </a:pPr>
            <a:r>
              <a:rPr lang="vi-VN" sz="3000" spc="-22" dirty="0">
                <a:solidFill>
                  <a:srgbClr val="002060"/>
                </a:solidFill>
                <a:latin typeface="Cambria Bold"/>
              </a:rPr>
              <a:t>- Xác định được vị trí địa lí của 3 vùng: Duyên hải miền Trung, Tây Nguyên và Nam Bộ trên bản đồ hoặc lược đồ.</a:t>
            </a:r>
          </a:p>
          <a:p>
            <a:pPr marL="0" lvl="1" algn="just" defTabSz="609630">
              <a:spcBef>
                <a:spcPct val="0"/>
              </a:spcBef>
            </a:pPr>
            <a:r>
              <a:rPr lang="vi-VN" sz="3000" spc="-22" dirty="0">
                <a:solidFill>
                  <a:srgbClr val="002060"/>
                </a:solidFill>
                <a:latin typeface="Cambria Bold"/>
              </a:rPr>
              <a:t>- Hệ thống được nội dung lịch sử và địa lí đã học về 3 vùng của Việt Nam.</a:t>
            </a:r>
          </a:p>
          <a:p>
            <a:pPr marL="0" lvl="1" algn="just" defTabSz="609630">
              <a:spcBef>
                <a:spcPct val="0"/>
              </a:spcBef>
            </a:pPr>
            <a:r>
              <a:rPr lang="vi-VN" sz="3000" spc="-22" dirty="0">
                <a:solidFill>
                  <a:srgbClr val="002060"/>
                </a:solidFill>
                <a:latin typeface="Cambria Bold"/>
              </a:rPr>
              <a:t>- Sưu tầm tư liệu, giới thiệu được những nét tiêu biểu về vùng em sống.</a:t>
            </a:r>
          </a:p>
          <a:p>
            <a:pPr marL="0" lvl="1" algn="just" defTabSz="609630">
              <a:spcBef>
                <a:spcPct val="0"/>
              </a:spcBef>
            </a:pPr>
            <a:r>
              <a:rPr lang="vi-VN" sz="3000" spc="-22" dirty="0">
                <a:solidFill>
                  <a:srgbClr val="002060"/>
                </a:solidFill>
                <a:latin typeface="Cambria Bold"/>
              </a:rPr>
              <a:t>- Xây dựng kế hoạch tham quan di tích lịch sử.</a:t>
            </a:r>
          </a:p>
        </p:txBody>
      </p:sp>
      <p:pic>
        <p:nvPicPr>
          <p:cNvPr id="10" name="Picture 9">
            <a:extLst>
              <a:ext uri="{FF2B5EF4-FFF2-40B4-BE49-F238E27FC236}">
                <a16:creationId xmlns:a16="http://schemas.microsoft.com/office/drawing/2014/main" id="{2346165C-E478-69D4-FBEE-DAE7198FF7A1}"/>
              </a:ext>
            </a:extLst>
          </p:cNvPr>
          <p:cNvPicPr>
            <a:picLocks noChangeAspect="1"/>
          </p:cNvPicPr>
          <p:nvPr/>
        </p:nvPicPr>
        <p:blipFill>
          <a:blip r:embed="rId7"/>
          <a:stretch>
            <a:fillRect/>
          </a:stretch>
        </p:blipFill>
        <p:spPr>
          <a:xfrm>
            <a:off x="2503237" y="284156"/>
            <a:ext cx="7242676"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rot="-10269931">
            <a:off x="11335668" y="1921475"/>
            <a:ext cx="902435" cy="1058292"/>
          </a:xfrm>
          <a:custGeom>
            <a:avLst/>
            <a:gdLst/>
            <a:ahLst/>
            <a:cxnLst/>
            <a:rect l="l" t="t" r="r" b="b"/>
            <a:pathLst>
              <a:path w="1353652" h="1587438">
                <a:moveTo>
                  <a:pt x="0" y="0"/>
                </a:moveTo>
                <a:lnTo>
                  <a:pt x="1353651" y="0"/>
                </a:lnTo>
                <a:lnTo>
                  <a:pt x="1353651" y="1587437"/>
                </a:lnTo>
                <a:lnTo>
                  <a:pt x="0" y="1587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231150">
            <a:off x="695375" y="-1636844"/>
            <a:ext cx="3369258" cy="3225303"/>
          </a:xfrm>
          <a:custGeom>
            <a:avLst/>
            <a:gdLst/>
            <a:ahLst/>
            <a:cxnLst/>
            <a:rect l="l" t="t" r="r" b="b"/>
            <a:pathLst>
              <a:path w="5053887" h="4837955">
                <a:moveTo>
                  <a:pt x="0" y="0"/>
                </a:moveTo>
                <a:lnTo>
                  <a:pt x="5053887" y="0"/>
                </a:lnTo>
                <a:lnTo>
                  <a:pt x="5053887" y="4837955"/>
                </a:lnTo>
                <a:lnTo>
                  <a:pt x="0" y="4837955"/>
                </a:lnTo>
                <a:lnTo>
                  <a:pt x="0" y="0"/>
                </a:lnTo>
                <a:close/>
              </a:path>
            </a:pathLst>
          </a:custGeom>
          <a:blipFill>
            <a:blip r:embed="rId4">
              <a:extLst>
                <a:ext uri="{96DAC541-7B7A-43D3-8B79-37D633B846F1}">
                  <asvg:svgBlip xmlns:asvg="http://schemas.microsoft.com/office/drawing/2016/SVG/main" r:embed="rId5"/>
                </a:ext>
              </a:extLst>
            </a:blip>
            <a:stretch>
              <a:fillRect r="-128" b="-11706"/>
            </a:stretch>
          </a:blipFill>
        </p:spPr>
        <p:txBody>
          <a:bodyPr/>
          <a:lstStyle/>
          <a:p>
            <a:pPr defTabSz="609630"/>
            <a:endParaRPr lang="en-US" sz="1200">
              <a:solidFill>
                <a:prstClr val="black"/>
              </a:solidFill>
              <a:latin typeface="Calibri"/>
            </a:endParaRPr>
          </a:p>
        </p:txBody>
      </p:sp>
      <p:sp>
        <p:nvSpPr>
          <p:cNvPr id="4" name="Freeform 4"/>
          <p:cNvSpPr/>
          <p:nvPr/>
        </p:nvSpPr>
        <p:spPr>
          <a:xfrm rot="-1411738" flipH="1">
            <a:off x="-1157301" y="3483150"/>
            <a:ext cx="3686203" cy="4993625"/>
          </a:xfrm>
          <a:custGeom>
            <a:avLst/>
            <a:gdLst/>
            <a:ahLst/>
            <a:cxnLst/>
            <a:rect l="l" t="t" r="r" b="b"/>
            <a:pathLst>
              <a:path w="5529305" h="7490438">
                <a:moveTo>
                  <a:pt x="5529304" y="0"/>
                </a:moveTo>
                <a:lnTo>
                  <a:pt x="0" y="0"/>
                </a:lnTo>
                <a:lnTo>
                  <a:pt x="0" y="7490438"/>
                </a:lnTo>
                <a:lnTo>
                  <a:pt x="5529304" y="7490438"/>
                </a:lnTo>
                <a:lnTo>
                  <a:pt x="55293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832574" flipH="1">
            <a:off x="9094273" y="4230091"/>
            <a:ext cx="4330963" cy="4315215"/>
          </a:xfrm>
          <a:custGeom>
            <a:avLst/>
            <a:gdLst/>
            <a:ahLst/>
            <a:cxnLst/>
            <a:rect l="l" t="t" r="r" b="b"/>
            <a:pathLst>
              <a:path w="6496445" h="6472822">
                <a:moveTo>
                  <a:pt x="6496445" y="0"/>
                </a:moveTo>
                <a:lnTo>
                  <a:pt x="0" y="0"/>
                </a:lnTo>
                <a:lnTo>
                  <a:pt x="0" y="6472822"/>
                </a:lnTo>
                <a:lnTo>
                  <a:pt x="6496445" y="6472822"/>
                </a:lnTo>
                <a:lnTo>
                  <a:pt x="649644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3280583">
            <a:off x="113853" y="2888524"/>
            <a:ext cx="577235" cy="676929"/>
          </a:xfrm>
          <a:custGeom>
            <a:avLst/>
            <a:gdLst/>
            <a:ahLst/>
            <a:cxnLst/>
            <a:rect l="l" t="t" r="r" b="b"/>
            <a:pathLst>
              <a:path w="865853" h="1015393">
                <a:moveTo>
                  <a:pt x="0" y="0"/>
                </a:moveTo>
                <a:lnTo>
                  <a:pt x="865853" y="0"/>
                </a:lnTo>
                <a:lnTo>
                  <a:pt x="865853" y="1015394"/>
                </a:lnTo>
                <a:lnTo>
                  <a:pt x="0" y="1015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5188846">
            <a:off x="284756" y="3416594"/>
            <a:ext cx="411997" cy="483152"/>
          </a:xfrm>
          <a:custGeom>
            <a:avLst/>
            <a:gdLst/>
            <a:ahLst/>
            <a:cxnLst/>
            <a:rect l="l" t="t" r="r" b="b"/>
            <a:pathLst>
              <a:path w="617995" h="724728">
                <a:moveTo>
                  <a:pt x="0" y="0"/>
                </a:moveTo>
                <a:lnTo>
                  <a:pt x="617995" y="0"/>
                </a:lnTo>
                <a:lnTo>
                  <a:pt x="617995" y="724728"/>
                </a:lnTo>
                <a:lnTo>
                  <a:pt x="0" y="7247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597175">
            <a:off x="1757250" y="5434726"/>
            <a:ext cx="1701401" cy="2244054"/>
          </a:xfrm>
          <a:custGeom>
            <a:avLst/>
            <a:gdLst/>
            <a:ahLst/>
            <a:cxnLst/>
            <a:rect l="l" t="t" r="r" b="b"/>
            <a:pathLst>
              <a:path w="2552102" h="3366081">
                <a:moveTo>
                  <a:pt x="0" y="0"/>
                </a:moveTo>
                <a:lnTo>
                  <a:pt x="2552102" y="0"/>
                </a:lnTo>
                <a:lnTo>
                  <a:pt x="2552102" y="3366081"/>
                </a:lnTo>
                <a:lnTo>
                  <a:pt x="0" y="3366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2541047">
            <a:off x="10127032" y="-700741"/>
            <a:ext cx="3393682" cy="3085165"/>
          </a:xfrm>
          <a:custGeom>
            <a:avLst/>
            <a:gdLst/>
            <a:ahLst/>
            <a:cxnLst/>
            <a:rect l="l" t="t" r="r" b="b"/>
            <a:pathLst>
              <a:path w="5090523" h="4627748">
                <a:moveTo>
                  <a:pt x="0" y="0"/>
                </a:moveTo>
                <a:lnTo>
                  <a:pt x="5090523" y="0"/>
                </a:lnTo>
                <a:lnTo>
                  <a:pt x="5090523" y="4627748"/>
                </a:lnTo>
                <a:lnTo>
                  <a:pt x="0" y="46277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5888056">
            <a:off x="4999167" y="-2119470"/>
            <a:ext cx="2103047" cy="3271289"/>
          </a:xfrm>
          <a:custGeom>
            <a:avLst/>
            <a:gdLst/>
            <a:ahLst/>
            <a:cxnLst/>
            <a:rect l="l" t="t" r="r" b="b"/>
            <a:pathLst>
              <a:path w="3154571" h="4906934">
                <a:moveTo>
                  <a:pt x="0" y="0"/>
                </a:moveTo>
                <a:lnTo>
                  <a:pt x="3154571" y="0"/>
                </a:lnTo>
                <a:lnTo>
                  <a:pt x="3154571" y="4906935"/>
                </a:lnTo>
                <a:lnTo>
                  <a:pt x="0" y="4906935"/>
                </a:lnTo>
                <a:lnTo>
                  <a:pt x="0" y="0"/>
                </a:lnTo>
                <a:close/>
              </a:path>
            </a:pathLst>
          </a:custGeom>
          <a:blipFill>
            <a:blip r:embed="rId16">
              <a:extLst>
                <a:ext uri="{96DAC541-7B7A-43D3-8B79-37D633B846F1}">
                  <asvg:svgBlip xmlns:asvg="http://schemas.microsoft.com/office/drawing/2016/SVG/main" r:embed="rId17"/>
                </a:ext>
              </a:extLst>
            </a:blip>
            <a:stretch>
              <a:fillRect l="-39712"/>
            </a:stretch>
          </a:blipFill>
        </p:spPr>
        <p:txBody>
          <a:bodyPr/>
          <a:lstStyle/>
          <a:p>
            <a:pPr defTabSz="609630"/>
            <a:endParaRPr lang="en-US" sz="1200">
              <a:solidFill>
                <a:prstClr val="black"/>
              </a:solidFill>
              <a:latin typeface="Calibri"/>
            </a:endParaRPr>
          </a:p>
        </p:txBody>
      </p:sp>
      <p:sp>
        <p:nvSpPr>
          <p:cNvPr id="12" name="Freeform 12"/>
          <p:cNvSpPr/>
          <p:nvPr/>
        </p:nvSpPr>
        <p:spPr>
          <a:xfrm rot="8748774">
            <a:off x="7967963" y="5937301"/>
            <a:ext cx="1527177" cy="1700299"/>
          </a:xfrm>
          <a:custGeom>
            <a:avLst/>
            <a:gdLst/>
            <a:ahLst/>
            <a:cxnLst/>
            <a:rect l="l" t="t" r="r" b="b"/>
            <a:pathLst>
              <a:path w="2290766" h="2550448">
                <a:moveTo>
                  <a:pt x="0" y="0"/>
                </a:moveTo>
                <a:lnTo>
                  <a:pt x="2290766" y="0"/>
                </a:lnTo>
                <a:lnTo>
                  <a:pt x="2290766" y="2550448"/>
                </a:lnTo>
                <a:lnTo>
                  <a:pt x="0" y="25504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427415">
            <a:off x="8707354" y="5223624"/>
            <a:ext cx="536657" cy="1049157"/>
          </a:xfrm>
          <a:custGeom>
            <a:avLst/>
            <a:gdLst/>
            <a:ahLst/>
            <a:cxnLst/>
            <a:rect l="l" t="t" r="r" b="b"/>
            <a:pathLst>
              <a:path w="804986" h="1573735">
                <a:moveTo>
                  <a:pt x="0" y="0"/>
                </a:moveTo>
                <a:lnTo>
                  <a:pt x="804986" y="0"/>
                </a:lnTo>
                <a:lnTo>
                  <a:pt x="804986" y="1573735"/>
                </a:lnTo>
                <a:lnTo>
                  <a:pt x="0" y="1573735"/>
                </a:lnTo>
                <a:lnTo>
                  <a:pt x="0" y="0"/>
                </a:lnTo>
                <a:close/>
              </a:path>
            </a:pathLst>
          </a:custGeom>
          <a:blipFill>
            <a:blip r:embed="rId16">
              <a:extLst>
                <a:ext uri="{96DAC541-7B7A-43D3-8B79-37D633B846F1}">
                  <asvg:svgBlip xmlns:asvg="http://schemas.microsoft.com/office/drawing/2016/SVG/main" r:embed="rId17"/>
                </a:ext>
              </a:extLst>
            </a:blip>
            <a:stretch>
              <a:fillRect l="-43388" r="-32204"/>
            </a:stretch>
          </a:blipFill>
        </p:spPr>
        <p:txBody>
          <a:bodyPr/>
          <a:lstStyle/>
          <a:p>
            <a:pPr defTabSz="609630"/>
            <a:endParaRPr lang="en-US" sz="1200">
              <a:solidFill>
                <a:prstClr val="black"/>
              </a:solidFill>
              <a:latin typeface="Calibri"/>
            </a:endParaRPr>
          </a:p>
        </p:txBody>
      </p:sp>
      <p:sp>
        <p:nvSpPr>
          <p:cNvPr id="14" name="Freeform 14"/>
          <p:cNvSpPr/>
          <p:nvPr/>
        </p:nvSpPr>
        <p:spPr>
          <a:xfrm rot="4177288">
            <a:off x="9774566" y="713027"/>
            <a:ext cx="469010" cy="843617"/>
          </a:xfrm>
          <a:custGeom>
            <a:avLst/>
            <a:gdLst/>
            <a:ahLst/>
            <a:cxnLst/>
            <a:rect l="l" t="t" r="r" b="b"/>
            <a:pathLst>
              <a:path w="703515" h="1265426">
                <a:moveTo>
                  <a:pt x="0" y="0"/>
                </a:moveTo>
                <a:lnTo>
                  <a:pt x="703515" y="0"/>
                </a:lnTo>
                <a:lnTo>
                  <a:pt x="703515" y="1265426"/>
                </a:lnTo>
                <a:lnTo>
                  <a:pt x="0" y="1265426"/>
                </a:lnTo>
                <a:lnTo>
                  <a:pt x="0" y="0"/>
                </a:lnTo>
                <a:close/>
              </a:path>
            </a:pathLst>
          </a:custGeom>
          <a:blipFill>
            <a:blip r:embed="rId16">
              <a:extLst>
                <a:ext uri="{96DAC541-7B7A-43D3-8B79-37D633B846F1}">
                  <asvg:svgBlip xmlns:asvg="http://schemas.microsoft.com/office/drawing/2016/SVG/main" r:embed="rId17"/>
                </a:ext>
              </a:extLst>
            </a:blip>
            <a:stretch>
              <a:fillRect l="-35680" r="-25877"/>
            </a:stretch>
          </a:blipFill>
        </p:spPr>
        <p:txBody>
          <a:bodyPr/>
          <a:lstStyle/>
          <a:p>
            <a:pPr defTabSz="609630"/>
            <a:endParaRPr lang="en-US" sz="1200">
              <a:solidFill>
                <a:prstClr val="black"/>
              </a:solidFill>
              <a:latin typeface="Calibri"/>
            </a:endParaRPr>
          </a:p>
        </p:txBody>
      </p:sp>
      <p:sp>
        <p:nvSpPr>
          <p:cNvPr id="15" name="Freeform 15"/>
          <p:cNvSpPr/>
          <p:nvPr/>
        </p:nvSpPr>
        <p:spPr>
          <a:xfrm rot="5101081">
            <a:off x="9612927" y="431314"/>
            <a:ext cx="308917" cy="543898"/>
          </a:xfrm>
          <a:custGeom>
            <a:avLst/>
            <a:gdLst/>
            <a:ahLst/>
            <a:cxnLst/>
            <a:rect l="l" t="t" r="r" b="b"/>
            <a:pathLst>
              <a:path w="463376" h="815847">
                <a:moveTo>
                  <a:pt x="0" y="0"/>
                </a:moveTo>
                <a:lnTo>
                  <a:pt x="463376" y="0"/>
                </a:lnTo>
                <a:lnTo>
                  <a:pt x="463376" y="815847"/>
                </a:lnTo>
                <a:lnTo>
                  <a:pt x="0" y="815847"/>
                </a:lnTo>
                <a:lnTo>
                  <a:pt x="0" y="0"/>
                </a:lnTo>
                <a:close/>
              </a:path>
            </a:pathLst>
          </a:custGeom>
          <a:blipFill>
            <a:blip r:embed="rId16">
              <a:extLst>
                <a:ext uri="{96DAC541-7B7A-43D3-8B79-37D633B846F1}">
                  <asvg:svgBlip xmlns:asvg="http://schemas.microsoft.com/office/drawing/2016/SVG/main" r:embed="rId17"/>
                </a:ext>
              </a:extLst>
            </a:blip>
            <a:stretch>
              <a:fillRect l="-34743" r="-23395"/>
            </a:stretch>
          </a:blipFill>
        </p:spPr>
        <p:txBody>
          <a:bodyPr/>
          <a:lstStyle/>
          <a:p>
            <a:pPr defTabSz="609630"/>
            <a:endParaRPr lang="en-US" sz="1200">
              <a:solidFill>
                <a:prstClr val="black"/>
              </a:solidFill>
              <a:latin typeface="Calibri"/>
            </a:endParaRPr>
          </a:p>
        </p:txBody>
      </p:sp>
      <p:sp>
        <p:nvSpPr>
          <p:cNvPr id="16" name="Freeform 16"/>
          <p:cNvSpPr/>
          <p:nvPr/>
        </p:nvSpPr>
        <p:spPr>
          <a:xfrm rot="6515010">
            <a:off x="9265884" y="-402188"/>
            <a:ext cx="682161" cy="934197"/>
          </a:xfrm>
          <a:custGeom>
            <a:avLst/>
            <a:gdLst/>
            <a:ahLst/>
            <a:cxnLst/>
            <a:rect l="l" t="t" r="r" b="b"/>
            <a:pathLst>
              <a:path w="1023242" h="1401295">
                <a:moveTo>
                  <a:pt x="0" y="0"/>
                </a:moveTo>
                <a:lnTo>
                  <a:pt x="1023243" y="0"/>
                </a:lnTo>
                <a:lnTo>
                  <a:pt x="1023243" y="1401294"/>
                </a:lnTo>
                <a:lnTo>
                  <a:pt x="0" y="1401294"/>
                </a:lnTo>
                <a:lnTo>
                  <a:pt x="0" y="0"/>
                </a:lnTo>
                <a:close/>
              </a:path>
            </a:pathLst>
          </a:custGeom>
          <a:blipFill>
            <a:blip r:embed="rId16">
              <a:extLst>
                <a:ext uri="{96DAC541-7B7A-43D3-8B79-37D633B846F1}">
                  <asvg:svgBlip xmlns:asvg="http://schemas.microsoft.com/office/drawing/2016/SVG/main" r:embed="rId17"/>
                </a:ext>
              </a:extLst>
            </a:blip>
            <a:stretch>
              <a:fillRect r="-23002"/>
            </a:stretch>
          </a:blipFill>
        </p:spPr>
        <p:txBody>
          <a:bodyPr/>
          <a:lstStyle/>
          <a:p>
            <a:pPr defTabSz="609630"/>
            <a:endParaRPr lang="en-US" sz="1200">
              <a:solidFill>
                <a:prstClr val="black"/>
              </a:solidFill>
              <a:latin typeface="Calibri"/>
            </a:endParaRPr>
          </a:p>
        </p:txBody>
      </p:sp>
      <p:sp>
        <p:nvSpPr>
          <p:cNvPr id="17" name="Freeform 17"/>
          <p:cNvSpPr/>
          <p:nvPr/>
        </p:nvSpPr>
        <p:spPr>
          <a:xfrm rot="-238726">
            <a:off x="-1129548" y="-655359"/>
            <a:ext cx="2733071" cy="2994400"/>
          </a:xfrm>
          <a:custGeom>
            <a:avLst/>
            <a:gdLst/>
            <a:ahLst/>
            <a:cxnLst/>
            <a:rect l="l" t="t" r="r" b="b"/>
            <a:pathLst>
              <a:path w="4099606" h="4491600">
                <a:moveTo>
                  <a:pt x="0" y="0"/>
                </a:moveTo>
                <a:lnTo>
                  <a:pt x="4099606" y="0"/>
                </a:lnTo>
                <a:lnTo>
                  <a:pt x="4099606" y="4491600"/>
                </a:lnTo>
                <a:lnTo>
                  <a:pt x="0" y="4491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15589238-441D-EF13-0009-3F524F66BFDC}"/>
              </a:ext>
            </a:extLst>
          </p:cNvPr>
          <p:cNvPicPr>
            <a:picLocks noChangeAspect="1"/>
          </p:cNvPicPr>
          <p:nvPr/>
        </p:nvPicPr>
        <p:blipFill>
          <a:blip r:embed="rId20"/>
          <a:stretch>
            <a:fillRect/>
          </a:stretch>
        </p:blipFill>
        <p:spPr>
          <a:xfrm>
            <a:off x="911499" y="1820177"/>
            <a:ext cx="10211685" cy="3846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D779BC-39A1-2C46-948E-ADA3D81F9026}"/>
              </a:ext>
            </a:extLst>
          </p:cNvPr>
          <p:cNvGrpSpPr/>
          <p:nvPr/>
        </p:nvGrpSpPr>
        <p:grpSpPr>
          <a:xfrm>
            <a:off x="2085603" y="291503"/>
            <a:ext cx="8164625" cy="1537297"/>
            <a:chOff x="1782505" y="1670742"/>
            <a:chExt cx="13072385" cy="3720409"/>
          </a:xfrm>
        </p:grpSpPr>
        <p:grpSp>
          <p:nvGrpSpPr>
            <p:cNvPr id="10" name="Group 2">
              <a:extLst>
                <a:ext uri="{FF2B5EF4-FFF2-40B4-BE49-F238E27FC236}">
                  <a16:creationId xmlns:a16="http://schemas.microsoft.com/office/drawing/2014/main" id="{700CB078-23C4-5F41-84EB-5CE5F5D5DBA4}"/>
                </a:ext>
              </a:extLst>
            </p:cNvPr>
            <p:cNvGrpSpPr/>
            <p:nvPr/>
          </p:nvGrpSpPr>
          <p:grpSpPr>
            <a:xfrm>
              <a:off x="1782505" y="1670742"/>
              <a:ext cx="13072385" cy="3720409"/>
              <a:chOff x="149858" y="394914"/>
              <a:chExt cx="10132038" cy="2288388"/>
            </a:xfrm>
          </p:grpSpPr>
          <p:sp>
            <p:nvSpPr>
              <p:cNvPr id="12" name="Freeform 3">
                <a:extLst>
                  <a:ext uri="{FF2B5EF4-FFF2-40B4-BE49-F238E27FC236}">
                    <a16:creationId xmlns:a16="http://schemas.microsoft.com/office/drawing/2014/main" id="{C5FF8F7D-E4C3-0973-CBDC-FE5741968435}"/>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11" name="TextBox 10">
              <a:extLst>
                <a:ext uri="{FF2B5EF4-FFF2-40B4-BE49-F238E27FC236}">
                  <a16:creationId xmlns:a16="http://schemas.microsoft.com/office/drawing/2014/main" id="{E6143E06-D4BD-D72C-A11E-6CC02F46FC37}"/>
                </a:ext>
              </a:extLst>
            </p:cNvPr>
            <p:cNvSpPr txBox="1"/>
            <p:nvPr/>
          </p:nvSpPr>
          <p:spPr>
            <a:xfrm>
              <a:off x="2176060" y="1791286"/>
              <a:ext cx="12285274" cy="2169825"/>
            </a:xfrm>
            <a:prstGeom prst="rect">
              <a:avLst/>
            </a:prstGeom>
            <a:noFill/>
          </p:spPr>
          <p:txBody>
            <a:bodyPr wrap="square">
              <a:spAutoFit/>
            </a:bodyPr>
            <a:lstStyle/>
            <a:p>
              <a:pPr algn="ctr" defTabSz="609630"/>
              <a:r>
                <a:rPr lang="vi-VN" sz="4400" b="1" dirty="0">
                  <a:solidFill>
                    <a:srgbClr val="C00000"/>
                  </a:solidFill>
                  <a:latin typeface="Cambria" panose="02040503050406030204" pitchFamily="18" charset="0"/>
                </a:rPr>
                <a:t>Trung Du và miền núi Bắc Bộ có bao nhiêu tỉnh thành?</a:t>
              </a:r>
              <a:endParaRPr lang="vi-VN" sz="4000" dirty="0">
                <a:solidFill>
                  <a:prstClr val="black"/>
                </a:solidFill>
                <a:latin typeface="Cambria" panose="02040503050406030204" pitchFamily="18" charset="0"/>
              </a:endParaRPr>
            </a:p>
          </p:txBody>
        </p:sp>
      </p:grpSp>
      <p:sp>
        <p:nvSpPr>
          <p:cNvPr id="13" name="Freeform 2">
            <a:extLst>
              <a:ext uri="{FF2B5EF4-FFF2-40B4-BE49-F238E27FC236}">
                <a16:creationId xmlns:a16="http://schemas.microsoft.com/office/drawing/2014/main" id="{999644AC-FA36-40AA-158F-0AD10518F44D}"/>
              </a:ext>
            </a:extLst>
          </p:cNvPr>
          <p:cNvSpPr/>
          <p:nvPr/>
        </p:nvSpPr>
        <p:spPr>
          <a:xfrm>
            <a:off x="-167631" y="2743518"/>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4">
            <a:extLst>
              <a:ext uri="{FF2B5EF4-FFF2-40B4-BE49-F238E27FC236}">
                <a16:creationId xmlns:a16="http://schemas.microsoft.com/office/drawing/2014/main" id="{74A958C4-C807-6317-903F-F217589EB8AE}"/>
              </a:ext>
            </a:extLst>
          </p:cNvPr>
          <p:cNvGrpSpPr/>
          <p:nvPr/>
        </p:nvGrpSpPr>
        <p:grpSpPr>
          <a:xfrm>
            <a:off x="5600701" y="2252986"/>
            <a:ext cx="2814760" cy="806284"/>
            <a:chOff x="6525086" y="3792805"/>
            <a:chExt cx="11203112" cy="1209426"/>
          </a:xfrm>
        </p:grpSpPr>
        <p:sp>
          <p:nvSpPr>
            <p:cNvPr id="16" name="Process 15">
              <a:extLst>
                <a:ext uri="{FF2B5EF4-FFF2-40B4-BE49-F238E27FC236}">
                  <a16:creationId xmlns:a16="http://schemas.microsoft.com/office/drawing/2014/main" id="{DE414860-5B04-3B4A-9F7A-98E630266EE0}"/>
                </a:ext>
              </a:extLst>
            </p:cNvPr>
            <p:cNvSpPr/>
            <p:nvPr/>
          </p:nvSpPr>
          <p:spPr>
            <a:xfrm>
              <a:off x="6525086" y="3792805"/>
              <a:ext cx="11144759" cy="1209426"/>
            </a:xfrm>
            <a:prstGeom prst="flowChartProcess">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VN" sz="1200" dirty="0">
                  <a:solidFill>
                    <a:prstClr val="white"/>
                  </a:solidFill>
                  <a:latin typeface="Calibri"/>
                </a:rPr>
                <a:t>          </a:t>
              </a:r>
            </a:p>
          </p:txBody>
        </p:sp>
        <p:sp>
          <p:nvSpPr>
            <p:cNvPr id="17" name="TextBox 16">
              <a:extLst>
                <a:ext uri="{FF2B5EF4-FFF2-40B4-BE49-F238E27FC236}">
                  <a16:creationId xmlns:a16="http://schemas.microsoft.com/office/drawing/2014/main" id="{BA0D59CA-E125-6CCD-1310-8360110012B6}"/>
                </a:ext>
              </a:extLst>
            </p:cNvPr>
            <p:cNvSpPr txBox="1"/>
            <p:nvPr/>
          </p:nvSpPr>
          <p:spPr>
            <a:xfrm>
              <a:off x="6713462" y="4012797"/>
              <a:ext cx="11014736" cy="815513"/>
            </a:xfrm>
            <a:prstGeom prst="rect">
              <a:avLst/>
            </a:prstGeom>
            <a:noFill/>
          </p:spPr>
          <p:txBody>
            <a:bodyPr wrap="square">
              <a:spAutoFit/>
            </a:bodyPr>
            <a:lstStyle/>
            <a:p>
              <a:pPr algn="ctr" defTabSz="609630"/>
              <a:r>
                <a:rPr lang="vi-VN" sz="2933" b="1" dirty="0">
                  <a:solidFill>
                    <a:srgbClr val="000000"/>
                  </a:solidFill>
                  <a:latin typeface="Cambria" panose="02040503050406030204" pitchFamily="18" charset="0"/>
                </a:rPr>
                <a:t>19 tỉnh thành</a:t>
              </a:r>
            </a:p>
          </p:txBody>
        </p:sp>
      </p:grpSp>
      <p:grpSp>
        <p:nvGrpSpPr>
          <p:cNvPr id="18" name="Group 17">
            <a:extLst>
              <a:ext uri="{FF2B5EF4-FFF2-40B4-BE49-F238E27FC236}">
                <a16:creationId xmlns:a16="http://schemas.microsoft.com/office/drawing/2014/main" id="{6B109AE9-5226-6409-8CF6-BDA6966F914E}"/>
              </a:ext>
            </a:extLst>
          </p:cNvPr>
          <p:cNvGrpSpPr/>
          <p:nvPr/>
        </p:nvGrpSpPr>
        <p:grpSpPr>
          <a:xfrm>
            <a:off x="3886199" y="3406179"/>
            <a:ext cx="8162925" cy="803872"/>
            <a:chOff x="1782505" y="1670742"/>
            <a:chExt cx="13072385" cy="3720409"/>
          </a:xfrm>
        </p:grpSpPr>
        <p:grpSp>
          <p:nvGrpSpPr>
            <p:cNvPr id="19" name="Group 2">
              <a:extLst>
                <a:ext uri="{FF2B5EF4-FFF2-40B4-BE49-F238E27FC236}">
                  <a16:creationId xmlns:a16="http://schemas.microsoft.com/office/drawing/2014/main" id="{6A8AA06B-5CA0-A6AC-894A-A6C4CA07152D}"/>
                </a:ext>
              </a:extLst>
            </p:cNvPr>
            <p:cNvGrpSpPr/>
            <p:nvPr/>
          </p:nvGrpSpPr>
          <p:grpSpPr>
            <a:xfrm>
              <a:off x="1782505" y="1670742"/>
              <a:ext cx="13072385" cy="3720409"/>
              <a:chOff x="149858" y="394914"/>
              <a:chExt cx="10132038" cy="2288388"/>
            </a:xfrm>
          </p:grpSpPr>
          <p:sp>
            <p:nvSpPr>
              <p:cNvPr id="21" name="Freeform 3">
                <a:extLst>
                  <a:ext uri="{FF2B5EF4-FFF2-40B4-BE49-F238E27FC236}">
                    <a16:creationId xmlns:a16="http://schemas.microsoft.com/office/drawing/2014/main" id="{EAE19A03-6552-C8E9-53EF-359A795BD977}"/>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0" name="TextBox 19">
              <a:extLst>
                <a:ext uri="{FF2B5EF4-FFF2-40B4-BE49-F238E27FC236}">
                  <a16:creationId xmlns:a16="http://schemas.microsoft.com/office/drawing/2014/main" id="{91DDDDC2-4E00-79F1-4973-30EC2C684459}"/>
                </a:ext>
              </a:extLst>
            </p:cNvPr>
            <p:cNvSpPr txBox="1"/>
            <p:nvPr/>
          </p:nvSpPr>
          <p:spPr>
            <a:xfrm>
              <a:off x="2176060" y="1791287"/>
              <a:ext cx="12285274" cy="1713153"/>
            </a:xfrm>
            <a:prstGeom prst="rect">
              <a:avLst/>
            </a:prstGeom>
            <a:noFill/>
          </p:spPr>
          <p:txBody>
            <a:bodyPr wrap="square">
              <a:spAutoFit/>
            </a:bodyPr>
            <a:lstStyle/>
            <a:p>
              <a:pPr algn="ctr" defTabSz="609630"/>
              <a:r>
                <a:rPr lang="vi-VN" sz="4000" b="1" dirty="0">
                  <a:solidFill>
                    <a:srgbClr val="C00000"/>
                  </a:solidFill>
                  <a:latin typeface="Cambria" panose="02040503050406030204" pitchFamily="18" charset="0"/>
                </a:rPr>
                <a:t>Lào Cai có địa điểm nào nổi bật?</a:t>
              </a:r>
              <a:endParaRPr lang="vi-VN" sz="3600" dirty="0">
                <a:solidFill>
                  <a:prstClr val="black"/>
                </a:solidFill>
                <a:latin typeface="Cambria" panose="02040503050406030204" pitchFamily="18" charset="0"/>
              </a:endParaRPr>
            </a:p>
          </p:txBody>
        </p:sp>
      </p:grpSp>
      <p:grpSp>
        <p:nvGrpSpPr>
          <p:cNvPr id="22" name="Group 21">
            <a:extLst>
              <a:ext uri="{FF2B5EF4-FFF2-40B4-BE49-F238E27FC236}">
                <a16:creationId xmlns:a16="http://schemas.microsoft.com/office/drawing/2014/main" id="{9522B98F-EF2F-D02C-F54E-1C1EBF3C29F1}"/>
              </a:ext>
            </a:extLst>
          </p:cNvPr>
          <p:cNvGrpSpPr/>
          <p:nvPr/>
        </p:nvGrpSpPr>
        <p:grpSpPr>
          <a:xfrm>
            <a:off x="6038850" y="4767586"/>
            <a:ext cx="4314825" cy="806284"/>
            <a:chOff x="6525086" y="3792805"/>
            <a:chExt cx="11203112" cy="1209426"/>
          </a:xfrm>
        </p:grpSpPr>
        <p:sp>
          <p:nvSpPr>
            <p:cNvPr id="23" name="Process 15">
              <a:extLst>
                <a:ext uri="{FF2B5EF4-FFF2-40B4-BE49-F238E27FC236}">
                  <a16:creationId xmlns:a16="http://schemas.microsoft.com/office/drawing/2014/main" id="{B15A9F2C-453D-1280-6C92-0A4A3EF167AC}"/>
                </a:ext>
              </a:extLst>
            </p:cNvPr>
            <p:cNvSpPr/>
            <p:nvPr/>
          </p:nvSpPr>
          <p:spPr>
            <a:xfrm>
              <a:off x="6525086" y="3792805"/>
              <a:ext cx="11144759" cy="1209426"/>
            </a:xfrm>
            <a:prstGeom prst="flowChartProcess">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VN" sz="1200" dirty="0">
                  <a:solidFill>
                    <a:prstClr val="white"/>
                  </a:solidFill>
                  <a:latin typeface="Calibri"/>
                </a:rPr>
                <a:t>          </a:t>
              </a:r>
            </a:p>
          </p:txBody>
        </p:sp>
        <p:sp>
          <p:nvSpPr>
            <p:cNvPr id="24" name="TextBox 23">
              <a:extLst>
                <a:ext uri="{FF2B5EF4-FFF2-40B4-BE49-F238E27FC236}">
                  <a16:creationId xmlns:a16="http://schemas.microsoft.com/office/drawing/2014/main" id="{5645B1BB-C262-AA88-B83C-1C850CD3E2E2}"/>
                </a:ext>
              </a:extLst>
            </p:cNvPr>
            <p:cNvSpPr txBox="1"/>
            <p:nvPr/>
          </p:nvSpPr>
          <p:spPr>
            <a:xfrm>
              <a:off x="6713462" y="4012797"/>
              <a:ext cx="11014736" cy="815513"/>
            </a:xfrm>
            <a:prstGeom prst="rect">
              <a:avLst/>
            </a:prstGeom>
            <a:noFill/>
          </p:spPr>
          <p:txBody>
            <a:bodyPr wrap="square">
              <a:spAutoFit/>
            </a:bodyPr>
            <a:lstStyle/>
            <a:p>
              <a:pPr algn="ctr" defTabSz="609630"/>
              <a:r>
                <a:rPr lang="sv-SE" sz="2933" b="1" dirty="0">
                  <a:solidFill>
                    <a:srgbClr val="000000"/>
                  </a:solidFill>
                  <a:latin typeface="Cambria" panose="02040503050406030204" pitchFamily="18" charset="0"/>
                </a:rPr>
                <a:t>Đỉnh Fansipan ở Sa Pa</a:t>
              </a:r>
              <a:endParaRPr lang="vi-VN" sz="2933" b="1" dirty="0">
                <a:solidFill>
                  <a:srgbClr val="000000"/>
                </a:solidFill>
                <a:latin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D779BC-39A1-2C46-948E-ADA3D81F9026}"/>
              </a:ext>
            </a:extLst>
          </p:cNvPr>
          <p:cNvGrpSpPr/>
          <p:nvPr/>
        </p:nvGrpSpPr>
        <p:grpSpPr>
          <a:xfrm>
            <a:off x="2076078" y="863003"/>
            <a:ext cx="9258672" cy="1988802"/>
            <a:chOff x="1782505" y="1670742"/>
            <a:chExt cx="13072385" cy="4813095"/>
          </a:xfrm>
        </p:grpSpPr>
        <p:grpSp>
          <p:nvGrpSpPr>
            <p:cNvPr id="10" name="Group 2">
              <a:extLst>
                <a:ext uri="{FF2B5EF4-FFF2-40B4-BE49-F238E27FC236}">
                  <a16:creationId xmlns:a16="http://schemas.microsoft.com/office/drawing/2014/main" id="{700CB078-23C4-5F41-84EB-5CE5F5D5DBA4}"/>
                </a:ext>
              </a:extLst>
            </p:cNvPr>
            <p:cNvGrpSpPr/>
            <p:nvPr/>
          </p:nvGrpSpPr>
          <p:grpSpPr>
            <a:xfrm>
              <a:off x="1782505" y="1670742"/>
              <a:ext cx="13072385" cy="3720409"/>
              <a:chOff x="149858" y="394914"/>
              <a:chExt cx="10132038" cy="2288388"/>
            </a:xfrm>
          </p:grpSpPr>
          <p:sp>
            <p:nvSpPr>
              <p:cNvPr id="12" name="Freeform 3">
                <a:extLst>
                  <a:ext uri="{FF2B5EF4-FFF2-40B4-BE49-F238E27FC236}">
                    <a16:creationId xmlns:a16="http://schemas.microsoft.com/office/drawing/2014/main" id="{C5FF8F7D-E4C3-0973-CBDC-FE5741968435}"/>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11" name="TextBox 10">
              <a:extLst>
                <a:ext uri="{FF2B5EF4-FFF2-40B4-BE49-F238E27FC236}">
                  <a16:creationId xmlns:a16="http://schemas.microsoft.com/office/drawing/2014/main" id="{E6143E06-D4BD-D72C-A11E-6CC02F46FC37}"/>
                </a:ext>
              </a:extLst>
            </p:cNvPr>
            <p:cNvSpPr txBox="1"/>
            <p:nvPr/>
          </p:nvSpPr>
          <p:spPr>
            <a:xfrm>
              <a:off x="2176060" y="1791287"/>
              <a:ext cx="12285274" cy="4692550"/>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Quảng Ninh địa điểm nào được công nhận là di sản thiên nhiên Thế giới?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3" name="Freeform 2">
            <a:extLst>
              <a:ext uri="{FF2B5EF4-FFF2-40B4-BE49-F238E27FC236}">
                <a16:creationId xmlns:a16="http://schemas.microsoft.com/office/drawing/2014/main" id="{999644AC-FA36-40AA-158F-0AD10518F44D}"/>
              </a:ext>
            </a:extLst>
          </p:cNvPr>
          <p:cNvSpPr/>
          <p:nvPr/>
        </p:nvSpPr>
        <p:spPr>
          <a:xfrm>
            <a:off x="-167631" y="2743518"/>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4">
            <a:extLst>
              <a:ext uri="{FF2B5EF4-FFF2-40B4-BE49-F238E27FC236}">
                <a16:creationId xmlns:a16="http://schemas.microsoft.com/office/drawing/2014/main" id="{74A958C4-C807-6317-903F-F217589EB8AE}"/>
              </a:ext>
            </a:extLst>
          </p:cNvPr>
          <p:cNvGrpSpPr/>
          <p:nvPr/>
        </p:nvGrpSpPr>
        <p:grpSpPr>
          <a:xfrm>
            <a:off x="5581650" y="3024511"/>
            <a:ext cx="3233861" cy="947414"/>
            <a:chOff x="6525086" y="3792805"/>
            <a:chExt cx="11203112" cy="1209426"/>
          </a:xfrm>
        </p:grpSpPr>
        <p:sp>
          <p:nvSpPr>
            <p:cNvPr id="16" name="Process 15">
              <a:extLst>
                <a:ext uri="{FF2B5EF4-FFF2-40B4-BE49-F238E27FC236}">
                  <a16:creationId xmlns:a16="http://schemas.microsoft.com/office/drawing/2014/main" id="{DE414860-5B04-3B4A-9F7A-98E630266EE0}"/>
                </a:ext>
              </a:extLst>
            </p:cNvPr>
            <p:cNvSpPr/>
            <p:nvPr/>
          </p:nvSpPr>
          <p:spPr>
            <a:xfrm>
              <a:off x="6525086" y="3792805"/>
              <a:ext cx="11144759" cy="1209426"/>
            </a:xfrm>
            <a:prstGeom prst="flowChartProcess">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17" name="TextBox 16">
              <a:extLst>
                <a:ext uri="{FF2B5EF4-FFF2-40B4-BE49-F238E27FC236}">
                  <a16:creationId xmlns:a16="http://schemas.microsoft.com/office/drawing/2014/main" id="{BA0D59CA-E125-6CCD-1310-8360110012B6}"/>
                </a:ext>
              </a:extLst>
            </p:cNvPr>
            <p:cNvSpPr txBox="1"/>
            <p:nvPr/>
          </p:nvSpPr>
          <p:spPr>
            <a:xfrm>
              <a:off x="6713462" y="4012798"/>
              <a:ext cx="11014736" cy="825077"/>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Vịnh Hạ Long </a:t>
              </a:r>
            </a:p>
          </p:txBody>
        </p:sp>
      </p:grpSp>
    </p:spTree>
    <p:extLst>
      <p:ext uri="{BB962C8B-B14F-4D97-AF65-F5344CB8AC3E}">
        <p14:creationId xmlns:p14="http://schemas.microsoft.com/office/powerpoint/2010/main" val="11573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rot="-10269931">
            <a:off x="11335668" y="1921475"/>
            <a:ext cx="902435" cy="1058292"/>
          </a:xfrm>
          <a:custGeom>
            <a:avLst/>
            <a:gdLst/>
            <a:ahLst/>
            <a:cxnLst/>
            <a:rect l="l" t="t" r="r" b="b"/>
            <a:pathLst>
              <a:path w="1353652" h="1587438">
                <a:moveTo>
                  <a:pt x="0" y="0"/>
                </a:moveTo>
                <a:lnTo>
                  <a:pt x="1353651" y="0"/>
                </a:lnTo>
                <a:lnTo>
                  <a:pt x="1353651" y="1587437"/>
                </a:lnTo>
                <a:lnTo>
                  <a:pt x="0" y="1587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231150">
            <a:off x="695375" y="-1636844"/>
            <a:ext cx="3369258" cy="3225303"/>
          </a:xfrm>
          <a:custGeom>
            <a:avLst/>
            <a:gdLst/>
            <a:ahLst/>
            <a:cxnLst/>
            <a:rect l="l" t="t" r="r" b="b"/>
            <a:pathLst>
              <a:path w="5053887" h="4837955">
                <a:moveTo>
                  <a:pt x="0" y="0"/>
                </a:moveTo>
                <a:lnTo>
                  <a:pt x="5053887" y="0"/>
                </a:lnTo>
                <a:lnTo>
                  <a:pt x="5053887" y="4837955"/>
                </a:lnTo>
                <a:lnTo>
                  <a:pt x="0" y="4837955"/>
                </a:lnTo>
                <a:lnTo>
                  <a:pt x="0" y="0"/>
                </a:lnTo>
                <a:close/>
              </a:path>
            </a:pathLst>
          </a:custGeom>
          <a:blipFill>
            <a:blip r:embed="rId4">
              <a:extLst>
                <a:ext uri="{96DAC541-7B7A-43D3-8B79-37D633B846F1}">
                  <asvg:svgBlip xmlns:asvg="http://schemas.microsoft.com/office/drawing/2016/SVG/main" r:embed="rId5"/>
                </a:ext>
              </a:extLst>
            </a:blip>
            <a:stretch>
              <a:fillRect r="-128" b="-1170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411738" flipH="1">
            <a:off x="-1157301" y="3483150"/>
            <a:ext cx="3686203" cy="4993625"/>
          </a:xfrm>
          <a:custGeom>
            <a:avLst/>
            <a:gdLst/>
            <a:ahLst/>
            <a:cxnLst/>
            <a:rect l="l" t="t" r="r" b="b"/>
            <a:pathLst>
              <a:path w="5529305" h="7490438">
                <a:moveTo>
                  <a:pt x="5529304" y="0"/>
                </a:moveTo>
                <a:lnTo>
                  <a:pt x="0" y="0"/>
                </a:lnTo>
                <a:lnTo>
                  <a:pt x="0" y="7490438"/>
                </a:lnTo>
                <a:lnTo>
                  <a:pt x="5529304" y="7490438"/>
                </a:lnTo>
                <a:lnTo>
                  <a:pt x="55293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832574" flipH="1">
            <a:off x="9094273" y="4230091"/>
            <a:ext cx="4330963" cy="4315215"/>
          </a:xfrm>
          <a:custGeom>
            <a:avLst/>
            <a:gdLst/>
            <a:ahLst/>
            <a:cxnLst/>
            <a:rect l="l" t="t" r="r" b="b"/>
            <a:pathLst>
              <a:path w="6496445" h="6472822">
                <a:moveTo>
                  <a:pt x="6496445" y="0"/>
                </a:moveTo>
                <a:lnTo>
                  <a:pt x="0" y="0"/>
                </a:lnTo>
                <a:lnTo>
                  <a:pt x="0" y="6472822"/>
                </a:lnTo>
                <a:lnTo>
                  <a:pt x="6496445" y="6472822"/>
                </a:lnTo>
                <a:lnTo>
                  <a:pt x="649644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3280583">
            <a:off x="113853" y="2888524"/>
            <a:ext cx="577235" cy="676929"/>
          </a:xfrm>
          <a:custGeom>
            <a:avLst/>
            <a:gdLst/>
            <a:ahLst/>
            <a:cxnLst/>
            <a:rect l="l" t="t" r="r" b="b"/>
            <a:pathLst>
              <a:path w="865853" h="1015393">
                <a:moveTo>
                  <a:pt x="0" y="0"/>
                </a:moveTo>
                <a:lnTo>
                  <a:pt x="865853" y="0"/>
                </a:lnTo>
                <a:lnTo>
                  <a:pt x="865853" y="1015394"/>
                </a:lnTo>
                <a:lnTo>
                  <a:pt x="0" y="1015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188846">
            <a:off x="284756" y="3416594"/>
            <a:ext cx="411997" cy="483152"/>
          </a:xfrm>
          <a:custGeom>
            <a:avLst/>
            <a:gdLst/>
            <a:ahLst/>
            <a:cxnLst/>
            <a:rect l="l" t="t" r="r" b="b"/>
            <a:pathLst>
              <a:path w="617995" h="724728">
                <a:moveTo>
                  <a:pt x="0" y="0"/>
                </a:moveTo>
                <a:lnTo>
                  <a:pt x="617995" y="0"/>
                </a:lnTo>
                <a:lnTo>
                  <a:pt x="617995" y="724728"/>
                </a:lnTo>
                <a:lnTo>
                  <a:pt x="0" y="7247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597175">
            <a:off x="1757250" y="5434726"/>
            <a:ext cx="1701401" cy="2244054"/>
          </a:xfrm>
          <a:custGeom>
            <a:avLst/>
            <a:gdLst/>
            <a:ahLst/>
            <a:cxnLst/>
            <a:rect l="l" t="t" r="r" b="b"/>
            <a:pathLst>
              <a:path w="2552102" h="3366081">
                <a:moveTo>
                  <a:pt x="0" y="0"/>
                </a:moveTo>
                <a:lnTo>
                  <a:pt x="2552102" y="0"/>
                </a:lnTo>
                <a:lnTo>
                  <a:pt x="2552102" y="3366081"/>
                </a:lnTo>
                <a:lnTo>
                  <a:pt x="0" y="3366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2541047">
            <a:off x="10127032" y="-700741"/>
            <a:ext cx="3393682" cy="3085165"/>
          </a:xfrm>
          <a:custGeom>
            <a:avLst/>
            <a:gdLst/>
            <a:ahLst/>
            <a:cxnLst/>
            <a:rect l="l" t="t" r="r" b="b"/>
            <a:pathLst>
              <a:path w="5090523" h="4627748">
                <a:moveTo>
                  <a:pt x="0" y="0"/>
                </a:moveTo>
                <a:lnTo>
                  <a:pt x="5090523" y="0"/>
                </a:lnTo>
                <a:lnTo>
                  <a:pt x="5090523" y="4627748"/>
                </a:lnTo>
                <a:lnTo>
                  <a:pt x="0" y="46277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5888056">
            <a:off x="4999167" y="-2119470"/>
            <a:ext cx="2103047" cy="3271289"/>
          </a:xfrm>
          <a:custGeom>
            <a:avLst/>
            <a:gdLst/>
            <a:ahLst/>
            <a:cxnLst/>
            <a:rect l="l" t="t" r="r" b="b"/>
            <a:pathLst>
              <a:path w="3154571" h="4906934">
                <a:moveTo>
                  <a:pt x="0" y="0"/>
                </a:moveTo>
                <a:lnTo>
                  <a:pt x="3154571" y="0"/>
                </a:lnTo>
                <a:lnTo>
                  <a:pt x="3154571" y="4906935"/>
                </a:lnTo>
                <a:lnTo>
                  <a:pt x="0" y="4906935"/>
                </a:lnTo>
                <a:lnTo>
                  <a:pt x="0" y="0"/>
                </a:lnTo>
                <a:close/>
              </a:path>
            </a:pathLst>
          </a:custGeom>
          <a:blipFill>
            <a:blip r:embed="rId16">
              <a:extLst>
                <a:ext uri="{96DAC541-7B7A-43D3-8B79-37D633B846F1}">
                  <asvg:svgBlip xmlns:asvg="http://schemas.microsoft.com/office/drawing/2016/SVG/main" r:embed="rId17"/>
                </a:ext>
              </a:extLst>
            </a:blip>
            <a:stretch>
              <a:fillRect l="-3971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748774">
            <a:off x="7967963" y="5937301"/>
            <a:ext cx="1527177" cy="1700299"/>
          </a:xfrm>
          <a:custGeom>
            <a:avLst/>
            <a:gdLst/>
            <a:ahLst/>
            <a:cxnLst/>
            <a:rect l="l" t="t" r="r" b="b"/>
            <a:pathLst>
              <a:path w="2290766" h="2550448">
                <a:moveTo>
                  <a:pt x="0" y="0"/>
                </a:moveTo>
                <a:lnTo>
                  <a:pt x="2290766" y="0"/>
                </a:lnTo>
                <a:lnTo>
                  <a:pt x="2290766" y="2550448"/>
                </a:lnTo>
                <a:lnTo>
                  <a:pt x="0" y="25504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427415">
            <a:off x="8707354" y="5223624"/>
            <a:ext cx="536657" cy="1049157"/>
          </a:xfrm>
          <a:custGeom>
            <a:avLst/>
            <a:gdLst/>
            <a:ahLst/>
            <a:cxnLst/>
            <a:rect l="l" t="t" r="r" b="b"/>
            <a:pathLst>
              <a:path w="804986" h="1573735">
                <a:moveTo>
                  <a:pt x="0" y="0"/>
                </a:moveTo>
                <a:lnTo>
                  <a:pt x="804986" y="0"/>
                </a:lnTo>
                <a:lnTo>
                  <a:pt x="804986" y="1573735"/>
                </a:lnTo>
                <a:lnTo>
                  <a:pt x="0" y="1573735"/>
                </a:lnTo>
                <a:lnTo>
                  <a:pt x="0" y="0"/>
                </a:lnTo>
                <a:close/>
              </a:path>
            </a:pathLst>
          </a:custGeom>
          <a:blipFill>
            <a:blip r:embed="rId16">
              <a:extLst>
                <a:ext uri="{96DAC541-7B7A-43D3-8B79-37D633B846F1}">
                  <asvg:svgBlip xmlns:asvg="http://schemas.microsoft.com/office/drawing/2016/SVG/main" r:embed="rId17"/>
                </a:ext>
              </a:extLst>
            </a:blip>
            <a:stretch>
              <a:fillRect l="-43388" r="-322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177288">
            <a:off x="9774566" y="713027"/>
            <a:ext cx="469010" cy="843617"/>
          </a:xfrm>
          <a:custGeom>
            <a:avLst/>
            <a:gdLst/>
            <a:ahLst/>
            <a:cxnLst/>
            <a:rect l="l" t="t" r="r" b="b"/>
            <a:pathLst>
              <a:path w="703515" h="1265426">
                <a:moveTo>
                  <a:pt x="0" y="0"/>
                </a:moveTo>
                <a:lnTo>
                  <a:pt x="703515" y="0"/>
                </a:lnTo>
                <a:lnTo>
                  <a:pt x="703515" y="1265426"/>
                </a:lnTo>
                <a:lnTo>
                  <a:pt x="0" y="1265426"/>
                </a:lnTo>
                <a:lnTo>
                  <a:pt x="0" y="0"/>
                </a:lnTo>
                <a:close/>
              </a:path>
            </a:pathLst>
          </a:custGeom>
          <a:blipFill>
            <a:blip r:embed="rId16">
              <a:extLst>
                <a:ext uri="{96DAC541-7B7A-43D3-8B79-37D633B846F1}">
                  <asvg:svgBlip xmlns:asvg="http://schemas.microsoft.com/office/drawing/2016/SVG/main" r:embed="rId17"/>
                </a:ext>
              </a:extLst>
            </a:blip>
            <a:stretch>
              <a:fillRect l="-35680" r="-258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101081">
            <a:off x="9612927" y="431314"/>
            <a:ext cx="308917" cy="543898"/>
          </a:xfrm>
          <a:custGeom>
            <a:avLst/>
            <a:gdLst/>
            <a:ahLst/>
            <a:cxnLst/>
            <a:rect l="l" t="t" r="r" b="b"/>
            <a:pathLst>
              <a:path w="463376" h="815847">
                <a:moveTo>
                  <a:pt x="0" y="0"/>
                </a:moveTo>
                <a:lnTo>
                  <a:pt x="463376" y="0"/>
                </a:lnTo>
                <a:lnTo>
                  <a:pt x="463376" y="815847"/>
                </a:lnTo>
                <a:lnTo>
                  <a:pt x="0" y="815847"/>
                </a:lnTo>
                <a:lnTo>
                  <a:pt x="0" y="0"/>
                </a:lnTo>
                <a:close/>
              </a:path>
            </a:pathLst>
          </a:custGeom>
          <a:blipFill>
            <a:blip r:embed="rId16">
              <a:extLst>
                <a:ext uri="{96DAC541-7B7A-43D3-8B79-37D633B846F1}">
                  <asvg:svgBlip xmlns:asvg="http://schemas.microsoft.com/office/drawing/2016/SVG/main" r:embed="rId17"/>
                </a:ext>
              </a:extLst>
            </a:blip>
            <a:stretch>
              <a:fillRect l="-34743" r="-2339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6515010">
            <a:off x="9265884" y="-402188"/>
            <a:ext cx="682161" cy="934197"/>
          </a:xfrm>
          <a:custGeom>
            <a:avLst/>
            <a:gdLst/>
            <a:ahLst/>
            <a:cxnLst/>
            <a:rect l="l" t="t" r="r" b="b"/>
            <a:pathLst>
              <a:path w="1023242" h="1401295">
                <a:moveTo>
                  <a:pt x="0" y="0"/>
                </a:moveTo>
                <a:lnTo>
                  <a:pt x="1023243" y="0"/>
                </a:lnTo>
                <a:lnTo>
                  <a:pt x="1023243" y="1401294"/>
                </a:lnTo>
                <a:lnTo>
                  <a:pt x="0" y="1401294"/>
                </a:lnTo>
                <a:lnTo>
                  <a:pt x="0" y="0"/>
                </a:lnTo>
                <a:close/>
              </a:path>
            </a:pathLst>
          </a:custGeom>
          <a:blipFill>
            <a:blip r:embed="rId16">
              <a:extLst>
                <a:ext uri="{96DAC541-7B7A-43D3-8B79-37D633B846F1}">
                  <asvg:svgBlip xmlns:asvg="http://schemas.microsoft.com/office/drawing/2016/SVG/main" r:embed="rId17"/>
                </a:ext>
              </a:extLst>
            </a:blip>
            <a:stretch>
              <a:fillRect r="-230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38726">
            <a:off x="-1129548" y="-655359"/>
            <a:ext cx="2733071" cy="2994400"/>
          </a:xfrm>
          <a:custGeom>
            <a:avLst/>
            <a:gdLst/>
            <a:ahLst/>
            <a:cxnLst/>
            <a:rect l="l" t="t" r="r" b="b"/>
            <a:pathLst>
              <a:path w="4099606" h="4491600">
                <a:moveTo>
                  <a:pt x="0" y="0"/>
                </a:moveTo>
                <a:lnTo>
                  <a:pt x="4099606" y="0"/>
                </a:lnTo>
                <a:lnTo>
                  <a:pt x="4099606" y="4491600"/>
                </a:lnTo>
                <a:lnTo>
                  <a:pt x="0" y="4491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ECBD321D-CA26-AE8E-61C6-0C9C8412C016}"/>
              </a:ext>
            </a:extLst>
          </p:cNvPr>
          <p:cNvPicPr>
            <a:picLocks noChangeAspect="1"/>
          </p:cNvPicPr>
          <p:nvPr/>
        </p:nvPicPr>
        <p:blipFill>
          <a:blip r:embed="rId20"/>
          <a:stretch>
            <a:fillRect/>
          </a:stretch>
        </p:blipFill>
        <p:spPr>
          <a:xfrm>
            <a:off x="2176502" y="2079488"/>
            <a:ext cx="8291279" cy="3072650"/>
          </a:xfrm>
          <a:prstGeom prst="rect">
            <a:avLst/>
          </a:prstGeom>
        </p:spPr>
      </p:pic>
    </p:spTree>
    <p:extLst>
      <p:ext uri="{BB962C8B-B14F-4D97-AF65-F5344CB8AC3E}">
        <p14:creationId xmlns:p14="http://schemas.microsoft.com/office/powerpoint/2010/main" val="731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a:off x="9873878" y="-1907124"/>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63578" y="6083909"/>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649008" y="96503"/>
            <a:ext cx="10820400" cy="1205458"/>
          </a:xfrm>
          <a:prstGeom prst="rect">
            <a:avLst/>
          </a:prstGeom>
        </p:spPr>
        <p:txBody>
          <a:bodyPr lIns="0" tIns="0" rIns="0" bIns="0" rtlCol="0" anchor="t">
            <a:spAutoFit/>
          </a:bodyPr>
          <a:lstStyle/>
          <a:p>
            <a:pPr algn="ctr" defTabSz="609630">
              <a:lnSpc>
                <a:spcPts val="4713"/>
              </a:lnSpc>
              <a:spcBef>
                <a:spcPct val="0"/>
              </a:spcBef>
            </a:pPr>
            <a:r>
              <a:rPr lang="en-US" sz="4000" dirty="0">
                <a:solidFill>
                  <a:srgbClr val="FFFFFF"/>
                </a:solidFill>
                <a:latin typeface="Cambria Bold"/>
              </a:rPr>
              <a:t>1. </a:t>
            </a:r>
            <a:r>
              <a:rPr lang="en-US" sz="4000" dirty="0" err="1">
                <a:solidFill>
                  <a:srgbClr val="FFFFFF"/>
                </a:solidFill>
                <a:latin typeface="Cambria Bold"/>
              </a:rPr>
              <a:t>Lựa</a:t>
            </a:r>
            <a:r>
              <a:rPr lang="en-US" sz="4000" dirty="0">
                <a:solidFill>
                  <a:srgbClr val="FFFFFF"/>
                </a:solidFill>
                <a:latin typeface="Cambria Bold"/>
              </a:rPr>
              <a:t> </a:t>
            </a:r>
            <a:r>
              <a:rPr lang="en-US" sz="4000" dirty="0" err="1">
                <a:solidFill>
                  <a:srgbClr val="FFFFFF"/>
                </a:solidFill>
                <a:latin typeface="Cambria Bold"/>
              </a:rPr>
              <a:t>chọn</a:t>
            </a:r>
            <a:r>
              <a:rPr lang="en-US" sz="4000" dirty="0">
                <a:solidFill>
                  <a:srgbClr val="FFFFFF"/>
                </a:solidFill>
                <a:latin typeface="Cambria Bold"/>
              </a:rPr>
              <a:t> </a:t>
            </a:r>
            <a:r>
              <a:rPr lang="en-US" sz="4000" dirty="0" err="1">
                <a:solidFill>
                  <a:srgbClr val="FFFFFF"/>
                </a:solidFill>
                <a:latin typeface="Cambria Bold"/>
              </a:rPr>
              <a:t>thông</a:t>
            </a:r>
            <a:r>
              <a:rPr lang="en-US" sz="4000" dirty="0">
                <a:solidFill>
                  <a:srgbClr val="FFFFFF"/>
                </a:solidFill>
                <a:latin typeface="Cambria Bold"/>
              </a:rPr>
              <a:t> tin </a:t>
            </a:r>
            <a:r>
              <a:rPr lang="en-US" sz="4000" dirty="0" err="1">
                <a:solidFill>
                  <a:srgbClr val="FFFFFF"/>
                </a:solidFill>
                <a:latin typeface="Cambria Bold"/>
              </a:rPr>
              <a:t>phù</a:t>
            </a:r>
            <a:r>
              <a:rPr lang="en-US" sz="4000" dirty="0">
                <a:solidFill>
                  <a:srgbClr val="FFFFFF"/>
                </a:solidFill>
                <a:latin typeface="Cambria Bold"/>
              </a:rPr>
              <a:t> </a:t>
            </a:r>
            <a:r>
              <a:rPr lang="en-US" sz="4000" dirty="0" err="1">
                <a:solidFill>
                  <a:srgbClr val="FFFFFF"/>
                </a:solidFill>
                <a:latin typeface="Cambria Bold"/>
              </a:rPr>
              <a:t>hợp</a:t>
            </a:r>
            <a:r>
              <a:rPr lang="en-US" sz="4000" dirty="0">
                <a:solidFill>
                  <a:srgbClr val="FFFFFF"/>
                </a:solidFill>
                <a:latin typeface="Cambria Bold"/>
              </a:rPr>
              <a:t> </a:t>
            </a:r>
            <a:r>
              <a:rPr lang="en-US" sz="4000" dirty="0" err="1">
                <a:solidFill>
                  <a:srgbClr val="FFFFFF"/>
                </a:solidFill>
                <a:latin typeface="Cambria Bold"/>
              </a:rPr>
              <a:t>với</a:t>
            </a:r>
            <a:r>
              <a:rPr lang="en-US" sz="4000" dirty="0">
                <a:solidFill>
                  <a:srgbClr val="FFFFFF"/>
                </a:solidFill>
                <a:latin typeface="Cambria Bold"/>
              </a:rPr>
              <a:t> </a:t>
            </a:r>
            <a:r>
              <a:rPr lang="en-US" sz="4000" dirty="0" err="1">
                <a:solidFill>
                  <a:srgbClr val="FFFFFF"/>
                </a:solidFill>
                <a:latin typeface="Cambria Bold"/>
              </a:rPr>
              <a:t>ba</a:t>
            </a:r>
            <a:r>
              <a:rPr lang="en-US" sz="4000" dirty="0">
                <a:solidFill>
                  <a:srgbClr val="FFFFFF"/>
                </a:solidFill>
                <a:latin typeface="Cambria Bold"/>
              </a:rPr>
              <a:t> </a:t>
            </a:r>
            <a:r>
              <a:rPr lang="en-US" sz="4000" dirty="0" err="1">
                <a:solidFill>
                  <a:srgbClr val="FFFFFF"/>
                </a:solidFill>
                <a:latin typeface="Cambria Bold"/>
              </a:rPr>
              <a:t>vùng</a:t>
            </a:r>
            <a:r>
              <a:rPr lang="en-US" sz="4000" dirty="0">
                <a:solidFill>
                  <a:srgbClr val="FFFFFF"/>
                </a:solidFill>
                <a:latin typeface="Cambria Bold"/>
              </a:rPr>
              <a:t> </a:t>
            </a:r>
            <a:r>
              <a:rPr lang="en-US" sz="4000" dirty="0" err="1">
                <a:solidFill>
                  <a:srgbClr val="FFFFFF"/>
                </a:solidFill>
                <a:latin typeface="Cambria Bold"/>
              </a:rPr>
              <a:t>và</a:t>
            </a:r>
            <a:r>
              <a:rPr lang="en-US" sz="4000" dirty="0">
                <a:solidFill>
                  <a:srgbClr val="FFFFFF"/>
                </a:solidFill>
                <a:latin typeface="Cambria Bold"/>
              </a:rPr>
              <a:t> </a:t>
            </a:r>
            <a:r>
              <a:rPr lang="en-US" sz="4000" dirty="0" err="1">
                <a:solidFill>
                  <a:srgbClr val="FFFFFF"/>
                </a:solidFill>
                <a:latin typeface="Cambria Bold"/>
              </a:rPr>
              <a:t>ghi</a:t>
            </a:r>
            <a:r>
              <a:rPr lang="en-US" sz="4000" dirty="0">
                <a:solidFill>
                  <a:srgbClr val="FFFFFF"/>
                </a:solidFill>
                <a:latin typeface="Cambria Bold"/>
              </a:rPr>
              <a:t> </a:t>
            </a:r>
            <a:r>
              <a:rPr lang="en-US" sz="4000" dirty="0" err="1">
                <a:solidFill>
                  <a:srgbClr val="FFFFFF"/>
                </a:solidFill>
                <a:latin typeface="Cambria Bold"/>
              </a:rPr>
              <a:t>kết</a:t>
            </a:r>
            <a:r>
              <a:rPr lang="en-US" sz="4000" dirty="0">
                <a:solidFill>
                  <a:srgbClr val="FFFFFF"/>
                </a:solidFill>
                <a:latin typeface="Cambria Bold"/>
              </a:rPr>
              <a:t> </a:t>
            </a:r>
            <a:r>
              <a:rPr lang="en-US" sz="4000" dirty="0" err="1">
                <a:solidFill>
                  <a:srgbClr val="FFFFFF"/>
                </a:solidFill>
                <a:latin typeface="Cambria Bold"/>
              </a:rPr>
              <a:t>quả</a:t>
            </a:r>
            <a:r>
              <a:rPr lang="en-US" sz="4000" dirty="0">
                <a:solidFill>
                  <a:srgbClr val="FFFFFF"/>
                </a:solidFill>
                <a:latin typeface="Cambria Bold"/>
              </a:rPr>
              <a:t> </a:t>
            </a:r>
            <a:r>
              <a:rPr lang="en-US" sz="4000" dirty="0" err="1">
                <a:solidFill>
                  <a:srgbClr val="FFFFFF"/>
                </a:solidFill>
                <a:latin typeface="Cambria Bold"/>
              </a:rPr>
              <a:t>vào</a:t>
            </a:r>
            <a:r>
              <a:rPr lang="en-US" sz="4000" dirty="0">
                <a:solidFill>
                  <a:srgbClr val="FFFFFF"/>
                </a:solidFill>
                <a:latin typeface="Cambria Bold"/>
              </a:rPr>
              <a:t> </a:t>
            </a:r>
            <a:r>
              <a:rPr lang="en-US" sz="4000" dirty="0" err="1">
                <a:solidFill>
                  <a:srgbClr val="FFFFFF"/>
                </a:solidFill>
                <a:latin typeface="Cambria Bold"/>
              </a:rPr>
              <a:t>vở</a:t>
            </a:r>
            <a:r>
              <a:rPr lang="en-US" sz="4000" dirty="0">
                <a:solidFill>
                  <a:srgbClr val="FFFFFF"/>
                </a:solidFill>
                <a:latin typeface="Cambria Bold"/>
              </a:rPr>
              <a:t>.</a:t>
            </a:r>
          </a:p>
        </p:txBody>
      </p:sp>
      <p:sp>
        <p:nvSpPr>
          <p:cNvPr id="24" name="Rectangle: Rounded Corners 23">
            <a:extLst>
              <a:ext uri="{FF2B5EF4-FFF2-40B4-BE49-F238E27FC236}">
                <a16:creationId xmlns:a16="http://schemas.microsoft.com/office/drawing/2014/main" id="{5BA1C4CF-311D-EC61-C8E9-1C0531640BBA}"/>
              </a:ext>
            </a:extLst>
          </p:cNvPr>
          <p:cNvSpPr/>
          <p:nvPr/>
        </p:nvSpPr>
        <p:spPr>
          <a:xfrm>
            <a:off x="4600575" y="2209800"/>
            <a:ext cx="2962275" cy="96202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 </a:t>
            </a:r>
            <a:r>
              <a:rPr lang="en-US" sz="2800" b="1" dirty="0" err="1">
                <a:solidFill>
                  <a:srgbClr val="002060"/>
                </a:solidFill>
              </a:rPr>
              <a:t>Vùng</a:t>
            </a:r>
            <a:r>
              <a:rPr lang="en-US" sz="2800" b="1" dirty="0">
                <a:solidFill>
                  <a:srgbClr val="002060"/>
                </a:solidFill>
              </a:rPr>
              <a:t> </a:t>
            </a:r>
            <a:r>
              <a:rPr lang="en-US" sz="2800" b="1" dirty="0" err="1">
                <a:solidFill>
                  <a:srgbClr val="002060"/>
                </a:solidFill>
              </a:rPr>
              <a:t>duyên</a:t>
            </a:r>
            <a:r>
              <a:rPr lang="en-US" sz="2800" b="1" dirty="0">
                <a:solidFill>
                  <a:srgbClr val="002060"/>
                </a:solidFill>
              </a:rPr>
              <a:t> </a:t>
            </a:r>
            <a:r>
              <a:rPr lang="en-US" sz="2800" b="1" dirty="0" err="1">
                <a:solidFill>
                  <a:srgbClr val="002060"/>
                </a:solidFill>
              </a:rPr>
              <a:t>hải</a:t>
            </a:r>
            <a:r>
              <a:rPr lang="en-US" sz="2800" b="1" dirty="0">
                <a:solidFill>
                  <a:srgbClr val="002060"/>
                </a:solidFill>
              </a:rPr>
              <a:t> </a:t>
            </a:r>
            <a:r>
              <a:rPr lang="en-US" sz="2800" b="1" dirty="0" err="1">
                <a:solidFill>
                  <a:srgbClr val="002060"/>
                </a:solidFill>
              </a:rPr>
              <a:t>miền</a:t>
            </a:r>
            <a:r>
              <a:rPr lang="en-US" sz="2800" b="1" dirty="0">
                <a:solidFill>
                  <a:srgbClr val="002060"/>
                </a:solidFill>
              </a:rPr>
              <a:t> Trung</a:t>
            </a:r>
          </a:p>
        </p:txBody>
      </p:sp>
      <p:sp>
        <p:nvSpPr>
          <p:cNvPr id="25" name="Rectangle: Rounded Corners 24">
            <a:extLst>
              <a:ext uri="{FF2B5EF4-FFF2-40B4-BE49-F238E27FC236}">
                <a16:creationId xmlns:a16="http://schemas.microsoft.com/office/drawing/2014/main" id="{20B39D14-617C-AA2A-DB4F-EF43729DD1E6}"/>
              </a:ext>
            </a:extLst>
          </p:cNvPr>
          <p:cNvSpPr/>
          <p:nvPr/>
        </p:nvSpPr>
        <p:spPr>
          <a:xfrm>
            <a:off x="4533900" y="3714751"/>
            <a:ext cx="3200400" cy="74295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B. </a:t>
            </a:r>
            <a:r>
              <a:rPr lang="en-US" sz="2800" b="1" dirty="0" err="1">
                <a:solidFill>
                  <a:srgbClr val="002060"/>
                </a:solidFill>
              </a:rPr>
              <a:t>Vùng</a:t>
            </a:r>
            <a:r>
              <a:rPr lang="en-US" sz="2800" b="1" dirty="0">
                <a:solidFill>
                  <a:srgbClr val="002060"/>
                </a:solidFill>
              </a:rPr>
              <a:t> </a:t>
            </a:r>
            <a:r>
              <a:rPr lang="en-US" sz="2800" b="1" dirty="0" err="1">
                <a:solidFill>
                  <a:srgbClr val="002060"/>
                </a:solidFill>
              </a:rPr>
              <a:t>Tây</a:t>
            </a:r>
            <a:r>
              <a:rPr lang="en-US" sz="2800" b="1" dirty="0">
                <a:solidFill>
                  <a:srgbClr val="002060"/>
                </a:solidFill>
              </a:rPr>
              <a:t> </a:t>
            </a:r>
            <a:r>
              <a:rPr lang="en-US" sz="2800" b="1" dirty="0" err="1">
                <a:solidFill>
                  <a:srgbClr val="002060"/>
                </a:solidFill>
              </a:rPr>
              <a:t>Nguyên</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BFFFC928-0958-D862-40EF-2E6FE0E36A0F}"/>
              </a:ext>
            </a:extLst>
          </p:cNvPr>
          <p:cNvSpPr/>
          <p:nvPr/>
        </p:nvSpPr>
        <p:spPr>
          <a:xfrm>
            <a:off x="4600575" y="5029200"/>
            <a:ext cx="2933700" cy="79057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C. </a:t>
            </a:r>
            <a:r>
              <a:rPr lang="en-US" sz="2800" b="1" dirty="0" err="1">
                <a:solidFill>
                  <a:srgbClr val="002060"/>
                </a:solidFill>
              </a:rPr>
              <a:t>Vùng</a:t>
            </a:r>
            <a:r>
              <a:rPr lang="en-US" sz="2800" b="1" dirty="0">
                <a:solidFill>
                  <a:srgbClr val="002060"/>
                </a:solidFill>
              </a:rPr>
              <a:t> Nam </a:t>
            </a:r>
            <a:r>
              <a:rPr lang="en-US" sz="2800" b="1" dirty="0" err="1">
                <a:solidFill>
                  <a:srgbClr val="002060"/>
                </a:solidFill>
              </a:rPr>
              <a:t>Bộ</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B3A18205-13E0-8450-0042-83FEF18FA52F}"/>
              </a:ext>
            </a:extLst>
          </p:cNvPr>
          <p:cNvSpPr/>
          <p:nvPr/>
        </p:nvSpPr>
        <p:spPr>
          <a:xfrm>
            <a:off x="209550" y="1228725"/>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1. </a:t>
            </a:r>
            <a:r>
              <a:rPr lang="en-US" sz="2000" b="1" dirty="0" err="1">
                <a:solidFill>
                  <a:srgbClr val="002060"/>
                </a:solidFill>
              </a:rPr>
              <a:t>Vùng</a:t>
            </a:r>
            <a:r>
              <a:rPr lang="en-US" sz="2000" b="1" dirty="0">
                <a:solidFill>
                  <a:srgbClr val="002060"/>
                </a:solidFill>
              </a:rPr>
              <a:t> </a:t>
            </a:r>
            <a:r>
              <a:rPr lang="en-US" sz="2000" b="1" dirty="0" err="1">
                <a:solidFill>
                  <a:srgbClr val="002060"/>
                </a:solidFill>
              </a:rPr>
              <a:t>trồng</a:t>
            </a:r>
            <a:r>
              <a:rPr lang="en-US" sz="2000" b="1" dirty="0">
                <a:solidFill>
                  <a:srgbClr val="002060"/>
                </a:solidFill>
              </a:rPr>
              <a:t> </a:t>
            </a:r>
            <a:r>
              <a:rPr lang="en-US" sz="2000" b="1" dirty="0" err="1">
                <a:solidFill>
                  <a:srgbClr val="002060"/>
                </a:solidFill>
              </a:rPr>
              <a:t>lúa</a:t>
            </a:r>
            <a:r>
              <a:rPr lang="en-US" sz="2000" b="1" dirty="0">
                <a:solidFill>
                  <a:srgbClr val="002060"/>
                </a:solidFill>
              </a:rPr>
              <a:t>, </a:t>
            </a:r>
            <a:r>
              <a:rPr lang="en-US" sz="2000" b="1" dirty="0" err="1">
                <a:solidFill>
                  <a:srgbClr val="002060"/>
                </a:solidFill>
              </a:rPr>
              <a:t>trồng</a:t>
            </a:r>
            <a:r>
              <a:rPr lang="en-US" sz="2000" b="1" dirty="0">
                <a:solidFill>
                  <a:srgbClr val="002060"/>
                </a:solidFill>
              </a:rPr>
              <a:t> </a:t>
            </a:r>
            <a:r>
              <a:rPr lang="en-US" sz="2000" b="1" dirty="0" err="1">
                <a:solidFill>
                  <a:srgbClr val="002060"/>
                </a:solidFill>
              </a:rPr>
              <a:t>cây</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quả</a:t>
            </a:r>
            <a:r>
              <a:rPr lang="en-US" sz="2000" b="1" dirty="0">
                <a:solidFill>
                  <a:srgbClr val="002060"/>
                </a:solidFill>
              </a:rPr>
              <a:t> </a:t>
            </a:r>
            <a:r>
              <a:rPr lang="en-US" sz="2000" b="1" dirty="0" err="1">
                <a:solidFill>
                  <a:srgbClr val="002060"/>
                </a:solidFill>
              </a:rPr>
              <a:t>lớn</a:t>
            </a:r>
            <a:r>
              <a:rPr lang="en-US" sz="2000" b="1" dirty="0">
                <a:solidFill>
                  <a:srgbClr val="002060"/>
                </a:solidFill>
              </a:rPr>
              <a:t> </a:t>
            </a:r>
            <a:r>
              <a:rPr lang="en-US" sz="2000" b="1" dirty="0" err="1">
                <a:solidFill>
                  <a:srgbClr val="002060"/>
                </a:solidFill>
              </a:rPr>
              <a:t>nhất</a:t>
            </a:r>
            <a:r>
              <a:rPr lang="en-US" sz="2000" b="1" dirty="0">
                <a:solidFill>
                  <a:srgbClr val="002060"/>
                </a:solidFill>
              </a:rPr>
              <a:t> </a:t>
            </a:r>
            <a:r>
              <a:rPr lang="en-US" sz="2000" b="1" dirty="0" err="1">
                <a:solidFill>
                  <a:srgbClr val="002060"/>
                </a:solidFill>
              </a:rPr>
              <a:t>nước</a:t>
            </a:r>
            <a:r>
              <a:rPr lang="en-US" sz="2000" b="1" dirty="0">
                <a:solidFill>
                  <a:srgbClr val="002060"/>
                </a:solidFill>
              </a:rPr>
              <a:t> ta</a:t>
            </a:r>
          </a:p>
        </p:txBody>
      </p:sp>
      <p:sp>
        <p:nvSpPr>
          <p:cNvPr id="28" name="Rectangle: Rounded Corners 27">
            <a:extLst>
              <a:ext uri="{FF2B5EF4-FFF2-40B4-BE49-F238E27FC236}">
                <a16:creationId xmlns:a16="http://schemas.microsoft.com/office/drawing/2014/main" id="{851551D9-2856-A509-3B3B-BCE12F16DFE8}"/>
              </a:ext>
            </a:extLst>
          </p:cNvPr>
          <p:cNvSpPr/>
          <p:nvPr/>
        </p:nvSpPr>
        <p:spPr>
          <a:xfrm>
            <a:off x="209550" y="2466975"/>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2. </a:t>
            </a:r>
            <a:r>
              <a:rPr lang="en-US" sz="2000" b="1" dirty="0" err="1">
                <a:solidFill>
                  <a:srgbClr val="002060"/>
                </a:solidFill>
              </a:rPr>
              <a:t>Nghề</a:t>
            </a:r>
            <a:r>
              <a:rPr lang="en-US" sz="2000" b="1" dirty="0">
                <a:solidFill>
                  <a:srgbClr val="002060"/>
                </a:solidFill>
              </a:rPr>
              <a:t> </a:t>
            </a:r>
            <a:r>
              <a:rPr lang="en-US" sz="2000" b="1" dirty="0" err="1">
                <a:solidFill>
                  <a:srgbClr val="002060"/>
                </a:solidFill>
              </a:rPr>
              <a:t>làm</a:t>
            </a:r>
            <a:r>
              <a:rPr lang="en-US" sz="2000" b="1" dirty="0">
                <a:solidFill>
                  <a:srgbClr val="002060"/>
                </a:solidFill>
              </a:rPr>
              <a:t> </a:t>
            </a:r>
            <a:r>
              <a:rPr lang="en-US" sz="2000" b="1" dirty="0" err="1">
                <a:solidFill>
                  <a:srgbClr val="002060"/>
                </a:solidFill>
              </a:rPr>
              <a:t>muối</a:t>
            </a:r>
            <a:r>
              <a:rPr lang="en-US" sz="2000" b="1" dirty="0">
                <a:solidFill>
                  <a:srgbClr val="002060"/>
                </a:solidFill>
              </a:rPr>
              <a:t>, </a:t>
            </a:r>
            <a:r>
              <a:rPr lang="en-US" sz="2000" b="1" dirty="0" err="1">
                <a:solidFill>
                  <a:srgbClr val="002060"/>
                </a:solidFill>
              </a:rPr>
              <a:t>đánh</a:t>
            </a:r>
            <a:r>
              <a:rPr lang="en-US" sz="2000" b="1" dirty="0">
                <a:solidFill>
                  <a:srgbClr val="002060"/>
                </a:solidFill>
              </a:rPr>
              <a:t> </a:t>
            </a:r>
            <a:r>
              <a:rPr lang="en-US" sz="2000" b="1" dirty="0" err="1">
                <a:solidFill>
                  <a:srgbClr val="002060"/>
                </a:solidFill>
              </a:rPr>
              <a:t>bắt</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nuôi</a:t>
            </a:r>
            <a:r>
              <a:rPr lang="en-US" sz="2000" b="1" dirty="0">
                <a:solidFill>
                  <a:srgbClr val="002060"/>
                </a:solidFill>
              </a:rPr>
              <a:t> </a:t>
            </a:r>
            <a:r>
              <a:rPr lang="en-US" sz="2000" b="1" dirty="0" err="1">
                <a:solidFill>
                  <a:srgbClr val="002060"/>
                </a:solidFill>
              </a:rPr>
              <a:t>trồng</a:t>
            </a:r>
            <a:r>
              <a:rPr lang="en-US" sz="2000" b="1" dirty="0">
                <a:solidFill>
                  <a:srgbClr val="002060"/>
                </a:solidFill>
              </a:rPr>
              <a:t> </a:t>
            </a:r>
            <a:r>
              <a:rPr lang="en-US" sz="2000" b="1" dirty="0" err="1">
                <a:solidFill>
                  <a:srgbClr val="002060"/>
                </a:solidFill>
              </a:rPr>
              <a:t>hải</a:t>
            </a:r>
            <a:r>
              <a:rPr lang="en-US" sz="2000" b="1" dirty="0">
                <a:solidFill>
                  <a:srgbClr val="002060"/>
                </a:solidFill>
              </a:rPr>
              <a:t> </a:t>
            </a:r>
            <a:r>
              <a:rPr lang="en-US" sz="2000" b="1" dirty="0" err="1">
                <a:solidFill>
                  <a:srgbClr val="002060"/>
                </a:solidFill>
              </a:rPr>
              <a:t>sản</a:t>
            </a:r>
            <a:r>
              <a:rPr lang="en-US" sz="2000" b="1" dirty="0">
                <a:solidFill>
                  <a:srgbClr val="002060"/>
                </a:solidFill>
              </a:rPr>
              <a:t>, du </a:t>
            </a:r>
            <a:r>
              <a:rPr lang="en-US" sz="2000" b="1" dirty="0" err="1">
                <a:solidFill>
                  <a:srgbClr val="002060"/>
                </a:solidFill>
              </a:rPr>
              <a:t>lịch</a:t>
            </a:r>
            <a:r>
              <a:rPr lang="en-US" sz="2000" b="1" dirty="0">
                <a:solidFill>
                  <a:srgbClr val="002060"/>
                </a:solidFill>
              </a:rPr>
              <a:t> </a:t>
            </a:r>
            <a:r>
              <a:rPr lang="en-US" sz="2000" b="1" dirty="0" err="1">
                <a:solidFill>
                  <a:srgbClr val="002060"/>
                </a:solidFill>
              </a:rPr>
              <a:t>biển</a:t>
            </a:r>
            <a:r>
              <a:rPr lang="en-US" sz="2000" b="1" dirty="0">
                <a:solidFill>
                  <a:srgbClr val="002060"/>
                </a:solidFill>
              </a:rPr>
              <a:t> </a:t>
            </a:r>
            <a:r>
              <a:rPr lang="en-US" sz="2000" b="1" dirty="0" err="1">
                <a:solidFill>
                  <a:srgbClr val="002060"/>
                </a:solidFill>
              </a:rPr>
              <a:t>phát</a:t>
            </a:r>
            <a:r>
              <a:rPr lang="en-US" sz="2000" b="1" dirty="0">
                <a:solidFill>
                  <a:srgbClr val="002060"/>
                </a:solidFill>
              </a:rPr>
              <a:t> </a:t>
            </a:r>
            <a:r>
              <a:rPr lang="en-US" sz="2000" b="1" dirty="0" err="1">
                <a:solidFill>
                  <a:srgbClr val="002060"/>
                </a:solidFill>
              </a:rPr>
              <a:t>triển</a:t>
            </a:r>
            <a:endParaRPr lang="en-US" sz="2000" b="1" dirty="0">
              <a:solidFill>
                <a:srgbClr val="002060"/>
              </a:solidFill>
            </a:endParaRPr>
          </a:p>
        </p:txBody>
      </p:sp>
      <p:sp>
        <p:nvSpPr>
          <p:cNvPr id="29" name="Rectangle: Rounded Corners 28">
            <a:extLst>
              <a:ext uri="{FF2B5EF4-FFF2-40B4-BE49-F238E27FC236}">
                <a16:creationId xmlns:a16="http://schemas.microsoft.com/office/drawing/2014/main" id="{A7FB7FA7-8268-E82D-88EC-935507B6FB98}"/>
              </a:ext>
            </a:extLst>
          </p:cNvPr>
          <p:cNvSpPr/>
          <p:nvPr/>
        </p:nvSpPr>
        <p:spPr>
          <a:xfrm>
            <a:off x="219075" y="3695700"/>
            <a:ext cx="3257550" cy="6191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3. </a:t>
            </a:r>
            <a:r>
              <a:rPr lang="en-US" sz="2000" b="1" dirty="0" err="1">
                <a:solidFill>
                  <a:srgbClr val="002060"/>
                </a:solidFill>
              </a:rPr>
              <a:t>Trương</a:t>
            </a:r>
            <a:r>
              <a:rPr lang="en-US" sz="2000" b="1" dirty="0">
                <a:solidFill>
                  <a:srgbClr val="002060"/>
                </a:solidFill>
              </a:rPr>
              <a:t> </a:t>
            </a:r>
            <a:r>
              <a:rPr lang="en-US" sz="2000" b="1" dirty="0" err="1">
                <a:solidFill>
                  <a:srgbClr val="002060"/>
                </a:solidFill>
              </a:rPr>
              <a:t>Định</a:t>
            </a:r>
            <a:endParaRPr lang="en-US" sz="2000" b="1" dirty="0">
              <a:solidFill>
                <a:srgbClr val="002060"/>
              </a:solidFill>
            </a:endParaRPr>
          </a:p>
        </p:txBody>
      </p:sp>
      <p:sp>
        <p:nvSpPr>
          <p:cNvPr id="30" name="Rectangle: Rounded Corners 29">
            <a:extLst>
              <a:ext uri="{FF2B5EF4-FFF2-40B4-BE49-F238E27FC236}">
                <a16:creationId xmlns:a16="http://schemas.microsoft.com/office/drawing/2014/main" id="{3EDFFCFA-FF48-FE04-F64D-11EADAEDEDD6}"/>
              </a:ext>
            </a:extLst>
          </p:cNvPr>
          <p:cNvSpPr/>
          <p:nvPr/>
        </p:nvSpPr>
        <p:spPr>
          <a:xfrm>
            <a:off x="219075" y="4486275"/>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4. </a:t>
            </a:r>
            <a:r>
              <a:rPr lang="en-US" sz="2000" b="1" dirty="0" err="1">
                <a:solidFill>
                  <a:srgbClr val="002060"/>
                </a:solidFill>
              </a:rPr>
              <a:t>Ngành</a:t>
            </a:r>
            <a:r>
              <a:rPr lang="en-US" sz="2000" b="1" dirty="0">
                <a:solidFill>
                  <a:srgbClr val="002060"/>
                </a:solidFill>
              </a:rPr>
              <a:t> </a:t>
            </a:r>
            <a:r>
              <a:rPr lang="en-US" sz="2000" b="1" dirty="0" err="1">
                <a:solidFill>
                  <a:srgbClr val="002060"/>
                </a:solidFill>
              </a:rPr>
              <a:t>công</a:t>
            </a:r>
            <a:r>
              <a:rPr lang="en-US" sz="2000" b="1" dirty="0">
                <a:solidFill>
                  <a:srgbClr val="002060"/>
                </a:solidFill>
              </a:rPr>
              <a:t> </a:t>
            </a:r>
            <a:r>
              <a:rPr lang="en-US" sz="2000" b="1" dirty="0" err="1">
                <a:solidFill>
                  <a:srgbClr val="002060"/>
                </a:solidFill>
              </a:rPr>
              <a:t>nghiệp</a:t>
            </a:r>
            <a:r>
              <a:rPr lang="en-US" sz="2000" b="1" dirty="0">
                <a:solidFill>
                  <a:srgbClr val="002060"/>
                </a:solidFill>
              </a:rPr>
              <a:t> </a:t>
            </a:r>
            <a:r>
              <a:rPr lang="en-US" sz="2000" b="1" dirty="0" err="1">
                <a:solidFill>
                  <a:srgbClr val="002060"/>
                </a:solidFill>
              </a:rPr>
              <a:t>phát</a:t>
            </a:r>
            <a:r>
              <a:rPr lang="en-US" sz="2000" b="1" dirty="0">
                <a:solidFill>
                  <a:srgbClr val="002060"/>
                </a:solidFill>
              </a:rPr>
              <a:t> </a:t>
            </a:r>
            <a:r>
              <a:rPr lang="en-US" sz="2000" b="1" dirty="0" err="1">
                <a:solidFill>
                  <a:srgbClr val="002060"/>
                </a:solidFill>
              </a:rPr>
              <a:t>triển</a:t>
            </a:r>
            <a:r>
              <a:rPr lang="en-US" sz="2000" b="1" dirty="0">
                <a:solidFill>
                  <a:srgbClr val="002060"/>
                </a:solidFill>
              </a:rPr>
              <a:t> </a:t>
            </a:r>
            <a:r>
              <a:rPr lang="en-US" sz="2000" b="1" dirty="0" err="1">
                <a:solidFill>
                  <a:srgbClr val="002060"/>
                </a:solidFill>
              </a:rPr>
              <a:t>nhất</a:t>
            </a:r>
            <a:r>
              <a:rPr lang="en-US" sz="2000" b="1" dirty="0">
                <a:solidFill>
                  <a:srgbClr val="002060"/>
                </a:solidFill>
              </a:rPr>
              <a:t> </a:t>
            </a:r>
            <a:r>
              <a:rPr lang="en-US" sz="2000" b="1" dirty="0" err="1">
                <a:solidFill>
                  <a:srgbClr val="002060"/>
                </a:solidFill>
              </a:rPr>
              <a:t>nước</a:t>
            </a:r>
            <a:r>
              <a:rPr lang="en-US" sz="2000" b="1" dirty="0">
                <a:solidFill>
                  <a:srgbClr val="002060"/>
                </a:solidFill>
              </a:rPr>
              <a:t> ta</a:t>
            </a:r>
          </a:p>
        </p:txBody>
      </p:sp>
      <p:sp>
        <p:nvSpPr>
          <p:cNvPr id="31" name="Rectangle: Rounded Corners 30">
            <a:extLst>
              <a:ext uri="{FF2B5EF4-FFF2-40B4-BE49-F238E27FC236}">
                <a16:creationId xmlns:a16="http://schemas.microsoft.com/office/drawing/2014/main" id="{ABB1EAFE-087E-C740-C1BD-A82197EB8294}"/>
              </a:ext>
            </a:extLst>
          </p:cNvPr>
          <p:cNvSpPr/>
          <p:nvPr/>
        </p:nvSpPr>
        <p:spPr>
          <a:xfrm>
            <a:off x="209550" y="5600700"/>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5. </a:t>
            </a:r>
            <a:r>
              <a:rPr lang="en-US" sz="2000" b="1" dirty="0" err="1">
                <a:solidFill>
                  <a:srgbClr val="002060"/>
                </a:solidFill>
              </a:rPr>
              <a:t>Không</a:t>
            </a:r>
            <a:r>
              <a:rPr lang="en-US" sz="2000" b="1" dirty="0">
                <a:solidFill>
                  <a:srgbClr val="002060"/>
                </a:solidFill>
              </a:rPr>
              <a:t> </a:t>
            </a:r>
            <a:r>
              <a:rPr lang="en-US" sz="2000" b="1" dirty="0" err="1">
                <a:solidFill>
                  <a:srgbClr val="002060"/>
                </a:solidFill>
              </a:rPr>
              <a:t>gian</a:t>
            </a:r>
            <a:r>
              <a:rPr lang="en-US" sz="2000" b="1" dirty="0">
                <a:solidFill>
                  <a:srgbClr val="002060"/>
                </a:solidFill>
              </a:rPr>
              <a:t> </a:t>
            </a:r>
            <a:r>
              <a:rPr lang="en-US" sz="2000" b="1" dirty="0" err="1">
                <a:solidFill>
                  <a:srgbClr val="002060"/>
                </a:solidFill>
              </a:rPr>
              <a:t>văn</a:t>
            </a:r>
            <a:r>
              <a:rPr lang="en-US" sz="2000" b="1" dirty="0">
                <a:solidFill>
                  <a:srgbClr val="002060"/>
                </a:solidFill>
              </a:rPr>
              <a:t> </a:t>
            </a:r>
            <a:r>
              <a:rPr lang="en-US" sz="2000" b="1" dirty="0" err="1">
                <a:solidFill>
                  <a:srgbClr val="002060"/>
                </a:solidFill>
              </a:rPr>
              <a:t>hoá</a:t>
            </a:r>
            <a:r>
              <a:rPr lang="en-US" sz="2000" b="1" dirty="0">
                <a:solidFill>
                  <a:srgbClr val="002060"/>
                </a:solidFill>
              </a:rPr>
              <a:t> </a:t>
            </a:r>
            <a:r>
              <a:rPr lang="en-US" sz="2000" b="1" dirty="0" err="1">
                <a:solidFill>
                  <a:srgbClr val="002060"/>
                </a:solidFill>
              </a:rPr>
              <a:t>Cồng</a:t>
            </a:r>
            <a:r>
              <a:rPr lang="en-US" sz="2000" b="1" dirty="0">
                <a:solidFill>
                  <a:srgbClr val="002060"/>
                </a:solidFill>
              </a:rPr>
              <a:t> </a:t>
            </a:r>
            <a:r>
              <a:rPr lang="en-US" sz="2000" b="1" dirty="0" err="1">
                <a:solidFill>
                  <a:srgbClr val="002060"/>
                </a:solidFill>
              </a:rPr>
              <a:t>chiêng</a:t>
            </a:r>
            <a:endParaRPr lang="en-US" sz="2000" b="1" dirty="0">
              <a:solidFill>
                <a:srgbClr val="002060"/>
              </a:solidFill>
            </a:endParaRPr>
          </a:p>
        </p:txBody>
      </p:sp>
      <p:sp>
        <p:nvSpPr>
          <p:cNvPr id="32" name="Rectangle: Rounded Corners 31">
            <a:extLst>
              <a:ext uri="{FF2B5EF4-FFF2-40B4-BE49-F238E27FC236}">
                <a16:creationId xmlns:a16="http://schemas.microsoft.com/office/drawing/2014/main" id="{37090EE5-2C11-6888-3FAC-5421DADD831C}"/>
              </a:ext>
            </a:extLst>
          </p:cNvPr>
          <p:cNvSpPr/>
          <p:nvPr/>
        </p:nvSpPr>
        <p:spPr>
          <a:xfrm>
            <a:off x="8458200" y="1257300"/>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6. </a:t>
            </a:r>
            <a:r>
              <a:rPr lang="en-US" sz="2000" b="1" dirty="0" err="1">
                <a:solidFill>
                  <a:srgbClr val="002060"/>
                </a:solidFill>
              </a:rPr>
              <a:t>Vùng</a:t>
            </a:r>
            <a:r>
              <a:rPr lang="en-US" sz="2000" b="1" dirty="0">
                <a:solidFill>
                  <a:srgbClr val="002060"/>
                </a:solidFill>
              </a:rPr>
              <a:t> </a:t>
            </a:r>
            <a:r>
              <a:rPr lang="en-US" sz="2000" b="1" dirty="0" err="1">
                <a:solidFill>
                  <a:srgbClr val="002060"/>
                </a:solidFill>
              </a:rPr>
              <a:t>trồng</a:t>
            </a:r>
            <a:r>
              <a:rPr lang="en-US" sz="2000" b="1" dirty="0">
                <a:solidFill>
                  <a:srgbClr val="002060"/>
                </a:solidFill>
              </a:rPr>
              <a:t> </a:t>
            </a:r>
            <a:r>
              <a:rPr lang="en-US" sz="2000" b="1" dirty="0" err="1">
                <a:solidFill>
                  <a:srgbClr val="002060"/>
                </a:solidFill>
              </a:rPr>
              <a:t>cây</a:t>
            </a:r>
            <a:r>
              <a:rPr lang="en-US" sz="2000" b="1" dirty="0">
                <a:solidFill>
                  <a:srgbClr val="002060"/>
                </a:solidFill>
              </a:rPr>
              <a:t> </a:t>
            </a:r>
            <a:r>
              <a:rPr lang="en-US" sz="2000" b="1" dirty="0" err="1">
                <a:solidFill>
                  <a:srgbClr val="002060"/>
                </a:solidFill>
              </a:rPr>
              <a:t>công</a:t>
            </a:r>
            <a:r>
              <a:rPr lang="en-US" sz="2000" b="1" dirty="0">
                <a:solidFill>
                  <a:srgbClr val="002060"/>
                </a:solidFill>
              </a:rPr>
              <a:t> </a:t>
            </a:r>
            <a:r>
              <a:rPr lang="en-US" sz="2000" b="1" dirty="0" err="1">
                <a:solidFill>
                  <a:srgbClr val="002060"/>
                </a:solidFill>
              </a:rPr>
              <a:t>nghiệp</a:t>
            </a:r>
            <a:r>
              <a:rPr lang="en-US" sz="2000" b="1" dirty="0">
                <a:solidFill>
                  <a:srgbClr val="002060"/>
                </a:solidFill>
              </a:rPr>
              <a:t> </a:t>
            </a:r>
            <a:r>
              <a:rPr lang="en-US" sz="2000" b="1" dirty="0" err="1">
                <a:solidFill>
                  <a:srgbClr val="002060"/>
                </a:solidFill>
              </a:rPr>
              <a:t>lớn</a:t>
            </a:r>
            <a:r>
              <a:rPr lang="en-US" sz="2000" b="1" dirty="0">
                <a:solidFill>
                  <a:srgbClr val="002060"/>
                </a:solidFill>
              </a:rPr>
              <a:t> </a:t>
            </a:r>
            <a:r>
              <a:rPr lang="en-US" sz="2000" b="1" dirty="0" err="1">
                <a:solidFill>
                  <a:srgbClr val="002060"/>
                </a:solidFill>
              </a:rPr>
              <a:t>nhất</a:t>
            </a:r>
            <a:r>
              <a:rPr lang="en-US" sz="2000" b="1" dirty="0">
                <a:solidFill>
                  <a:srgbClr val="002060"/>
                </a:solidFill>
              </a:rPr>
              <a:t> </a:t>
            </a:r>
            <a:r>
              <a:rPr lang="en-US" sz="2000" b="1" dirty="0" err="1">
                <a:solidFill>
                  <a:srgbClr val="002060"/>
                </a:solidFill>
              </a:rPr>
              <a:t>cả</a:t>
            </a:r>
            <a:r>
              <a:rPr lang="en-US" sz="2000" b="1" dirty="0">
                <a:solidFill>
                  <a:srgbClr val="002060"/>
                </a:solidFill>
              </a:rPr>
              <a:t> </a:t>
            </a:r>
            <a:r>
              <a:rPr lang="en-US" sz="2000" b="1" dirty="0" err="1">
                <a:solidFill>
                  <a:srgbClr val="002060"/>
                </a:solidFill>
              </a:rPr>
              <a:t>nước</a:t>
            </a:r>
            <a:endParaRPr lang="en-US" sz="2000" b="1" dirty="0">
              <a:solidFill>
                <a:srgbClr val="002060"/>
              </a:solidFill>
            </a:endParaRPr>
          </a:p>
        </p:txBody>
      </p:sp>
      <p:sp>
        <p:nvSpPr>
          <p:cNvPr id="33" name="Rectangle: Rounded Corners 32">
            <a:extLst>
              <a:ext uri="{FF2B5EF4-FFF2-40B4-BE49-F238E27FC236}">
                <a16:creationId xmlns:a16="http://schemas.microsoft.com/office/drawing/2014/main" id="{6F298671-0B2C-E706-96CA-B3E13CB85D15}"/>
              </a:ext>
            </a:extLst>
          </p:cNvPr>
          <p:cNvSpPr/>
          <p:nvPr/>
        </p:nvSpPr>
        <p:spPr>
          <a:xfrm>
            <a:off x="8458200" y="2495550"/>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7. </a:t>
            </a:r>
            <a:r>
              <a:rPr lang="en-US" sz="2000" b="1" dirty="0" err="1">
                <a:solidFill>
                  <a:srgbClr val="002060"/>
                </a:solidFill>
              </a:rPr>
              <a:t>Phố</a:t>
            </a:r>
            <a:r>
              <a:rPr lang="en-US" sz="2000" b="1" dirty="0">
                <a:solidFill>
                  <a:srgbClr val="002060"/>
                </a:solidFill>
              </a:rPr>
              <a:t> </a:t>
            </a:r>
            <a:r>
              <a:rPr lang="en-US" sz="2000" b="1" dirty="0" err="1">
                <a:solidFill>
                  <a:srgbClr val="002060"/>
                </a:solidFill>
              </a:rPr>
              <a:t>cổ</a:t>
            </a:r>
            <a:r>
              <a:rPr lang="en-US" sz="2000" b="1" dirty="0">
                <a:solidFill>
                  <a:srgbClr val="002060"/>
                </a:solidFill>
              </a:rPr>
              <a:t> </a:t>
            </a:r>
            <a:r>
              <a:rPr lang="en-US" sz="2000" b="1" dirty="0" err="1">
                <a:solidFill>
                  <a:srgbClr val="002060"/>
                </a:solidFill>
              </a:rPr>
              <a:t>Hội</a:t>
            </a:r>
            <a:r>
              <a:rPr lang="en-US" sz="2000" b="1" dirty="0">
                <a:solidFill>
                  <a:srgbClr val="002060"/>
                </a:solidFill>
              </a:rPr>
              <a:t> An</a:t>
            </a:r>
          </a:p>
        </p:txBody>
      </p:sp>
      <p:sp>
        <p:nvSpPr>
          <p:cNvPr id="34" name="Rectangle: Rounded Corners 33">
            <a:extLst>
              <a:ext uri="{FF2B5EF4-FFF2-40B4-BE49-F238E27FC236}">
                <a16:creationId xmlns:a16="http://schemas.microsoft.com/office/drawing/2014/main" id="{CA6D5FD4-8072-5904-77FC-C7B3D75715D9}"/>
              </a:ext>
            </a:extLst>
          </p:cNvPr>
          <p:cNvSpPr/>
          <p:nvPr/>
        </p:nvSpPr>
        <p:spPr>
          <a:xfrm>
            <a:off x="8467725" y="3724275"/>
            <a:ext cx="3257550" cy="6191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8. </a:t>
            </a:r>
            <a:r>
              <a:rPr lang="en-US" sz="2000" b="1" dirty="0" err="1">
                <a:solidFill>
                  <a:srgbClr val="002060"/>
                </a:solidFill>
              </a:rPr>
              <a:t>Cố</a:t>
            </a:r>
            <a:r>
              <a:rPr lang="en-US" sz="2000" b="1" dirty="0">
                <a:solidFill>
                  <a:srgbClr val="002060"/>
                </a:solidFill>
              </a:rPr>
              <a:t> </a:t>
            </a:r>
            <a:r>
              <a:rPr lang="en-US" sz="2000" b="1" dirty="0" err="1">
                <a:solidFill>
                  <a:srgbClr val="002060"/>
                </a:solidFill>
              </a:rPr>
              <a:t>đô</a:t>
            </a:r>
            <a:r>
              <a:rPr lang="en-US" sz="2000" b="1" dirty="0">
                <a:solidFill>
                  <a:srgbClr val="002060"/>
                </a:solidFill>
              </a:rPr>
              <a:t> </a:t>
            </a:r>
            <a:r>
              <a:rPr lang="en-US" sz="2000" b="1" dirty="0" err="1">
                <a:solidFill>
                  <a:srgbClr val="002060"/>
                </a:solidFill>
              </a:rPr>
              <a:t>Huế</a:t>
            </a:r>
            <a:endParaRPr lang="en-US" sz="2000" b="1" dirty="0">
              <a:solidFill>
                <a:srgbClr val="002060"/>
              </a:solidFill>
            </a:endParaRPr>
          </a:p>
        </p:txBody>
      </p:sp>
      <p:sp>
        <p:nvSpPr>
          <p:cNvPr id="35" name="Rectangle: Rounded Corners 34">
            <a:extLst>
              <a:ext uri="{FF2B5EF4-FFF2-40B4-BE49-F238E27FC236}">
                <a16:creationId xmlns:a16="http://schemas.microsoft.com/office/drawing/2014/main" id="{546E7503-9C0F-3039-ABCD-7E1764843C0F}"/>
              </a:ext>
            </a:extLst>
          </p:cNvPr>
          <p:cNvSpPr/>
          <p:nvPr/>
        </p:nvSpPr>
        <p:spPr>
          <a:xfrm>
            <a:off x="8467725" y="4514850"/>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9. </a:t>
            </a:r>
            <a:r>
              <a:rPr lang="en-US" sz="2000" b="1" dirty="0" err="1">
                <a:solidFill>
                  <a:srgbClr val="002060"/>
                </a:solidFill>
              </a:rPr>
              <a:t>Phát</a:t>
            </a:r>
            <a:r>
              <a:rPr lang="en-US" sz="2000" b="1" dirty="0">
                <a:solidFill>
                  <a:srgbClr val="002060"/>
                </a:solidFill>
              </a:rPr>
              <a:t> </a:t>
            </a:r>
            <a:r>
              <a:rPr lang="en-US" sz="2000" b="1" dirty="0" err="1">
                <a:solidFill>
                  <a:srgbClr val="002060"/>
                </a:solidFill>
              </a:rPr>
              <a:t>triển</a:t>
            </a:r>
            <a:r>
              <a:rPr lang="en-US" sz="2000" b="1" dirty="0">
                <a:solidFill>
                  <a:srgbClr val="002060"/>
                </a:solidFill>
              </a:rPr>
              <a:t> </a:t>
            </a:r>
            <a:r>
              <a:rPr lang="en-US" sz="2000" b="1" dirty="0" err="1">
                <a:solidFill>
                  <a:srgbClr val="002060"/>
                </a:solidFill>
              </a:rPr>
              <a:t>chăn</a:t>
            </a:r>
            <a:r>
              <a:rPr lang="en-US" sz="2000" b="1" dirty="0">
                <a:solidFill>
                  <a:srgbClr val="002060"/>
                </a:solidFill>
              </a:rPr>
              <a:t> </a:t>
            </a:r>
            <a:r>
              <a:rPr lang="en-US" sz="2000" b="1" dirty="0" err="1">
                <a:solidFill>
                  <a:srgbClr val="002060"/>
                </a:solidFill>
              </a:rPr>
              <a:t>nuôi</a:t>
            </a:r>
            <a:r>
              <a:rPr lang="en-US" sz="2000" b="1" dirty="0">
                <a:solidFill>
                  <a:srgbClr val="002060"/>
                </a:solidFill>
              </a:rPr>
              <a:t> </a:t>
            </a:r>
            <a:r>
              <a:rPr lang="en-US" sz="2000" b="1" dirty="0" err="1">
                <a:solidFill>
                  <a:srgbClr val="002060"/>
                </a:solidFill>
              </a:rPr>
              <a:t>gia</a:t>
            </a:r>
            <a:r>
              <a:rPr lang="en-US" sz="2000" b="1" dirty="0">
                <a:solidFill>
                  <a:srgbClr val="002060"/>
                </a:solidFill>
              </a:rPr>
              <a:t> </a:t>
            </a:r>
            <a:r>
              <a:rPr lang="en-US" sz="2000" b="1" dirty="0" err="1">
                <a:solidFill>
                  <a:srgbClr val="002060"/>
                </a:solidFill>
              </a:rPr>
              <a:t>súc</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thuỷ</a:t>
            </a:r>
            <a:r>
              <a:rPr lang="en-US" sz="2000" b="1" dirty="0">
                <a:solidFill>
                  <a:srgbClr val="002060"/>
                </a:solidFill>
              </a:rPr>
              <a:t> </a:t>
            </a:r>
            <a:r>
              <a:rPr lang="en-US" sz="2000" b="1" dirty="0" err="1">
                <a:solidFill>
                  <a:srgbClr val="002060"/>
                </a:solidFill>
              </a:rPr>
              <a:t>điện</a:t>
            </a:r>
            <a:endParaRPr lang="en-US" sz="2000" b="1" dirty="0">
              <a:solidFill>
                <a:srgbClr val="002060"/>
              </a:solidFill>
            </a:endParaRPr>
          </a:p>
        </p:txBody>
      </p:sp>
      <p:sp>
        <p:nvSpPr>
          <p:cNvPr id="36" name="Rectangle: Rounded Corners 35">
            <a:extLst>
              <a:ext uri="{FF2B5EF4-FFF2-40B4-BE49-F238E27FC236}">
                <a16:creationId xmlns:a16="http://schemas.microsoft.com/office/drawing/2014/main" id="{322FF692-DC96-5643-C883-B7A660B2F34F}"/>
              </a:ext>
            </a:extLst>
          </p:cNvPr>
          <p:cNvSpPr/>
          <p:nvPr/>
        </p:nvSpPr>
        <p:spPr>
          <a:xfrm>
            <a:off x="8458200" y="5629275"/>
            <a:ext cx="3257550" cy="9239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dirty="0">
                <a:solidFill>
                  <a:srgbClr val="002060"/>
                </a:solidFill>
              </a:rPr>
              <a:t>10. </a:t>
            </a:r>
            <a:r>
              <a:rPr lang="en-US" sz="2000" b="1" dirty="0" err="1">
                <a:solidFill>
                  <a:srgbClr val="002060"/>
                </a:solidFill>
              </a:rPr>
              <a:t>Địa</a:t>
            </a:r>
            <a:r>
              <a:rPr lang="en-US" sz="2000" b="1" dirty="0">
                <a:solidFill>
                  <a:srgbClr val="002060"/>
                </a:solidFill>
              </a:rPr>
              <a:t> </a:t>
            </a:r>
            <a:r>
              <a:rPr lang="en-US" sz="2000" b="1" dirty="0" err="1">
                <a:solidFill>
                  <a:srgbClr val="002060"/>
                </a:solidFill>
              </a:rPr>
              <a:t>đạo</a:t>
            </a:r>
            <a:r>
              <a:rPr lang="en-US" sz="2000" b="1" dirty="0">
                <a:solidFill>
                  <a:srgbClr val="002060"/>
                </a:solidFill>
              </a:rPr>
              <a:t> </a:t>
            </a:r>
            <a:r>
              <a:rPr lang="en-US" sz="2000" b="1" dirty="0" err="1">
                <a:solidFill>
                  <a:srgbClr val="002060"/>
                </a:solidFill>
              </a:rPr>
              <a:t>Củ</a:t>
            </a:r>
            <a:r>
              <a:rPr lang="en-US" sz="2000" b="1" dirty="0">
                <a:solidFill>
                  <a:srgbClr val="002060"/>
                </a:solidFill>
              </a:rPr>
              <a:t> Chi</a:t>
            </a:r>
          </a:p>
        </p:txBody>
      </p:sp>
      <p:cxnSp>
        <p:nvCxnSpPr>
          <p:cNvPr id="38" name="Straight Connector 37">
            <a:extLst>
              <a:ext uri="{FF2B5EF4-FFF2-40B4-BE49-F238E27FC236}">
                <a16:creationId xmlns:a16="http://schemas.microsoft.com/office/drawing/2014/main" id="{595A1E53-1443-9641-3004-C7C44AFE30AE}"/>
              </a:ext>
            </a:extLst>
          </p:cNvPr>
          <p:cNvCxnSpPr>
            <a:stCxn id="27" idx="3"/>
            <a:endCxn id="26" idx="1"/>
          </p:cNvCxnSpPr>
          <p:nvPr/>
        </p:nvCxnSpPr>
        <p:spPr>
          <a:xfrm>
            <a:off x="3467100" y="1690688"/>
            <a:ext cx="1133475" cy="3733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936FAD-04D8-9FDC-19E8-AA5176DF0E4C}"/>
              </a:ext>
            </a:extLst>
          </p:cNvPr>
          <p:cNvCxnSpPr>
            <a:cxnSpLocks/>
            <a:endCxn id="24" idx="1"/>
          </p:cNvCxnSpPr>
          <p:nvPr/>
        </p:nvCxnSpPr>
        <p:spPr>
          <a:xfrm flipV="1">
            <a:off x="3467100" y="2690813"/>
            <a:ext cx="1133475" cy="228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D044AA-E468-158E-C250-29D67B474444}"/>
              </a:ext>
            </a:extLst>
          </p:cNvPr>
          <p:cNvCxnSpPr>
            <a:cxnSpLocks/>
            <a:endCxn id="26" idx="1"/>
          </p:cNvCxnSpPr>
          <p:nvPr/>
        </p:nvCxnSpPr>
        <p:spPr>
          <a:xfrm>
            <a:off x="3467100" y="4081463"/>
            <a:ext cx="1133475" cy="13430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CB1C604-103A-6D81-5BD3-2C25462F1124}"/>
              </a:ext>
            </a:extLst>
          </p:cNvPr>
          <p:cNvCxnSpPr>
            <a:cxnSpLocks/>
            <a:endCxn id="26" idx="1"/>
          </p:cNvCxnSpPr>
          <p:nvPr/>
        </p:nvCxnSpPr>
        <p:spPr>
          <a:xfrm>
            <a:off x="3457575" y="5043488"/>
            <a:ext cx="114300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A16031-DDC1-102F-B74F-ACA5BDDA33F5}"/>
              </a:ext>
            </a:extLst>
          </p:cNvPr>
          <p:cNvCxnSpPr>
            <a:cxnSpLocks/>
            <a:stCxn id="25" idx="3"/>
          </p:cNvCxnSpPr>
          <p:nvPr/>
        </p:nvCxnSpPr>
        <p:spPr>
          <a:xfrm flipV="1">
            <a:off x="7734300" y="1590676"/>
            <a:ext cx="781050" cy="249555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42C9FAD-57B7-E542-1718-3E6CA688A898}"/>
              </a:ext>
            </a:extLst>
          </p:cNvPr>
          <p:cNvCxnSpPr>
            <a:cxnSpLocks/>
            <a:stCxn id="24" idx="3"/>
          </p:cNvCxnSpPr>
          <p:nvPr/>
        </p:nvCxnSpPr>
        <p:spPr>
          <a:xfrm>
            <a:off x="7562850" y="2690813"/>
            <a:ext cx="952500" cy="4048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DAAE79-411F-5D7F-FFAD-DABA0B791572}"/>
              </a:ext>
            </a:extLst>
          </p:cNvPr>
          <p:cNvCxnSpPr>
            <a:cxnSpLocks/>
            <a:stCxn id="24" idx="3"/>
          </p:cNvCxnSpPr>
          <p:nvPr/>
        </p:nvCxnSpPr>
        <p:spPr>
          <a:xfrm>
            <a:off x="7562850" y="2690813"/>
            <a:ext cx="933450" cy="13858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5C953DE-B231-49ED-B01B-B136826ACB2C}"/>
              </a:ext>
            </a:extLst>
          </p:cNvPr>
          <p:cNvCxnSpPr>
            <a:cxnSpLocks/>
            <a:stCxn id="25" idx="3"/>
          </p:cNvCxnSpPr>
          <p:nvPr/>
        </p:nvCxnSpPr>
        <p:spPr>
          <a:xfrm>
            <a:off x="7734300" y="4086226"/>
            <a:ext cx="733425" cy="98107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FF648E2-9002-61EE-B3E9-4155D7F04ED3}"/>
              </a:ext>
            </a:extLst>
          </p:cNvPr>
          <p:cNvCxnSpPr>
            <a:cxnSpLocks/>
            <a:stCxn id="26" idx="3"/>
          </p:cNvCxnSpPr>
          <p:nvPr/>
        </p:nvCxnSpPr>
        <p:spPr>
          <a:xfrm>
            <a:off x="7534275" y="5424488"/>
            <a:ext cx="942975" cy="7381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D1DBE3-38EC-8B3D-FC82-5C0FB3CE1476}"/>
              </a:ext>
            </a:extLst>
          </p:cNvPr>
          <p:cNvCxnSpPr>
            <a:cxnSpLocks/>
            <a:endCxn id="25" idx="1"/>
          </p:cNvCxnSpPr>
          <p:nvPr/>
        </p:nvCxnSpPr>
        <p:spPr>
          <a:xfrm flipV="1">
            <a:off x="3457575" y="4086226"/>
            <a:ext cx="1076325" cy="19478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left)">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right)">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right)">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wipe(right)">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right)">
                                      <p:cBhvr>
                                        <p:cTn id="97" dur="500"/>
                                        <p:tgtEl>
                                          <p:spTgt spid="5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wipe(right)">
                                      <p:cBhvr>
                                        <p:cTn id="10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sp>
        <p:nvSpPr>
          <p:cNvPr id="2" name="Freeform 2"/>
          <p:cNvSpPr/>
          <p:nvPr/>
        </p:nvSpPr>
        <p:spPr>
          <a:xfrm>
            <a:off x="9873878" y="-1907124"/>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63578" y="6083909"/>
            <a:ext cx="2768367" cy="27432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649008" y="96503"/>
            <a:ext cx="10820400" cy="1159805"/>
          </a:xfrm>
          <a:prstGeom prst="rect">
            <a:avLst/>
          </a:prstGeom>
        </p:spPr>
        <p:txBody>
          <a:bodyPr lIns="0" tIns="0" rIns="0" bIns="0" rtlCol="0" anchor="t">
            <a:spAutoFit/>
          </a:bodyPr>
          <a:lstStyle/>
          <a:p>
            <a:pPr lvl="0" algn="ctr" defTabSz="609630">
              <a:lnSpc>
                <a:spcPts val="4713"/>
              </a:lnSpc>
              <a:spcBef>
                <a:spcPct val="0"/>
              </a:spcBef>
            </a:pPr>
            <a:r>
              <a:rPr lang="en-US" sz="3600" dirty="0">
                <a:solidFill>
                  <a:srgbClr val="FFFFFF"/>
                </a:solidFill>
                <a:latin typeface="Cambria Bold"/>
              </a:rPr>
              <a:t>2. Hoàn </a:t>
            </a:r>
            <a:r>
              <a:rPr lang="en-US" sz="3600" dirty="0" err="1">
                <a:solidFill>
                  <a:srgbClr val="FFFFFF"/>
                </a:solidFill>
                <a:latin typeface="Cambria Bold"/>
              </a:rPr>
              <a:t>thành</a:t>
            </a:r>
            <a:r>
              <a:rPr lang="en-US" sz="3600" dirty="0">
                <a:solidFill>
                  <a:srgbClr val="FFFFFF"/>
                </a:solidFill>
                <a:latin typeface="Cambria Bold"/>
              </a:rPr>
              <a:t> </a:t>
            </a:r>
            <a:r>
              <a:rPr lang="en-US" sz="3600" dirty="0" err="1">
                <a:solidFill>
                  <a:srgbClr val="FFFFFF"/>
                </a:solidFill>
                <a:latin typeface="Cambria Bold"/>
              </a:rPr>
              <a:t>bảng</a:t>
            </a:r>
            <a:r>
              <a:rPr lang="en-US" sz="3600" dirty="0">
                <a:solidFill>
                  <a:srgbClr val="FFFFFF"/>
                </a:solidFill>
                <a:latin typeface="Cambria Bold"/>
              </a:rPr>
              <a:t> </a:t>
            </a:r>
            <a:r>
              <a:rPr lang="en-US" sz="3600" dirty="0" err="1">
                <a:solidFill>
                  <a:srgbClr val="FFFFFF"/>
                </a:solidFill>
                <a:latin typeface="Cambria Bold"/>
              </a:rPr>
              <a:t>về</a:t>
            </a:r>
            <a:r>
              <a:rPr lang="en-US" sz="3600" dirty="0">
                <a:solidFill>
                  <a:srgbClr val="FFFFFF"/>
                </a:solidFill>
                <a:latin typeface="Cambria Bold"/>
              </a:rPr>
              <a:t> </a:t>
            </a:r>
            <a:r>
              <a:rPr lang="en-US" sz="3600" dirty="0" err="1">
                <a:solidFill>
                  <a:srgbClr val="FFFFFF"/>
                </a:solidFill>
                <a:latin typeface="Cambria Bold"/>
              </a:rPr>
              <a:t>vùng</a:t>
            </a:r>
            <a:r>
              <a:rPr lang="en-US" sz="3600" dirty="0">
                <a:solidFill>
                  <a:srgbClr val="FFFFFF"/>
                </a:solidFill>
                <a:latin typeface="Cambria Bold"/>
              </a:rPr>
              <a:t> </a:t>
            </a:r>
            <a:r>
              <a:rPr lang="en-US" sz="3600" dirty="0" err="1">
                <a:solidFill>
                  <a:srgbClr val="FFFFFF"/>
                </a:solidFill>
                <a:latin typeface="Cambria Bold"/>
              </a:rPr>
              <a:t>Duyên</a:t>
            </a:r>
            <a:r>
              <a:rPr lang="en-US" sz="3600" dirty="0">
                <a:solidFill>
                  <a:srgbClr val="FFFFFF"/>
                </a:solidFill>
                <a:latin typeface="Cambria Bold"/>
              </a:rPr>
              <a:t> </a:t>
            </a:r>
            <a:r>
              <a:rPr lang="en-US" sz="3600" dirty="0" err="1">
                <a:solidFill>
                  <a:srgbClr val="FFFFFF"/>
                </a:solidFill>
                <a:latin typeface="Cambria Bold"/>
              </a:rPr>
              <a:t>hải</a:t>
            </a:r>
            <a:r>
              <a:rPr lang="en-US" sz="3600" dirty="0">
                <a:solidFill>
                  <a:srgbClr val="FFFFFF"/>
                </a:solidFill>
                <a:latin typeface="Cambria Bold"/>
              </a:rPr>
              <a:t> </a:t>
            </a:r>
            <a:r>
              <a:rPr lang="en-US" sz="3600" dirty="0" err="1">
                <a:solidFill>
                  <a:srgbClr val="FFFFFF"/>
                </a:solidFill>
                <a:latin typeface="Cambria Bold"/>
              </a:rPr>
              <a:t>miền</a:t>
            </a:r>
            <a:r>
              <a:rPr lang="en-US" sz="3600" dirty="0">
                <a:solidFill>
                  <a:srgbClr val="FFFFFF"/>
                </a:solidFill>
                <a:latin typeface="Cambria Bold"/>
              </a:rPr>
              <a:t> Trung, </a:t>
            </a:r>
            <a:r>
              <a:rPr lang="en-US" sz="3600" dirty="0" err="1">
                <a:solidFill>
                  <a:srgbClr val="FFFFFF"/>
                </a:solidFill>
                <a:latin typeface="Cambria Bold"/>
              </a:rPr>
              <a:t>vùng</a:t>
            </a:r>
            <a:r>
              <a:rPr lang="en-US" sz="3600" dirty="0">
                <a:solidFill>
                  <a:srgbClr val="FFFFFF"/>
                </a:solidFill>
                <a:latin typeface="Cambria Bold"/>
              </a:rPr>
              <a:t> </a:t>
            </a:r>
            <a:r>
              <a:rPr lang="en-US" sz="3600" dirty="0" err="1">
                <a:solidFill>
                  <a:srgbClr val="FFFFFF"/>
                </a:solidFill>
                <a:latin typeface="Cambria Bold"/>
              </a:rPr>
              <a:t>Tây</a:t>
            </a:r>
            <a:r>
              <a:rPr lang="en-US" sz="3600" dirty="0">
                <a:solidFill>
                  <a:srgbClr val="FFFFFF"/>
                </a:solidFill>
                <a:latin typeface="Cambria Bold"/>
              </a:rPr>
              <a:t> </a:t>
            </a:r>
            <a:r>
              <a:rPr lang="en-US" sz="3600" dirty="0" err="1">
                <a:solidFill>
                  <a:srgbClr val="FFFFFF"/>
                </a:solidFill>
                <a:latin typeface="Cambria Bold"/>
              </a:rPr>
              <a:t>Nguyên</a:t>
            </a:r>
            <a:r>
              <a:rPr lang="en-US" sz="3600" dirty="0">
                <a:solidFill>
                  <a:srgbClr val="FFFFFF"/>
                </a:solidFill>
                <a:latin typeface="Cambria Bold"/>
              </a:rPr>
              <a:t> </a:t>
            </a:r>
            <a:r>
              <a:rPr lang="en-US" sz="3600" dirty="0" err="1">
                <a:solidFill>
                  <a:srgbClr val="FFFFFF"/>
                </a:solidFill>
                <a:latin typeface="Cambria Bold"/>
              </a:rPr>
              <a:t>và</a:t>
            </a:r>
            <a:r>
              <a:rPr lang="en-US" sz="3600" dirty="0">
                <a:solidFill>
                  <a:srgbClr val="FFFFFF"/>
                </a:solidFill>
                <a:latin typeface="Cambria Bold"/>
              </a:rPr>
              <a:t> </a:t>
            </a:r>
            <a:r>
              <a:rPr lang="en-US" sz="3600" dirty="0" err="1">
                <a:solidFill>
                  <a:srgbClr val="FFFFFF"/>
                </a:solidFill>
                <a:latin typeface="Cambria Bold"/>
              </a:rPr>
              <a:t>vùng</a:t>
            </a:r>
            <a:r>
              <a:rPr lang="en-US" sz="3600" dirty="0">
                <a:solidFill>
                  <a:srgbClr val="FFFFFF"/>
                </a:solidFill>
                <a:latin typeface="Cambria Bold"/>
              </a:rPr>
              <a:t> Nam </a:t>
            </a:r>
            <a:r>
              <a:rPr lang="en-US" sz="3600" dirty="0" err="1">
                <a:solidFill>
                  <a:srgbClr val="FFFFFF"/>
                </a:solidFill>
                <a:latin typeface="Cambria Bold"/>
              </a:rPr>
              <a:t>Bộ</a:t>
            </a:r>
            <a:r>
              <a:rPr lang="en-US" sz="3600" dirty="0">
                <a:solidFill>
                  <a:srgbClr val="FFFFFF"/>
                </a:solidFill>
                <a:latin typeface="Cambria Bold"/>
              </a:rPr>
              <a:t> </a:t>
            </a:r>
            <a:r>
              <a:rPr lang="en-US" sz="3600" dirty="0" err="1">
                <a:solidFill>
                  <a:srgbClr val="FFFFFF"/>
                </a:solidFill>
                <a:latin typeface="Cambria Bold"/>
              </a:rPr>
              <a:t>vào</a:t>
            </a:r>
            <a:r>
              <a:rPr lang="en-US" sz="3600" dirty="0">
                <a:solidFill>
                  <a:srgbClr val="FFFFFF"/>
                </a:solidFill>
                <a:latin typeface="Cambria Bold"/>
              </a:rPr>
              <a:t> </a:t>
            </a:r>
            <a:r>
              <a:rPr lang="en-US" sz="3600" dirty="0" err="1">
                <a:solidFill>
                  <a:srgbClr val="FFFFFF"/>
                </a:solidFill>
                <a:latin typeface="Cambria Bold"/>
              </a:rPr>
              <a:t>vở</a:t>
            </a:r>
            <a:r>
              <a:rPr lang="en-US" sz="3600" dirty="0">
                <a:solidFill>
                  <a:srgbClr val="FFFFFF"/>
                </a:solidFill>
                <a:latin typeface="Cambria Bold"/>
              </a:rPr>
              <a:t>.</a:t>
            </a:r>
            <a:endParaRPr kumimoji="0" lang="en-US" sz="3600" b="0" i="0" u="none" strike="noStrike" kern="1200" cap="none" spc="0" normalizeH="0" baseline="0" noProof="0" dirty="0">
              <a:ln>
                <a:noFill/>
              </a:ln>
              <a:solidFill>
                <a:srgbClr val="FFFFFF"/>
              </a:solidFill>
              <a:effectLst/>
              <a:uLnTx/>
              <a:uFillTx/>
              <a:latin typeface="Cambria Bold"/>
            </a:endParaRPr>
          </a:p>
        </p:txBody>
      </p:sp>
      <p:pic>
        <p:nvPicPr>
          <p:cNvPr id="5" name="Picture 4">
            <a:extLst>
              <a:ext uri="{FF2B5EF4-FFF2-40B4-BE49-F238E27FC236}">
                <a16:creationId xmlns:a16="http://schemas.microsoft.com/office/drawing/2014/main" id="{C39D114B-4375-D2D0-95C4-10C0BE3E599C}"/>
              </a:ext>
            </a:extLst>
          </p:cNvPr>
          <p:cNvPicPr>
            <a:picLocks noChangeAspect="1"/>
          </p:cNvPicPr>
          <p:nvPr/>
        </p:nvPicPr>
        <p:blipFill>
          <a:blip r:embed="rId4"/>
          <a:stretch>
            <a:fillRect/>
          </a:stretch>
        </p:blipFill>
        <p:spPr>
          <a:xfrm>
            <a:off x="1109662" y="1928812"/>
            <a:ext cx="10444163" cy="3525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636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15958"/>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D1D343A-C2A1-0D28-4622-8CE9A531ACBF}"/>
              </a:ext>
            </a:extLst>
          </p:cNvPr>
          <p:cNvGraphicFramePr>
            <a:graphicFrameLocks noGrp="1"/>
          </p:cNvGraphicFramePr>
          <p:nvPr>
            <p:extLst>
              <p:ext uri="{D42A27DB-BD31-4B8C-83A1-F6EECF244321}">
                <p14:modId xmlns:p14="http://schemas.microsoft.com/office/powerpoint/2010/main" val="2205418182"/>
              </p:ext>
            </p:extLst>
          </p:nvPr>
        </p:nvGraphicFramePr>
        <p:xfrm>
          <a:off x="561975" y="352425"/>
          <a:ext cx="11010900" cy="5881675"/>
        </p:xfrm>
        <a:graphic>
          <a:graphicData uri="http://schemas.openxmlformats.org/drawingml/2006/table">
            <a:tbl>
              <a:tblPr/>
              <a:tblGrid>
                <a:gridCol w="1343025">
                  <a:extLst>
                    <a:ext uri="{9D8B030D-6E8A-4147-A177-3AD203B41FA5}">
                      <a16:colId xmlns:a16="http://schemas.microsoft.com/office/drawing/2014/main" val="3240120389"/>
                    </a:ext>
                  </a:extLst>
                </a:gridCol>
                <a:gridCol w="3343275">
                  <a:extLst>
                    <a:ext uri="{9D8B030D-6E8A-4147-A177-3AD203B41FA5}">
                      <a16:colId xmlns:a16="http://schemas.microsoft.com/office/drawing/2014/main" val="3511983243"/>
                    </a:ext>
                  </a:extLst>
                </a:gridCol>
                <a:gridCol w="2933700">
                  <a:extLst>
                    <a:ext uri="{9D8B030D-6E8A-4147-A177-3AD203B41FA5}">
                      <a16:colId xmlns:a16="http://schemas.microsoft.com/office/drawing/2014/main" val="618084445"/>
                    </a:ext>
                  </a:extLst>
                </a:gridCol>
                <a:gridCol w="3390900">
                  <a:extLst>
                    <a:ext uri="{9D8B030D-6E8A-4147-A177-3AD203B41FA5}">
                      <a16:colId xmlns:a16="http://schemas.microsoft.com/office/drawing/2014/main" val="2916625262"/>
                    </a:ext>
                  </a:extLst>
                </a:gridCol>
              </a:tblGrid>
              <a:tr h="672871">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Duyên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miền</a:t>
                      </a:r>
                      <a:r>
                        <a:rPr lang="en-US" sz="2400" b="1" dirty="0">
                          <a:solidFill>
                            <a:srgbClr val="000000"/>
                          </a:solidFill>
                          <a:effectLst/>
                          <a:latin typeface="Cambria" panose="02040503050406030204" pitchFamily="18" charset="0"/>
                          <a:ea typeface="Cambria" panose="02040503050406030204" pitchFamily="18" charset="0"/>
                        </a:rPr>
                        <a:t> Trung</a:t>
                      </a:r>
                      <a:endParaRPr lang="en-US" sz="24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Tây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Nguyên</a:t>
                      </a:r>
                      <a:endParaRPr lang="en-US" sz="24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Nam </a:t>
                      </a:r>
                      <a:r>
                        <a:rPr lang="en-US" sz="2400" b="1" dirty="0" err="1">
                          <a:solidFill>
                            <a:srgbClr val="000000"/>
                          </a:solidFill>
                          <a:effectLst/>
                          <a:latin typeface="Cambria" panose="02040503050406030204" pitchFamily="18" charset="0"/>
                          <a:ea typeface="Cambria" panose="02040503050406030204" pitchFamily="18" charset="0"/>
                        </a:rPr>
                        <a:t>Bộ</a:t>
                      </a:r>
                      <a:endParaRPr lang="en-US" sz="24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84240113"/>
                  </a:ext>
                </a:extLst>
              </a:tr>
              <a:tr h="1429850">
                <a:tc>
                  <a:txBody>
                    <a:bodyPr/>
                    <a:lstStyle/>
                    <a:p>
                      <a:pPr algn="just" fontAlgn="t"/>
                      <a:r>
                        <a:rPr lang="en-US" sz="2000" b="1" dirty="0" err="1">
                          <a:solidFill>
                            <a:srgbClr val="000000"/>
                          </a:solidFill>
                          <a:effectLst/>
                          <a:latin typeface="Cambria" panose="02040503050406030204" pitchFamily="18" charset="0"/>
                          <a:ea typeface="Cambria" panose="02040503050406030204" pitchFamily="18" charset="0"/>
                        </a:rPr>
                        <a:t>Địa</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hình</a:t>
                      </a:r>
                      <a:endParaRPr lang="en-US" sz="2000" b="1"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dirty="0">
                          <a:solidFill>
                            <a:srgbClr val="000000"/>
                          </a:solidFill>
                          <a:effectLst/>
                          <a:latin typeface="Cambria" panose="02040503050406030204" pitchFamily="18" charset="0"/>
                          <a:ea typeface="Cambria" panose="02040503050406030204" pitchFamily="18" charset="0"/>
                        </a:rPr>
                        <a:t>- Phía tây là địa hình đồi núi; phía đông là dải đồng bằng nhỏ, hẹp.</a:t>
                      </a:r>
                    </a:p>
                    <a:p>
                      <a:pPr algn="just" fontAlgn="t"/>
                      <a:r>
                        <a:rPr lang="vi-VN" sz="1600" dirty="0">
                          <a:solidFill>
                            <a:srgbClr val="000000"/>
                          </a:solidFill>
                          <a:effectLst/>
                          <a:latin typeface="Cambria" panose="02040503050406030204" pitchFamily="18" charset="0"/>
                          <a:ea typeface="Cambria" panose="02040503050406030204" pitchFamily="18" charset="0"/>
                        </a:rPr>
                        <a:t>- Ven biển thường có các cồn cát và đầm phá.</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Địa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hình</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cao</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gồm</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các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cao</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nguyên</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xếp</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tầng</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cao</a:t>
                      </a:r>
                      <a:r>
                        <a:rPr lang="en-US" sz="1600" dirty="0">
                          <a:solidFill>
                            <a:srgbClr val="000000"/>
                          </a:solidFill>
                          <a:effectLst/>
                          <a:latin typeface="Cambria" panose="02040503050406030204" pitchFamily="18" charset="0"/>
                          <a:ea typeface="Cambria" panose="02040503050406030204" pitchFamily="18" charset="0"/>
                        </a:rPr>
                        <a:t> ở </a:t>
                      </a:r>
                      <a:r>
                        <a:rPr lang="en-US" sz="1600" dirty="0" err="1">
                          <a:solidFill>
                            <a:srgbClr val="000000"/>
                          </a:solidFill>
                          <a:effectLst/>
                          <a:latin typeface="Cambria" panose="02040503050406030204" pitchFamily="18" charset="0"/>
                          <a:ea typeface="Cambria" panose="02040503050406030204" pitchFamily="18" charset="0"/>
                        </a:rPr>
                        <a:t>phía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đông</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thấp</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dần</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về</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phía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tây</a:t>
                      </a:r>
                      <a:r>
                        <a:rPr lang="en-US" sz="1600" dirty="0">
                          <a:solidFill>
                            <a:srgbClr val="000000"/>
                          </a:solidFill>
                          <a:effectLst/>
                          <a:latin typeface="Cambria" panose="02040503050406030204" pitchFamily="18" charset="0"/>
                          <a:ea typeface="Cambria" panose="02040503050406030204" pitchFamily="18" charset="0"/>
                        </a:rPr>
                        <a:t>.</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a:solidFill>
                            <a:srgbClr val="000000"/>
                          </a:solidFill>
                          <a:effectLst/>
                          <a:latin typeface="Cambria" panose="02040503050406030204" pitchFamily="18" charset="0"/>
                          <a:ea typeface="Cambria" panose="02040503050406030204" pitchFamily="18" charset="0"/>
                        </a:rPr>
                        <a:t>- Địa hình đồng bằng, thấp, bằng phẳng.</a:t>
                      </a:r>
                    </a:p>
                    <a:p>
                      <a:pPr algn="just" fontAlgn="t"/>
                      <a:r>
                        <a:rPr lang="en-US" sz="1600">
                          <a:solidFill>
                            <a:srgbClr val="000000"/>
                          </a:solidFill>
                          <a:effectLst/>
                          <a:latin typeface="Cambria" panose="02040503050406030204" pitchFamily="18" charset="0"/>
                          <a:ea typeface="Cambria" panose="02040503050406030204" pitchFamily="18" charset="0"/>
                        </a:rPr>
                        <a:t>- Có nhiều vũng trũng ở Đồng bằng sông Cửu Long.</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3285982"/>
                  </a:ext>
                </a:extLst>
              </a:tr>
              <a:tr h="1240605">
                <a:tc>
                  <a:txBody>
                    <a:bodyPr/>
                    <a:lstStyle/>
                    <a:p>
                      <a:pPr algn="just" fontAlgn="t"/>
                      <a:r>
                        <a:rPr lang="en-US" sz="2000" b="1" dirty="0" err="1">
                          <a:solidFill>
                            <a:srgbClr val="000000"/>
                          </a:solidFill>
                          <a:effectLst/>
                          <a:latin typeface="Cambria" panose="02040503050406030204" pitchFamily="18" charset="0"/>
                          <a:ea typeface="Cambria" panose="02040503050406030204" pitchFamily="18" charset="0"/>
                        </a:rPr>
                        <a:t>Khí</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hậu</a:t>
                      </a:r>
                      <a:endParaRPr lang="en-US" sz="2000" b="1"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Có</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sự</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khác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biệt</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giữa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khu</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vực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phía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Bắc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phía</a:t>
                      </a:r>
                      <a:r>
                        <a:rPr lang="en-US" sz="1600" dirty="0">
                          <a:solidFill>
                            <a:srgbClr val="000000"/>
                          </a:solidFill>
                          <a:effectLst/>
                          <a:latin typeface="Cambria" panose="02040503050406030204" pitchFamily="18" charset="0"/>
                          <a:ea typeface="Cambria" panose="02040503050406030204" pitchFamily="18" charset="0"/>
                        </a:rPr>
                        <a:t> Nam </a:t>
                      </a:r>
                      <a:r>
                        <a:rPr lang="en-US" sz="1600" dirty="0" err="1">
                          <a:solidFill>
                            <a:srgbClr val="000000"/>
                          </a:solidFill>
                          <a:effectLst/>
                          <a:latin typeface="Cambria" panose="02040503050406030204" pitchFamily="18" charset="0"/>
                          <a:ea typeface="Cambria" panose="02040503050406030204" pitchFamily="18" charset="0"/>
                        </a:rPr>
                        <a:t>dãy</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Bạch</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Mã</a:t>
                      </a:r>
                      <a:r>
                        <a:rPr lang="en-US" sz="1600" dirty="0">
                          <a:solidFill>
                            <a:srgbClr val="000000"/>
                          </a:solidFill>
                          <a:effectLst/>
                          <a:latin typeface="Cambria" panose="02040503050406030204" pitchFamily="18" charset="0"/>
                          <a:ea typeface="Cambria" panose="02040503050406030204" pitchFamily="18" charset="0"/>
                        </a:rPr>
                        <a:t>.</a:t>
                      </a:r>
                    </a:p>
                    <a:p>
                      <a:pPr algn="just" fontAlgn="t"/>
                      <a:br>
                        <a:rPr lang="en-US" sz="1600" dirty="0">
                          <a:solidFill>
                            <a:srgbClr val="000000"/>
                          </a:solidFill>
                          <a:effectLst/>
                          <a:latin typeface="Cambria" panose="02040503050406030204" pitchFamily="18" charset="0"/>
                          <a:ea typeface="Cambria" panose="02040503050406030204" pitchFamily="18" charset="0"/>
                        </a:rPr>
                      </a:br>
                      <a:endParaRPr lang="en-US" sz="1600"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dirty="0">
                          <a:solidFill>
                            <a:srgbClr val="000000"/>
                          </a:solidFill>
                          <a:effectLst/>
                          <a:latin typeface="Cambria" panose="02040503050406030204" pitchFamily="18" charset="0"/>
                          <a:ea typeface="Cambria" panose="02040503050406030204" pitchFamily="18" charset="0"/>
                        </a:rPr>
                        <a:t>- Nhiệt độ cao, trung bình trên 20°C.</a:t>
                      </a:r>
                    </a:p>
                    <a:p>
                      <a:pPr algn="just" fontAlgn="t"/>
                      <a:r>
                        <a:rPr lang="vi-VN" sz="1600" dirty="0">
                          <a:solidFill>
                            <a:srgbClr val="000000"/>
                          </a:solidFill>
                          <a:effectLst/>
                          <a:latin typeface="Cambria" panose="02040503050406030204" pitchFamily="18" charset="0"/>
                          <a:ea typeface="Cambria" panose="02040503050406030204" pitchFamily="18" charset="0"/>
                        </a:rPr>
                        <a:t>- Khí hậu chia hai mùa rõ rệt (mùa mưa và mùa khô).</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a:solidFill>
                            <a:srgbClr val="000000"/>
                          </a:solidFill>
                          <a:effectLst/>
                          <a:latin typeface="Cambria" panose="02040503050406030204" pitchFamily="18" charset="0"/>
                          <a:ea typeface="Cambria" panose="02040503050406030204" pitchFamily="18" charset="0"/>
                        </a:rPr>
                        <a:t>- Nhiệt độ cao, trung bình trên 27°C.</a:t>
                      </a:r>
                    </a:p>
                    <a:p>
                      <a:pPr algn="just" fontAlgn="t"/>
                      <a:r>
                        <a:rPr lang="vi-VN" sz="1600">
                          <a:solidFill>
                            <a:srgbClr val="000000"/>
                          </a:solidFill>
                          <a:effectLst/>
                          <a:latin typeface="Cambria" panose="02040503050406030204" pitchFamily="18" charset="0"/>
                          <a:ea typeface="Cambria" panose="02040503050406030204" pitchFamily="18" charset="0"/>
                        </a:rPr>
                        <a:t>- Khí hậu chia hai mùa rõ rệt (mùa mưa và mùa khô).</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3560964"/>
                  </a:ext>
                </a:extLst>
              </a:tr>
              <a:tr h="1240605">
                <a:tc>
                  <a:txBody>
                    <a:bodyPr/>
                    <a:lstStyle/>
                    <a:p>
                      <a:pPr algn="just" fontAlgn="t"/>
                      <a:r>
                        <a:rPr lang="vi-VN" sz="2000" b="1" dirty="0">
                          <a:solidFill>
                            <a:srgbClr val="000000"/>
                          </a:solidFill>
                          <a:effectLst/>
                          <a:latin typeface="Cambria" panose="02040503050406030204" pitchFamily="18" charset="0"/>
                          <a:ea typeface="Cambria" panose="02040503050406030204" pitchFamily="18" charset="0"/>
                        </a:rPr>
                        <a:t>Dân cư</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a:solidFill>
                            <a:srgbClr val="000000"/>
                          </a:solidFill>
                          <a:effectLst/>
                          <a:latin typeface="Cambria" panose="02040503050406030204" pitchFamily="18" charset="0"/>
                          <a:ea typeface="Cambria" panose="02040503050406030204" pitchFamily="18" charset="0"/>
                        </a:rPr>
                        <a:t>- Là nơi sinh sống của dân tộc: Kinh, Chăm, Thái, Mường,…</a:t>
                      </a:r>
                    </a:p>
                    <a:p>
                      <a:pPr algn="just" fontAlgn="t"/>
                      <a:r>
                        <a:rPr lang="vi-VN" sz="1600">
                          <a:solidFill>
                            <a:srgbClr val="000000"/>
                          </a:solidFill>
                          <a:effectLst/>
                          <a:latin typeface="Cambria" panose="02040503050406030204" pitchFamily="18" charset="0"/>
                          <a:ea typeface="Cambria" panose="02040503050406030204" pitchFamily="18" charset="0"/>
                        </a:rPr>
                        <a:t>- Vùng có mật độ dân cư đông đúc.</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a:solidFill>
                            <a:srgbClr val="000000"/>
                          </a:solidFill>
                          <a:effectLst/>
                          <a:latin typeface="Cambria" panose="02040503050406030204" pitchFamily="18" charset="0"/>
                          <a:ea typeface="Cambria" panose="02040503050406030204" pitchFamily="18" charset="0"/>
                        </a:rPr>
                        <a:t>- Là nơi sinh sống của dân tộc: Gia Rai, Ê Đê, Ba Na, Ma Xơ Đăng…</a:t>
                      </a:r>
                    </a:p>
                    <a:p>
                      <a:pPr algn="just" fontAlgn="t"/>
                      <a:r>
                        <a:rPr lang="vi-VN" sz="1600">
                          <a:solidFill>
                            <a:srgbClr val="000000"/>
                          </a:solidFill>
                          <a:effectLst/>
                          <a:latin typeface="Cambria" panose="02040503050406030204" pitchFamily="18" charset="0"/>
                          <a:ea typeface="Cambria" panose="02040503050406030204" pitchFamily="18" charset="0"/>
                        </a:rPr>
                        <a:t>- Vùng có mật độ dân cư thưa thớt.</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1600" dirty="0">
                          <a:solidFill>
                            <a:srgbClr val="000000"/>
                          </a:solidFill>
                          <a:effectLst/>
                          <a:latin typeface="Cambria" panose="02040503050406030204" pitchFamily="18" charset="0"/>
                          <a:ea typeface="Cambria" panose="02040503050406030204" pitchFamily="18" charset="0"/>
                        </a:rPr>
                        <a:t>- Là nơi sinh sống của dân tộc: Kinh, Khơme, Hoa, Chăm,...</a:t>
                      </a:r>
                    </a:p>
                    <a:p>
                      <a:pPr algn="just" fontAlgn="t"/>
                      <a:r>
                        <a:rPr lang="vi-VN" sz="1600" dirty="0">
                          <a:solidFill>
                            <a:srgbClr val="000000"/>
                          </a:solidFill>
                          <a:effectLst/>
                          <a:latin typeface="Cambria" panose="02040503050406030204" pitchFamily="18" charset="0"/>
                          <a:ea typeface="Cambria" panose="02040503050406030204" pitchFamily="18" charset="0"/>
                        </a:rPr>
                        <a:t>- Vùng có mật độ dân cư đông đúc.</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8351420"/>
                  </a:ext>
                </a:extLst>
              </a:tr>
              <a:tr h="1240605">
                <a:tc>
                  <a:txBody>
                    <a:bodyPr/>
                    <a:lstStyle/>
                    <a:p>
                      <a:pPr algn="just" fontAlgn="t"/>
                      <a:r>
                        <a:rPr lang="en-US" sz="2000" b="1" dirty="0" err="1">
                          <a:solidFill>
                            <a:srgbClr val="000000"/>
                          </a:solidFill>
                          <a:effectLst/>
                          <a:latin typeface="Cambria" panose="02040503050406030204" pitchFamily="18" charset="0"/>
                          <a:ea typeface="Cambria" panose="02040503050406030204" pitchFamily="18" charset="0"/>
                        </a:rPr>
                        <a:t>Một</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số</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nét</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văn</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hóa</a:t>
                      </a:r>
                      <a:endParaRPr lang="en-US" sz="2000" b="1" dirty="0">
                        <a:solidFill>
                          <a:srgbClr val="000000"/>
                        </a:solidFill>
                        <a:effectLst/>
                        <a:latin typeface="Cambria" panose="02040503050406030204" pitchFamily="18" charset="0"/>
                        <a:ea typeface="Cambria" panose="02040503050406030204" pitchFamily="18" charset="0"/>
                      </a:endParaRP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a:solidFill>
                            <a:srgbClr val="000000"/>
                          </a:solidFill>
                          <a:effectLst/>
                          <a:latin typeface="Cambria" panose="02040503050406030204" pitchFamily="18" charset="0"/>
                          <a:ea typeface="Cambria" panose="02040503050406030204" pitchFamily="18" charset="0"/>
                        </a:rPr>
                        <a:t>- Vùng đất hội tụ nhiều di sản thế giới.</a:t>
                      </a:r>
                    </a:p>
                    <a:p>
                      <a:pPr algn="just" fontAlgn="t"/>
                      <a:r>
                        <a:rPr lang="en-US" sz="1600">
                          <a:solidFill>
                            <a:srgbClr val="000000"/>
                          </a:solidFill>
                          <a:effectLst/>
                          <a:latin typeface="Cambria" panose="02040503050406030204" pitchFamily="18" charset="0"/>
                          <a:ea typeface="Cambria" panose="02040503050406030204" pitchFamily="18" charset="0"/>
                        </a:rPr>
                        <a:t>- Vùng đất của lễ hội.</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a:solidFill>
                            <a:srgbClr val="000000"/>
                          </a:solidFill>
                          <a:effectLst/>
                          <a:latin typeface="Cambria" panose="02040503050406030204" pitchFamily="18" charset="0"/>
                          <a:ea typeface="Cambria" panose="02040503050406030204" pitchFamily="18" charset="0"/>
                        </a:rPr>
                        <a:t>- Dựng nhà sàn.</a:t>
                      </a:r>
                    </a:p>
                    <a:p>
                      <a:pPr algn="just" fontAlgn="t"/>
                      <a:r>
                        <a:rPr lang="en-US" sz="1600">
                          <a:solidFill>
                            <a:srgbClr val="000000"/>
                          </a:solidFill>
                          <a:effectLst/>
                          <a:latin typeface="Cambria" panose="02040503050406030204" pitchFamily="18" charset="0"/>
                          <a:ea typeface="Cambria" panose="02040503050406030204" pitchFamily="18" charset="0"/>
                        </a:rPr>
                        <a:t>- Trang phục may từ vải thổ cẩm, hoa văn sặc sỡ.</a:t>
                      </a:r>
                    </a:p>
                    <a:p>
                      <a:pPr algn="just" fontAlgn="t"/>
                      <a:r>
                        <a:rPr lang="en-US" sz="1600">
                          <a:solidFill>
                            <a:srgbClr val="000000"/>
                          </a:solidFill>
                          <a:effectLst/>
                          <a:latin typeface="Cambria" panose="02040503050406030204" pitchFamily="18" charset="0"/>
                          <a:ea typeface="Cambria" panose="02040503050406030204" pitchFamily="18" charset="0"/>
                        </a:rPr>
                        <a:t>- Nhiều lễ hội độc đáo.</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Có</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nhiều</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loại</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hình</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nhà</a:t>
                      </a:r>
                      <a:r>
                        <a:rPr lang="en-US" sz="1600" dirty="0">
                          <a:solidFill>
                            <a:srgbClr val="000000"/>
                          </a:solidFill>
                          <a:effectLst/>
                          <a:latin typeface="Cambria" panose="02040503050406030204" pitchFamily="18" charset="0"/>
                          <a:ea typeface="Cambria" panose="02040503050406030204" pitchFamily="18" charset="0"/>
                        </a:rPr>
                        <a:t> ở </a:t>
                      </a:r>
                      <a:r>
                        <a:rPr lang="en-US" sz="1600" dirty="0" err="1">
                          <a:solidFill>
                            <a:srgbClr val="000000"/>
                          </a:solidFill>
                          <a:effectLst/>
                          <a:latin typeface="Cambria" panose="02040503050406030204" pitchFamily="18" charset="0"/>
                          <a:ea typeface="Cambria" panose="02040503050406030204" pitchFamily="18" charset="0"/>
                        </a:rPr>
                        <a:t>khác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nhau</a:t>
                      </a:r>
                      <a:r>
                        <a:rPr lang="en-US" sz="1600" dirty="0">
                          <a:solidFill>
                            <a:srgbClr val="000000"/>
                          </a:solidFill>
                          <a:effectLst/>
                          <a:latin typeface="Cambria" panose="02040503050406030204" pitchFamily="18" charset="0"/>
                          <a:ea typeface="Cambria" panose="02040503050406030204" pitchFamily="18" charset="0"/>
                        </a:rPr>
                        <a:t>.</a:t>
                      </a:r>
                    </a:p>
                    <a:p>
                      <a:pPr algn="just" fontAlgn="t"/>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Chợ</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nổi</a:t>
                      </a:r>
                      <a:r>
                        <a:rPr lang="en-US" sz="1600" dirty="0">
                          <a:solidFill>
                            <a:srgbClr val="000000"/>
                          </a:solidFill>
                          <a:effectLst/>
                          <a:latin typeface="Cambria" panose="02040503050406030204" pitchFamily="18" charset="0"/>
                          <a:ea typeface="Cambria" panose="02040503050406030204" pitchFamily="18" charset="0"/>
                        </a:rPr>
                        <a:t>.</a:t>
                      </a:r>
                    </a:p>
                    <a:p>
                      <a:pPr algn="just" fontAlgn="t"/>
                      <a:r>
                        <a:rPr lang="en-US" sz="1600" dirty="0">
                          <a:solidFill>
                            <a:srgbClr val="000000"/>
                          </a:solidFill>
                          <a:effectLst/>
                          <a:latin typeface="Cambria" panose="02040503050406030204" pitchFamily="18" charset="0"/>
                          <a:ea typeface="Cambria" panose="02040503050406030204" pitchFamily="18" charset="0"/>
                        </a:rPr>
                        <a:t>- Trang </a:t>
                      </a:r>
                      <a:r>
                        <a:rPr lang="en-US" sz="1600" dirty="0" err="1">
                          <a:solidFill>
                            <a:srgbClr val="000000"/>
                          </a:solidFill>
                          <a:effectLst/>
                          <a:latin typeface="Cambria" panose="02040503050406030204" pitchFamily="18" charset="0"/>
                          <a:ea typeface="Cambria" panose="02040503050406030204" pitchFamily="18" charset="0"/>
                        </a:rPr>
                        <a:t>phục</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truyền</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thống</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là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áo</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ba</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và</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khăn</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rằn</a:t>
                      </a:r>
                      <a:r>
                        <a:rPr lang="en-US" sz="1600" dirty="0">
                          <a:solidFill>
                            <a:srgbClr val="000000"/>
                          </a:solidFill>
                          <a:effectLst/>
                          <a:latin typeface="Cambria" panose="02040503050406030204" pitchFamily="18" charset="0"/>
                          <a:ea typeface="Cambria" panose="02040503050406030204" pitchFamily="18" charset="0"/>
                        </a:rPr>
                        <a:t>.</a:t>
                      </a:r>
                    </a:p>
                  </a:txBody>
                  <a:tcPr marL="39272" marR="39272" marT="39272" marB="392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214002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921</Words>
  <Application>Microsoft Office PowerPoint</Application>
  <PresentationFormat>Widescreen</PresentationFormat>
  <Paragraphs>76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Cambria</vt:lpstr>
      <vt:lpstr>Cambria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2024-02-02T05:35:21Z</dcterms:created>
  <dcterms:modified xsi:type="dcterms:W3CDTF">2025-05-06T17:28:37Z</dcterms:modified>
</cp:coreProperties>
</file>