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362" r:id="rId2"/>
    <p:sldId id="410" r:id="rId3"/>
    <p:sldId id="262" r:id="rId4"/>
    <p:sldId id="275" r:id="rId5"/>
    <p:sldId id="343" r:id="rId6"/>
    <p:sldId id="411" r:id="rId7"/>
    <p:sldId id="361" r:id="rId8"/>
    <p:sldId id="259" r:id="rId9"/>
    <p:sldId id="369" r:id="rId10"/>
    <p:sldId id="292" r:id="rId11"/>
    <p:sldId id="413" r:id="rId12"/>
    <p:sldId id="414" r:id="rId13"/>
    <p:sldId id="415" r:id="rId14"/>
    <p:sldId id="416" r:id="rId15"/>
    <p:sldId id="318" r:id="rId16"/>
    <p:sldId id="417" r:id="rId17"/>
    <p:sldId id="405" r:id="rId18"/>
    <p:sldId id="418" r:id="rId19"/>
    <p:sldId id="419" r:id="rId20"/>
    <p:sldId id="420" r:id="rId21"/>
    <p:sldId id="421" r:id="rId22"/>
    <p:sldId id="422" r:id="rId23"/>
    <p:sldId id="423" r:id="rId24"/>
    <p:sldId id="424" r:id="rId25"/>
    <p:sldId id="385" r:id="rId26"/>
    <p:sldId id="395" r:id="rId27"/>
    <p:sldId id="42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496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3EED0-C4D1-46FA-9F57-D6C23F8BE887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56791-AA23-4167-8DA3-CAA5F8932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29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60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7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79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584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817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76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5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32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01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58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28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01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65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88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jp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3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53B8C2F-3E31-4F56-942A-3D003ECB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6A8000-5E4B-DF72-47E0-765FDE05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15" y="1440738"/>
            <a:ext cx="11467570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43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Chăm ở Nam Bộ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90817B-DA04-5E6D-C9A4-2F836E352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100137"/>
            <a:ext cx="7429500" cy="47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5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B7AB4A-AA5F-DD01-4DF4-4A6D42C5E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138237"/>
            <a:ext cx="7239000" cy="47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Me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C57A1E-1639-6129-41A4-27865F3A0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74" y="1128712"/>
            <a:ext cx="7820025" cy="486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2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74"/>
          <a:stretch/>
        </p:blipFill>
        <p:spPr>
          <a:xfrm>
            <a:off x="7867650" y="1565113"/>
            <a:ext cx="4233685" cy="50958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E5598C-6D4B-2375-2BDD-9D53592D4B14}"/>
              </a:ext>
            </a:extLst>
          </p:cNvPr>
          <p:cNvSpPr/>
          <p:nvPr/>
        </p:nvSpPr>
        <p:spPr>
          <a:xfrm>
            <a:off x="723900" y="2002019"/>
            <a:ext cx="7019925" cy="3798706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Nam Bộ là vùng </a:t>
            </a:r>
            <a:r>
              <a:rPr lang="vi-VN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đông dân,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vùng có số dân là hơn 35 triệu người (năm 2020) </a:t>
            </a:r>
          </a:p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Một số dân tộc ở Nam Bộ chủ yếu là: Kinh, Khơ me, Hoa, Chăm,..</a:t>
            </a:r>
          </a:p>
        </p:txBody>
      </p:sp>
    </p:spTree>
    <p:extLst>
      <p:ext uri="{BB962C8B-B14F-4D97-AF65-F5344CB8AC3E}">
        <p14:creationId xmlns:p14="http://schemas.microsoft.com/office/powerpoint/2010/main" val="109729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4047" y="525031"/>
            <a:ext cx="5267056" cy="5632424"/>
            <a:chOff x="860475" y="593055"/>
            <a:chExt cx="5267056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60475" y="1547978"/>
              <a:ext cx="5123853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2: Tìm hiểu về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một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số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động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sản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xuất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ở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vùng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Nam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Bộ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088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310786" y="77969"/>
            <a:ext cx="2851514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nghiệp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22B51F-9CC4-FE28-8750-3024037CFD1C}"/>
              </a:ext>
            </a:extLst>
          </p:cNvPr>
          <p:cNvSpPr txBox="1"/>
          <p:nvPr/>
        </p:nvSpPr>
        <p:spPr>
          <a:xfrm>
            <a:off x="590550" y="2247900"/>
            <a:ext cx="4457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Đọc thông tin và quan sát hình 1, em hãy kể tên và chỉ trên lược đồ một số cây trồng, vật nuôi chính ở vùng Nam Bộ.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550" y="756895"/>
            <a:ext cx="5826338" cy="534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1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1910985" y="125594"/>
            <a:ext cx="7509240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966445"/>
            <a:ext cx="5826338" cy="534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1A31D9-644C-D84E-F599-C8A4B66E7EBC}"/>
              </a:ext>
            </a:extLst>
          </p:cNvPr>
          <p:cNvSpPr txBox="1"/>
          <p:nvPr/>
        </p:nvSpPr>
        <p:spPr>
          <a:xfrm>
            <a:off x="742950" y="1676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4F21C-210C-8C4A-D5FC-1600D03A02B1}"/>
              </a:ext>
            </a:extLst>
          </p:cNvPr>
          <p:cNvSpPr txBox="1"/>
          <p:nvPr/>
        </p:nvSpPr>
        <p:spPr>
          <a:xfrm>
            <a:off x="723900" y="25717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sầu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9A775-4F1C-FC73-3FBC-3B782C789626}"/>
              </a:ext>
            </a:extLst>
          </p:cNvPr>
          <p:cNvSpPr txBox="1"/>
          <p:nvPr/>
        </p:nvSpPr>
        <p:spPr>
          <a:xfrm>
            <a:off x="771525" y="39719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</a:t>
            </a:r>
          </a:p>
        </p:txBody>
      </p:sp>
    </p:spTree>
    <p:extLst>
      <p:ext uri="{BB962C8B-B14F-4D97-AF65-F5344CB8AC3E}">
        <p14:creationId xmlns:p14="http://schemas.microsoft.com/office/powerpoint/2010/main" val="351790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9AA38D-D462-A1B5-91EB-5F28DF971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16719"/>
            <a:ext cx="7639050" cy="477440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lúa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ở Nam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endParaRPr lang="vi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1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057650" y="5410200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riêng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2DA172-1792-1808-D06F-F8B09EB7B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25" y="352519"/>
            <a:ext cx="7534275" cy="46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2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xoài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6" name="Picture 2" descr="Tả cây xoài (21 mẫu) - Tập làm văn lớp 5">
            <a:extLst>
              <a:ext uri="{FF2B5EF4-FFF2-40B4-BE49-F238E27FC236}">
                <a16:creationId xmlns:a16="http://schemas.microsoft.com/office/drawing/2014/main" id="{463E927E-938D-831D-11F2-113CBE224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4" y="776288"/>
            <a:ext cx="7762875" cy="406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19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7F38ACAF-E7A9-4847-AC66-F5E557F88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r1">
            <a:extLst>
              <a:ext uri="{FF2B5EF4-FFF2-40B4-BE49-F238E27FC236}">
                <a16:creationId xmlns:a16="http://schemas.microsoft.com/office/drawing/2014/main" id="{72847230-02A4-4A1C-B0B1-4E46D0857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926" y="3867809"/>
            <a:ext cx="990707" cy="890385"/>
          </a:xfrm>
          <a:prstGeom prst="rect">
            <a:avLst/>
          </a:prstGeom>
        </p:spPr>
      </p:pic>
      <p:pic>
        <p:nvPicPr>
          <p:cNvPr id="11" name="r2">
            <a:extLst>
              <a:ext uri="{FF2B5EF4-FFF2-40B4-BE49-F238E27FC236}">
                <a16:creationId xmlns:a16="http://schemas.microsoft.com/office/drawing/2014/main" id="{FACD7B8B-2ECD-4427-B51F-DB8DAAD141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120" y="3087573"/>
            <a:ext cx="990707" cy="890385"/>
          </a:xfrm>
          <a:prstGeom prst="rect">
            <a:avLst/>
          </a:prstGeom>
        </p:spPr>
      </p:pic>
      <p:pic>
        <p:nvPicPr>
          <p:cNvPr id="12" name="r3">
            <a:extLst>
              <a:ext uri="{FF2B5EF4-FFF2-40B4-BE49-F238E27FC236}">
                <a16:creationId xmlns:a16="http://schemas.microsoft.com/office/drawing/2014/main" id="{20B8F4A9-4D89-4957-85E2-45E46EE77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171" y="3754635"/>
            <a:ext cx="990707" cy="890385"/>
          </a:xfrm>
          <a:prstGeom prst="rect">
            <a:avLst/>
          </a:prstGeom>
        </p:spPr>
      </p:pic>
      <p:pic>
        <p:nvPicPr>
          <p:cNvPr id="13" name="r4">
            <a:extLst>
              <a:ext uri="{FF2B5EF4-FFF2-40B4-BE49-F238E27FC236}">
                <a16:creationId xmlns:a16="http://schemas.microsoft.com/office/drawing/2014/main" id="{13D2848D-8043-4260-9375-1936C5343E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6922" y="4431115"/>
            <a:ext cx="990707" cy="890385"/>
          </a:xfrm>
          <a:prstGeom prst="rect">
            <a:avLst/>
          </a:prstGeom>
        </p:spPr>
      </p:pic>
      <p:pic>
        <p:nvPicPr>
          <p:cNvPr id="14" name="r5">
            <a:extLst>
              <a:ext uri="{FF2B5EF4-FFF2-40B4-BE49-F238E27FC236}">
                <a16:creationId xmlns:a16="http://schemas.microsoft.com/office/drawing/2014/main" id="{A3C15D72-D2D5-4012-BD31-0E986F0421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125" y="3117157"/>
            <a:ext cx="990707" cy="890385"/>
          </a:xfrm>
          <a:prstGeom prst="rect">
            <a:avLst/>
          </a:prstGeom>
        </p:spPr>
      </p:pic>
      <p:pic>
        <p:nvPicPr>
          <p:cNvPr id="15" name="r6">
            <a:extLst>
              <a:ext uri="{FF2B5EF4-FFF2-40B4-BE49-F238E27FC236}">
                <a16:creationId xmlns:a16="http://schemas.microsoft.com/office/drawing/2014/main" id="{13CAE204-2B3E-495B-BF5B-A223C6C54A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9354" y="3958638"/>
            <a:ext cx="990707" cy="890385"/>
          </a:xfrm>
          <a:prstGeom prst="rect">
            <a:avLst/>
          </a:prstGeom>
        </p:spPr>
      </p:pic>
      <p:pic>
        <p:nvPicPr>
          <p:cNvPr id="16" name="r6">
            <a:extLst>
              <a:ext uri="{FF2B5EF4-FFF2-40B4-BE49-F238E27FC236}">
                <a16:creationId xmlns:a16="http://schemas.microsoft.com/office/drawing/2014/main" id="{1699837F-2C0E-4B3A-B25B-2F17586FFB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257" y="3372359"/>
            <a:ext cx="990706" cy="1000626"/>
          </a:xfrm>
          <a:prstGeom prst="rect">
            <a:avLst/>
          </a:prstGeom>
        </p:spPr>
      </p:pic>
      <p:pic>
        <p:nvPicPr>
          <p:cNvPr id="17" name="r6">
            <a:extLst>
              <a:ext uri="{FF2B5EF4-FFF2-40B4-BE49-F238E27FC236}">
                <a16:creationId xmlns:a16="http://schemas.microsoft.com/office/drawing/2014/main" id="{A713B435-4199-4470-AC6C-62FB6E5E44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848" y="3532766"/>
            <a:ext cx="990707" cy="890385"/>
          </a:xfrm>
          <a:prstGeom prst="rect">
            <a:avLst/>
          </a:prstGeom>
        </p:spPr>
      </p:pic>
      <p:pic>
        <p:nvPicPr>
          <p:cNvPr id="19" name="Chim Hải Âu-tainhacchuong.biz">
            <a:hlinkClick r:id="" action="ppaction://media"/>
            <a:extLst>
              <a:ext uri="{FF2B5EF4-FFF2-40B4-BE49-F238E27FC236}">
                <a16:creationId xmlns:a16="http://schemas.microsoft.com/office/drawing/2014/main" id="{8E427631-50AB-4781-9EB3-97386541E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96950" y="2247900"/>
            <a:ext cx="609600" cy="609600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53B7780C-45B3-4C5E-86CA-03AEB9A241CC}"/>
              </a:ext>
            </a:extLst>
          </p:cNvPr>
          <p:cNvSpPr/>
          <p:nvPr/>
        </p:nvSpPr>
        <p:spPr>
          <a:xfrm>
            <a:off x="10796891" y="5418223"/>
            <a:ext cx="9941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GO</a:t>
            </a:r>
            <a:endParaRPr kumimoji="0" lang="vi-VN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454974CB-9131-49EE-9738-5ED0FD87F757}"/>
              </a:ext>
            </a:extLst>
          </p:cNvPr>
          <p:cNvSpPr/>
          <p:nvPr/>
        </p:nvSpPr>
        <p:spPr>
          <a:xfrm>
            <a:off x="4533280" y="779295"/>
            <a:ext cx="52111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GIẢI CỨU RÙA BIỂN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" y="-9817"/>
            <a:ext cx="12192000" cy="6858000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DFF849A5-4ED9-4FD1-97A2-C263282D9D1C}"/>
              </a:ext>
            </a:extLst>
          </p:cNvPr>
          <p:cNvSpPr/>
          <p:nvPr/>
        </p:nvSpPr>
        <p:spPr>
          <a:xfrm>
            <a:off x="0" y="5863771"/>
            <a:ext cx="10087429" cy="9942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BDB458E5-1671-4255-B4B2-B5EE978CE15A}"/>
              </a:ext>
            </a:extLst>
          </p:cNvPr>
          <p:cNvSpPr/>
          <p:nvPr/>
        </p:nvSpPr>
        <p:spPr>
          <a:xfrm>
            <a:off x="413734" y="5978210"/>
            <a:ext cx="8901797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HÃY BẢO VỆ ĐỘNG VẬT HOANG DÃ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24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10949 L 0.31459 0.01181 C 0.37995 0.03912 0.47839 0.05394 0.58164 0.05394 C 0.69896 0.05394 0.7931 0.03912 0.85847 0.01181 L 1.17318 -0.10949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59" y="8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0" dur="266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0EBB29-D0EF-62F1-EB8B-CD6C65AFE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49" y="404812"/>
            <a:ext cx="7477125" cy="48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6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hồ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tiêu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297ACC-B98B-0F48-9344-A0B45932C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225" y="481012"/>
            <a:ext cx="731520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7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1910985" y="125594"/>
            <a:ext cx="7509240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nuôi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966445"/>
            <a:ext cx="5826338" cy="534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1A31D9-644C-D84E-F599-C8A4B66E7EBC}"/>
              </a:ext>
            </a:extLst>
          </p:cNvPr>
          <p:cNvSpPr txBox="1"/>
          <p:nvPr/>
        </p:nvSpPr>
        <p:spPr>
          <a:xfrm>
            <a:off x="742950" y="1676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4F21C-210C-8C4A-D5FC-1600D03A02B1}"/>
              </a:ext>
            </a:extLst>
          </p:cNvPr>
          <p:cNvSpPr txBox="1"/>
          <p:nvPr/>
        </p:nvSpPr>
        <p:spPr>
          <a:xfrm>
            <a:off x="723900" y="257175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9A775-4F1C-FC73-3FBC-3B782C789626}"/>
              </a:ext>
            </a:extLst>
          </p:cNvPr>
          <p:cNvSpPr txBox="1"/>
          <p:nvPr/>
        </p:nvSpPr>
        <p:spPr>
          <a:xfrm>
            <a:off x="762000" y="35814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19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lợn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B8555D-1727-1EC3-3DE4-23B4AE27B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575" y="342899"/>
            <a:ext cx="6896100" cy="460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0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019550" y="5334000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gà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8EC057-3B95-235F-41D1-2393769BB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49" y="377070"/>
            <a:ext cx="6984941" cy="467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2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E54D3-699A-BDAA-AB7D-7C5164DB1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DB4889-9EB6-524B-FE1B-68F7839676C0}"/>
              </a:ext>
            </a:extLst>
          </p:cNvPr>
          <p:cNvSpPr txBox="1"/>
          <p:nvPr/>
        </p:nvSpPr>
        <p:spPr>
          <a:xfrm>
            <a:off x="2709174" y="-208012"/>
            <a:ext cx="7860547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sz="66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Hoa Nho LNTH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7DB357-7594-2855-DB27-FC5BDAD49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13" y="927162"/>
            <a:ext cx="988247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97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9AEF163D-2B0C-D4B9-06CB-908222DE8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1CEB39F-EA58-A8BA-933F-85B9787673EA}"/>
              </a:ext>
            </a:extLst>
          </p:cNvPr>
          <p:cNvGrpSpPr/>
          <p:nvPr/>
        </p:nvGrpSpPr>
        <p:grpSpPr>
          <a:xfrm>
            <a:off x="277367" y="562170"/>
            <a:ext cx="11637266" cy="2057401"/>
            <a:chOff x="2569573" y="404009"/>
            <a:chExt cx="14773550" cy="205740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DCF4B00-2A8C-BE4F-A20E-8973B44476AA}"/>
                </a:ext>
              </a:extLst>
            </p:cNvPr>
            <p:cNvSpPr/>
            <p:nvPr/>
          </p:nvSpPr>
          <p:spPr>
            <a:xfrm>
              <a:off x="2569573" y="404009"/>
              <a:ext cx="14773550" cy="205740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FABC5DC-CD53-72A8-463F-EDFB68563DDF}"/>
                </a:ext>
              </a:extLst>
            </p:cNvPr>
            <p:cNvSpPr/>
            <p:nvPr/>
          </p:nvSpPr>
          <p:spPr>
            <a:xfrm>
              <a:off x="2760136" y="544370"/>
              <a:ext cx="14392424" cy="1776679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Sưu tầm Nam Bộ và hình ảnh về một dân tộc hoặc một hoạt động sản xuất ở vùng chia sẻ với các bạn.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342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81F404-558E-85C5-47A1-6E121D961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75" y="3221293"/>
            <a:ext cx="3793490" cy="3777068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FB48304B-753C-98A4-5A98-6F0B8C8DAC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7" y="3260846"/>
            <a:ext cx="3350197" cy="491471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9E6BD3B-74EF-9C1B-2C23-BAC28D76B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04" y="3260846"/>
            <a:ext cx="3350197" cy="48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8601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EB8ACF-8CD3-AA2F-5381-8615FBE8E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437" y="514349"/>
            <a:ext cx="7519988" cy="577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2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2">
            <a:extLst>
              <a:ext uri="{FF2B5EF4-FFF2-40B4-BE49-F238E27FC236}">
                <a16:creationId xmlns:a16="http://schemas.microsoft.com/office/drawing/2014/main" id="{3A0F5445-8642-481F-B8D1-7C5064E9CC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1069147" y="417152"/>
            <a:ext cx="9900228" cy="2034576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Môi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tường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vùng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Nam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Bộ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thuận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lợi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cho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sinh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hoạt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sản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xuất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2313189" y="4457700"/>
              <a:ext cx="6068811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95106" y="2902561"/>
            <a:ext cx="5302939" cy="1491639"/>
            <a:chOff x="9113823" y="4394440"/>
            <a:chExt cx="7954408" cy="2237459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3823" y="4394440"/>
              <a:ext cx="1995066" cy="223745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lịch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  <p:pic>
        <p:nvPicPr>
          <p:cNvPr id="1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20D5B74-3B18-2CBF-9E29-FEF79E2A0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3272243"/>
            <a:ext cx="731045" cy="731045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CFF666A-1F9F-5379-FEE7-A952DAEE36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248595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Hình ảnh 22">
            <a:extLst>
              <a:ext uri="{FF2B5EF4-FFF2-40B4-BE49-F238E27FC236}">
                <a16:creationId xmlns:a16="http://schemas.microsoft.com/office/drawing/2014/main" id="{CDE6F94C-F4C4-4319-AB0A-EA25F2A2B3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82781" y="459945"/>
            <a:ext cx="10626437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nhiệt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độ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…?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Dưới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94994" y="2934328"/>
            <a:ext cx="5303050" cy="1459872"/>
            <a:chOff x="9113656" y="4442090"/>
            <a:chExt cx="7954575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30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3656" y="4442090"/>
              <a:ext cx="1952577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  <p:pic>
        <p:nvPicPr>
          <p:cNvPr id="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D1813CFC-6EA4-6F65-2A56-F17F618DE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3272243"/>
            <a:ext cx="731045" cy="731045"/>
          </a:xfrm>
          <a:prstGeom prst="rect">
            <a:avLst/>
          </a:prstGeom>
        </p:spPr>
      </p:pic>
      <p:pic>
        <p:nvPicPr>
          <p:cNvPr id="1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51BF341-13BA-3435-8986-8DD5513709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248595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22">
            <a:extLst>
              <a:ext uri="{FF2B5EF4-FFF2-40B4-BE49-F238E27FC236}">
                <a16:creationId xmlns:a16="http://schemas.microsoft.com/office/drawing/2014/main" id="{E8399C9A-0501-4A3D-A5D4-9B05EB5A9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9" name="b">
            <a:extLst>
              <a:ext uri="{FF2B5EF4-FFF2-40B4-BE49-F238E27FC236}">
                <a16:creationId xmlns:a16="http://schemas.microsoft.com/office/drawing/2014/main" id="{CCCB86F4-780C-0696-2E79-EF276C730B7F}"/>
              </a:ext>
            </a:extLst>
          </p:cNvPr>
          <p:cNvSpPr/>
          <p:nvPr/>
        </p:nvSpPr>
        <p:spPr>
          <a:xfrm>
            <a:off x="484909" y="3372059"/>
            <a:ext cx="11152909" cy="2691244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,…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F0B67326-022E-4CE5-C9EC-20E527008FB8}"/>
              </a:ext>
            </a:extLst>
          </p:cNvPr>
          <p:cNvSpPr/>
          <p:nvPr/>
        </p:nvSpPr>
        <p:spPr>
          <a:xfrm>
            <a:off x="484909" y="778600"/>
            <a:ext cx="11291454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Đất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ở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Nam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Bộ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thích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hợp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trồng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loại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công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nghiệp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465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ThanhDu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7F38ACAF-E7A9-4847-AC66-F5E557F88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r2">
            <a:extLst>
              <a:ext uri="{FF2B5EF4-FFF2-40B4-BE49-F238E27FC236}">
                <a16:creationId xmlns:a16="http://schemas.microsoft.com/office/drawing/2014/main" id="{FACD7B8B-2ECD-4427-B51F-DB8DAAD14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133" y="3372708"/>
            <a:ext cx="990707" cy="890385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1">
            <a:extLst>
              <a:ext uri="{FF2B5EF4-FFF2-40B4-BE49-F238E27FC236}">
                <a16:creationId xmlns:a16="http://schemas.microsoft.com/office/drawing/2014/main" id="{367469C4-B946-85E1-EAD3-F7ED1D065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472" y="4733047"/>
            <a:ext cx="990707" cy="890385"/>
          </a:xfrm>
          <a:prstGeom prst="rect">
            <a:avLst/>
          </a:prstGeom>
        </p:spPr>
      </p:pic>
      <p:pic>
        <p:nvPicPr>
          <p:cNvPr id="3" name="r3">
            <a:extLst>
              <a:ext uri="{FF2B5EF4-FFF2-40B4-BE49-F238E27FC236}">
                <a16:creationId xmlns:a16="http://schemas.microsoft.com/office/drawing/2014/main" id="{CAA362A2-D4C0-9C7C-0C6E-4F79E7901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478" y="5406454"/>
            <a:ext cx="990707" cy="890385"/>
          </a:xfrm>
          <a:prstGeom prst="rect">
            <a:avLst/>
          </a:prstGeom>
        </p:spPr>
      </p:pic>
      <p:pic>
        <p:nvPicPr>
          <p:cNvPr id="5" name="r4">
            <a:extLst>
              <a:ext uri="{FF2B5EF4-FFF2-40B4-BE49-F238E27FC236}">
                <a16:creationId xmlns:a16="http://schemas.microsoft.com/office/drawing/2014/main" id="{D042E672-BEFB-3862-C9DB-13EEF59E5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2352" y="5532327"/>
            <a:ext cx="990707" cy="890385"/>
          </a:xfrm>
          <a:prstGeom prst="rect">
            <a:avLst/>
          </a:prstGeom>
        </p:spPr>
      </p:pic>
      <p:pic>
        <p:nvPicPr>
          <p:cNvPr id="7" name="r5">
            <a:extLst>
              <a:ext uri="{FF2B5EF4-FFF2-40B4-BE49-F238E27FC236}">
                <a16:creationId xmlns:a16="http://schemas.microsoft.com/office/drawing/2014/main" id="{C3697447-EE0F-6CA5-16CF-EBC97DAB1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5168" y="5486731"/>
            <a:ext cx="990707" cy="890385"/>
          </a:xfrm>
          <a:prstGeom prst="rect">
            <a:avLst/>
          </a:prstGeom>
        </p:spPr>
      </p:pic>
      <p:pic>
        <p:nvPicPr>
          <p:cNvPr id="8" name="r6">
            <a:extLst>
              <a:ext uri="{FF2B5EF4-FFF2-40B4-BE49-F238E27FC236}">
                <a16:creationId xmlns:a16="http://schemas.microsoft.com/office/drawing/2014/main" id="{87F0684A-28F4-345E-7200-054B70CCD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616" y="3231051"/>
            <a:ext cx="990707" cy="890385"/>
          </a:xfrm>
          <a:prstGeom prst="rect">
            <a:avLst/>
          </a:prstGeom>
        </p:spPr>
      </p:pic>
      <p:pic>
        <p:nvPicPr>
          <p:cNvPr id="9" name="r6">
            <a:extLst>
              <a:ext uri="{FF2B5EF4-FFF2-40B4-BE49-F238E27FC236}">
                <a16:creationId xmlns:a16="http://schemas.microsoft.com/office/drawing/2014/main" id="{AB2DE575-0002-3B4D-F7D5-D0EE0C0814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3983" y="5476462"/>
            <a:ext cx="990706" cy="1000626"/>
          </a:xfrm>
          <a:prstGeom prst="rect">
            <a:avLst/>
          </a:prstGeom>
        </p:spPr>
      </p:pic>
      <p:pic>
        <p:nvPicPr>
          <p:cNvPr id="21" name="r6">
            <a:extLst>
              <a:ext uri="{FF2B5EF4-FFF2-40B4-BE49-F238E27FC236}">
                <a16:creationId xmlns:a16="http://schemas.microsoft.com/office/drawing/2014/main" id="{5398199A-CF43-DD77-218D-9510D728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40688"/>
            <a:ext cx="990707" cy="890385"/>
          </a:xfrm>
          <a:prstGeom prst="rect">
            <a:avLst/>
          </a:prstGeom>
        </p:spPr>
      </p:pic>
      <p:sp>
        <p:nvSpPr>
          <p:cNvPr id="22" name="Hình chữ nhật 17">
            <a:extLst>
              <a:ext uri="{FF2B5EF4-FFF2-40B4-BE49-F238E27FC236}">
                <a16:creationId xmlns:a16="http://schemas.microsoft.com/office/drawing/2014/main" id="{4CE77305-33E7-5906-EEAF-B0BA546918C9}"/>
              </a:ext>
            </a:extLst>
          </p:cNvPr>
          <p:cNvSpPr/>
          <p:nvPr/>
        </p:nvSpPr>
        <p:spPr>
          <a:xfrm>
            <a:off x="4596988" y="779295"/>
            <a:ext cx="5083764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32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  <p:extLst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22CC1F-76E4-4990-9893-12C0285C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216475" cy="77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5435808-8A88-E54A-8314-3F32D82AF71C}"/>
              </a:ext>
            </a:extLst>
          </p:cNvPr>
          <p:cNvSpPr txBox="1"/>
          <p:nvPr/>
        </p:nvSpPr>
        <p:spPr>
          <a:xfrm>
            <a:off x="2689840" y="384209"/>
            <a:ext cx="7216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...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D6FE145-268D-09EE-2DB0-BFBE062154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1" r="66775"/>
          <a:stretch/>
        </p:blipFill>
        <p:spPr>
          <a:xfrm flipH="1">
            <a:off x="9466478" y="186507"/>
            <a:ext cx="2924839" cy="26630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D1AAE6-F7C2-EB7B-7200-698B6D683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" t="2363" r="53001" b="43858"/>
          <a:stretch/>
        </p:blipFill>
        <p:spPr>
          <a:xfrm>
            <a:off x="-377576" y="232992"/>
            <a:ext cx="4084477" cy="26609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00BE84-3CE6-C45B-5F67-36EA0F875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5185" y="1254205"/>
            <a:ext cx="4688230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746AEF-1555-2D6E-3860-B3F405E2D1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2579" y="1967407"/>
            <a:ext cx="3176291" cy="17801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7D1DCB-A5C3-5C09-B311-E25252D067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745" y="3114162"/>
            <a:ext cx="11309060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02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62952" y="525031"/>
            <a:ext cx="5238151" cy="5632424"/>
            <a:chOff x="889380" y="593055"/>
            <a:chExt cx="5238151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55725" y="1805153"/>
              <a:ext cx="500955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1:  Tìm hiểu về dân cư 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1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088CB9-F54F-5F95-2C10-4DF8702ED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" r="3088"/>
          <a:stretch/>
        </p:blipFill>
        <p:spPr>
          <a:xfrm>
            <a:off x="50783" y="-77820"/>
            <a:ext cx="12192001" cy="6935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FE40AC-226D-423C-1328-38954FDF0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3" y="3230807"/>
            <a:ext cx="5864242" cy="373078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6D2F9CB-9E66-C52A-A88A-787E3B509077}"/>
              </a:ext>
            </a:extLst>
          </p:cNvPr>
          <p:cNvGrpSpPr/>
          <p:nvPr/>
        </p:nvGrpSpPr>
        <p:grpSpPr>
          <a:xfrm>
            <a:off x="101908" y="695483"/>
            <a:ext cx="12062382" cy="960001"/>
            <a:chOff x="101908" y="640063"/>
            <a:chExt cx="12062382" cy="960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C777D9-B9BB-9016-ADA9-0906F4BC9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08" y="640063"/>
              <a:ext cx="937183" cy="960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7C63AF-E134-0B0C-4A03-2DEB6A4D2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27107" y="640063"/>
              <a:ext cx="937183" cy="96000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8E728B7-B953-7064-5880-B4657B78D00D}"/>
              </a:ext>
            </a:extLst>
          </p:cNvPr>
          <p:cNvSpPr txBox="1"/>
          <p:nvPr/>
        </p:nvSpPr>
        <p:spPr>
          <a:xfrm>
            <a:off x="5830929" y="817491"/>
            <a:ext cx="6065795" cy="2553891"/>
          </a:xfrm>
          <a:prstGeom prst="wedgeRoundRectCallout">
            <a:avLst>
              <a:gd name="adj1" fmla="val -61773"/>
              <a:gd name="adj2" fmla="val 4989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dirty="0" err="1">
                <a:solidFill>
                  <a:prstClr val="black"/>
                </a:solidFill>
              </a:rPr>
              <a:t>Đọc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thông</a:t>
            </a:r>
            <a:r>
              <a:rPr lang="en-US" sz="4800" dirty="0">
                <a:solidFill>
                  <a:prstClr val="black"/>
                </a:solidFill>
              </a:rPr>
              <a:t> tin, </a:t>
            </a:r>
            <a:r>
              <a:rPr lang="en-US" sz="4800" dirty="0" err="1">
                <a:solidFill>
                  <a:prstClr val="black"/>
                </a:solidFill>
              </a:rPr>
              <a:t>em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hãy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kể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tên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một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số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dân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tộc</a:t>
            </a:r>
            <a:r>
              <a:rPr lang="en-US" sz="4800" dirty="0">
                <a:solidFill>
                  <a:prstClr val="black"/>
                </a:solidFill>
              </a:rPr>
              <a:t> ở </a:t>
            </a:r>
            <a:r>
              <a:rPr lang="en-US" sz="4800" dirty="0" err="1">
                <a:solidFill>
                  <a:prstClr val="black"/>
                </a:solidFill>
              </a:rPr>
              <a:t>vùng</a:t>
            </a:r>
            <a:r>
              <a:rPr lang="en-US" sz="4800" dirty="0">
                <a:solidFill>
                  <a:prstClr val="black"/>
                </a:solidFill>
              </a:rPr>
              <a:t> Nam </a:t>
            </a:r>
            <a:r>
              <a:rPr lang="en-US" sz="4800" dirty="0" err="1">
                <a:solidFill>
                  <a:prstClr val="black"/>
                </a:solidFill>
              </a:rPr>
              <a:t>Bộ</a:t>
            </a:r>
            <a:r>
              <a:rPr lang="en-US" sz="4800" dirty="0">
                <a:solidFill>
                  <a:prstClr val="black"/>
                </a:solidFill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50358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353</Words>
  <Application>Microsoft Office PowerPoint</Application>
  <PresentationFormat>Widescreen</PresentationFormat>
  <Paragraphs>47</Paragraphs>
  <Slides>27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Cambria</vt:lpstr>
      <vt:lpstr>LNTH-Hoa Nho LNTH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2024-01-23T12:54:10Z</dcterms:created>
  <dcterms:modified xsi:type="dcterms:W3CDTF">2025-05-06T17:04:31Z</dcterms:modified>
</cp:coreProperties>
</file>