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9" r:id="rId4"/>
    <p:sldId id="260" r:id="rId5"/>
    <p:sldId id="258" r:id="rId6"/>
    <p:sldId id="261" r:id="rId7"/>
    <p:sldId id="310" r:id="rId8"/>
    <p:sldId id="305" r:id="rId9"/>
    <p:sldId id="283" r:id="rId10"/>
    <p:sldId id="281" r:id="rId11"/>
    <p:sldId id="282" r:id="rId12"/>
    <p:sldId id="302" r:id="rId13"/>
    <p:sldId id="311" r:id="rId14"/>
    <p:sldId id="312" r:id="rId15"/>
    <p:sldId id="313" r:id="rId16"/>
    <p:sldId id="314" r:id="rId17"/>
    <p:sldId id="296" r:id="rId18"/>
    <p:sldId id="289" r:id="rId19"/>
    <p:sldId id="324" r:id="rId20"/>
    <p:sldId id="326" r:id="rId21"/>
    <p:sldId id="327" r:id="rId22"/>
    <p:sldId id="328" r:id="rId23"/>
    <p:sldId id="329" r:id="rId24"/>
    <p:sldId id="336" r:id="rId25"/>
    <p:sldId id="291" r:id="rId26"/>
    <p:sldId id="342" r:id="rId27"/>
    <p:sldId id="44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234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884968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269834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5/7/2025</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615955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5/7/2025</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107381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5/7/2025</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51421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5/7/2025</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18218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5/7/2025</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347292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5/7/2025</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974810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5/7/2025</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309996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5/7/2025</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488457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6668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5/7/2025</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295477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5/7/2025</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042703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5/7/2025</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564188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2025/5/7</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6767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29840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32043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2025/5/7</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045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2025/5/7</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6898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2025/5/7</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5315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2025/5/7</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27986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234033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2025/5/7</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480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2025/5/7</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336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2025/5/7</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9865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2025/5/7</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95710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601033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936187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701200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802168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091085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564308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578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6667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2025/5/7</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480526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5.wdp"/><Relationship Id="rId7"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6.wdp"/><Relationship Id="rId10" Type="http://schemas.openxmlformats.org/officeDocument/2006/relationships/image" Target="../media/image35.png"/><Relationship Id="rId4" Type="http://schemas.openxmlformats.org/officeDocument/2006/relationships/image" Target="../media/image14.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5.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6.wdp"/><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artoon Background Images - Free Download on Freepik">
            <a:extLst>
              <a:ext uri="{FF2B5EF4-FFF2-40B4-BE49-F238E27FC236}">
                <a16:creationId xmlns:a16="http://schemas.microsoft.com/office/drawing/2014/main" id="{F65C09E1-2F48-F07E-F2AD-1569A7C9A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AE6805-D1AA-D7B0-AFE1-9CB6F7796063}"/>
              </a:ext>
            </a:extLst>
          </p:cNvPr>
          <p:cNvPicPr>
            <a:picLocks noChangeAspect="1"/>
          </p:cNvPicPr>
          <p:nvPr/>
        </p:nvPicPr>
        <p:blipFill>
          <a:blip r:embed="rId3"/>
          <a:stretch>
            <a:fillRect/>
          </a:stretch>
        </p:blipFill>
        <p:spPr>
          <a:xfrm>
            <a:off x="3551066" y="-235563"/>
            <a:ext cx="5413717" cy="2414225"/>
          </a:xfrm>
          <a:prstGeom prst="rect">
            <a:avLst/>
          </a:prstGeom>
        </p:spPr>
      </p:pic>
      <p:pic>
        <p:nvPicPr>
          <p:cNvPr id="3" name="Picture 8" descr="Blind mans buff Royalty Free Vector Image - VectorStock">
            <a:extLst>
              <a:ext uri="{FF2B5EF4-FFF2-40B4-BE49-F238E27FC236}">
                <a16:creationId xmlns:a16="http://schemas.microsoft.com/office/drawing/2014/main" id="{F72C9615-732F-4772-6CF8-3A298383B5F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990" b="83842" l="69800" r="95300">
                        <a14:foregroundMark x1="78200" y1="41985" x2="80600" y2="42875"/>
                        <a14:foregroundMark x1="86900" y1="40076" x2="86200" y2="47074"/>
                        <a14:foregroundMark x1="84700" y1="28244" x2="87300" y2="30280"/>
                        <a14:foregroundMark x1="95300" y1="36387" x2="93900" y2="41094"/>
                        <a14:foregroundMark x1="77800" y1="40967" x2="79600" y2="41985"/>
                        <a14:foregroundMark x1="81400" y1="46565" x2="82000" y2="48601"/>
                        <a14:foregroundMark x1="81200" y1="81298" x2="81300" y2="80407"/>
                        <a14:foregroundMark x1="87800" y1="75064" x2="90700" y2="73919"/>
                        <a14:foregroundMark x1="80900" y1="83842" x2="80700" y2="82061"/>
                        <a14:foregroundMark x1="80900" y1="79135" x2="81000" y2="80662"/>
                      </a14:backgroundRemoval>
                    </a14:imgEffect>
                  </a14:imgLayer>
                </a14:imgProps>
              </a:ext>
              <a:ext uri="{28A0092B-C50C-407E-A947-70E740481C1C}">
                <a14:useLocalDpi xmlns:a14="http://schemas.microsoft.com/office/drawing/2010/main" val="0"/>
              </a:ext>
            </a:extLst>
          </a:blip>
          <a:srcRect l="66753" t="22963" r="2461" b="12222"/>
          <a:stretch/>
        </p:blipFill>
        <p:spPr bwMode="auto">
          <a:xfrm>
            <a:off x="9829800" y="3182273"/>
            <a:ext cx="2362199" cy="390907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18" descr="https://i.pinimg.com/564x/68/1d/33/681d33ded71ccbaacec9eb98770439ce.jpg">
            <a:extLst>
              <a:ext uri="{FF2B5EF4-FFF2-40B4-BE49-F238E27FC236}">
                <a16:creationId xmlns:a16="http://schemas.microsoft.com/office/drawing/2014/main" id="{A09A2966-F5B0-F59D-EDC2-D8CC81FDE0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657225" y="3114675"/>
            <a:ext cx="4600575" cy="38765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782955-49E9-CE11-D126-B30E0507756D}"/>
              </a:ext>
            </a:extLst>
          </p:cNvPr>
          <p:cNvPicPr>
            <a:picLocks noChangeAspect="1"/>
          </p:cNvPicPr>
          <p:nvPr/>
        </p:nvPicPr>
        <p:blipFill>
          <a:blip r:embed="rId8"/>
          <a:stretch>
            <a:fillRect/>
          </a:stretch>
        </p:blipFill>
        <p:spPr>
          <a:xfrm>
            <a:off x="407280" y="2028825"/>
            <a:ext cx="11006741" cy="2296371"/>
          </a:xfrm>
          <a:prstGeom prst="rect">
            <a:avLst/>
          </a:prstGeom>
        </p:spPr>
      </p:pic>
    </p:spTree>
    <p:extLst>
      <p:ext uri="{BB962C8B-B14F-4D97-AF65-F5344CB8AC3E}">
        <p14:creationId xmlns:p14="http://schemas.microsoft.com/office/powerpoint/2010/main" val="4286737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046234" y="4696972"/>
            <a:ext cx="6766168" cy="1490976"/>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a:solidFill>
                  <a:prstClr val="black"/>
                </a:solidFill>
                <a:latin typeface="Calibri" panose="020F0502020204030204" pitchFamily="34" charset="0"/>
                <a:ea typeface="Calibri" panose="020F0502020204030204" pitchFamily="34" charset="0"/>
                <a:cs typeface="Calibri" panose="020F0502020204030204" pitchFamily="34" charset="0"/>
              </a:rPr>
              <a:t>Quyền được khai sinh và có quốc tịch.</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D6A96D2-A711-B971-B14E-65900B9C7372}"/>
              </a:ext>
            </a:extLst>
          </p:cNvPr>
          <p:cNvPicPr>
            <a:picLocks noChangeAspect="1"/>
          </p:cNvPicPr>
          <p:nvPr/>
        </p:nvPicPr>
        <p:blipFill>
          <a:blip r:embed="rId9"/>
          <a:stretch>
            <a:fillRect/>
          </a:stretch>
        </p:blipFill>
        <p:spPr>
          <a:xfrm>
            <a:off x="2490787" y="752474"/>
            <a:ext cx="4135502" cy="3476625"/>
          </a:xfrm>
          <a:prstGeom prst="rect">
            <a:avLst/>
          </a:prstGeom>
        </p:spPr>
      </p:pic>
    </p:spTree>
    <p:extLst>
      <p:ext uri="{BB962C8B-B14F-4D97-AF65-F5344CB8AC3E}">
        <p14:creationId xmlns:p14="http://schemas.microsoft.com/office/powerpoint/2010/main" val="2191336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046234" y="4696972"/>
            <a:ext cx="6766168" cy="1490976"/>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800" dirty="0">
                <a:solidFill>
                  <a:prstClr val="black"/>
                </a:solidFill>
                <a:latin typeface="Calibri" panose="020F0502020204030204" pitchFamily="34" charset="0"/>
                <a:ea typeface="Calibri" panose="020F0502020204030204" pitchFamily="34" charset="0"/>
                <a:cs typeface="Calibri" panose="020F0502020204030204" pitchFamily="34" charset="0"/>
              </a:rPr>
              <a:t>Q</a:t>
            </a: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uyền được chăm sóc sức khỏe; </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0FBB7405-3B3C-5DE0-FB88-B965B8B596F5}"/>
              </a:ext>
            </a:extLst>
          </p:cNvPr>
          <p:cNvPicPr>
            <a:picLocks noChangeAspect="1"/>
          </p:cNvPicPr>
          <p:nvPr/>
        </p:nvPicPr>
        <p:blipFill>
          <a:blip r:embed="rId9"/>
          <a:stretch>
            <a:fillRect/>
          </a:stretch>
        </p:blipFill>
        <p:spPr>
          <a:xfrm>
            <a:off x="2495550" y="695325"/>
            <a:ext cx="4241602" cy="3619500"/>
          </a:xfrm>
          <a:prstGeom prst="rect">
            <a:avLst/>
          </a:prstGeom>
        </p:spPr>
      </p:pic>
    </p:spTree>
    <p:extLst>
      <p:ext uri="{BB962C8B-B14F-4D97-AF65-F5344CB8AC3E}">
        <p14:creationId xmlns:p14="http://schemas.microsoft.com/office/powerpoint/2010/main" val="2956058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274834" y="4716022"/>
            <a:ext cx="6192766" cy="1199003"/>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ea typeface="Calibri" panose="020F0502020204030204" pitchFamily="34" charset="0"/>
                <a:cs typeface="Calibri" panose="020F0502020204030204" pitchFamily="34" charset="0"/>
              </a:rPr>
              <a:t>Quyền</a:t>
            </a:r>
            <a:r>
              <a:rPr lang="en-US" sz="4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ea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ea typeface="Calibri" panose="020F0502020204030204" pitchFamily="34" charset="0"/>
                <a:cs typeface="Calibri" panose="020F0502020204030204" pitchFamily="34" charset="0"/>
              </a:rPr>
              <a:t>học</a:t>
            </a:r>
            <a:r>
              <a:rPr lang="en-US" sz="4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ea typeface="Calibri" panose="020F0502020204030204" pitchFamily="34" charset="0"/>
                <a:cs typeface="Calibri" panose="020F0502020204030204" pitchFamily="34" charset="0"/>
              </a:rPr>
              <a:t>tập</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E8F25DB-F84D-1FF3-9267-F692268FC7D3}"/>
              </a:ext>
            </a:extLst>
          </p:cNvPr>
          <p:cNvPicPr>
            <a:picLocks noChangeAspect="1"/>
          </p:cNvPicPr>
          <p:nvPr/>
        </p:nvPicPr>
        <p:blipFill>
          <a:blip r:embed="rId9"/>
          <a:stretch>
            <a:fillRect/>
          </a:stretch>
        </p:blipFill>
        <p:spPr>
          <a:xfrm>
            <a:off x="1995487" y="828675"/>
            <a:ext cx="4883923" cy="3438525"/>
          </a:xfrm>
          <a:prstGeom prst="rect">
            <a:avLst/>
          </a:prstGeom>
        </p:spPr>
      </p:pic>
    </p:spTree>
    <p:extLst>
      <p:ext uri="{BB962C8B-B14F-4D97-AF65-F5344CB8AC3E}">
        <p14:creationId xmlns:p14="http://schemas.microsoft.com/office/powerpoint/2010/main" val="2967170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274834" y="4248150"/>
            <a:ext cx="6192766" cy="188595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Q</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uyền được tôn trọng, bảo vệ tính mạng và thân thể, nhân phẩm và danh dự;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EC0CC577-B338-2F79-C516-54C7064CCBF3}"/>
              </a:ext>
            </a:extLst>
          </p:cNvPr>
          <p:cNvPicPr>
            <a:picLocks noChangeAspect="1"/>
          </p:cNvPicPr>
          <p:nvPr/>
        </p:nvPicPr>
        <p:blipFill>
          <a:blip r:embed="rId9"/>
          <a:stretch>
            <a:fillRect/>
          </a:stretch>
        </p:blipFill>
        <p:spPr>
          <a:xfrm>
            <a:off x="2233612" y="409575"/>
            <a:ext cx="4397273" cy="3676650"/>
          </a:xfrm>
          <a:prstGeom prst="rect">
            <a:avLst/>
          </a:prstGeom>
        </p:spPr>
      </p:pic>
    </p:spTree>
    <p:extLst>
      <p:ext uri="{BB962C8B-B14F-4D97-AF65-F5344CB8AC3E}">
        <p14:creationId xmlns:p14="http://schemas.microsoft.com/office/powerpoint/2010/main" val="3676287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274833" y="4248150"/>
            <a:ext cx="6449941" cy="119062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Quyền</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vui</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chơi</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giải</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trí</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390C19A-BD59-541A-B9B9-E1AE0E0ACB51}"/>
              </a:ext>
            </a:extLst>
          </p:cNvPr>
          <p:cNvPicPr>
            <a:picLocks noChangeAspect="1"/>
          </p:cNvPicPr>
          <p:nvPr/>
        </p:nvPicPr>
        <p:blipFill>
          <a:blip r:embed="rId9"/>
          <a:stretch>
            <a:fillRect/>
          </a:stretch>
        </p:blipFill>
        <p:spPr>
          <a:xfrm>
            <a:off x="2405062" y="809625"/>
            <a:ext cx="4471988" cy="2981325"/>
          </a:xfrm>
          <a:prstGeom prst="rect">
            <a:avLst/>
          </a:prstGeom>
        </p:spPr>
      </p:pic>
    </p:spTree>
    <p:extLst>
      <p:ext uri="{BB962C8B-B14F-4D97-AF65-F5344CB8AC3E}">
        <p14:creationId xmlns:p14="http://schemas.microsoft.com/office/powerpoint/2010/main" val="1831493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artoon Background Images - Free Download on Freepik">
            <a:extLst>
              <a:ext uri="{FF2B5EF4-FFF2-40B4-BE49-F238E27FC236}">
                <a16:creationId xmlns:a16="http://schemas.microsoft.com/office/drawing/2014/main" id="{A23E0FEF-DE9B-229C-F105-1D1CE3343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8E8F841-10B2-4B67-65C8-2E7F0D412DBD}"/>
              </a:ext>
            </a:extLst>
          </p:cNvPr>
          <p:cNvSpPr/>
          <p:nvPr/>
        </p:nvSpPr>
        <p:spPr>
          <a:xfrm>
            <a:off x="1001694" y="827181"/>
            <a:ext cx="10188611" cy="5706805"/>
          </a:xfrm>
          <a:prstGeom prst="rect">
            <a:avLst/>
          </a:prstGeom>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422C126-F5A0-E947-CD8F-722B517A6211}"/>
              </a:ext>
            </a:extLst>
          </p:cNvPr>
          <p:cNvSpPr txBox="1"/>
          <p:nvPr/>
        </p:nvSpPr>
        <p:spPr>
          <a:xfrm>
            <a:off x="1182141" y="1038449"/>
            <a:ext cx="9267079"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Arial" panose="020B0604020202020204" pitchFamily="34" charset="0"/>
              </a:rPr>
              <a:t>   </a:t>
            </a:r>
            <a:r>
              <a:rPr kumimoji="0" lang="vi-VN" sz="40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Arial" panose="020B0604020202020204" pitchFamily="34" charset="0"/>
              </a:rPr>
              <a:t>Quyền trẻ em là tất cả những gì trẻ em cần có để được sống và lớn lên một cách lành mạnh và an toàn. Quyền trẻ em nhằm đảm bảo cho trẻ em không chỉ là người tiếp nhận thụ động lòng nhân từ của người lớn, mà các em là những thành viên tham gia tích cực vào quá trình phát triển của chính mình. </a:t>
            </a:r>
            <a:endParaRPr kumimoji="0" lang="en-US" sz="40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Arial" panose="020B0604020202020204" pitchFamily="34" charset="0"/>
            </a:endParaRPr>
          </a:p>
        </p:txBody>
      </p:sp>
      <p:pic>
        <p:nvPicPr>
          <p:cNvPr id="2" name="Picture 8" descr="Blind mans buff Royalty Free Vector Image - VectorStock">
            <a:extLst>
              <a:ext uri="{FF2B5EF4-FFF2-40B4-BE49-F238E27FC236}">
                <a16:creationId xmlns:a16="http://schemas.microsoft.com/office/drawing/2014/main" id="{CB2F01A7-49CB-FB29-6DC0-7F065B37C4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990" b="83842" l="69800" r="95300">
                        <a14:foregroundMark x1="78200" y1="41985" x2="80600" y2="42875"/>
                        <a14:foregroundMark x1="86900" y1="40076" x2="86200" y2="47074"/>
                        <a14:foregroundMark x1="84700" y1="28244" x2="87300" y2="30280"/>
                        <a14:foregroundMark x1="95300" y1="36387" x2="93900" y2="41094"/>
                        <a14:foregroundMark x1="77800" y1="40967" x2="79600" y2="41985"/>
                        <a14:foregroundMark x1="81400" y1="46565" x2="82000" y2="48601"/>
                        <a14:foregroundMark x1="81200" y1="81298" x2="81300" y2="80407"/>
                        <a14:foregroundMark x1="87800" y1="75064" x2="90700" y2="73919"/>
                        <a14:foregroundMark x1="80900" y1="83842" x2="80700" y2="82061"/>
                        <a14:foregroundMark x1="80900" y1="79135" x2="81000" y2="80662"/>
                      </a14:backgroundRemoval>
                    </a14:imgEffect>
                  </a14:imgLayer>
                </a14:imgProps>
              </a:ext>
              <a:ext uri="{28A0092B-C50C-407E-A947-70E740481C1C}">
                <a14:useLocalDpi xmlns:a14="http://schemas.microsoft.com/office/drawing/2010/main" val="0"/>
              </a:ext>
            </a:extLst>
          </a:blip>
          <a:srcRect l="66753" t="22963" r="2461" b="12222"/>
          <a:stretch/>
        </p:blipFill>
        <p:spPr bwMode="auto">
          <a:xfrm>
            <a:off x="9829800" y="3182273"/>
            <a:ext cx="2362199" cy="390907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90569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384300" y="736600"/>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799409" y="1422191"/>
            <a:ext cx="5744391"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solidFill>
                    <a:srgbClr val="FF53AD"/>
                  </a:solidFill>
                </a:ln>
                <a:solidFill>
                  <a:srgbClr val="FF53AD"/>
                </a:solidFill>
                <a:effectLst/>
                <a:uLnTx/>
                <a:uFillTx/>
                <a:latin typeface="Cambria" panose="02040503050406030204" pitchFamily="18" charset="0"/>
                <a:ea typeface="Cambria" panose="02040503050406030204" pitchFamily="18" charset="0"/>
              </a:rPr>
              <a:t>Theo em, trẻ em còn có những quyền nào khác?</a:t>
            </a:r>
            <a:endParaRPr kumimoji="0" lang="en-US" sz="5400" b="1" i="0" u="none" strike="noStrike" kern="1200" cap="none" spc="0" normalizeH="0" baseline="0" noProof="0" dirty="0">
              <a:ln w="0">
                <a:solidFill>
                  <a:srgbClr val="FF53AD"/>
                </a:solidFill>
              </a:ln>
              <a:solidFill>
                <a:srgbClr val="FF53A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2425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963630" y="333753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dirty="0">
                <a:solidFill>
                  <a:prstClr val="black"/>
                </a:solidFill>
                <a:latin typeface="Calibri" panose="020F0502020204030204"/>
              </a:rPr>
              <a:t>   </a:t>
            </a:r>
            <a:r>
              <a:rPr lang="vi-VN" sz="2400" b="1" dirty="0">
                <a:solidFill>
                  <a:prstClr val="black"/>
                </a:solidFill>
                <a:latin typeface="Calibri" panose="020F0502020204030204"/>
              </a:rPr>
              <a:t>Ngoài ra, trẻ em còn có rất nhiều quyền khác như: Quy</a:t>
            </a:r>
            <a:r>
              <a:rPr lang="en-US" sz="2400" b="1" dirty="0">
                <a:solidFill>
                  <a:prstClr val="black"/>
                </a:solidFill>
                <a:latin typeface="Calibri" panose="020F0502020204030204"/>
              </a:rPr>
              <a:t>ề</a:t>
            </a:r>
            <a:r>
              <a:rPr lang="vi-VN" sz="2400" b="1" dirty="0">
                <a:solidFill>
                  <a:prstClr val="black"/>
                </a:solidFill>
                <a:latin typeface="Calibri" panose="020F0502020204030204"/>
              </a:rPr>
              <a:t>n sống; Quy</a:t>
            </a:r>
            <a:r>
              <a:rPr lang="en-US" sz="2400" b="1" dirty="0">
                <a:solidFill>
                  <a:prstClr val="black"/>
                </a:solidFill>
                <a:latin typeface="Calibri" panose="020F0502020204030204"/>
              </a:rPr>
              <a:t>ề</a:t>
            </a:r>
            <a:r>
              <a:rPr lang="vi-VN" sz="2400" b="1" dirty="0">
                <a:solidFill>
                  <a:prstClr val="black"/>
                </a:solidFill>
                <a:latin typeface="Calibri" panose="020F0502020204030204"/>
              </a:rPr>
              <a:t>n giữ gìn, phát huy bản sắc; Quyền tự do tín ngưỡng, tôn giáo; Quyền sở  hữu, thừa kế và các quyền khác đối với tài sản theo quy định của pháp luật: Quy</a:t>
            </a:r>
            <a:r>
              <a:rPr lang="en-US" sz="2400" b="1">
                <a:solidFill>
                  <a:prstClr val="black"/>
                </a:solidFill>
                <a:latin typeface="Calibri" panose="020F0502020204030204"/>
              </a:rPr>
              <a:t>ề</a:t>
            </a:r>
            <a:r>
              <a:rPr lang="vi-VN" sz="2400" b="1">
                <a:solidFill>
                  <a:prstClr val="black"/>
                </a:solidFill>
                <a:latin typeface="Calibri" panose="020F0502020204030204"/>
              </a:rPr>
              <a:t>n </a:t>
            </a:r>
            <a:r>
              <a:rPr lang="vi-VN" sz="2400" b="1" dirty="0">
                <a:solidFill>
                  <a:prstClr val="black"/>
                </a:solidFill>
                <a:latin typeface="Calibri" panose="020F0502020204030204"/>
              </a:rPr>
              <a:t>bí mật đời sống riêng tư; Quyền được sống chung với cha, mẹ; Quyền được đoàn tụ, liên hệ và tiếp xúc với cha, mẹ; Quyền được chăm sóc thay thế và nhận làm con nuôi; Quyền được bảo vệ để không bị xâm hại tình dục; Quyền được bảo vệ để không bị bóc lột sức lao động; Quyền được bảo vệ để không bị bạo lực, bỏ rơi, bỏ mặc; Quyền được bảo vệ để không bị mua bán, bắt cóc, đánh tráo, chiếm đoạt; Quyền được bảo vệ khỏi chất ma tuý; Quyền được bảo vệ trong tố tụng và xử lí vi phạm hành chỉnh; Quyền được bảo vệ khi gặp thiên tai, thảm hoạ, ô nhiễm môi trường, xung đột vũ trang; Quyền được bảo đảm an sinh xã hội; Quyền được tiếp cận thông tin và tham gia hoạt động xã hội,...</a:t>
            </a:r>
            <a:endParaRPr kumimoji="0" lang="vi-VN" sz="2400" b="1"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27057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384300" y="736600"/>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989909" y="1412666"/>
            <a:ext cx="5217341"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ysClr val="windowText" lastClr="000000"/>
                </a:solidFill>
                <a:effectLst/>
                <a:uLnTx/>
                <a:uFillTx/>
                <a:latin typeface="Calibri" panose="020F0502020204030204" pitchFamily="34" charset="0"/>
                <a:ea typeface="+mn-ea"/>
                <a:cs typeface="Calibri" panose="020F0502020204030204" pitchFamily="34" charset="0"/>
              </a:rPr>
              <a:t>Hoạt động 1: </a:t>
            </a:r>
            <a:endParaRPr kumimoji="0" lang="en-US" sz="4800" b="1" i="0" u="none" strike="noStrike" kern="1200" cap="none" spc="0" normalizeH="0" baseline="0" noProof="0" dirty="0">
              <a:ln>
                <a:solidFill>
                  <a:srgbClr val="FF53AD"/>
                </a:solidFill>
              </a:ln>
              <a:solidFill>
                <a:sysClr val="windowText" lastClr="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rgbClr val="FF0000"/>
                </a:solidFill>
                <a:effectLst/>
                <a:uLnTx/>
                <a:uFillTx/>
                <a:latin typeface="Calibri" panose="020F0502020204030204" pitchFamily="34" charset="0"/>
                <a:ea typeface="+mn-ea"/>
                <a:cs typeface="Calibri" panose="020F0502020204030204" pitchFamily="34" charset="0"/>
              </a:rPr>
              <a:t>Tìm hiểu mộ</a:t>
            </a:r>
            <a:r>
              <a:rPr kumimoji="0" lang="en-US" sz="4800" b="1" i="0" u="none" strike="noStrike" kern="1200" cap="none" spc="0" normalizeH="0" baseline="0" noProof="0" dirty="0">
                <a:ln>
                  <a:solidFill>
                    <a:srgbClr val="FF53AD"/>
                  </a:solidFill>
                </a:ln>
                <a:solidFill>
                  <a:srgbClr val="FF0000"/>
                </a:solidFill>
                <a:effectLst/>
                <a:uLnTx/>
                <a:uFillTx/>
                <a:latin typeface="Calibri" panose="020F0502020204030204" pitchFamily="34" charset="0"/>
                <a:ea typeface="+mn-ea"/>
                <a:cs typeface="Calibri" panose="020F0502020204030204" pitchFamily="34" charset="0"/>
              </a:rPr>
              <a:t>t</a:t>
            </a:r>
            <a:r>
              <a:rPr kumimoji="0" lang="vi-VN" sz="4800" b="1" i="0" u="none" strike="noStrike" kern="1200" cap="none" spc="0" normalizeH="0" baseline="0" noProof="0" dirty="0">
                <a:ln>
                  <a:solidFill>
                    <a:srgbClr val="FF53AD"/>
                  </a:solidFill>
                </a:ln>
                <a:solidFill>
                  <a:srgbClr val="FF0000"/>
                </a:solidFill>
                <a:effectLst/>
                <a:uLnTx/>
                <a:uFillTx/>
                <a:latin typeface="Calibri" panose="020F0502020204030204" pitchFamily="34" charset="0"/>
                <a:ea typeface="+mn-ea"/>
                <a:cs typeface="Calibri" panose="020F0502020204030204" pitchFamily="34" charset="0"/>
              </a:rPr>
              <a:t> số bổn phận trẻ em </a:t>
            </a:r>
            <a:endParaRPr kumimoji="0" lang="en-US" sz="4800" b="1" i="0" u="none" strike="noStrike" kern="1200" cap="none" spc="0" normalizeH="0" baseline="0" noProof="0" dirty="0">
              <a:ln w="0">
                <a:solidFill>
                  <a:srgbClr val="FF53AD"/>
                </a:solid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4105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grpSp>
        <p:nvGrpSpPr>
          <p:cNvPr id="2" name="Nhóm 5">
            <a:extLst>
              <a:ext uri="{FF2B5EF4-FFF2-40B4-BE49-F238E27FC236}">
                <a16:creationId xmlns:a16="http://schemas.microsoft.com/office/drawing/2014/main" id="{5A26657F-C6F0-21ED-24B8-CA810D048EFE}"/>
              </a:ext>
            </a:extLst>
          </p:cNvPr>
          <p:cNvGrpSpPr/>
          <p:nvPr/>
        </p:nvGrpSpPr>
        <p:grpSpPr>
          <a:xfrm>
            <a:off x="443105" y="0"/>
            <a:ext cx="10969962" cy="1244949"/>
            <a:chOff x="2497473" y="-276472"/>
            <a:chExt cx="10934170" cy="1468660"/>
          </a:xfrm>
        </p:grpSpPr>
        <p:grpSp>
          <p:nvGrpSpPr>
            <p:cNvPr id="3" name="Group 2">
              <a:extLst>
                <a:ext uri="{FF2B5EF4-FFF2-40B4-BE49-F238E27FC236}">
                  <a16:creationId xmlns:a16="http://schemas.microsoft.com/office/drawing/2014/main" id="{6AE193EA-5184-CC40-1EE8-2CA83C8ADF21}"/>
                </a:ext>
              </a:extLst>
            </p:cNvPr>
            <p:cNvGrpSpPr/>
            <p:nvPr/>
          </p:nvGrpSpPr>
          <p:grpSpPr>
            <a:xfrm>
              <a:off x="2651545" y="86057"/>
              <a:ext cx="10780098" cy="884732"/>
              <a:chOff x="1284514" y="563842"/>
              <a:chExt cx="10780098" cy="884732"/>
            </a:xfrm>
          </p:grpSpPr>
          <p:sp>
            <p:nvSpPr>
              <p:cNvPr id="10" name="椭圆 31">
                <a:extLst>
                  <a:ext uri="{FF2B5EF4-FFF2-40B4-BE49-F238E27FC236}">
                    <a16:creationId xmlns:a16="http://schemas.microsoft.com/office/drawing/2014/main" id="{94F16D12-C7EC-3061-1C37-A8A78A9C8D51}"/>
                  </a:ext>
                </a:extLst>
              </p:cNvPr>
              <p:cNvSpPr/>
              <p:nvPr/>
            </p:nvSpPr>
            <p:spPr>
              <a:xfrm rot="10800000" flipH="1">
                <a:off x="1284514" y="563842"/>
                <a:ext cx="10780098" cy="8847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790E7428-C652-489B-01C0-D9E78A79CECB}"/>
                  </a:ext>
                </a:extLst>
              </p:cNvPr>
              <p:cNvSpPr txBox="1"/>
              <p:nvPr/>
            </p:nvSpPr>
            <p:spPr>
              <a:xfrm>
                <a:off x="2322474" y="600897"/>
                <a:ext cx="9654581" cy="7080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Các bạn trong tranh thực hiện những bổn phận nào?</a:t>
                </a:r>
              </a:p>
            </p:txBody>
          </p:sp>
        </p:grpSp>
        <p:pic>
          <p:nvPicPr>
            <p:cNvPr id="9" name="Picture 24">
              <a:extLst>
                <a:ext uri="{FF2B5EF4-FFF2-40B4-BE49-F238E27FC236}">
                  <a16:creationId xmlns:a16="http://schemas.microsoft.com/office/drawing/2014/main" id="{2A3D4714-00C6-9012-B008-BC82C0A320C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497473" y="-276472"/>
              <a:ext cx="1153320" cy="1468660"/>
            </a:xfrm>
            <a:prstGeom prst="rect">
              <a:avLst/>
            </a:prstGeom>
          </p:spPr>
        </p:pic>
      </p:grpSp>
      <p:pic>
        <p:nvPicPr>
          <p:cNvPr id="14" name="Picture 13">
            <a:extLst>
              <a:ext uri="{FF2B5EF4-FFF2-40B4-BE49-F238E27FC236}">
                <a16:creationId xmlns:a16="http://schemas.microsoft.com/office/drawing/2014/main" id="{CC318034-A5FD-A661-BF11-45BF39DB9DAD}"/>
              </a:ext>
            </a:extLst>
          </p:cNvPr>
          <p:cNvPicPr>
            <a:picLocks noChangeAspect="1"/>
          </p:cNvPicPr>
          <p:nvPr/>
        </p:nvPicPr>
        <p:blipFill>
          <a:blip r:embed="rId7"/>
          <a:stretch>
            <a:fillRect/>
          </a:stretch>
        </p:blipFill>
        <p:spPr>
          <a:xfrm>
            <a:off x="1962149" y="1343025"/>
            <a:ext cx="4638675" cy="2290346"/>
          </a:xfrm>
          <a:prstGeom prst="rect">
            <a:avLst/>
          </a:prstGeom>
        </p:spPr>
      </p:pic>
      <p:pic>
        <p:nvPicPr>
          <p:cNvPr id="18" name="Picture 17">
            <a:extLst>
              <a:ext uri="{FF2B5EF4-FFF2-40B4-BE49-F238E27FC236}">
                <a16:creationId xmlns:a16="http://schemas.microsoft.com/office/drawing/2014/main" id="{D7022D19-BECA-BE3F-3188-C0E69F68B767}"/>
              </a:ext>
            </a:extLst>
          </p:cNvPr>
          <p:cNvPicPr>
            <a:picLocks noChangeAspect="1"/>
          </p:cNvPicPr>
          <p:nvPr/>
        </p:nvPicPr>
        <p:blipFill>
          <a:blip r:embed="rId8"/>
          <a:stretch>
            <a:fillRect/>
          </a:stretch>
        </p:blipFill>
        <p:spPr>
          <a:xfrm>
            <a:off x="6881812" y="1285875"/>
            <a:ext cx="2924175" cy="2514600"/>
          </a:xfrm>
          <a:prstGeom prst="rect">
            <a:avLst/>
          </a:prstGeom>
        </p:spPr>
      </p:pic>
      <p:pic>
        <p:nvPicPr>
          <p:cNvPr id="22" name="Picture 21">
            <a:extLst>
              <a:ext uri="{FF2B5EF4-FFF2-40B4-BE49-F238E27FC236}">
                <a16:creationId xmlns:a16="http://schemas.microsoft.com/office/drawing/2014/main" id="{9AF6AD79-6710-C507-B121-84F421B22E0D}"/>
              </a:ext>
            </a:extLst>
          </p:cNvPr>
          <p:cNvPicPr>
            <a:picLocks noChangeAspect="1"/>
          </p:cNvPicPr>
          <p:nvPr/>
        </p:nvPicPr>
        <p:blipFill>
          <a:blip r:embed="rId9"/>
          <a:stretch>
            <a:fillRect/>
          </a:stretch>
        </p:blipFill>
        <p:spPr>
          <a:xfrm>
            <a:off x="1975948" y="3738563"/>
            <a:ext cx="2443651" cy="2100262"/>
          </a:xfrm>
          <a:prstGeom prst="rect">
            <a:avLst/>
          </a:prstGeom>
        </p:spPr>
      </p:pic>
      <p:pic>
        <p:nvPicPr>
          <p:cNvPr id="24" name="Picture 23">
            <a:extLst>
              <a:ext uri="{FF2B5EF4-FFF2-40B4-BE49-F238E27FC236}">
                <a16:creationId xmlns:a16="http://schemas.microsoft.com/office/drawing/2014/main" id="{0119D549-65FC-B95D-CAD8-C27C1C1CF767}"/>
              </a:ext>
            </a:extLst>
          </p:cNvPr>
          <p:cNvPicPr>
            <a:picLocks noChangeAspect="1"/>
          </p:cNvPicPr>
          <p:nvPr/>
        </p:nvPicPr>
        <p:blipFill>
          <a:blip r:embed="rId10"/>
          <a:stretch>
            <a:fillRect/>
          </a:stretch>
        </p:blipFill>
        <p:spPr>
          <a:xfrm>
            <a:off x="4467224" y="3773639"/>
            <a:ext cx="5514975" cy="2350935"/>
          </a:xfrm>
          <a:prstGeom prst="rect">
            <a:avLst/>
          </a:prstGeom>
        </p:spPr>
      </p:pic>
    </p:spTree>
    <p:extLst>
      <p:ext uri="{BB962C8B-B14F-4D97-AF65-F5344CB8AC3E}">
        <p14:creationId xmlns:p14="http://schemas.microsoft.com/office/powerpoint/2010/main" val="2319880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811811-8D2F-D785-A1DE-466D4FA9C42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54194"/>
          <a:stretch/>
        </p:blipFill>
        <p:spPr>
          <a:xfrm>
            <a:off x="1749817" y="658652"/>
            <a:ext cx="4674781" cy="2969009"/>
          </a:xfrm>
          <a:prstGeom prst="rect">
            <a:avLst/>
          </a:prstGeom>
        </p:spPr>
      </p:pic>
      <p:pic>
        <p:nvPicPr>
          <p:cNvPr id="9" name="Picture 8">
            <a:extLst>
              <a:ext uri="{FF2B5EF4-FFF2-40B4-BE49-F238E27FC236}">
                <a16:creationId xmlns:a16="http://schemas.microsoft.com/office/drawing/2014/main" id="{809262DA-3158-42E4-9BC9-D3DD86B913B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5634"/>
          <a:stretch/>
        </p:blipFill>
        <p:spPr>
          <a:xfrm>
            <a:off x="1445274" y="3213287"/>
            <a:ext cx="5548413" cy="2969009"/>
          </a:xfrm>
          <a:prstGeom prst="rect">
            <a:avLst/>
          </a:prstGeom>
        </p:spPr>
      </p:pic>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303052" y="123253"/>
            <a:ext cx="5454356" cy="66114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8037644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64392" y="4328493"/>
            <a:ext cx="2189221" cy="1635426"/>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38728" y="4287044"/>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Quan sát tranh</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259781" y="2102665"/>
            <a:ext cx="2617797" cy="1938992"/>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908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4</a:t>
              </a:r>
              <a:endParaRPr kumimoji="0" lang="en-029"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990376"/>
              <a:ext cx="243519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câu hỏi</a:t>
              </a:r>
            </a:p>
          </p:txBody>
        </p:sp>
      </p:grpSp>
      <p:pic>
        <p:nvPicPr>
          <p:cNvPr id="14" name="Picture 13">
            <a:extLst>
              <a:ext uri="{FF2B5EF4-FFF2-40B4-BE49-F238E27FC236}">
                <a16:creationId xmlns:a16="http://schemas.microsoft.com/office/drawing/2014/main" id="{5AE6B53E-30AB-4DD6-2EF9-31851CF9409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15" name="Picture 14">
            <a:extLst>
              <a:ext uri="{FF2B5EF4-FFF2-40B4-BE49-F238E27FC236}">
                <a16:creationId xmlns:a16="http://schemas.microsoft.com/office/drawing/2014/main" id="{D1032CE5-D27F-D232-736E-19DFF6AC737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pic>
        <p:nvPicPr>
          <p:cNvPr id="11" name="Picture 10">
            <a:extLst>
              <a:ext uri="{FF2B5EF4-FFF2-40B4-BE49-F238E27FC236}">
                <a16:creationId xmlns:a16="http://schemas.microsoft.com/office/drawing/2014/main" id="{23AFA340-9027-2876-EABA-D7234B0B931E}"/>
              </a:ext>
            </a:extLst>
          </p:cNvPr>
          <p:cNvPicPr>
            <a:picLocks noChangeAspect="1"/>
          </p:cNvPicPr>
          <p:nvPr/>
        </p:nvPicPr>
        <p:blipFill>
          <a:blip r:embed="rId5"/>
          <a:stretch>
            <a:fillRect/>
          </a:stretch>
        </p:blipFill>
        <p:spPr>
          <a:xfrm>
            <a:off x="1491147" y="0"/>
            <a:ext cx="10790855" cy="2030144"/>
          </a:xfrm>
          <a:prstGeom prst="rect">
            <a:avLst/>
          </a:prstGeom>
        </p:spPr>
      </p:pic>
    </p:spTree>
    <p:extLst>
      <p:ext uri="{BB962C8B-B14F-4D97-AF65-F5344CB8AC3E}">
        <p14:creationId xmlns:p14="http://schemas.microsoft.com/office/powerpoint/2010/main" val="3665631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DFA67-A645-7E23-046C-CF86154BF6F6}"/>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pic>
        <p:nvPicPr>
          <p:cNvPr id="6" name="Picture 2">
            <a:extLst>
              <a:ext uri="{FF2B5EF4-FFF2-40B4-BE49-F238E27FC236}">
                <a16:creationId xmlns:a16="http://schemas.microsoft.com/office/drawing/2014/main" id="{8C4BEA5F-4CDC-64AA-2462-B50667F22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01465"/>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D923E9-B3C3-2158-AF70-CED22C851969}"/>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8" name="Picture 7">
            <a:extLst>
              <a:ext uri="{FF2B5EF4-FFF2-40B4-BE49-F238E27FC236}">
                <a16:creationId xmlns:a16="http://schemas.microsoft.com/office/drawing/2014/main" id="{5AA82FCB-4D81-C604-C497-A7E65E331861}"/>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spTree>
    <p:extLst>
      <p:ext uri="{BB962C8B-B14F-4D97-AF65-F5344CB8AC3E}">
        <p14:creationId xmlns:p14="http://schemas.microsoft.com/office/powerpoint/2010/main" val="3537448485"/>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963630" y="333753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prstClr val="black"/>
                </a:solidFill>
                <a:latin typeface="Calibri" panose="020F0502020204030204"/>
              </a:rPr>
              <a:t>   </a:t>
            </a:r>
            <a:r>
              <a:rPr lang="vi-VN" sz="3200" b="1" dirty="0">
                <a:solidFill>
                  <a:prstClr val="black"/>
                </a:solidFill>
                <a:latin typeface="Calibri" panose="020F0502020204030204"/>
              </a:rPr>
              <a:t>Trẻ em là đối tượng rất dễ bị tổn thương bởi cả về thể chất và tinh thần chưa phát triển hoàn thiện. Vì vậy, pháp luật trao cho trẻ em những quyền cơ bản trong đó có quyền được bảo vệ chăm sóc bởi gia đình, nhà trường, cơ sở trợ giúp xã hội và cơ sở giáo dục khác, cộng đồng, xã hội. Đồng thời, trẻ em cũng phải có bổn phận với những người mà đã thực hiện trách nhiệm bảo vệ chăm sóc mình. </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359895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2416470" y="971182"/>
            <a:ext cx="5549605" cy="2846572"/>
          </a:xfrm>
          <a:prstGeom prst="wedgeEllipseCallout">
            <a:avLst>
              <a:gd name="adj1" fmla="val 58527"/>
              <a:gd name="adj2" fmla="val 26508"/>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2554026" y="1342164"/>
            <a:ext cx="5217341" cy="2123658"/>
          </a:xfrm>
          <a:prstGeom prst="rect">
            <a:avLst/>
          </a:prstGeom>
          <a:noFill/>
        </p:spPr>
        <p:txBody>
          <a:bodyPr wrap="square" lIns="91440" tIns="45720" rIns="91440" bIns="45720">
            <a:spAutoFit/>
          </a:bodyPr>
          <a:lstStyle/>
          <a:p>
            <a:pPr lvl="0" algn="ctr">
              <a:defRPr/>
            </a:pPr>
            <a:r>
              <a:rPr lang="vi-VN" sz="4400" b="1" dirty="0">
                <a:ln>
                  <a:solidFill>
                    <a:srgbClr val="00B0F0"/>
                  </a:solidFill>
                </a:ln>
                <a:solidFill>
                  <a:srgbClr val="00B0F0"/>
                </a:solidFill>
                <a:latin typeface="Roboto" panose="02000000000000000000" pitchFamily="2" charset="0"/>
              </a:rPr>
              <a:t>Theo em, trẻ em còn có những bổn phận g</a:t>
            </a:r>
            <a:r>
              <a:rPr lang="en-US" sz="4400" b="1" dirty="0">
                <a:ln>
                  <a:solidFill>
                    <a:srgbClr val="00B0F0"/>
                  </a:solidFill>
                </a:ln>
                <a:solidFill>
                  <a:srgbClr val="00B0F0"/>
                </a:solidFill>
                <a:latin typeface="Roboto" panose="02000000000000000000" pitchFamily="2" charset="0"/>
              </a:rPr>
              <a:t>ì</a:t>
            </a:r>
            <a:r>
              <a:rPr lang="vi-VN" sz="4400" b="1" dirty="0">
                <a:ln>
                  <a:solidFill>
                    <a:srgbClr val="00B0F0"/>
                  </a:solidFill>
                </a:ln>
                <a:solidFill>
                  <a:srgbClr val="00B0F0"/>
                </a:solidFill>
                <a:latin typeface="Roboto" panose="02000000000000000000" pitchFamily="2" charset="0"/>
              </a:rPr>
              <a:t>?</a:t>
            </a:r>
            <a:endParaRPr kumimoji="0" lang="vi-VN" sz="4400" b="1" i="0" u="none" strike="noStrike" kern="1200" cap="none" spc="0" normalizeH="0" baseline="0" noProof="0" dirty="0">
              <a:ln>
                <a:solidFill>
                  <a:srgbClr val="00B0F0"/>
                </a:solidFill>
              </a:ln>
              <a:solidFill>
                <a:srgbClr val="00B0F0"/>
              </a:solidFill>
              <a:effectLst/>
              <a:uLnTx/>
              <a:uFillTx/>
              <a:latin typeface="Roboto" panose="02000000000000000000" pitchFamily="2" charset="0"/>
            </a:endParaRPr>
          </a:p>
        </p:txBody>
      </p:sp>
    </p:spTree>
    <p:extLst>
      <p:ext uri="{BB962C8B-B14F-4D97-AF65-F5344CB8AC3E}">
        <p14:creationId xmlns:p14="http://schemas.microsoft.com/office/powerpoint/2010/main" val="2177925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303052" y="123253"/>
            <a:ext cx="5454356" cy="6611493"/>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CF544664-6CA1-C054-215B-A8863041841D}"/>
              </a:ext>
            </a:extLst>
          </p:cNvPr>
          <p:cNvPicPr>
            <a:picLocks noChangeAspect="1"/>
          </p:cNvPicPr>
          <p:nvPr/>
        </p:nvPicPr>
        <p:blipFill>
          <a:blip r:embed="rId4"/>
          <a:stretch>
            <a:fillRect/>
          </a:stretch>
        </p:blipFill>
        <p:spPr>
          <a:xfrm>
            <a:off x="-305900" y="1175754"/>
            <a:ext cx="9040325" cy="2814130"/>
          </a:xfrm>
          <a:prstGeom prst="rect">
            <a:avLst/>
          </a:prstGeom>
        </p:spPr>
      </p:pic>
    </p:spTree>
    <p:extLst>
      <p:ext uri="{BB962C8B-B14F-4D97-AF65-F5344CB8AC3E}">
        <p14:creationId xmlns:p14="http://schemas.microsoft.com/office/powerpoint/2010/main" val="174280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ẻ Em Hôm Nay Thế Giới Ngày Mai">
            <a:hlinkClick r:id="" action="ppaction://media"/>
            <a:extLst>
              <a:ext uri="{FF2B5EF4-FFF2-40B4-BE49-F238E27FC236}">
                <a16:creationId xmlns:a16="http://schemas.microsoft.com/office/drawing/2014/main" id="{8C2AD099-ED48-ED38-9EF8-085A354C24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529991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800100" y="619124"/>
            <a:ext cx="7893325" cy="4549224"/>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476375" y="1728501"/>
            <a:ext cx="685799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Theo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em</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vì</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sao</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nói</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trẻ</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em</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hôm</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nay,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thế</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giới</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ngày</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mai</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a:t>
            </a:r>
            <a:endParaRPr kumimoji="0" lang="vi-VN" sz="5400" b="1" i="0" u="none" strike="noStrike" kern="1200" cap="none" spc="0" normalizeH="0" baseline="0" noProof="0" dirty="0">
              <a:ln>
                <a:solidFill>
                  <a:srgbClr val="00B0F0"/>
                </a:solid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676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303052" y="123253"/>
            <a:ext cx="5454356" cy="6611493"/>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15B6D24-EF71-6C87-0A5C-BB8AA49A9127}"/>
              </a:ext>
            </a:extLst>
          </p:cNvPr>
          <p:cNvPicPr>
            <a:picLocks noChangeAspect="1"/>
          </p:cNvPicPr>
          <p:nvPr/>
        </p:nvPicPr>
        <p:blipFill>
          <a:blip r:embed="rId4"/>
          <a:stretch>
            <a:fillRect/>
          </a:stretch>
        </p:blipFill>
        <p:spPr>
          <a:xfrm>
            <a:off x="1446740" y="1095375"/>
            <a:ext cx="6121191" cy="7543800"/>
          </a:xfrm>
          <a:prstGeom prst="rect">
            <a:avLst/>
          </a:prstGeom>
        </p:spPr>
      </p:pic>
    </p:spTree>
    <p:extLst>
      <p:ext uri="{BB962C8B-B14F-4D97-AF65-F5344CB8AC3E}">
        <p14:creationId xmlns:p14="http://schemas.microsoft.com/office/powerpoint/2010/main" val="3866152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384300" y="736600"/>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989909" y="1412666"/>
            <a:ext cx="5217341"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ysClr val="windowText" lastClr="000000"/>
                </a:solidFill>
                <a:effectLst/>
                <a:uLnTx/>
                <a:uFillTx/>
                <a:latin typeface="Calibri" panose="020F0502020204030204" pitchFamily="34" charset="0"/>
                <a:cs typeface="Calibri" panose="020F0502020204030204" pitchFamily="34" charset="0"/>
              </a:rPr>
              <a:t>Hoạt động 1: </a:t>
            </a:r>
            <a:endParaRPr kumimoji="0" lang="en-US" sz="4800" b="1" i="0" u="none" strike="noStrike" kern="1200" cap="none" spc="0" normalizeH="0" baseline="0" noProof="0" dirty="0">
              <a:ln>
                <a:solidFill>
                  <a:srgbClr val="FF53AD"/>
                </a:solidFill>
              </a:ln>
              <a:solidFill>
                <a:sysClr val="windowText" lastClr="000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rgbClr val="FF0000"/>
                </a:solidFill>
                <a:effectLst/>
                <a:uLnTx/>
                <a:uFillTx/>
                <a:latin typeface="Calibri" panose="020F0502020204030204" pitchFamily="34" charset="0"/>
                <a:cs typeface="Calibri" panose="020F0502020204030204" pitchFamily="34" charset="0"/>
              </a:rPr>
              <a:t>Tìm hiểu về một số quyền trẻ em</a:t>
            </a:r>
            <a:endParaRPr kumimoji="0" lang="en-US" sz="4800" b="1" i="0" u="none" strike="noStrike" kern="1200" cap="none" spc="0" normalizeH="0" baseline="0" noProof="0" dirty="0">
              <a:ln w="0">
                <a:solidFill>
                  <a:srgbClr val="FF53AD"/>
                </a:solid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257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grpSp>
        <p:nvGrpSpPr>
          <p:cNvPr id="2" name="Nhóm 5">
            <a:extLst>
              <a:ext uri="{FF2B5EF4-FFF2-40B4-BE49-F238E27FC236}">
                <a16:creationId xmlns:a16="http://schemas.microsoft.com/office/drawing/2014/main" id="{5A26657F-C6F0-21ED-24B8-CA810D048EFE}"/>
              </a:ext>
            </a:extLst>
          </p:cNvPr>
          <p:cNvGrpSpPr/>
          <p:nvPr/>
        </p:nvGrpSpPr>
        <p:grpSpPr>
          <a:xfrm>
            <a:off x="443105" y="0"/>
            <a:ext cx="10969962" cy="1244949"/>
            <a:chOff x="2497473" y="-276472"/>
            <a:chExt cx="10934170" cy="1468660"/>
          </a:xfrm>
        </p:grpSpPr>
        <p:grpSp>
          <p:nvGrpSpPr>
            <p:cNvPr id="3" name="Group 2">
              <a:extLst>
                <a:ext uri="{FF2B5EF4-FFF2-40B4-BE49-F238E27FC236}">
                  <a16:creationId xmlns:a16="http://schemas.microsoft.com/office/drawing/2014/main" id="{6AE193EA-5184-CC40-1EE8-2CA83C8ADF21}"/>
                </a:ext>
              </a:extLst>
            </p:cNvPr>
            <p:cNvGrpSpPr/>
            <p:nvPr/>
          </p:nvGrpSpPr>
          <p:grpSpPr>
            <a:xfrm>
              <a:off x="2651545" y="86057"/>
              <a:ext cx="10780098" cy="884732"/>
              <a:chOff x="1284514" y="563842"/>
              <a:chExt cx="10780098" cy="884732"/>
            </a:xfrm>
          </p:grpSpPr>
          <p:sp>
            <p:nvSpPr>
              <p:cNvPr id="10" name="椭圆 31">
                <a:extLst>
                  <a:ext uri="{FF2B5EF4-FFF2-40B4-BE49-F238E27FC236}">
                    <a16:creationId xmlns:a16="http://schemas.microsoft.com/office/drawing/2014/main" id="{94F16D12-C7EC-3061-1C37-A8A78A9C8D51}"/>
                  </a:ext>
                </a:extLst>
              </p:cNvPr>
              <p:cNvSpPr/>
              <p:nvPr/>
            </p:nvSpPr>
            <p:spPr>
              <a:xfrm rot="10800000" flipH="1">
                <a:off x="1284514" y="563842"/>
                <a:ext cx="10780098" cy="8847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790E7428-C652-489B-01C0-D9E78A79CECB}"/>
                  </a:ext>
                </a:extLst>
              </p:cNvPr>
              <p:cNvSpPr txBox="1"/>
              <p:nvPr/>
            </p:nvSpPr>
            <p:spPr>
              <a:xfrm>
                <a:off x="2322474" y="600897"/>
                <a:ext cx="9654581" cy="7624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Các bạn trong tranh được hưởng những quyền gì?</a:t>
                </a:r>
              </a:p>
            </p:txBody>
          </p:sp>
        </p:grpSp>
        <p:pic>
          <p:nvPicPr>
            <p:cNvPr id="9" name="Picture 24">
              <a:extLst>
                <a:ext uri="{FF2B5EF4-FFF2-40B4-BE49-F238E27FC236}">
                  <a16:creationId xmlns:a16="http://schemas.microsoft.com/office/drawing/2014/main" id="{2A3D4714-00C6-9012-B008-BC82C0A320C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497473" y="-276472"/>
              <a:ext cx="1153320" cy="1468660"/>
            </a:xfrm>
            <a:prstGeom prst="rect">
              <a:avLst/>
            </a:prstGeom>
          </p:spPr>
        </p:pic>
      </p:grpSp>
      <p:pic>
        <p:nvPicPr>
          <p:cNvPr id="15" name="Picture 14">
            <a:extLst>
              <a:ext uri="{FF2B5EF4-FFF2-40B4-BE49-F238E27FC236}">
                <a16:creationId xmlns:a16="http://schemas.microsoft.com/office/drawing/2014/main" id="{79B4F874-99BC-225C-71C5-8A90624DF8E8}"/>
              </a:ext>
            </a:extLst>
          </p:cNvPr>
          <p:cNvPicPr>
            <a:picLocks noChangeAspect="1"/>
          </p:cNvPicPr>
          <p:nvPr/>
        </p:nvPicPr>
        <p:blipFill>
          <a:blip r:embed="rId7"/>
          <a:stretch>
            <a:fillRect/>
          </a:stretch>
        </p:blipFill>
        <p:spPr>
          <a:xfrm>
            <a:off x="1376362" y="1204912"/>
            <a:ext cx="6048375" cy="2371725"/>
          </a:xfrm>
          <a:prstGeom prst="rect">
            <a:avLst/>
          </a:prstGeom>
        </p:spPr>
      </p:pic>
      <p:pic>
        <p:nvPicPr>
          <p:cNvPr id="17" name="Picture 16">
            <a:extLst>
              <a:ext uri="{FF2B5EF4-FFF2-40B4-BE49-F238E27FC236}">
                <a16:creationId xmlns:a16="http://schemas.microsoft.com/office/drawing/2014/main" id="{2AE826A9-387F-7493-CD20-885A3697F7FB}"/>
              </a:ext>
            </a:extLst>
          </p:cNvPr>
          <p:cNvPicPr>
            <a:picLocks noChangeAspect="1"/>
          </p:cNvPicPr>
          <p:nvPr/>
        </p:nvPicPr>
        <p:blipFill>
          <a:blip r:embed="rId8"/>
          <a:stretch>
            <a:fillRect/>
          </a:stretch>
        </p:blipFill>
        <p:spPr>
          <a:xfrm>
            <a:off x="7400925" y="1371600"/>
            <a:ext cx="3143250" cy="2114550"/>
          </a:xfrm>
          <a:prstGeom prst="rect">
            <a:avLst/>
          </a:prstGeom>
        </p:spPr>
      </p:pic>
      <p:pic>
        <p:nvPicPr>
          <p:cNvPr id="19" name="Picture 18">
            <a:extLst>
              <a:ext uri="{FF2B5EF4-FFF2-40B4-BE49-F238E27FC236}">
                <a16:creationId xmlns:a16="http://schemas.microsoft.com/office/drawing/2014/main" id="{438C7BE2-C1B0-5A31-BD9C-2B41A696A394}"/>
              </a:ext>
            </a:extLst>
          </p:cNvPr>
          <p:cNvPicPr>
            <a:picLocks noChangeAspect="1"/>
          </p:cNvPicPr>
          <p:nvPr/>
        </p:nvPicPr>
        <p:blipFill>
          <a:blip r:embed="rId9"/>
          <a:stretch>
            <a:fillRect/>
          </a:stretch>
        </p:blipFill>
        <p:spPr>
          <a:xfrm>
            <a:off x="1604962" y="3843337"/>
            <a:ext cx="2714625" cy="2257425"/>
          </a:xfrm>
          <a:prstGeom prst="rect">
            <a:avLst/>
          </a:prstGeom>
        </p:spPr>
      </p:pic>
      <p:pic>
        <p:nvPicPr>
          <p:cNvPr id="21" name="Picture 20">
            <a:extLst>
              <a:ext uri="{FF2B5EF4-FFF2-40B4-BE49-F238E27FC236}">
                <a16:creationId xmlns:a16="http://schemas.microsoft.com/office/drawing/2014/main" id="{81FC1F6C-3761-6839-D446-4D72BB62D9C0}"/>
              </a:ext>
            </a:extLst>
          </p:cNvPr>
          <p:cNvPicPr>
            <a:picLocks noChangeAspect="1"/>
          </p:cNvPicPr>
          <p:nvPr/>
        </p:nvPicPr>
        <p:blipFill>
          <a:blip r:embed="rId10"/>
          <a:stretch>
            <a:fillRect/>
          </a:stretch>
        </p:blipFill>
        <p:spPr>
          <a:xfrm>
            <a:off x="4624387" y="3814762"/>
            <a:ext cx="6067425" cy="2276475"/>
          </a:xfrm>
          <a:prstGeom prst="rect">
            <a:avLst/>
          </a:prstGeom>
        </p:spPr>
      </p:pic>
    </p:spTree>
    <p:extLst>
      <p:ext uri="{BB962C8B-B14F-4D97-AF65-F5344CB8AC3E}">
        <p14:creationId xmlns:p14="http://schemas.microsoft.com/office/powerpoint/2010/main" val="182628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64392" y="4328493"/>
            <a:ext cx="2189221" cy="1635426"/>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38728" y="4287044"/>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Quan sát tranh</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259781" y="2102665"/>
            <a:ext cx="2617797" cy="1938992"/>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908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4</a:t>
              </a:r>
              <a:endParaRPr kumimoji="0" lang="en-029"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990376"/>
              <a:ext cx="243519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câu hỏi</a:t>
              </a:r>
            </a:p>
          </p:txBody>
        </p:sp>
      </p:grpSp>
      <p:pic>
        <p:nvPicPr>
          <p:cNvPr id="14" name="Picture 13">
            <a:extLst>
              <a:ext uri="{FF2B5EF4-FFF2-40B4-BE49-F238E27FC236}">
                <a16:creationId xmlns:a16="http://schemas.microsoft.com/office/drawing/2014/main" id="{5AE6B53E-30AB-4DD6-2EF9-31851CF9409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15" name="Picture 14">
            <a:extLst>
              <a:ext uri="{FF2B5EF4-FFF2-40B4-BE49-F238E27FC236}">
                <a16:creationId xmlns:a16="http://schemas.microsoft.com/office/drawing/2014/main" id="{D1032CE5-D27F-D232-736E-19DFF6AC737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pic>
        <p:nvPicPr>
          <p:cNvPr id="11" name="Picture 10">
            <a:extLst>
              <a:ext uri="{FF2B5EF4-FFF2-40B4-BE49-F238E27FC236}">
                <a16:creationId xmlns:a16="http://schemas.microsoft.com/office/drawing/2014/main" id="{23AFA340-9027-2876-EABA-D7234B0B931E}"/>
              </a:ext>
            </a:extLst>
          </p:cNvPr>
          <p:cNvPicPr>
            <a:picLocks noChangeAspect="1"/>
          </p:cNvPicPr>
          <p:nvPr/>
        </p:nvPicPr>
        <p:blipFill>
          <a:blip r:embed="rId5"/>
          <a:stretch>
            <a:fillRect/>
          </a:stretch>
        </p:blipFill>
        <p:spPr>
          <a:xfrm>
            <a:off x="1491147" y="0"/>
            <a:ext cx="10790855" cy="2030144"/>
          </a:xfrm>
          <a:prstGeom prst="rect">
            <a:avLst/>
          </a:prstGeom>
        </p:spPr>
      </p:pic>
    </p:spTree>
    <p:extLst>
      <p:ext uri="{BB962C8B-B14F-4D97-AF65-F5344CB8AC3E}">
        <p14:creationId xmlns:p14="http://schemas.microsoft.com/office/powerpoint/2010/main" val="366389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DFA67-A645-7E23-046C-CF86154BF6F6}"/>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pic>
        <p:nvPicPr>
          <p:cNvPr id="6" name="Picture 2">
            <a:extLst>
              <a:ext uri="{FF2B5EF4-FFF2-40B4-BE49-F238E27FC236}">
                <a16:creationId xmlns:a16="http://schemas.microsoft.com/office/drawing/2014/main" id="{8C4BEA5F-4CDC-64AA-2462-B50667F22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01465"/>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D923E9-B3C3-2158-AF70-CED22C851969}"/>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8" name="Picture 7">
            <a:extLst>
              <a:ext uri="{FF2B5EF4-FFF2-40B4-BE49-F238E27FC236}">
                <a16:creationId xmlns:a16="http://schemas.microsoft.com/office/drawing/2014/main" id="{5AA82FCB-4D81-C604-C497-A7E65E331861}"/>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spTree>
    <p:extLst>
      <p:ext uri="{BB962C8B-B14F-4D97-AF65-F5344CB8AC3E}">
        <p14:creationId xmlns:p14="http://schemas.microsoft.com/office/powerpoint/2010/main" val="664365223"/>
      </p:ext>
    </p:extLst>
  </p:cSld>
  <p:clrMapOvr>
    <a:masterClrMapping/>
  </p:clrMapOvr>
  <p:transition spd="slow">
    <p:randomBar dir="vert"/>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710</Words>
  <Application>Microsoft Office PowerPoint</Application>
  <PresentationFormat>Widescreen</PresentationFormat>
  <Paragraphs>32</Paragraphs>
  <Slides>25</Slides>
  <Notes>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等线</vt:lpstr>
      <vt:lpstr>等线 Light</vt:lpstr>
      <vt:lpstr>Arial</vt:lpstr>
      <vt:lpstr>Calibri</vt:lpstr>
      <vt:lpstr>Cambria</vt:lpstr>
      <vt:lpstr>DFPOP1-W9</vt:lpstr>
      <vt:lpstr>Roboto</vt:lpstr>
      <vt:lpstr>1_Office Theme</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2024-02-06T02:09:48Z</dcterms:created>
  <dcterms:modified xsi:type="dcterms:W3CDTF">2025-05-06T18:08:50Z</dcterms:modified>
</cp:coreProperties>
</file>