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1"/>
  </p:notesMasterIdLst>
  <p:sldIdLst>
    <p:sldId id="361" r:id="rId3"/>
    <p:sldId id="362" r:id="rId4"/>
    <p:sldId id="293" r:id="rId5"/>
    <p:sldId id="302" r:id="rId6"/>
    <p:sldId id="4412" r:id="rId7"/>
    <p:sldId id="4411" r:id="rId8"/>
    <p:sldId id="372" r:id="rId9"/>
    <p:sldId id="259" r:id="rId10"/>
    <p:sldId id="369" r:id="rId11"/>
    <p:sldId id="292" r:id="rId12"/>
    <p:sldId id="413" r:id="rId13"/>
    <p:sldId id="4413" r:id="rId14"/>
    <p:sldId id="416" r:id="rId15"/>
    <p:sldId id="4414" r:id="rId16"/>
    <p:sldId id="4415" r:id="rId17"/>
    <p:sldId id="385" r:id="rId18"/>
    <p:sldId id="395" r:id="rId19"/>
    <p:sldId id="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07E5-33C6-43D6-A83E-DEA7772DDFB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C2D4-C8FD-46A4-B2C2-BAF24DED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1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4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8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3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2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8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8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22CC1F-76E4-4990-9893-12C0285C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16475" cy="7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6FE145-268D-09EE-2DB0-BFBE06215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1" r="66775"/>
          <a:stretch/>
        </p:blipFill>
        <p:spPr>
          <a:xfrm flipH="1">
            <a:off x="9466478" y="186507"/>
            <a:ext cx="2924839" cy="26630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1AAE6-F7C2-EB7B-7200-698B6D683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" t="2363" r="53001" b="43858"/>
          <a:stretch/>
        </p:blipFill>
        <p:spPr>
          <a:xfrm>
            <a:off x="-599292" y="-76251"/>
            <a:ext cx="4084477" cy="266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00BE84-3CE6-C45B-5F67-36EA0F875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55" y="360771"/>
            <a:ext cx="7807390" cy="178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D1DCB-A5C3-5C09-B311-E25252D06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45" y="3114162"/>
            <a:ext cx="11309060" cy="302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888E4-4387-31AA-B3BE-6B088DCBE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10" y="2324814"/>
            <a:ext cx="424928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209861"/>
            <a:ext cx="11062741" cy="604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B55BC2-15E9-3E0D-5870-ECBCCBAFF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1938"/>
              </p:ext>
            </p:extLst>
          </p:nvPr>
        </p:nvGraphicFramePr>
        <p:xfrm>
          <a:off x="933451" y="438150"/>
          <a:ext cx="10048874" cy="5092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48874">
                  <a:extLst>
                    <a:ext uri="{9D8B030D-6E8A-4147-A177-3AD203B41FA5}">
                      <a16:colId xmlns:a16="http://schemas.microsoft.com/office/drawing/2014/main" val="2824307774"/>
                    </a:ext>
                  </a:extLst>
                </a:gridCol>
              </a:tblGrid>
              <a:tr h="5092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Hoàn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ta, ................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............, 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............,………..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.....................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71ACDF-7D03-0900-E19B-111B532AA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13504"/>
              </p:ext>
            </p:extLst>
          </p:nvPr>
        </p:nvGraphicFramePr>
        <p:xfrm>
          <a:off x="933451" y="438150"/>
          <a:ext cx="10048874" cy="5562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48874">
                  <a:extLst>
                    <a:ext uri="{9D8B030D-6E8A-4147-A177-3AD203B41FA5}">
                      <a16:colId xmlns:a16="http://schemas.microsoft.com/office/drawing/2014/main" val="2824307774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Hoàn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nuôi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Sầu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chôm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chôm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xoài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cam,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quýt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...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tra, cá ba sa, tôm, ...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8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E54D3-699A-BDAA-AB7D-7C5164DB1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DB4889-9EB6-524B-FE1B-68F7839676C0}"/>
              </a:ext>
            </a:extLst>
          </p:cNvPr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01D4E-3437-7D16-F462-36E3610D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3" y="1949084"/>
            <a:ext cx="1090059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3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047" y="525031"/>
            <a:ext cx="5267056" cy="5632424"/>
            <a:chOff x="860475" y="593055"/>
            <a:chExt cx="5267056" cy="563242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475" y="1547978"/>
              <a:ext cx="512385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2: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Tìm hiểu về nơi phân bố của một số hoạt động sản xuất nông nghiệp ở vùng Nam Bộ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>
            <a:extLst>
              <a:ext uri="{FF2B5EF4-FFF2-40B4-BE49-F238E27FC236}">
                <a16:creationId xmlns:a16="http://schemas.microsoft.com/office/drawing/2014/main" id="{260532A5-8AB9-D20A-FD73-D04CBBCD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274"/>
          <a:stretch/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8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F7B69-3563-9B4F-E44C-FF86F2BB13F6}"/>
              </a:ext>
            </a:extLst>
          </p:cNvPr>
          <p:cNvSpPr txBox="1"/>
          <p:nvPr/>
        </p:nvSpPr>
        <p:spPr>
          <a:xfrm>
            <a:off x="1009650" y="419100"/>
            <a:ext cx="1023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1, 4,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CF77E8-65FE-DEF5-F139-7E95184EB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39339"/>
              </p:ext>
            </p:extLst>
          </p:nvPr>
        </p:nvGraphicFramePr>
        <p:xfrm>
          <a:off x="1343025" y="1962150"/>
          <a:ext cx="9353550" cy="39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776">
                  <a:extLst>
                    <a:ext uri="{9D8B030D-6E8A-4147-A177-3AD203B41FA5}">
                      <a16:colId xmlns:a16="http://schemas.microsoft.com/office/drawing/2014/main" val="4135861790"/>
                    </a:ext>
                  </a:extLst>
                </a:gridCol>
                <a:gridCol w="4681774">
                  <a:extLst>
                    <a:ext uri="{9D8B030D-6E8A-4147-A177-3AD203B41FA5}">
                      <a16:colId xmlns:a16="http://schemas.microsoft.com/office/drawing/2014/main" val="3387164108"/>
                    </a:ext>
                  </a:extLst>
                </a:gridCol>
              </a:tblGrid>
              <a:tr h="128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57816"/>
                  </a:ext>
                </a:extLst>
              </a:tr>
              <a:tr h="6796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81840"/>
                  </a:ext>
                </a:extLst>
              </a:tr>
              <a:tr h="6796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ăn quả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79103"/>
                  </a:ext>
                </a:extLst>
              </a:tr>
              <a:tr h="12825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công nghiệp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CF77E8-65FE-DEF5-F139-7E95184EB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21144"/>
              </p:ext>
            </p:extLst>
          </p:nvPr>
        </p:nvGraphicFramePr>
        <p:xfrm>
          <a:off x="733425" y="1000125"/>
          <a:ext cx="10734675" cy="451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135861790"/>
                    </a:ext>
                  </a:extLst>
                </a:gridCol>
                <a:gridCol w="6791325">
                  <a:extLst>
                    <a:ext uri="{9D8B030D-6E8A-4147-A177-3AD203B41FA5}">
                      <a16:colId xmlns:a16="http://schemas.microsoft.com/office/drawing/2014/main" val="3387164108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57816"/>
                  </a:ext>
                </a:extLst>
              </a:tr>
              <a:tr h="1130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81840"/>
                  </a:ext>
                </a:extLst>
              </a:tr>
              <a:tr h="1130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ăn quả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79103"/>
                  </a:ext>
                </a:extLst>
              </a:tr>
              <a:tr h="11677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19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1E82D0-AB58-B471-F30A-E8F56579F6AE}"/>
              </a:ext>
            </a:extLst>
          </p:cNvPr>
          <p:cNvSpPr txBox="1"/>
          <p:nvPr/>
        </p:nvSpPr>
        <p:spPr>
          <a:xfrm>
            <a:off x="4838700" y="2114550"/>
            <a:ext cx="62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52824-6CFB-0679-93FB-68CCC53A3D5B}"/>
              </a:ext>
            </a:extLst>
          </p:cNvPr>
          <p:cNvSpPr txBox="1"/>
          <p:nvPr/>
        </p:nvSpPr>
        <p:spPr>
          <a:xfrm>
            <a:off x="4819650" y="3190875"/>
            <a:ext cx="62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36598-0A62-00D5-762C-7199C38CD875}"/>
              </a:ext>
            </a:extLst>
          </p:cNvPr>
          <p:cNvSpPr txBox="1"/>
          <p:nvPr/>
        </p:nvSpPr>
        <p:spPr>
          <a:xfrm>
            <a:off x="4819650" y="46291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E54D3-699A-BDAA-AB7D-7C5164DB1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DB4889-9EB6-524B-FE1B-68F7839676C0}"/>
              </a:ext>
            </a:extLst>
          </p:cNvPr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DB357-7594-2855-DB27-FC5BDAD4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13" y="927162"/>
            <a:ext cx="988247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9AEF163D-2B0C-D4B9-06CB-908222DE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1CEB39F-EA58-A8BA-933F-85B9787673EA}"/>
              </a:ext>
            </a:extLst>
          </p:cNvPr>
          <p:cNvGrpSpPr/>
          <p:nvPr/>
        </p:nvGrpSpPr>
        <p:grpSpPr>
          <a:xfrm>
            <a:off x="277367" y="562170"/>
            <a:ext cx="11637266" cy="2057401"/>
            <a:chOff x="2569573" y="404009"/>
            <a:chExt cx="14773550" cy="205740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DCF4B00-2A8C-BE4F-A20E-8973B44476AA}"/>
                </a:ext>
              </a:extLst>
            </p:cNvPr>
            <p:cNvSpPr/>
            <p:nvPr/>
          </p:nvSpPr>
          <p:spPr>
            <a:xfrm>
              <a:off x="2569573" y="404009"/>
              <a:ext cx="14773550" cy="2057401"/>
            </a:xfrm>
            <a:prstGeom prst="roundRect">
              <a:avLst/>
            </a:prstGeom>
            <a:solidFill>
              <a:srgbClr val="F0E7A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ABC5DC-CD53-72A8-463F-EDFB68563DDF}"/>
                </a:ext>
              </a:extLst>
            </p:cNvPr>
            <p:cNvSpPr/>
            <p:nvPr/>
          </p:nvSpPr>
          <p:spPr>
            <a:xfrm>
              <a:off x="2760136" y="544370"/>
              <a:ext cx="14392424" cy="1776679"/>
            </a:xfrm>
            <a:prstGeom prst="roundRect">
              <a:avLst/>
            </a:prstGeom>
            <a:solidFill>
              <a:srgbClr val="FFFF79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hia sẻ với bạn những hình ảnh về một hoạt động sản xuất nông nghiệp chủ yếu ở Nam Bộ và những thông tin của hoạt động đó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81F404-558E-85C5-47A1-6E121D961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5" y="3221293"/>
            <a:ext cx="3793490" cy="3777068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FB48304B-753C-98A4-5A98-6F0B8C8DA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3260846"/>
            <a:ext cx="3350197" cy="491471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9E6BD3B-74EF-9C1B-2C23-BAC28D76B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04" y="3260846"/>
            <a:ext cx="3350197" cy="48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860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69868-CF28-4569-88D8-47DFB9B8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00050"/>
            <a:ext cx="4762500" cy="263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33E8B-E46D-EEB4-ECF6-9EFE570C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381001"/>
            <a:ext cx="4629150" cy="2709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3A872-54B1-91F4-5E72-8EFAD214C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3190875"/>
            <a:ext cx="47625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6447A-EED7-7DD6-12DF-4E929783D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28975"/>
            <a:ext cx="4581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3B8C2F-3E31-4F56-942A-3D003ECB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6A8000-5E4B-DF72-47E0-765FDE05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5" y="1440738"/>
            <a:ext cx="11467570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3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6843" y="1084730"/>
            <a:ext cx="9631158" cy="447113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036842" y="1482397"/>
            <a:ext cx="9494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Bộ là vùng đông dân, vùng có số dân là hơn 3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triệu người (năm 2020)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01" y="3281985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600" y="3281985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7370" y="364949"/>
            <a:ext cx="10605247" cy="48734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212563" y="992598"/>
            <a:ext cx="94948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vi-VN" alt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dân tộc ở Nam Bộ chủ yếu là: Kinh, Khơ me, Hoa, Chăm,..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3344731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319" y="3330040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7370" y="364949"/>
            <a:ext cx="10605247" cy="48734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212563" y="992598"/>
            <a:ext cx="9494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kumimoji="0" lang="vi-V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3344731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319" y="3330040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6843" y="1084730"/>
            <a:ext cx="9631158" cy="447113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036842" y="1482397"/>
            <a:ext cx="9494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,…)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01" y="3281985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600" y="3281985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CC9EDC2-80FD-4FAD-933B-83D8ED4C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DF1790-2A87-615D-1E1F-A7D36DC3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1" y="1009131"/>
            <a:ext cx="1171752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2952" y="525031"/>
            <a:ext cx="5238151" cy="5632424"/>
            <a:chOff x="889380" y="593055"/>
            <a:chExt cx="5238151" cy="563242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5725" y="1805153"/>
              <a:ext cx="500955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1:  Tìm hiểu về hoạt động sản xuất nông nghiệp của vùng Nam Bộ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>
            <a:extLst>
              <a:ext uri="{FF2B5EF4-FFF2-40B4-BE49-F238E27FC236}">
                <a16:creationId xmlns:a16="http://schemas.microsoft.com/office/drawing/2014/main" id="{260532A5-8AB9-D20A-FD73-D04CBBCD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274"/>
          <a:stretch/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1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88CB9-F54F-5F95-2C10-4DF8702ED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" r="3088"/>
          <a:stretch/>
        </p:blipFill>
        <p:spPr>
          <a:xfrm>
            <a:off x="50783" y="-77820"/>
            <a:ext cx="12192001" cy="6935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E40AC-226D-423C-1328-38954FDF0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3" y="4151885"/>
            <a:ext cx="4416442" cy="28097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6D2F9CB-9E66-C52A-A88A-787E3B509077}"/>
              </a:ext>
            </a:extLst>
          </p:cNvPr>
          <p:cNvGrpSpPr/>
          <p:nvPr/>
        </p:nvGrpSpPr>
        <p:grpSpPr>
          <a:xfrm>
            <a:off x="101908" y="695483"/>
            <a:ext cx="12062382" cy="960001"/>
            <a:chOff x="101908" y="640063"/>
            <a:chExt cx="12062382" cy="960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C777D9-B9BB-9016-ADA9-0906F4BC9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08" y="640063"/>
              <a:ext cx="937183" cy="9600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7C63AF-E134-0B0C-4A03-2DEB6A4D2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7107" y="640063"/>
              <a:ext cx="937183" cy="9600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>
            <a:off x="3057526" y="674616"/>
            <a:ext cx="8486774" cy="2826306"/>
          </a:xfrm>
          <a:prstGeom prst="wedgeRoundRectCallout">
            <a:avLst>
              <a:gd name="adj1" fmla="val -42245"/>
              <a:gd name="adj2" fmla="val 72246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</a:rPr>
              <a:t>Đọc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thông</a:t>
            </a:r>
            <a:r>
              <a:rPr lang="en-US" sz="4000" dirty="0">
                <a:solidFill>
                  <a:prstClr val="black"/>
                </a:solidFill>
              </a:rPr>
              <a:t> tin </a:t>
            </a:r>
            <a:r>
              <a:rPr lang="en-US" sz="4000" dirty="0" err="1">
                <a:solidFill>
                  <a:prstClr val="black"/>
                </a:solidFill>
              </a:rPr>
              <a:t>và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thực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nhiệm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vụ</a:t>
            </a:r>
            <a:r>
              <a:rPr lang="en-US" sz="4000" dirty="0">
                <a:solidFill>
                  <a:prstClr val="black"/>
                </a:solidFill>
              </a:rPr>
              <a:t>:  </a:t>
            </a:r>
            <a:r>
              <a:rPr lang="en-US" sz="4000" dirty="0" err="1">
                <a:solidFill>
                  <a:prstClr val="black"/>
                </a:solidFill>
              </a:rPr>
              <a:t>Trình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bày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về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hoạt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động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sản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xuất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nông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nghiệp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của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vùng</a:t>
            </a:r>
            <a:r>
              <a:rPr lang="en-US" sz="4000" dirty="0">
                <a:solidFill>
                  <a:prstClr val="black"/>
                </a:solidFill>
              </a:rPr>
              <a:t> Nam </a:t>
            </a:r>
            <a:r>
              <a:rPr lang="en-US" sz="4000" dirty="0" err="1">
                <a:solidFill>
                  <a:prstClr val="black"/>
                </a:solidFill>
              </a:rPr>
              <a:t>Bộ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phiếu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tập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035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545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LNTH-Hoa Nho LNTH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2024-01-24T01:22:35Z</dcterms:created>
  <dcterms:modified xsi:type="dcterms:W3CDTF">2025-05-06T17:06:43Z</dcterms:modified>
</cp:coreProperties>
</file>