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5"/>
  </p:notesMasterIdLst>
  <p:sldIdLst>
    <p:sldId id="278" r:id="rId4"/>
    <p:sldId id="294" r:id="rId5"/>
    <p:sldId id="306" r:id="rId6"/>
    <p:sldId id="307" r:id="rId7"/>
    <p:sldId id="277" r:id="rId8"/>
    <p:sldId id="259" r:id="rId9"/>
    <p:sldId id="308" r:id="rId10"/>
    <p:sldId id="260" r:id="rId11"/>
    <p:sldId id="261" r:id="rId12"/>
    <p:sldId id="269" r:id="rId13"/>
    <p:sldId id="270" r:id="rId14"/>
    <p:sldId id="309" r:id="rId15"/>
    <p:sldId id="272" r:id="rId16"/>
    <p:sldId id="273" r:id="rId17"/>
    <p:sldId id="310" r:id="rId18"/>
    <p:sldId id="311" r:id="rId19"/>
    <p:sldId id="312" r:id="rId20"/>
    <p:sldId id="313" r:id="rId21"/>
    <p:sldId id="320" r:id="rId22"/>
    <p:sldId id="321" r:id="rId23"/>
    <p:sldId id="32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C8E35-7E78-463F-8C3C-2010A6715412}"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0FD8E-2681-4644-BA6A-0C2E27DB26F4}" type="slidenum">
              <a:rPr lang="en-US" smtClean="0"/>
              <a:t>‹#›</a:t>
            </a:fld>
            <a:endParaRPr lang="en-US"/>
          </a:p>
        </p:txBody>
      </p:sp>
    </p:spTree>
    <p:extLst>
      <p:ext uri="{BB962C8B-B14F-4D97-AF65-F5344CB8AC3E}">
        <p14:creationId xmlns:p14="http://schemas.microsoft.com/office/powerpoint/2010/main" val="184688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7613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5402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2774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165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9217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928608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04931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36412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99358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150145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0893-4647-49F1-BB06-0086FCDF7B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FE2ACF-7388-443D-8AEA-701C96302AA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F7750B-BFE9-46E5-8B2E-9EBCCC7C337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67C06C41-9925-4ECE-B1DD-CB6F04EDC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6C6A22-B0BB-4060-A0A3-CBDF4EEAC55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54020993"/>
      </p:ext>
    </p:extLst>
  </p:cSld>
  <p:clrMapOvr>
    <a:masterClrMapping/>
  </p:clrMapOvr>
  <p:transition spd="slow" advTm="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5D64-7E4E-45B2-87D4-6CDCE26E3B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756BF0-B201-4E3E-9D70-CE8423605AF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393EF-2857-4AD4-925D-F4CDBA897AE0}"/>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6DC5EA09-57DC-4139-9F32-620F1A280D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0CB6D-96EB-4E3B-AAC7-E9C91066CF6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378993022"/>
      </p:ext>
    </p:extLst>
  </p:cSld>
  <p:clrMapOvr>
    <a:masterClrMapping/>
  </p:clrMapOvr>
  <p:transition spd="slow" advTm="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64571779"/>
      </p:ext>
    </p:extLst>
  </p:cSld>
  <p:clrMapOvr>
    <a:masterClrMapping/>
  </p:clrMapOvr>
  <p:transition spd="slow" advTm="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725549557"/>
      </p:ext>
    </p:extLst>
  </p:cSld>
  <p:clrMapOvr>
    <a:masterClrMapping/>
  </p:clrMapOvr>
  <p:transition spd="slow" advTm="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80059502"/>
      </p:ext>
    </p:extLst>
  </p:cSld>
  <p:clrMapOvr>
    <a:masterClrMapping/>
  </p:clrMapOvr>
  <p:transition spd="slow" advTm="0">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510568364"/>
      </p:ext>
    </p:extLst>
  </p:cSld>
  <p:clrMapOvr>
    <a:masterClrMapping/>
  </p:clrMapOvr>
  <p:transition spd="slow" advTm="0">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536290304"/>
      </p:ext>
    </p:extLst>
  </p:cSld>
  <p:clrMapOvr>
    <a:masterClrMapping/>
  </p:clrMapOvr>
  <p:transition spd="slow" advTm="0">
    <p:randomBar dir="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771666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243842110"/>
      </p:ext>
    </p:extLst>
  </p:cSld>
  <p:clrMapOvr>
    <a:masterClrMapping/>
  </p:clrMapOvr>
  <p:transition spd="slow" advTm="0">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675200706"/>
      </p:ext>
    </p:extLst>
  </p:cSld>
  <p:clrMapOvr>
    <a:masterClrMapping/>
  </p:clrMapOvr>
  <p:transition spd="slow" advTm="0">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994942874"/>
      </p:ext>
    </p:extLst>
  </p:cSld>
  <p:clrMapOvr>
    <a:masterClrMapping/>
  </p:clrMapOvr>
  <p:transition spd="slow" advTm="0">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572496456"/>
      </p:ext>
    </p:extLst>
  </p:cSld>
  <p:clrMapOvr>
    <a:masterClrMapping/>
  </p:clrMapOvr>
  <p:transition spd="slow"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A2A6-D8A6-4C52-A7A1-E49ABDC11F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2756A3-FE8C-43BC-BCA5-2701A18FFE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A46B49-238A-4301-81A7-E3D55614A615}"/>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2FDCE-998A-4CF8-914F-18100695066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FCCE3A-FB2B-4356-87D8-2CA9F9E5ABE6}"/>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137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C30-7D87-44E5-9F92-1B95CB2D7C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C9BBB-F543-4B05-BEAF-FA627FACD9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93AFC-68E2-4A39-B7AC-B38F78F1C6BC}"/>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FA5DE8-19A2-4777-82FA-EEB074CC378D}"/>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867C6-03C5-409D-AD28-BE65892CC71D}"/>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724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2D7F-34BF-4880-8473-95454CDCFD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F670F-7C0E-4D23-90D9-63BA0C24B98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F5065-8417-44B3-A1E6-25C1CE02F267}"/>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BBEA84-8A6C-4786-9B82-E27D986F436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3D94BF0-7449-4933-AFD5-BDC3374CEB8D}"/>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336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04E9-5E2A-4E9F-8439-FB6FFE82E8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A0C3E8-6405-463E-AF7C-66731DE5AF8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A97699-A10F-499B-81C3-16C67AE7508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C7CBB-0273-454B-BE3B-6B68339470C4}"/>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CE4A57-B1BD-4CEF-B4D4-09DCEC9798D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91F8FA-12F3-4009-BABC-47063A7E45D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226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1E33-CD4B-4631-805E-8C03DFD965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391C6A7-1D73-4D02-800F-2ABD6B02A2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4C1BA-64C0-47BC-B1E9-B4BFAE97A65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53E16-B655-42CF-B065-A8DC47553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348B9-E4EF-4613-9151-13339F8AC8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A2A43-8919-437C-BF9B-1EC10E7EDE6B}"/>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8EA66A9-E28B-45EE-8A99-6EFEF72AFE2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DCAD804-DAAC-4DDF-9EE0-88DEFB0391F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473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1CD4-A2C5-4AE9-8CFA-68129C2B10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D3EA88-09F3-44EB-BCB2-D33E05285F58}"/>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3E86D6C-2F6A-466F-8420-6467D25DC2B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6770D45-F094-47E1-ACF3-2FB9BA9DE285}"/>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42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692919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52260-2306-40DD-A62B-B312A44B5B21}"/>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9180CE4-78BE-4558-8440-D15607B07E0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70BD7BE-16EB-42C0-9739-03EC5610469B}"/>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629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2323-C7EC-4B29-A2EF-83288721FE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2D6CA-3B63-4E5E-9460-D72B8C68523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3EE78-D9AA-4F33-B5B7-4501FDCB8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59EA8-30B2-4289-A240-4B884C057E51}"/>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1B67900-1F1F-4EB2-892A-5A4B6A54B53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1014A6-552C-458F-A79A-99E55731E6A7}"/>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564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C296-A538-4E3E-B697-D139B7A5B1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060DD-E6B6-4398-BDC9-DCD33A6207C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7F799D-1B62-4DDD-9959-7B68D5FDCC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083EB-3BB2-49D2-A6F0-9EB7588D04B2}"/>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575C295-CD9D-4585-911E-F91FFA5A95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03263A2-EBF4-4D27-B547-9A36AA907E98}"/>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842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E1EF-5641-4826-979A-856F6B2FDB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43E30-96D6-40BE-969F-DAFB20D4538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91B1F-9D88-462D-A9DC-FCB8D0AD49A2}"/>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D0FA86-18C0-4DF5-98B4-3C24F8543620}"/>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664A00-8345-4912-BA33-79AF2343E142}"/>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653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4EAB7-13E9-42C9-9843-379B9E6658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5C9B10-D0DF-4CBA-B937-4E6844729C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CAA72-7F82-48F8-8C1A-8B9084C6BEF4}"/>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6D8747-9AC8-4BB5-8299-3559B060B1D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1DAA70-CF01-46F1-85BE-310E6CC6EFC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974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186963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439408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355860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1075547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00344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838860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257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5691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6662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4.xml"/><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4.xm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0B686C41-737A-7A89-2639-9A6C31DE3328}"/>
              </a:ext>
            </a:extLst>
          </p:cNvPr>
          <p:cNvPicPr>
            <a:picLocks noChangeAspect="1"/>
          </p:cNvPicPr>
          <p:nvPr/>
        </p:nvPicPr>
        <p:blipFill>
          <a:blip r:embed="rId4"/>
          <a:stretch>
            <a:fillRect/>
          </a:stretch>
        </p:blipFill>
        <p:spPr>
          <a:xfrm>
            <a:off x="1557207" y="793170"/>
            <a:ext cx="7401185" cy="1652159"/>
          </a:xfrm>
          <a:prstGeom prst="rect">
            <a:avLst/>
          </a:prstGeom>
        </p:spPr>
      </p:pic>
    </p:spTree>
    <p:extLst>
      <p:ext uri="{BB962C8B-B14F-4D97-AF65-F5344CB8AC3E}">
        <p14:creationId xmlns:p14="http://schemas.microsoft.com/office/powerpoint/2010/main" val="195197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75F821-9497-4E26-85B8-69018C1EC7CC}"/>
              </a:ext>
            </a:extLst>
          </p:cNvPr>
          <p:cNvPicPr>
            <a:picLocks noChangeAspect="1"/>
          </p:cNvPicPr>
          <p:nvPr/>
        </p:nvPicPr>
        <p:blipFill rotWithShape="1">
          <a:blip r:embed="rId3"/>
          <a:srcRect l="14103" t="9550" r="14251" b="12723"/>
          <a:stretch/>
        </p:blipFill>
        <p:spPr>
          <a:xfrm>
            <a:off x="518989" y="589776"/>
            <a:ext cx="4040754" cy="2926098"/>
          </a:xfrm>
          <a:prstGeom prst="round2DiagRect">
            <a:avLst>
              <a:gd name="adj1" fmla="val 16667"/>
              <a:gd name="adj2" fmla="val 11905"/>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0F0168B6-D3C3-4D07-B249-58534561342F}"/>
              </a:ext>
            </a:extLst>
          </p:cNvPr>
          <p:cNvPicPr>
            <a:picLocks noChangeAspect="1"/>
          </p:cNvPicPr>
          <p:nvPr/>
        </p:nvPicPr>
        <p:blipFill rotWithShape="1">
          <a:blip r:embed="rId4"/>
          <a:srcRect l="3861" t="17569" r="7789" b="14026"/>
          <a:stretch/>
        </p:blipFill>
        <p:spPr>
          <a:xfrm>
            <a:off x="5010746" y="539775"/>
            <a:ext cx="4954287" cy="2976099"/>
          </a:xfrm>
          <a:prstGeom prst="round2DiagRect">
            <a:avLst>
              <a:gd name="adj1" fmla="val 16667"/>
              <a:gd name="adj2" fmla="val 13148"/>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1105DEBF-E56F-4B0E-8B47-B93D5561E7E6}"/>
              </a:ext>
            </a:extLst>
          </p:cNvPr>
          <p:cNvPicPr>
            <a:picLocks noChangeAspect="1"/>
          </p:cNvPicPr>
          <p:nvPr/>
        </p:nvPicPr>
        <p:blipFill>
          <a:blip r:embed="rId5"/>
          <a:stretch>
            <a:fillRect/>
          </a:stretch>
        </p:blipFill>
        <p:spPr>
          <a:xfrm>
            <a:off x="518989" y="3778621"/>
            <a:ext cx="4040754" cy="2784101"/>
          </a:xfrm>
          <a:prstGeom prst="round2DiagRect">
            <a:avLst>
              <a:gd name="adj1" fmla="val 16667"/>
              <a:gd name="adj2" fmla="val 15939"/>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A073688D-DAA5-489F-8561-8CD1C7AAF444}"/>
              </a:ext>
            </a:extLst>
          </p:cNvPr>
          <p:cNvPicPr>
            <a:picLocks noChangeAspect="1"/>
          </p:cNvPicPr>
          <p:nvPr/>
        </p:nvPicPr>
        <p:blipFill>
          <a:blip r:embed="rId6"/>
          <a:stretch>
            <a:fillRect/>
          </a:stretch>
        </p:blipFill>
        <p:spPr>
          <a:xfrm>
            <a:off x="5048845" y="3825025"/>
            <a:ext cx="4878087" cy="2737697"/>
          </a:xfrm>
          <a:prstGeom prst="round2DiagRect">
            <a:avLst>
              <a:gd name="adj1" fmla="val 16667"/>
              <a:gd name="adj2" fmla="val 7597"/>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56041A76-8874-4079-B6A5-4CF5863B0DAF}"/>
              </a:ext>
            </a:extLst>
          </p:cNvPr>
          <p:cNvSpPr txBox="1"/>
          <p:nvPr/>
        </p:nvSpPr>
        <p:spPr>
          <a:xfrm>
            <a:off x="10302658" y="926842"/>
            <a:ext cx="1468827" cy="5016758"/>
          </a:xfrm>
          <a:prstGeom prst="rect">
            <a:avLst/>
          </a:prstGeom>
          <a:solidFill>
            <a:srgbClr val="F1F9FA">
              <a:alpha val="69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phố</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Hồ</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Chí Minh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trung</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tâm</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kinh</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tế</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lớn</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nhất</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cả</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nước</a:t>
            </a:r>
            <a:endParaRPr kumimoji="0" lang="vi-VN"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106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4FC94E-BEE3-4BBA-A1D7-B55EC7A66F55}"/>
              </a:ext>
            </a:extLst>
          </p:cNvPr>
          <p:cNvPicPr>
            <a:picLocks noChangeAspect="1"/>
          </p:cNvPicPr>
          <p:nvPr/>
        </p:nvPicPr>
        <p:blipFill>
          <a:blip r:embed="rId3"/>
          <a:stretch>
            <a:fillRect/>
          </a:stretch>
        </p:blipFill>
        <p:spPr>
          <a:xfrm>
            <a:off x="0" y="4680197"/>
            <a:ext cx="6096000" cy="1966439"/>
          </a:xfrm>
          <a:prstGeom prst="rect">
            <a:avLst/>
          </a:prstGeom>
        </p:spPr>
      </p:pic>
      <p:grpSp>
        <p:nvGrpSpPr>
          <p:cNvPr id="13" name="Group 12">
            <a:extLst>
              <a:ext uri="{FF2B5EF4-FFF2-40B4-BE49-F238E27FC236}">
                <a16:creationId xmlns:a16="http://schemas.microsoft.com/office/drawing/2014/main" id="{FB2CFCAC-E59A-4DD2-8A60-9B5BDB08C78D}"/>
              </a:ext>
            </a:extLst>
          </p:cNvPr>
          <p:cNvGrpSpPr/>
          <p:nvPr/>
        </p:nvGrpSpPr>
        <p:grpSpPr>
          <a:xfrm>
            <a:off x="2423552" y="477591"/>
            <a:ext cx="7150037" cy="1173746"/>
            <a:chOff x="398046" y="495395"/>
            <a:chExt cx="9665033" cy="1173746"/>
          </a:xfrm>
        </p:grpSpPr>
        <p:sp>
          <p:nvSpPr>
            <p:cNvPr id="17" name="Rectangle: Rounded Corners 16">
              <a:extLst>
                <a:ext uri="{FF2B5EF4-FFF2-40B4-BE49-F238E27FC236}">
                  <a16:creationId xmlns:a16="http://schemas.microsoft.com/office/drawing/2014/main" id="{05A0D468-CF75-4147-8DF1-26DB5399196D}"/>
                </a:ext>
              </a:extLst>
            </p:cNvPr>
            <p:cNvSpPr/>
            <p:nvPr/>
          </p:nvSpPr>
          <p:spPr>
            <a:xfrm>
              <a:off x="398046" y="495395"/>
              <a:ext cx="9665033" cy="1163886"/>
            </a:xfrm>
            <a:prstGeom prst="roundRect">
              <a:avLst>
                <a:gd name="adj" fmla="val 50000"/>
              </a:avLst>
            </a:prstGeom>
            <a:solidFill>
              <a:srgbClr val="0C1D20"/>
            </a:solidFill>
            <a:ln w="28575">
              <a:solidFill>
                <a:srgbClr val="4250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4B9309F2-4CB8-4926-B5B4-924632221E70}"/>
                </a:ext>
              </a:extLst>
            </p:cNvPr>
            <p:cNvSpPr txBox="1"/>
            <p:nvPr/>
          </p:nvSpPr>
          <p:spPr>
            <a:xfrm>
              <a:off x="644609" y="591923"/>
              <a:ext cx="91719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phố</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Minh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17">
            <a:extLst>
              <a:ext uri="{FF2B5EF4-FFF2-40B4-BE49-F238E27FC236}">
                <a16:creationId xmlns:a16="http://schemas.microsoft.com/office/drawing/2014/main" id="{6DB91E98-103D-47F7-B035-30E3738A0DE5}"/>
              </a:ext>
            </a:extLst>
          </p:cNvPr>
          <p:cNvSpPr txBox="1"/>
          <p:nvPr/>
        </p:nvSpPr>
        <p:spPr>
          <a:xfrm>
            <a:off x="773182" y="2839405"/>
            <a:ext cx="3254628"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EF2B256D-2E25-467E-9205-D1A9DDC99E6E}"/>
              </a:ext>
            </a:extLst>
          </p:cNvPr>
          <p:cNvSpPr txBox="1"/>
          <p:nvPr/>
        </p:nvSpPr>
        <p:spPr>
          <a:xfrm>
            <a:off x="4763154" y="2839405"/>
            <a:ext cx="2960160"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C65A658F-22F9-4342-A750-2F1C7781BB5C}"/>
              </a:ext>
            </a:extLst>
          </p:cNvPr>
          <p:cNvSpPr txBox="1"/>
          <p:nvPr/>
        </p:nvSpPr>
        <p:spPr>
          <a:xfrm>
            <a:off x="8311424" y="2839405"/>
            <a:ext cx="2960160"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995B1DCE-7F86-416D-A397-739ABC50E4EE}"/>
              </a:ext>
            </a:extLst>
          </p:cNvPr>
          <p:cNvCxnSpPr>
            <a:stCxn id="17" idx="2"/>
            <a:endCxn id="18" idx="0"/>
          </p:cNvCxnSpPr>
          <p:nvPr/>
        </p:nvCxnSpPr>
        <p:spPr>
          <a:xfrm flipH="1">
            <a:off x="2400496" y="1641477"/>
            <a:ext cx="3598075"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61B1A4-DF4E-4825-A226-85DE630766FE}"/>
              </a:ext>
            </a:extLst>
          </p:cNvPr>
          <p:cNvCxnSpPr>
            <a:cxnSpLocks/>
            <a:stCxn id="17" idx="2"/>
            <a:endCxn id="20" idx="0"/>
          </p:cNvCxnSpPr>
          <p:nvPr/>
        </p:nvCxnSpPr>
        <p:spPr>
          <a:xfrm>
            <a:off x="5998571" y="1641477"/>
            <a:ext cx="244663"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300C51-604B-4E10-AD65-B233FAB568D1}"/>
              </a:ext>
            </a:extLst>
          </p:cNvPr>
          <p:cNvCxnSpPr>
            <a:cxnSpLocks/>
            <a:stCxn id="17" idx="2"/>
            <a:endCxn id="22" idx="0"/>
          </p:cNvCxnSpPr>
          <p:nvPr/>
        </p:nvCxnSpPr>
        <p:spPr>
          <a:xfrm>
            <a:off x="5998571" y="1641477"/>
            <a:ext cx="3792933"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29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2BCE66-489A-C561-0777-C3F97E247D22}"/>
              </a:ext>
            </a:extLst>
          </p:cNvPr>
          <p:cNvSpPr txBox="1"/>
          <p:nvPr/>
        </p:nvSpPr>
        <p:spPr>
          <a:xfrm>
            <a:off x="4857749" y="1629143"/>
            <a:ext cx="6772275" cy="3970318"/>
          </a:xfrm>
          <a:prstGeom prst="rect">
            <a:avLst/>
          </a:prstGeom>
          <a:noFill/>
          <a:ln w="28575">
            <a:solidFill>
              <a:schemeClr val="tx1"/>
            </a:solidFill>
            <a:prstDash val="lgDashDot"/>
          </a:ln>
        </p:spPr>
        <p:txBody>
          <a:bodyPr wrap="square" rtlCol="0">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văn hoá: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TPHCM là một trong h</a:t>
            </a:r>
            <a:r>
              <a:rPr 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ai</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tâm giáo dục, khoa học và công nghệ lớn nhất của đất nước với nhiều trường đại học và viện nghiên cứu</a:t>
            </a:r>
            <a:r>
              <a:rPr lang="vi-VN" sz="3600">
                <a:solidFill>
                  <a:prstClr val="black"/>
                </a:solidFill>
                <a:latin typeface="Cambria" panose="02040503050406030204" pitchFamily="18" charset="0"/>
                <a:ea typeface="Cambria" panose="02040503050406030204" pitchFamily="18" charset="0"/>
                <a:cs typeface="Times New Roman" panose="02020603050405020304" pitchFamily="18" charset="0"/>
              </a:rPr>
              <a:t>...  Có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nhiều di tích lịch sử, văn hoá, bảo tàng và các khu vui chơi giải trí lớn...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588BF34-0452-97F5-40F3-EBB7BAF48805}"/>
              </a:ext>
            </a:extLst>
          </p:cNvPr>
          <p:cNvPicPr>
            <a:picLocks noChangeAspect="1"/>
          </p:cNvPicPr>
          <p:nvPr/>
        </p:nvPicPr>
        <p:blipFill>
          <a:blip r:embed="rId3"/>
          <a:stretch>
            <a:fillRect/>
          </a:stretch>
        </p:blipFill>
        <p:spPr>
          <a:xfrm rot="532505">
            <a:off x="461962" y="828675"/>
            <a:ext cx="4064283"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CD976DD-85DE-9D6F-C7A4-B0A2D84AC303}"/>
              </a:ext>
            </a:extLst>
          </p:cNvPr>
          <p:cNvPicPr>
            <a:picLocks noChangeAspect="1"/>
          </p:cNvPicPr>
          <p:nvPr/>
        </p:nvPicPr>
        <p:blipFill>
          <a:blip r:embed="rId4"/>
          <a:stretch>
            <a:fillRect/>
          </a:stretch>
        </p:blipFill>
        <p:spPr>
          <a:xfrm rot="21204153">
            <a:off x="666751" y="3304982"/>
            <a:ext cx="3286125" cy="2771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094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CE2BF4-7ACB-46A0-8808-175078B45178}"/>
              </a:ext>
            </a:extLst>
          </p:cNvPr>
          <p:cNvPicPr>
            <a:picLocks noChangeAspect="1"/>
          </p:cNvPicPr>
          <p:nvPr/>
        </p:nvPicPr>
        <p:blipFill rotWithShape="1">
          <a:blip r:embed="rId3"/>
          <a:srcRect l="8118" t="6907" r="18117" b="9815"/>
          <a:stretch/>
        </p:blipFill>
        <p:spPr>
          <a:xfrm>
            <a:off x="336177" y="316230"/>
            <a:ext cx="3684493" cy="2776592"/>
          </a:xfrm>
          <a:prstGeom prst="round2DiagRect">
            <a:avLst>
              <a:gd name="adj1" fmla="val 16667"/>
              <a:gd name="adj2" fmla="val 10159"/>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A6AF7FA2-D7CD-47E4-8C87-7DEC10550F3E}"/>
              </a:ext>
            </a:extLst>
          </p:cNvPr>
          <p:cNvPicPr>
            <a:picLocks noChangeAspect="1"/>
          </p:cNvPicPr>
          <p:nvPr/>
        </p:nvPicPr>
        <p:blipFill rotWithShape="1">
          <a:blip r:embed="rId4"/>
          <a:srcRect l="13686" r="13686"/>
          <a:stretch/>
        </p:blipFill>
        <p:spPr>
          <a:xfrm>
            <a:off x="497540" y="3321423"/>
            <a:ext cx="3523130" cy="3233972"/>
          </a:xfrm>
          <a:prstGeom prst="round2DiagRect">
            <a:avLst>
              <a:gd name="adj1" fmla="val 16667"/>
              <a:gd name="adj2" fmla="val 5637"/>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FC31B647-4FA8-4D30-938E-6624243ABA2A}"/>
              </a:ext>
            </a:extLst>
          </p:cNvPr>
          <p:cNvPicPr>
            <a:picLocks noChangeAspect="1"/>
          </p:cNvPicPr>
          <p:nvPr/>
        </p:nvPicPr>
        <p:blipFill>
          <a:blip r:embed="rId5"/>
          <a:stretch>
            <a:fillRect/>
          </a:stretch>
        </p:blipFill>
        <p:spPr>
          <a:xfrm>
            <a:off x="4381500" y="316231"/>
            <a:ext cx="4442547" cy="2776592"/>
          </a:xfrm>
          <a:prstGeom prst="round2DiagRect">
            <a:avLst>
              <a:gd name="adj1" fmla="val 16667"/>
              <a:gd name="adj2" fmla="val 15435"/>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B6B7DC08-05B9-43A5-919A-036F05D06CAB}"/>
              </a:ext>
            </a:extLst>
          </p:cNvPr>
          <p:cNvPicPr>
            <a:picLocks noChangeAspect="1"/>
          </p:cNvPicPr>
          <p:nvPr/>
        </p:nvPicPr>
        <p:blipFill>
          <a:blip r:embed="rId6"/>
          <a:stretch>
            <a:fillRect/>
          </a:stretch>
        </p:blipFill>
        <p:spPr>
          <a:xfrm>
            <a:off x="4381500" y="3503685"/>
            <a:ext cx="4442547" cy="2869448"/>
          </a:xfrm>
          <a:prstGeom prst="round2DiagRect">
            <a:avLst>
              <a:gd name="adj1" fmla="val 16667"/>
              <a:gd name="adj2" fmla="val 14996"/>
            </a:avLst>
          </a:prstGeom>
          <a:ln w="88900" cap="sq">
            <a:solidFill>
              <a:srgbClr val="FFFFFF"/>
            </a:solidFill>
            <a:miter lim="800000"/>
          </a:ln>
          <a:effectLst>
            <a:outerShdw blurRad="254000" algn="tl" rotWithShape="0">
              <a:srgbClr val="000000">
                <a:alpha val="43000"/>
              </a:srgbClr>
            </a:outerShdw>
          </a:effectLst>
        </p:spPr>
      </p:pic>
      <p:pic>
        <p:nvPicPr>
          <p:cNvPr id="19" name="Picture 18">
            <a:extLst>
              <a:ext uri="{FF2B5EF4-FFF2-40B4-BE49-F238E27FC236}">
                <a16:creationId xmlns:a16="http://schemas.microsoft.com/office/drawing/2014/main" id="{3D2FB9E5-C9CC-4392-86DC-8BE753DAB805}"/>
              </a:ext>
            </a:extLst>
          </p:cNvPr>
          <p:cNvPicPr>
            <a:picLocks noChangeAspect="1"/>
          </p:cNvPicPr>
          <p:nvPr/>
        </p:nvPicPr>
        <p:blipFill rotWithShape="1">
          <a:blip r:embed="rId7"/>
          <a:srcRect l="24401" r="35082"/>
          <a:stretch/>
        </p:blipFill>
        <p:spPr>
          <a:xfrm>
            <a:off x="9076764" y="316230"/>
            <a:ext cx="3115236" cy="6239165"/>
          </a:xfrm>
          <a:prstGeom prst="round2DiagRect">
            <a:avLst>
              <a:gd name="adj1" fmla="val 16667"/>
              <a:gd name="adj2" fmla="val 13354"/>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4130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4FC94E-BEE3-4BBA-A1D7-B55EC7A66F55}"/>
              </a:ext>
            </a:extLst>
          </p:cNvPr>
          <p:cNvPicPr>
            <a:picLocks noChangeAspect="1"/>
          </p:cNvPicPr>
          <p:nvPr/>
        </p:nvPicPr>
        <p:blipFill>
          <a:blip r:embed="rId3"/>
          <a:stretch>
            <a:fillRect/>
          </a:stretch>
        </p:blipFill>
        <p:spPr>
          <a:xfrm>
            <a:off x="0" y="4680197"/>
            <a:ext cx="6096000" cy="1966439"/>
          </a:xfrm>
          <a:prstGeom prst="rect">
            <a:avLst/>
          </a:prstGeom>
        </p:spPr>
      </p:pic>
      <p:grpSp>
        <p:nvGrpSpPr>
          <p:cNvPr id="13" name="Group 12">
            <a:extLst>
              <a:ext uri="{FF2B5EF4-FFF2-40B4-BE49-F238E27FC236}">
                <a16:creationId xmlns:a16="http://schemas.microsoft.com/office/drawing/2014/main" id="{FB2CFCAC-E59A-4DD2-8A60-9B5BDB08C78D}"/>
              </a:ext>
            </a:extLst>
          </p:cNvPr>
          <p:cNvGrpSpPr/>
          <p:nvPr/>
        </p:nvGrpSpPr>
        <p:grpSpPr>
          <a:xfrm>
            <a:off x="2400496" y="477591"/>
            <a:ext cx="7150037" cy="1163886"/>
            <a:chOff x="398046" y="495395"/>
            <a:chExt cx="9665033" cy="1163886"/>
          </a:xfrm>
        </p:grpSpPr>
        <p:sp>
          <p:nvSpPr>
            <p:cNvPr id="17" name="Rectangle: Rounded Corners 16">
              <a:extLst>
                <a:ext uri="{FF2B5EF4-FFF2-40B4-BE49-F238E27FC236}">
                  <a16:creationId xmlns:a16="http://schemas.microsoft.com/office/drawing/2014/main" id="{05A0D468-CF75-4147-8DF1-26DB5399196D}"/>
                </a:ext>
              </a:extLst>
            </p:cNvPr>
            <p:cNvSpPr/>
            <p:nvPr/>
          </p:nvSpPr>
          <p:spPr>
            <a:xfrm>
              <a:off x="398046" y="495395"/>
              <a:ext cx="9665033" cy="1163886"/>
            </a:xfrm>
            <a:prstGeom prst="roundRect">
              <a:avLst>
                <a:gd name="adj" fmla="val 50000"/>
              </a:avLst>
            </a:prstGeom>
            <a:solidFill>
              <a:srgbClr val="3EA12B"/>
            </a:solidFill>
            <a:ln w="28575">
              <a:solidFill>
                <a:srgbClr val="3EA1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4B9309F2-4CB8-4926-B5B4-924632221E70}"/>
                </a:ext>
              </a:extLst>
            </p:cNvPr>
            <p:cNvSpPr txBox="1"/>
            <p:nvPr/>
          </p:nvSpPr>
          <p:spPr>
            <a:xfrm>
              <a:off x="644608" y="591923"/>
              <a:ext cx="91719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phố</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Minh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khoa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lớn</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17">
            <a:extLst>
              <a:ext uri="{FF2B5EF4-FFF2-40B4-BE49-F238E27FC236}">
                <a16:creationId xmlns:a16="http://schemas.microsoft.com/office/drawing/2014/main" id="{6DB91E98-103D-47F7-B035-30E3738A0DE5}"/>
              </a:ext>
            </a:extLst>
          </p:cNvPr>
          <p:cNvSpPr txBox="1"/>
          <p:nvPr/>
        </p:nvSpPr>
        <p:spPr>
          <a:xfrm>
            <a:off x="773182" y="2839405"/>
            <a:ext cx="3254628" cy="954107"/>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EF2B256D-2E25-467E-9205-D1A9DDC99E6E}"/>
              </a:ext>
            </a:extLst>
          </p:cNvPr>
          <p:cNvSpPr txBox="1"/>
          <p:nvPr/>
        </p:nvSpPr>
        <p:spPr>
          <a:xfrm>
            <a:off x="4763154" y="2839405"/>
            <a:ext cx="2960160" cy="1384995"/>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C65A658F-22F9-4342-A750-2F1C7781BB5C}"/>
              </a:ext>
            </a:extLst>
          </p:cNvPr>
          <p:cNvSpPr txBox="1"/>
          <p:nvPr/>
        </p:nvSpPr>
        <p:spPr>
          <a:xfrm>
            <a:off x="8259106" y="2839405"/>
            <a:ext cx="2661376" cy="954107"/>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trí</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995B1DCE-7F86-416D-A397-739ABC50E4EE}"/>
              </a:ext>
            </a:extLst>
          </p:cNvPr>
          <p:cNvCxnSpPr>
            <a:stCxn id="17" idx="2"/>
            <a:endCxn id="18" idx="0"/>
          </p:cNvCxnSpPr>
          <p:nvPr/>
        </p:nvCxnSpPr>
        <p:spPr>
          <a:xfrm flipH="1">
            <a:off x="2400496" y="1641477"/>
            <a:ext cx="357501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61B1A4-DF4E-4825-A226-85DE630766FE}"/>
              </a:ext>
            </a:extLst>
          </p:cNvPr>
          <p:cNvCxnSpPr>
            <a:cxnSpLocks/>
            <a:stCxn id="17" idx="2"/>
            <a:endCxn id="20" idx="0"/>
          </p:cNvCxnSpPr>
          <p:nvPr/>
        </p:nvCxnSpPr>
        <p:spPr>
          <a:xfrm>
            <a:off x="5975515" y="1641477"/>
            <a:ext cx="26771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300C51-604B-4E10-AD65-B233FAB568D1}"/>
              </a:ext>
            </a:extLst>
          </p:cNvPr>
          <p:cNvCxnSpPr>
            <a:cxnSpLocks/>
            <a:stCxn id="17" idx="2"/>
            <a:endCxn id="22" idx="0"/>
          </p:cNvCxnSpPr>
          <p:nvPr/>
        </p:nvCxnSpPr>
        <p:spPr>
          <a:xfrm>
            <a:off x="5975515" y="1641477"/>
            <a:ext cx="361427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34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31648"/>
            <a:ext cx="12192000" cy="6626352"/>
          </a:xfrm>
          <a:prstGeom prst="rect">
            <a:avLst/>
          </a:prstGeom>
        </p:spPr>
      </p:pic>
      <p:pic>
        <p:nvPicPr>
          <p:cNvPr id="4" name="Picture 3">
            <a:extLst>
              <a:ext uri="{FF2B5EF4-FFF2-40B4-BE49-F238E27FC236}">
                <a16:creationId xmlns:a16="http://schemas.microsoft.com/office/drawing/2014/main" id="{3F374DF6-2195-F326-7C8B-755814F52EBF}"/>
              </a:ext>
            </a:extLst>
          </p:cNvPr>
          <p:cNvPicPr>
            <a:picLocks noChangeAspect="1"/>
          </p:cNvPicPr>
          <p:nvPr/>
        </p:nvPicPr>
        <p:blipFill>
          <a:blip r:embed="rId3"/>
          <a:stretch>
            <a:fillRect/>
          </a:stretch>
        </p:blipFill>
        <p:spPr>
          <a:xfrm>
            <a:off x="1487745" y="1235863"/>
            <a:ext cx="10169009" cy="2328874"/>
          </a:xfrm>
          <a:prstGeom prst="rect">
            <a:avLst/>
          </a:prstGeom>
        </p:spPr>
      </p:pic>
    </p:spTree>
    <p:extLst>
      <p:ext uri="{BB962C8B-B14F-4D97-AF65-F5344CB8AC3E}">
        <p14:creationId xmlns:p14="http://schemas.microsoft.com/office/powerpoint/2010/main" val="41353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Rectangle 4">
            <a:extLst>
              <a:ext uri="{FF2B5EF4-FFF2-40B4-BE49-F238E27FC236}">
                <a16:creationId xmlns:a16="http://schemas.microsoft.com/office/drawing/2014/main" id="{CA711037-0CA1-D2A6-AC66-FCF42A9EA661}"/>
              </a:ext>
            </a:extLst>
          </p:cNvPr>
          <p:cNvSpPr/>
          <p:nvPr/>
        </p:nvSpPr>
        <p:spPr>
          <a:xfrm>
            <a:off x="6292645" y="1228725"/>
            <a:ext cx="5899355" cy="381000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white"/>
                </a:solidFill>
                <a:latin typeface="Cambria" panose="02040503050406030204" pitchFamily="18" charset="0"/>
                <a:ea typeface="Cambria" panose="02040503050406030204" pitchFamily="18" charset="0"/>
              </a:rPr>
              <a:t>Hoạt động </a:t>
            </a:r>
            <a:r>
              <a:rPr lang="en-US" sz="4000" b="1" dirty="0">
                <a:solidFill>
                  <a:prstClr val="white"/>
                </a:solidFill>
                <a:latin typeface="Cambria" panose="02040503050406030204" pitchFamily="18" charset="0"/>
                <a:ea typeface="Cambria" panose="02040503050406030204" pitchFamily="18" charset="0"/>
              </a:rPr>
              <a:t>2</a:t>
            </a:r>
            <a:r>
              <a:rPr lang="vi-VN" sz="4000" b="1" dirty="0">
                <a:solidFill>
                  <a:prstClr val="white"/>
                </a:solidFill>
                <a:latin typeface="Cambria" panose="02040503050406030204" pitchFamily="18" charset="0"/>
                <a:ea typeface="Cambria" panose="02040503050406030204" pitchFamily="18" charset="0"/>
              </a:rPr>
              <a:t>: Những biểu hiện chứng tỏ TPHCM là một trung tâm kinh tế, văn hoá, giáo dục của đất nước</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419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wipe(down)">
                                      <p:cBhvr>
                                        <p:cTn id="37" dur="500"/>
                                        <p:tgtEl>
                                          <p:spTgt spid="138"/>
                                        </p:tgtEl>
                                      </p:cBhvr>
                                    </p:animEffect>
                                  </p:childTnLst>
                                </p:cTn>
                              </p:par>
                              <p:par>
                                <p:cTn id="38" presetID="22" presetClass="entr" presetSubtype="4" fill="hold" nodeType="withEffect">
                                  <p:stCondLst>
                                    <p:cond delay="0"/>
                                  </p:stCondLst>
                                  <p:childTnLst>
                                    <p:set>
                                      <p:cBhvr>
                                        <p:cTn id="39" dur="1" fill="hold">
                                          <p:stCondLst>
                                            <p:cond delay="0"/>
                                          </p:stCondLst>
                                        </p:cTn>
                                        <p:tgtEl>
                                          <p:spTgt spid="137"/>
                                        </p:tgtEl>
                                        <p:attrNameLst>
                                          <p:attrName>style.visibility</p:attrName>
                                        </p:attrNameLst>
                                      </p:cBhvr>
                                      <p:to>
                                        <p:strVal val="visible"/>
                                      </p:to>
                                    </p:set>
                                    <p:animEffect transition="in" filter="wipe(down)">
                                      <p:cBhvr>
                                        <p:cTn id="40" dur="500"/>
                                        <p:tgtEl>
                                          <p:spTgt spid="13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7ED538-63C4-96A2-54CB-C63C3EEF696E}"/>
              </a:ext>
            </a:extLst>
          </p:cNvPr>
          <p:cNvGrpSpPr/>
          <p:nvPr/>
        </p:nvGrpSpPr>
        <p:grpSpPr>
          <a:xfrm>
            <a:off x="211230" y="146478"/>
            <a:ext cx="11599768" cy="1539112"/>
            <a:chOff x="645458" y="726141"/>
            <a:chExt cx="5250930" cy="1061683"/>
          </a:xfrm>
        </p:grpSpPr>
        <p:sp>
          <p:nvSpPr>
            <p:cNvPr id="3" name="TextBox 2">
              <a:extLst>
                <a:ext uri="{FF2B5EF4-FFF2-40B4-BE49-F238E27FC236}">
                  <a16:creationId xmlns:a16="http://schemas.microsoft.com/office/drawing/2014/main" id="{1F8B1789-26F0-1D74-60EF-0EFD4ABC5A6B}"/>
                </a:ext>
              </a:extLst>
            </p:cNvPr>
            <p:cNvSpPr txBox="1"/>
            <p:nvPr/>
          </p:nvSpPr>
          <p:spPr>
            <a:xfrm>
              <a:off x="705822" y="794348"/>
              <a:ext cx="5190566" cy="9553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Lập và hoàn thiện bảng (theo gợi ý dưới đây) về những biểu hiện chứng tỏ Thành phố Hồ Chí Minh là một trung tâm kinh tế, văn hóa, giáo dục của đất nước.</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B575913-B6C6-725D-7A39-AE813467B6B7}"/>
                </a:ext>
              </a:extLst>
            </p:cNvPr>
            <p:cNvSpPr/>
            <p:nvPr/>
          </p:nvSpPr>
          <p:spPr>
            <a:xfrm>
              <a:off x="645458" y="726141"/>
              <a:ext cx="5190566" cy="1061683"/>
            </a:xfrm>
            <a:prstGeom prst="roundRect">
              <a:avLst>
                <a:gd name="adj" fmla="val 50000"/>
              </a:avLst>
            </a:prstGeom>
            <a:noFill/>
            <a:ln w="28575">
              <a:solidFill>
                <a:srgbClr val="BC54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6" name="Picture 5">
            <a:extLst>
              <a:ext uri="{FF2B5EF4-FFF2-40B4-BE49-F238E27FC236}">
                <a16:creationId xmlns:a16="http://schemas.microsoft.com/office/drawing/2014/main" id="{105127CC-BCE2-8B23-F8E0-41A175F05972}"/>
              </a:ext>
            </a:extLst>
          </p:cNvPr>
          <p:cNvPicPr>
            <a:picLocks noChangeAspect="1"/>
          </p:cNvPicPr>
          <p:nvPr/>
        </p:nvPicPr>
        <p:blipFill>
          <a:blip r:embed="rId2"/>
          <a:stretch>
            <a:fillRect/>
          </a:stretch>
        </p:blipFill>
        <p:spPr>
          <a:xfrm>
            <a:off x="1376362" y="2176462"/>
            <a:ext cx="9084716" cy="3567113"/>
          </a:xfrm>
          <a:prstGeom prst="rect">
            <a:avLst/>
          </a:prstGeom>
        </p:spPr>
      </p:pic>
    </p:spTree>
    <p:extLst>
      <p:ext uri="{BB962C8B-B14F-4D97-AF65-F5344CB8AC3E}">
        <p14:creationId xmlns:p14="http://schemas.microsoft.com/office/powerpoint/2010/main" val="372453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0997D3-280A-433B-E3C6-3B3692B21D80}"/>
              </a:ext>
            </a:extLst>
          </p:cNvPr>
          <p:cNvGraphicFramePr>
            <a:graphicFrameLocks noGrp="1"/>
          </p:cNvGraphicFramePr>
          <p:nvPr>
            <p:extLst>
              <p:ext uri="{D42A27DB-BD31-4B8C-83A1-F6EECF244321}">
                <p14:modId xmlns:p14="http://schemas.microsoft.com/office/powerpoint/2010/main" val="2133830099"/>
              </p:ext>
            </p:extLst>
          </p:nvPr>
        </p:nvGraphicFramePr>
        <p:xfrm>
          <a:off x="685800" y="1037748"/>
          <a:ext cx="10515600" cy="4753451"/>
        </p:xfrm>
        <a:graphic>
          <a:graphicData uri="http://schemas.openxmlformats.org/drawingml/2006/table">
            <a:tbl>
              <a:tblPr/>
              <a:tblGrid>
                <a:gridCol w="1009650">
                  <a:extLst>
                    <a:ext uri="{9D8B030D-6E8A-4147-A177-3AD203B41FA5}">
                      <a16:colId xmlns:a16="http://schemas.microsoft.com/office/drawing/2014/main" val="196758990"/>
                    </a:ext>
                  </a:extLst>
                </a:gridCol>
                <a:gridCol w="1895475">
                  <a:extLst>
                    <a:ext uri="{9D8B030D-6E8A-4147-A177-3AD203B41FA5}">
                      <a16:colId xmlns:a16="http://schemas.microsoft.com/office/drawing/2014/main" val="1790505104"/>
                    </a:ext>
                  </a:extLst>
                </a:gridCol>
                <a:gridCol w="7610475">
                  <a:extLst>
                    <a:ext uri="{9D8B030D-6E8A-4147-A177-3AD203B41FA5}">
                      <a16:colId xmlns:a16="http://schemas.microsoft.com/office/drawing/2014/main" val="3507426381"/>
                    </a:ext>
                  </a:extLst>
                </a:gridCol>
              </a:tblGrid>
              <a:tr h="483180">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TT</a:t>
                      </a:r>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Lĩnh vực</a:t>
                      </a:r>
                      <a:endParaRPr lang="en-US" sz="240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Biểu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97450143"/>
                  </a:ext>
                </a:extLst>
              </a:tr>
              <a:tr h="1540954">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Kinh tế</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63610574"/>
                  </a:ext>
                </a:extLst>
              </a:tr>
              <a:tr h="1188363">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2</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Văn hóa</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50515066"/>
                  </a:ext>
                </a:extLst>
              </a:tr>
              <a:tr h="1540954">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3</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Giáo dục</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54804224"/>
                  </a:ext>
                </a:extLst>
              </a:tr>
            </a:tbl>
          </a:graphicData>
        </a:graphic>
      </p:graphicFrame>
      <p:sp>
        <p:nvSpPr>
          <p:cNvPr id="5" name="TextBox 4">
            <a:extLst>
              <a:ext uri="{FF2B5EF4-FFF2-40B4-BE49-F238E27FC236}">
                <a16:creationId xmlns:a16="http://schemas.microsoft.com/office/drawing/2014/main" id="{10029953-47AC-FEDE-9E4E-ECF2E9F18966}"/>
              </a:ext>
            </a:extLst>
          </p:cNvPr>
          <p:cNvSpPr txBox="1"/>
          <p:nvPr/>
        </p:nvSpPr>
        <p:spPr>
          <a:xfrm>
            <a:off x="3762375" y="1628775"/>
            <a:ext cx="7296150" cy="1384995"/>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Tập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rất</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nhiều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nghiệp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lớn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nghệ</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cao</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nhiều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ngân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hàng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tâm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tài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chính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lớn</a:t>
            </a:r>
            <a:r>
              <a:rPr lang="en-US" sz="2800" b="0" i="0" dirty="0">
                <a:solidFill>
                  <a:srgbClr val="FF0000"/>
                </a:solidFill>
                <a:effectLst/>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9468877-76C1-9D26-914C-3CCA6CB20C44}"/>
              </a:ext>
            </a:extLst>
          </p:cNvPr>
          <p:cNvSpPr txBox="1"/>
          <p:nvPr/>
        </p:nvSpPr>
        <p:spPr>
          <a:xfrm>
            <a:off x="3762375" y="3228975"/>
            <a:ext cx="7296150" cy="954107"/>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Có nhiều di tích lịch sử - văn hóa, bảo tàng và các khu vui chơi giải trí lớn,…</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4D9E100-38F1-4F01-A8D2-25CB517D4483}"/>
              </a:ext>
            </a:extLst>
          </p:cNvPr>
          <p:cNvSpPr txBox="1"/>
          <p:nvPr/>
        </p:nvSpPr>
        <p:spPr>
          <a:xfrm>
            <a:off x="3714750" y="4305300"/>
            <a:ext cx="7296150" cy="1384995"/>
          </a:xfrm>
          <a:prstGeom prst="rect">
            <a:avLst/>
          </a:prstGeom>
          <a:noFill/>
        </p:spPr>
        <p:txBody>
          <a:bodyPr wrap="square" rtlCol="0">
            <a:spAutoFit/>
          </a:bodyPr>
          <a:lstStyle/>
          <a:p>
            <a:pPr algn="just"/>
            <a:r>
              <a:rPr lang="vi-VN" sz="2800">
                <a:solidFill>
                  <a:srgbClr val="FF0000"/>
                </a:solidFill>
                <a:latin typeface="Cambria" panose="02040503050406030204" pitchFamily="18" charset="0"/>
                <a:ea typeface="Cambria" panose="02040503050406030204" pitchFamily="18" charset="0"/>
              </a:rPr>
              <a:t>- Là một trong hai trung tâm giáo dục, khoa học và công nghệ lớn của đất nước với nhiều trường đại học và viện nghiên cứu,...</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965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5B384823-9A3E-DCEA-11D0-754F39CA4CD9}"/>
              </a:ext>
            </a:extLst>
          </p:cNvPr>
          <p:cNvPicPr>
            <a:picLocks noChangeAspect="1"/>
          </p:cNvPicPr>
          <p:nvPr/>
        </p:nvPicPr>
        <p:blipFill>
          <a:blip r:embed="rId4"/>
          <a:stretch>
            <a:fillRect/>
          </a:stretch>
        </p:blipFill>
        <p:spPr>
          <a:xfrm>
            <a:off x="1122866" y="710480"/>
            <a:ext cx="7431668" cy="1950889"/>
          </a:xfrm>
          <a:prstGeom prst="rect">
            <a:avLst/>
          </a:prstGeom>
        </p:spPr>
      </p:pic>
    </p:spTree>
    <p:extLst>
      <p:ext uri="{BB962C8B-B14F-4D97-AF65-F5344CB8AC3E}">
        <p14:creationId xmlns:p14="http://schemas.microsoft.com/office/powerpoint/2010/main" val="264319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917574" y="208077"/>
            <a:ext cx="10651573" cy="1527755"/>
            <a:chOff x="917574" y="208077"/>
            <a:chExt cx="10651573" cy="1527755"/>
          </a:xfrm>
        </p:grpSpPr>
        <p:sp>
          <p:nvSpPr>
            <p:cNvPr id="11" name="Rounded Rectangle 10"/>
            <p:cNvSpPr/>
            <p:nvPr/>
          </p:nvSpPr>
          <p:spPr>
            <a:xfrm>
              <a:off x="917574" y="208077"/>
              <a:ext cx="10651573" cy="15277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1342105" y="481328"/>
              <a:ext cx="97967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phố</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Hồ</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Chí Minh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nằm</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ở?</a:t>
              </a:r>
              <a:endParaRPr kumimoji="0" lang="vi-VN"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996449" y="2086094"/>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Calibri" pitchFamily="34" charset="0"/>
              </a:rPr>
              <a:t>Trung du </a:t>
            </a:r>
            <a:r>
              <a:rPr lang="en-US" sz="4000" b="1" dirty="0" err="1">
                <a:solidFill>
                  <a:prstClr val="black"/>
                </a:solidFill>
                <a:latin typeface="Arial" panose="020B0604020202020204" pitchFamily="34" charset="0"/>
                <a:cs typeface="Calibri" pitchFamily="34" charset="0"/>
              </a:rPr>
              <a:t>và</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miền</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núi</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Bắc</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Bộ</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0" name="TextBox 9"/>
          <p:cNvSpPr txBox="1"/>
          <p:nvPr/>
        </p:nvSpPr>
        <p:spPr>
          <a:xfrm>
            <a:off x="1026635" y="3112565"/>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Arial" panose="020B0604020202020204" pitchFamily="34" charset="0"/>
                <a:cs typeface="Calibri" pitchFamily="34" charset="0"/>
              </a:rPr>
              <a:t>Đông</a:t>
            </a:r>
            <a:r>
              <a:rPr lang="en-US" sz="4000" b="1" dirty="0">
                <a:solidFill>
                  <a:prstClr val="black"/>
                </a:solidFill>
                <a:latin typeface="Arial" panose="020B0604020202020204" pitchFamily="34" charset="0"/>
                <a:cs typeface="Calibri" pitchFamily="34" charset="0"/>
              </a:rPr>
              <a:t> Nam </a:t>
            </a:r>
            <a:r>
              <a:rPr lang="en-US" sz="4000" b="1" dirty="0" err="1">
                <a:solidFill>
                  <a:prstClr val="black"/>
                </a:solidFill>
                <a:latin typeface="Arial" panose="020B0604020202020204" pitchFamily="34" charset="0"/>
                <a:cs typeface="Calibri" pitchFamily="34" charset="0"/>
              </a:rPr>
              <a:t>Bộ</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2" name="TextBox 11"/>
          <p:cNvSpPr txBox="1"/>
          <p:nvPr/>
        </p:nvSpPr>
        <p:spPr>
          <a:xfrm>
            <a:off x="1026635" y="4139037"/>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itchFamily="34" charset="0"/>
              </a:rPr>
              <a:t>Duyên</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Hải</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Miền</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Trung</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3" name="TextBox 12"/>
          <p:cNvSpPr txBox="1"/>
          <p:nvPr/>
        </p:nvSpPr>
        <p:spPr>
          <a:xfrm>
            <a:off x="996448" y="5196454"/>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itchFamily="34" charset="0"/>
              </a:rPr>
              <a:t>Tây</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Nguyên</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9" name="Oval 8">
            <a:extLst>
              <a:ext uri="{FF2B5EF4-FFF2-40B4-BE49-F238E27FC236}">
                <a16:creationId xmlns:a16="http://schemas.microsoft.com/office/drawing/2014/main" id="{817A5BB1-39C4-B425-7CDE-78F0DECBF485}"/>
              </a:ext>
            </a:extLst>
          </p:cNvPr>
          <p:cNvSpPr/>
          <p:nvPr/>
        </p:nvSpPr>
        <p:spPr>
          <a:xfrm>
            <a:off x="252842" y="2038903"/>
            <a:ext cx="765447" cy="765447"/>
          </a:xfrm>
          <a:prstGeom prst="ellipse">
            <a:avLst/>
          </a:prstGeom>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14" name="Oval 13">
            <a:extLst>
              <a:ext uri="{FF2B5EF4-FFF2-40B4-BE49-F238E27FC236}">
                <a16:creationId xmlns:a16="http://schemas.microsoft.com/office/drawing/2014/main" id="{0E482AD4-3350-5563-0560-E35FD9903706}"/>
              </a:ext>
            </a:extLst>
          </p:cNvPr>
          <p:cNvSpPr/>
          <p:nvPr/>
        </p:nvSpPr>
        <p:spPr>
          <a:xfrm>
            <a:off x="252842" y="3110708"/>
            <a:ext cx="765447" cy="765447"/>
          </a:xfrm>
          <a:prstGeom prst="ellipse">
            <a:avLst/>
          </a:prstGeom>
          <a:solidFill>
            <a:srgbClr val="FFAA2B"/>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15" name="Oval 14">
            <a:extLst>
              <a:ext uri="{FF2B5EF4-FFF2-40B4-BE49-F238E27FC236}">
                <a16:creationId xmlns:a16="http://schemas.microsoft.com/office/drawing/2014/main" id="{F6012987-E98E-4CCD-85BB-3594F64FED0E}"/>
              </a:ext>
            </a:extLst>
          </p:cNvPr>
          <p:cNvSpPr/>
          <p:nvPr/>
        </p:nvSpPr>
        <p:spPr>
          <a:xfrm>
            <a:off x="252842" y="4103001"/>
            <a:ext cx="765447" cy="765447"/>
          </a:xfrm>
          <a:prstGeom prst="ellipse">
            <a:avLst/>
          </a:prstGeom>
          <a:solidFill>
            <a:srgbClr val="15C2FF"/>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16" name="Oval 15">
            <a:extLst>
              <a:ext uri="{FF2B5EF4-FFF2-40B4-BE49-F238E27FC236}">
                <a16:creationId xmlns:a16="http://schemas.microsoft.com/office/drawing/2014/main" id="{14958249-B0F2-F471-8A54-D7951398BC61}"/>
              </a:ext>
            </a:extLst>
          </p:cNvPr>
          <p:cNvSpPr/>
          <p:nvPr/>
        </p:nvSpPr>
        <p:spPr>
          <a:xfrm>
            <a:off x="252842" y="5135050"/>
            <a:ext cx="765447" cy="765447"/>
          </a:xfrm>
          <a:prstGeom prst="ellipse">
            <a:avLst/>
          </a:prstGeom>
          <a:solidFill>
            <a:srgbClr val="7030A0"/>
          </a:solid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D</a:t>
            </a:r>
          </a:p>
        </p:txBody>
      </p:sp>
      <p:pic>
        <p:nvPicPr>
          <p:cNvPr id="17" name="Graphic 16">
            <a:extLst>
              <a:ext uri="{FF2B5EF4-FFF2-40B4-BE49-F238E27FC236}">
                <a16:creationId xmlns:a16="http://schemas.microsoft.com/office/drawing/2014/main" id="{9C407913-E116-DBB3-3BC8-6EA111C61E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205954" y="2197138"/>
            <a:ext cx="2986046" cy="3883797"/>
          </a:xfrm>
          <a:prstGeom prst="rect">
            <a:avLst/>
          </a:prstGeom>
        </p:spPr>
      </p:pic>
    </p:spTree>
    <p:extLst>
      <p:ext uri="{BB962C8B-B14F-4D97-AF65-F5344CB8AC3E}">
        <p14:creationId xmlns:p14="http://schemas.microsoft.com/office/powerpoint/2010/main" val="241583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2"/>
                                        </p:tgtEl>
                                        <p:attrNameLst>
                                          <p:attrName>ppt_x</p:attrName>
                                        </p:attrNameLst>
                                      </p:cBhvr>
                                      <p:tavLst>
                                        <p:tav tm="0">
                                          <p:val>
                                            <p:strVal val="ppt_x"/>
                                          </p:val>
                                        </p:tav>
                                        <p:tav tm="100000">
                                          <p:val>
                                            <p:strVal val="ppt_x"/>
                                          </p:val>
                                        </p:tav>
                                      </p:tavLst>
                                    </p:anim>
                                    <p:anim calcmode="lin" valueType="num">
                                      <p:cBhvr additive="base">
                                        <p:cTn id="48" dur="500"/>
                                        <p:tgtEl>
                                          <p:spTgt spid="22"/>
                                        </p:tgtEl>
                                        <p:attrNameLst>
                                          <p:attrName>ppt_y</p:attrName>
                                        </p:attrNameLst>
                                      </p:cBhvr>
                                      <p:tavLst>
                                        <p:tav tm="0">
                                          <p:val>
                                            <p:strVal val="ppt_y"/>
                                          </p:val>
                                        </p:tav>
                                        <p:tav tm="100000">
                                          <p:val>
                                            <p:strVal val="1+ppt_h/2"/>
                                          </p:val>
                                        </p:tav>
                                      </p:tavLst>
                                    </p:anim>
                                    <p:set>
                                      <p:cBhvr>
                                        <p:cTn id="49" dur="1" fill="hold">
                                          <p:stCondLst>
                                            <p:cond delay="499"/>
                                          </p:stCondLst>
                                        </p:cTn>
                                        <p:tgtEl>
                                          <p:spTgt spid="22"/>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2"/>
                                        </p:tgtEl>
                                        <p:attrNameLst>
                                          <p:attrName>ppt_x</p:attrName>
                                        </p:attrNameLst>
                                      </p:cBhvr>
                                      <p:tavLst>
                                        <p:tav tm="0">
                                          <p:val>
                                            <p:strVal val="ppt_x"/>
                                          </p:val>
                                        </p:tav>
                                        <p:tav tm="100000">
                                          <p:val>
                                            <p:strVal val="ppt_x"/>
                                          </p:val>
                                        </p:tav>
                                      </p:tavLst>
                                    </p:anim>
                                    <p:anim calcmode="lin" valueType="num">
                                      <p:cBhvr additive="base">
                                        <p:cTn id="52" dur="500"/>
                                        <p:tgtEl>
                                          <p:spTgt spid="12"/>
                                        </p:tgtEl>
                                        <p:attrNameLst>
                                          <p:attrName>ppt_y</p:attrName>
                                        </p:attrNameLst>
                                      </p:cBhvr>
                                      <p:tavLst>
                                        <p:tav tm="0">
                                          <p:val>
                                            <p:strVal val="ppt_y"/>
                                          </p:val>
                                        </p:tav>
                                        <p:tav tm="100000">
                                          <p:val>
                                            <p:strVal val="1+ppt_h/2"/>
                                          </p:val>
                                        </p:tav>
                                      </p:tavLst>
                                    </p:anim>
                                    <p:set>
                                      <p:cBhvr>
                                        <p:cTn id="53" dur="1" fill="hold">
                                          <p:stCondLst>
                                            <p:cond delay="499"/>
                                          </p:stCondLst>
                                        </p:cTn>
                                        <p:tgtEl>
                                          <p:spTgt spid="12"/>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13"/>
                                        </p:tgtEl>
                                        <p:attrNameLst>
                                          <p:attrName>ppt_x</p:attrName>
                                        </p:attrNameLst>
                                      </p:cBhvr>
                                      <p:tavLst>
                                        <p:tav tm="0">
                                          <p:val>
                                            <p:strVal val="ppt_x"/>
                                          </p:val>
                                        </p:tav>
                                        <p:tav tm="100000">
                                          <p:val>
                                            <p:strVal val="ppt_x"/>
                                          </p:val>
                                        </p:tav>
                                      </p:tavLst>
                                    </p:anim>
                                    <p:anim calcmode="lin" valueType="num">
                                      <p:cBhvr additive="base">
                                        <p:cTn id="56" dur="500"/>
                                        <p:tgtEl>
                                          <p:spTgt spid="13"/>
                                        </p:tgtEl>
                                        <p:attrNameLst>
                                          <p:attrName>ppt_y</p:attrName>
                                        </p:attrNameLst>
                                      </p:cBhvr>
                                      <p:tavLst>
                                        <p:tav tm="0">
                                          <p:val>
                                            <p:strVal val="ppt_y"/>
                                          </p:val>
                                        </p:tav>
                                        <p:tav tm="100000">
                                          <p:val>
                                            <p:strVal val="1+ppt_h/2"/>
                                          </p:val>
                                        </p:tav>
                                      </p:tavLst>
                                    </p:anim>
                                    <p:set>
                                      <p:cBhvr>
                                        <p:cTn id="57" dur="1" fill="hold">
                                          <p:stCondLst>
                                            <p:cond delay="499"/>
                                          </p:stCondLst>
                                        </p:cTn>
                                        <p:tgtEl>
                                          <p:spTgt spid="13"/>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9"/>
                                        </p:tgtEl>
                                        <p:attrNameLst>
                                          <p:attrName>ppt_x</p:attrName>
                                        </p:attrNameLst>
                                      </p:cBhvr>
                                      <p:tavLst>
                                        <p:tav tm="0">
                                          <p:val>
                                            <p:strVal val="ppt_x"/>
                                          </p:val>
                                        </p:tav>
                                        <p:tav tm="100000">
                                          <p:val>
                                            <p:strVal val="ppt_x"/>
                                          </p:val>
                                        </p:tav>
                                      </p:tavLst>
                                    </p:anim>
                                    <p:anim calcmode="lin" valueType="num">
                                      <p:cBhvr additive="base">
                                        <p:cTn id="60" dur="500"/>
                                        <p:tgtEl>
                                          <p:spTgt spid="9"/>
                                        </p:tgtEl>
                                        <p:attrNameLst>
                                          <p:attrName>ppt_y</p:attrName>
                                        </p:attrNameLst>
                                      </p:cBhvr>
                                      <p:tavLst>
                                        <p:tav tm="0">
                                          <p:val>
                                            <p:strVal val="ppt_y"/>
                                          </p:val>
                                        </p:tav>
                                        <p:tav tm="100000">
                                          <p:val>
                                            <p:strVal val="1+ppt_h/2"/>
                                          </p:val>
                                        </p:tav>
                                      </p:tavLst>
                                    </p:anim>
                                    <p:set>
                                      <p:cBhvr>
                                        <p:cTn id="61" dur="1" fill="hold">
                                          <p:stCondLst>
                                            <p:cond delay="499"/>
                                          </p:stCondLst>
                                        </p:cTn>
                                        <p:tgtEl>
                                          <p:spTgt spid="9"/>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16"/>
                                        </p:tgtEl>
                                        <p:attrNameLst>
                                          <p:attrName>ppt_x</p:attrName>
                                        </p:attrNameLst>
                                      </p:cBhvr>
                                      <p:tavLst>
                                        <p:tav tm="0">
                                          <p:val>
                                            <p:strVal val="ppt_x"/>
                                          </p:val>
                                        </p:tav>
                                        <p:tav tm="100000">
                                          <p:val>
                                            <p:strVal val="ppt_x"/>
                                          </p:val>
                                        </p:tav>
                                      </p:tavLst>
                                    </p:anim>
                                    <p:anim calcmode="lin" valueType="num">
                                      <p:cBhvr additive="base">
                                        <p:cTn id="68" dur="500"/>
                                        <p:tgtEl>
                                          <p:spTgt spid="16"/>
                                        </p:tgtEl>
                                        <p:attrNameLst>
                                          <p:attrName>ppt_y</p:attrName>
                                        </p:attrNameLst>
                                      </p:cBhvr>
                                      <p:tavLst>
                                        <p:tav tm="0">
                                          <p:val>
                                            <p:strVal val="ppt_y"/>
                                          </p:val>
                                        </p:tav>
                                        <p:tav tm="100000">
                                          <p:val>
                                            <p:strVal val="1+ppt_h/2"/>
                                          </p:val>
                                        </p:tav>
                                      </p:tavLst>
                                    </p:anim>
                                    <p:set>
                                      <p:cBhvr>
                                        <p:cTn id="69" dur="1" fill="hold">
                                          <p:stCondLst>
                                            <p:cond delay="499"/>
                                          </p:stCondLst>
                                        </p:cTn>
                                        <p:tgtEl>
                                          <p:spTgt spid="16"/>
                                        </p:tgtEl>
                                        <p:attrNameLst>
                                          <p:attrName>style.visibility</p:attrName>
                                        </p:attrNameLst>
                                      </p:cBhvr>
                                      <p:to>
                                        <p:strVal val="hidden"/>
                                      </p:to>
                                    </p:set>
                                  </p:childTnLst>
                                </p:cTn>
                              </p:par>
                              <p:par>
                                <p:cTn id="70" presetID="42"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0" grpId="0" animBg="1"/>
      <p:bldP spid="12" grpId="0" animBg="1"/>
      <p:bldP spid="12" grpId="1" animBg="1"/>
      <p:bldP spid="13" grpId="0" animBg="1"/>
      <p:bldP spid="13" grpId="1" animBg="1"/>
      <p:bldP spid="9" grpId="0" animBg="1"/>
      <p:bldP spid="9" grpId="1" animBg="1"/>
      <p:bldP spid="14" grpId="0" animBg="1"/>
      <p:bldP spid="15" grpId="0" animBg="1"/>
      <p:bldP spid="15" grpId="1" animBg="1"/>
      <p:bldP spid="16" grpId="0" animBg="1"/>
      <p:bldP spid="1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994748" y="515998"/>
              <a:ext cx="977692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 </a:t>
              </a:r>
              <a:r>
                <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Viết một đoạn văn ngắn (5 - 7 câu) thể hiện mong muốn của em về Thành phố Hồ Chí Minh trong tương lai.</a:t>
              </a:r>
              <a:endParaRPr kumimoji="0" lang="vi-VN"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25968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1004273" y="277873"/>
              <a:ext cx="977692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a:t>
              </a: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Đóng vai hướng dẫn viên du lịch, giới thiệu về một di tích lịch sử - văn hóa, danh lam thắng cảnh hoặc một địa danh của Thành phố Hồ Chí Minh mà em ấn tượng nhất (theo gợi ý dưới đây).</a:t>
              </a:r>
              <a:endParaRPr kumimoji="0" lang="vi-VN"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974" y="2169512"/>
            <a:ext cx="2713521" cy="4302869"/>
          </a:xfrm>
          <a:prstGeom prst="rect">
            <a:avLst/>
          </a:prstGeom>
        </p:spPr>
      </p:pic>
      <p:sp>
        <p:nvSpPr>
          <p:cNvPr id="2" name="Rectangle: Rounded Corners 1">
            <a:extLst>
              <a:ext uri="{FF2B5EF4-FFF2-40B4-BE49-F238E27FC236}">
                <a16:creationId xmlns:a16="http://schemas.microsoft.com/office/drawing/2014/main" id="{426BD610-5D2D-09B4-E8C2-1BC396237E39}"/>
              </a:ext>
            </a:extLst>
          </p:cNvPr>
          <p:cNvSpPr/>
          <p:nvPr/>
        </p:nvSpPr>
        <p:spPr>
          <a:xfrm>
            <a:off x="4029075" y="3000375"/>
            <a:ext cx="6496050" cy="149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Tên</a:t>
            </a:r>
            <a:r>
              <a:rPr lang="en-US" sz="2400" b="1" dirty="0">
                <a:latin typeface="Cambria" panose="02040503050406030204" pitchFamily="18" charset="0"/>
                <a:ea typeface="Cambria" panose="02040503050406030204" pitchFamily="18" charset="0"/>
              </a:rPr>
              <a:t> di </a:t>
            </a:r>
            <a:r>
              <a:rPr lang="en-US" sz="2400" b="1" dirty="0" err="1">
                <a:latin typeface="Cambria" panose="02040503050406030204" pitchFamily="18" charset="0"/>
                <a:ea typeface="Cambria" panose="02040503050406030204" pitchFamily="18" charset="0"/>
              </a:rPr>
              <a:t>tích</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danh</a:t>
            </a:r>
            <a:r>
              <a:rPr lang="en-US" sz="2400" b="1"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điểm</a:t>
            </a:r>
            <a:r>
              <a:rPr lang="en-US" sz="2400" b="1"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Nét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nổi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bật</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đặc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sắc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về</a:t>
            </a:r>
            <a:r>
              <a:rPr lang="en-US" sz="2400" b="1" dirty="0">
                <a:latin typeface="Cambria" panose="02040503050406030204" pitchFamily="18" charset="0"/>
                <a:ea typeface="Cambria" panose="02040503050406030204" pitchFamily="18" charset="0"/>
              </a:rPr>
              <a:t> di </a:t>
            </a:r>
            <a:r>
              <a:rPr lang="en-US" sz="2400" b="1" dirty="0" err="1">
                <a:latin typeface="Cambria" panose="02040503050406030204" pitchFamily="18" charset="0"/>
                <a:ea typeface="Cambria" panose="02040503050406030204" pitchFamily="18" charset="0"/>
              </a:rPr>
              <a:t>tích</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đó</a:t>
            </a:r>
            <a:r>
              <a:rPr lang="en-US" sz="2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558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235087" y="108684"/>
            <a:ext cx="11728449" cy="2309420"/>
            <a:chOff x="155575" y="208077"/>
            <a:chExt cx="11728449" cy="2309420"/>
          </a:xfrm>
        </p:grpSpPr>
        <p:sp>
          <p:nvSpPr>
            <p:cNvPr id="11" name="Rounded Rectangle 10"/>
            <p:cNvSpPr/>
            <p:nvPr/>
          </p:nvSpPr>
          <p:spPr>
            <a:xfrm>
              <a:off x="155575" y="208077"/>
              <a:ext cx="11728449"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501513" y="448793"/>
              <a:ext cx="109632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Nguyễn</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Tất</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Thành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ra</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đi</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tìm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đường</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cứu</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nước</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năm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bao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nhiêu</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kumimoji="0" lang="vi-VN"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996449" y="2583048"/>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1921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0" name="TextBox 9"/>
          <p:cNvSpPr txBox="1"/>
          <p:nvPr/>
        </p:nvSpPr>
        <p:spPr>
          <a:xfrm>
            <a:off x="1026635" y="3609519"/>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1991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2" name="TextBox 11"/>
          <p:cNvSpPr txBox="1"/>
          <p:nvPr/>
        </p:nvSpPr>
        <p:spPr>
          <a:xfrm>
            <a:off x="1026635" y="4635991"/>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1911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9" name="Oval 8">
            <a:extLst>
              <a:ext uri="{FF2B5EF4-FFF2-40B4-BE49-F238E27FC236}">
                <a16:creationId xmlns:a16="http://schemas.microsoft.com/office/drawing/2014/main" id="{817A5BB1-39C4-B425-7CDE-78F0DECBF485}"/>
              </a:ext>
            </a:extLst>
          </p:cNvPr>
          <p:cNvSpPr/>
          <p:nvPr/>
        </p:nvSpPr>
        <p:spPr>
          <a:xfrm>
            <a:off x="252842" y="2535857"/>
            <a:ext cx="765447" cy="765447"/>
          </a:xfrm>
          <a:prstGeom prst="ellipse">
            <a:avLst/>
          </a:prstGeom>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14" name="Oval 13">
            <a:extLst>
              <a:ext uri="{FF2B5EF4-FFF2-40B4-BE49-F238E27FC236}">
                <a16:creationId xmlns:a16="http://schemas.microsoft.com/office/drawing/2014/main" id="{0E482AD4-3350-5563-0560-E35FD9903706}"/>
              </a:ext>
            </a:extLst>
          </p:cNvPr>
          <p:cNvSpPr/>
          <p:nvPr/>
        </p:nvSpPr>
        <p:spPr>
          <a:xfrm>
            <a:off x="252842" y="3607662"/>
            <a:ext cx="765447" cy="765447"/>
          </a:xfrm>
          <a:prstGeom prst="ellipse">
            <a:avLst/>
          </a:prstGeom>
          <a:solidFill>
            <a:srgbClr val="FFAA2B"/>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15" name="Oval 14">
            <a:extLst>
              <a:ext uri="{FF2B5EF4-FFF2-40B4-BE49-F238E27FC236}">
                <a16:creationId xmlns:a16="http://schemas.microsoft.com/office/drawing/2014/main" id="{F6012987-E98E-4CCD-85BB-3594F64FED0E}"/>
              </a:ext>
            </a:extLst>
          </p:cNvPr>
          <p:cNvSpPr/>
          <p:nvPr/>
        </p:nvSpPr>
        <p:spPr>
          <a:xfrm>
            <a:off x="252842" y="4599955"/>
            <a:ext cx="765447" cy="765447"/>
          </a:xfrm>
          <a:prstGeom prst="ellipse">
            <a:avLst/>
          </a:prstGeom>
          <a:solidFill>
            <a:srgbClr val="15C2FF"/>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6" name="Graphic 5">
            <a:extLst>
              <a:ext uri="{FF2B5EF4-FFF2-40B4-BE49-F238E27FC236}">
                <a16:creationId xmlns:a16="http://schemas.microsoft.com/office/drawing/2014/main" id="{3FEBEFEB-7DD9-F6F3-CCF8-9801C55E1B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97732" y="2222009"/>
            <a:ext cx="3345561" cy="4244893"/>
          </a:xfrm>
          <a:prstGeom prst="rect">
            <a:avLst/>
          </a:prstGeom>
        </p:spPr>
      </p:pic>
    </p:spTree>
    <p:extLst>
      <p:ext uri="{BB962C8B-B14F-4D97-AF65-F5344CB8AC3E}">
        <p14:creationId xmlns:p14="http://schemas.microsoft.com/office/powerpoint/2010/main" val="127738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22"/>
                                        </p:tgtEl>
                                        <p:attrNameLst>
                                          <p:attrName>ppt_x</p:attrName>
                                        </p:attrNameLst>
                                      </p:cBhvr>
                                      <p:tavLst>
                                        <p:tav tm="0">
                                          <p:val>
                                            <p:strVal val="ppt_x"/>
                                          </p:val>
                                        </p:tav>
                                        <p:tav tm="100000">
                                          <p:val>
                                            <p:strVal val="ppt_x"/>
                                          </p:val>
                                        </p:tav>
                                      </p:tavLst>
                                    </p:anim>
                                    <p:anim calcmode="lin" valueType="num">
                                      <p:cBhvr additive="base">
                                        <p:cTn id="40" dur="500"/>
                                        <p:tgtEl>
                                          <p:spTgt spid="22"/>
                                        </p:tgtEl>
                                        <p:attrNameLst>
                                          <p:attrName>ppt_y</p:attrName>
                                        </p:attrNameLst>
                                      </p:cBhvr>
                                      <p:tavLst>
                                        <p:tav tm="0">
                                          <p:val>
                                            <p:strVal val="ppt_y"/>
                                          </p:val>
                                        </p:tav>
                                        <p:tav tm="100000">
                                          <p:val>
                                            <p:strVal val="1+ppt_h/2"/>
                                          </p:val>
                                        </p:tav>
                                      </p:tavLst>
                                    </p:anim>
                                    <p:set>
                                      <p:cBhvr>
                                        <p:cTn id="41" dur="1" fill="hold">
                                          <p:stCondLst>
                                            <p:cond delay="499"/>
                                          </p:stCondLst>
                                        </p:cTn>
                                        <p:tgtEl>
                                          <p:spTgt spid="22"/>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10"/>
                                        </p:tgtEl>
                                        <p:attrNameLst>
                                          <p:attrName>ppt_x</p:attrName>
                                        </p:attrNameLst>
                                      </p:cBhvr>
                                      <p:tavLst>
                                        <p:tav tm="0">
                                          <p:val>
                                            <p:strVal val="ppt_x"/>
                                          </p:val>
                                        </p:tav>
                                        <p:tav tm="100000">
                                          <p:val>
                                            <p:strVal val="ppt_x"/>
                                          </p:val>
                                        </p:tav>
                                      </p:tavLst>
                                    </p:anim>
                                    <p:anim calcmode="lin" valueType="num">
                                      <p:cBhvr additive="base">
                                        <p:cTn id="48" dur="500"/>
                                        <p:tgtEl>
                                          <p:spTgt spid="10"/>
                                        </p:tgtEl>
                                        <p:attrNameLst>
                                          <p:attrName>ppt_y</p:attrName>
                                        </p:attrNameLst>
                                      </p:cBhvr>
                                      <p:tavLst>
                                        <p:tav tm="0">
                                          <p:val>
                                            <p:strVal val="ppt_y"/>
                                          </p:val>
                                        </p:tav>
                                        <p:tav tm="100000">
                                          <p:val>
                                            <p:strVal val="1+ppt_h/2"/>
                                          </p:val>
                                        </p:tav>
                                      </p:tavLst>
                                    </p:anim>
                                    <p:set>
                                      <p:cBhvr>
                                        <p:cTn id="49" dur="1" fill="hold">
                                          <p:stCondLst>
                                            <p:cond delay="499"/>
                                          </p:stCondLst>
                                        </p:cTn>
                                        <p:tgtEl>
                                          <p:spTgt spid="10"/>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4"/>
                                        </p:tgtEl>
                                        <p:attrNameLst>
                                          <p:attrName>ppt_x</p:attrName>
                                        </p:attrNameLst>
                                      </p:cBhvr>
                                      <p:tavLst>
                                        <p:tav tm="0">
                                          <p:val>
                                            <p:strVal val="ppt_x"/>
                                          </p:val>
                                        </p:tav>
                                        <p:tav tm="100000">
                                          <p:val>
                                            <p:strVal val="ppt_x"/>
                                          </p:val>
                                        </p:tav>
                                      </p:tavLst>
                                    </p:anim>
                                    <p:anim calcmode="lin" valueType="num">
                                      <p:cBhvr additive="base">
                                        <p:cTn id="52" dur="500"/>
                                        <p:tgtEl>
                                          <p:spTgt spid="14"/>
                                        </p:tgtEl>
                                        <p:attrNameLst>
                                          <p:attrName>ppt_y</p:attrName>
                                        </p:attrNameLst>
                                      </p:cBhvr>
                                      <p:tavLst>
                                        <p:tav tm="0">
                                          <p:val>
                                            <p:strVal val="ppt_y"/>
                                          </p:val>
                                        </p:tav>
                                        <p:tav tm="100000">
                                          <p:val>
                                            <p:strVal val="1+ppt_h/2"/>
                                          </p:val>
                                        </p:tav>
                                      </p:tavLst>
                                    </p:anim>
                                    <p:set>
                                      <p:cBhvr>
                                        <p:cTn id="53" dur="1" fill="hold">
                                          <p:stCondLst>
                                            <p:cond delay="499"/>
                                          </p:stCondLst>
                                        </p:cTn>
                                        <p:tgtEl>
                                          <p:spTgt spid="14"/>
                                        </p:tgtEl>
                                        <p:attrNameLst>
                                          <p:attrName>style.visibility</p:attrName>
                                        </p:attrNameLst>
                                      </p:cBhvr>
                                      <p:to>
                                        <p:strVal val="hidden"/>
                                      </p:to>
                                    </p:set>
                                  </p:childTnLst>
                                </p:cTn>
                              </p:par>
                              <p:par>
                                <p:cTn id="54" presetID="42"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0" grpId="0" animBg="1"/>
      <p:bldP spid="10" grpId="1" animBg="1"/>
      <p:bldP spid="12" grpId="0" animBg="1"/>
      <p:bldP spid="9" grpId="0" animBg="1"/>
      <p:bldP spid="9" grpId="1" animBg="1"/>
      <p:bldP spid="14" grpId="0" animBg="1"/>
      <p:bldP spid="14" grpId="1"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26635" y="108684"/>
            <a:ext cx="10038387" cy="2309420"/>
            <a:chOff x="947123" y="208077"/>
            <a:chExt cx="10038387"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947123" y="449323"/>
              <a:ext cx="977692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Kể</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các</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gọi</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trước</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đây</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của</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phố</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Hồ</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Chí Minh</a:t>
              </a:r>
              <a:endParaRPr kumimoji="0" lang="vi-VN" sz="5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2638425" y="2837558"/>
            <a:ext cx="9245600" cy="1569660"/>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Gia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Chợ</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Gia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endPar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99" y="2179037"/>
            <a:ext cx="2713521" cy="4302869"/>
          </a:xfrm>
          <a:prstGeom prst="rect">
            <a:avLst/>
          </a:prstGeom>
        </p:spPr>
      </p:pic>
    </p:spTree>
    <p:extLst>
      <p:ext uri="{BB962C8B-B14F-4D97-AF65-F5344CB8AC3E}">
        <p14:creationId xmlns:p14="http://schemas.microsoft.com/office/powerpoint/2010/main" val="42931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6239-7967-4F54-88B7-B645595D2D85}"/>
              </a:ext>
            </a:extLst>
          </p:cNvPr>
          <p:cNvSpPr>
            <a:spLocks noGrp="1"/>
          </p:cNvSpPr>
          <p:nvPr>
            <p:ph type="ctrTitle"/>
          </p:nvPr>
        </p:nvSpPr>
        <p:spPr>
          <a:xfrm>
            <a:off x="1328057" y="1595892"/>
            <a:ext cx="9144000" cy="2387600"/>
          </a:xfrm>
        </p:spPr>
        <p:txBody>
          <a:bodyPr/>
          <a:lstStyle/>
          <a:p>
            <a:endParaRPr lang="vi-VN"/>
          </a:p>
        </p:txBody>
      </p:sp>
      <p:sp>
        <p:nvSpPr>
          <p:cNvPr id="3" name="Subtitle 2">
            <a:extLst>
              <a:ext uri="{FF2B5EF4-FFF2-40B4-BE49-F238E27FC236}">
                <a16:creationId xmlns:a16="http://schemas.microsoft.com/office/drawing/2014/main" id="{B8D3F96D-AF70-45BC-9404-A30675637C34}"/>
              </a:ext>
            </a:extLst>
          </p:cNvPr>
          <p:cNvSpPr>
            <a:spLocks noGrp="1"/>
          </p:cNvSpPr>
          <p:nvPr>
            <p:ph type="subTitle" idx="1"/>
          </p:nvPr>
        </p:nvSpPr>
        <p:spPr>
          <a:xfrm>
            <a:off x="1328057" y="4075567"/>
            <a:ext cx="9144000" cy="1655762"/>
          </a:xfrm>
        </p:spPr>
        <p:txBody>
          <a:bodyPr/>
          <a:lstStyle/>
          <a:p>
            <a:endParaRPr lang="vi-VN"/>
          </a:p>
        </p:txBody>
      </p:sp>
      <p:pic>
        <p:nvPicPr>
          <p:cNvPr id="5" name="Picture 4">
            <a:extLst>
              <a:ext uri="{FF2B5EF4-FFF2-40B4-BE49-F238E27FC236}">
                <a16:creationId xmlns:a16="http://schemas.microsoft.com/office/drawing/2014/main" id="{BD4DE2BF-CD3A-43E2-918B-843F815086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91"/>
          <a:stretch/>
        </p:blipFill>
        <p:spPr>
          <a:xfrm>
            <a:off x="0" y="17325"/>
            <a:ext cx="12520246" cy="6858000"/>
          </a:xfrm>
          <a:prstGeom prst="rect">
            <a:avLst/>
          </a:prstGeom>
        </p:spPr>
      </p:pic>
      <p:pic>
        <p:nvPicPr>
          <p:cNvPr id="4" name="Picture 3">
            <a:extLst>
              <a:ext uri="{FF2B5EF4-FFF2-40B4-BE49-F238E27FC236}">
                <a16:creationId xmlns:a16="http://schemas.microsoft.com/office/drawing/2014/main" id="{98E0ED0B-3F7B-E02E-130A-815D45F977AE}"/>
              </a:ext>
            </a:extLst>
          </p:cNvPr>
          <p:cNvPicPr>
            <a:picLocks noChangeAspect="1"/>
          </p:cNvPicPr>
          <p:nvPr/>
        </p:nvPicPr>
        <p:blipFill>
          <a:blip r:embed="rId3"/>
          <a:stretch>
            <a:fillRect/>
          </a:stretch>
        </p:blipFill>
        <p:spPr>
          <a:xfrm>
            <a:off x="0" y="158463"/>
            <a:ext cx="3054361" cy="749873"/>
          </a:xfrm>
          <a:prstGeom prst="rect">
            <a:avLst/>
          </a:prstGeom>
        </p:spPr>
      </p:pic>
      <p:pic>
        <p:nvPicPr>
          <p:cNvPr id="7" name="Picture 6">
            <a:extLst>
              <a:ext uri="{FF2B5EF4-FFF2-40B4-BE49-F238E27FC236}">
                <a16:creationId xmlns:a16="http://schemas.microsoft.com/office/drawing/2014/main" id="{0DADC7EE-68AB-EF41-1F2F-E2B9157A3E99}"/>
              </a:ext>
            </a:extLst>
          </p:cNvPr>
          <p:cNvPicPr>
            <a:picLocks noChangeAspect="1"/>
          </p:cNvPicPr>
          <p:nvPr/>
        </p:nvPicPr>
        <p:blipFill>
          <a:blip r:embed="rId4"/>
          <a:stretch>
            <a:fillRect/>
          </a:stretch>
        </p:blipFill>
        <p:spPr>
          <a:xfrm>
            <a:off x="1180657" y="1900279"/>
            <a:ext cx="10211685" cy="3438442"/>
          </a:xfrm>
          <a:prstGeom prst="rect">
            <a:avLst/>
          </a:prstGeom>
        </p:spPr>
      </p:pic>
      <p:pic>
        <p:nvPicPr>
          <p:cNvPr id="10" name="Picture 9">
            <a:extLst>
              <a:ext uri="{FF2B5EF4-FFF2-40B4-BE49-F238E27FC236}">
                <a16:creationId xmlns:a16="http://schemas.microsoft.com/office/drawing/2014/main" id="{1D085482-148C-F381-3B83-50E3956140BA}"/>
              </a:ext>
            </a:extLst>
          </p:cNvPr>
          <p:cNvPicPr>
            <a:picLocks noChangeAspect="1"/>
          </p:cNvPicPr>
          <p:nvPr/>
        </p:nvPicPr>
        <p:blipFill>
          <a:blip r:embed="rId5"/>
          <a:stretch>
            <a:fillRect/>
          </a:stretch>
        </p:blipFill>
        <p:spPr>
          <a:xfrm>
            <a:off x="4096338" y="1124297"/>
            <a:ext cx="3999323" cy="780356"/>
          </a:xfrm>
          <a:prstGeom prst="rect">
            <a:avLst/>
          </a:prstGeom>
        </p:spPr>
      </p:pic>
    </p:spTree>
    <p:extLst>
      <p:ext uri="{BB962C8B-B14F-4D97-AF65-F5344CB8AC3E}">
        <p14:creationId xmlns:p14="http://schemas.microsoft.com/office/powerpoint/2010/main" val="117206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31648"/>
            <a:ext cx="12192000" cy="6626352"/>
          </a:xfrm>
          <a:prstGeom prst="rect">
            <a:avLst/>
          </a:prstGeom>
        </p:spPr>
      </p:pic>
      <p:pic>
        <p:nvPicPr>
          <p:cNvPr id="3" name="Picture 2">
            <a:extLst>
              <a:ext uri="{FF2B5EF4-FFF2-40B4-BE49-F238E27FC236}">
                <a16:creationId xmlns:a16="http://schemas.microsoft.com/office/drawing/2014/main" id="{53BCD304-A6A9-3582-535C-83B6C0F7F418}"/>
              </a:ext>
            </a:extLst>
          </p:cNvPr>
          <p:cNvPicPr>
            <a:picLocks noChangeAspect="1"/>
          </p:cNvPicPr>
          <p:nvPr/>
        </p:nvPicPr>
        <p:blipFill>
          <a:blip r:embed="rId3"/>
          <a:stretch>
            <a:fillRect/>
          </a:stretch>
        </p:blipFill>
        <p:spPr>
          <a:xfrm>
            <a:off x="1883679" y="887614"/>
            <a:ext cx="8443692" cy="2682472"/>
          </a:xfrm>
          <a:prstGeom prst="rect">
            <a:avLst/>
          </a:prstGeom>
        </p:spPr>
      </p:pic>
    </p:spTree>
    <p:extLst>
      <p:ext uri="{BB962C8B-B14F-4D97-AF65-F5344CB8AC3E}">
        <p14:creationId xmlns:p14="http://schemas.microsoft.com/office/powerpoint/2010/main" val="340494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Rectangle 4">
            <a:extLst>
              <a:ext uri="{FF2B5EF4-FFF2-40B4-BE49-F238E27FC236}">
                <a16:creationId xmlns:a16="http://schemas.microsoft.com/office/drawing/2014/main" id="{CA711037-0CA1-D2A6-AC66-FCF42A9EA661}"/>
              </a:ext>
            </a:extLst>
          </p:cNvPr>
          <p:cNvSpPr/>
          <p:nvPr/>
        </p:nvSpPr>
        <p:spPr>
          <a:xfrm>
            <a:off x="6292645" y="1976284"/>
            <a:ext cx="5899355" cy="234991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prstClr val="white"/>
                </a:solidFill>
                <a:latin typeface="Cambria" panose="02040503050406030204" pitchFamily="18" charset="0"/>
                <a:ea typeface="Cambria" panose="02040503050406030204" pitchFamily="18" charset="0"/>
              </a:rPr>
              <a:t>Hoạt</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động</a:t>
            </a:r>
            <a:r>
              <a:rPr lang="en-US" sz="4400" b="1" dirty="0">
                <a:solidFill>
                  <a:prstClr val="white"/>
                </a:solidFill>
                <a:latin typeface="Cambria" panose="02040503050406030204" pitchFamily="18" charset="0"/>
                <a:ea typeface="Cambria" panose="02040503050406030204" pitchFamily="18" charset="0"/>
              </a:rPr>
              <a:t> 1: Trung </a:t>
            </a:r>
            <a:r>
              <a:rPr lang="en-US" sz="4400" b="1" dirty="0" err="1">
                <a:solidFill>
                  <a:prstClr val="white"/>
                </a:solidFill>
                <a:latin typeface="Cambria" panose="02040503050406030204" pitchFamily="18" charset="0"/>
                <a:ea typeface="Cambria" panose="02040503050406030204" pitchFamily="18" charset="0"/>
              </a:rPr>
              <a:t>tâm</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kinh</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tế</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văn</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hoá</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giáo</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dục</a:t>
            </a:r>
            <a:r>
              <a:rPr lang="en-US" sz="4400" b="1" dirty="0">
                <a:solidFill>
                  <a:prstClr val="white"/>
                </a:solidFill>
                <a:latin typeface="Cambria" panose="02040503050406030204" pitchFamily="18" charset="0"/>
                <a:ea typeface="Cambria" panose="02040503050406030204" pitchFamily="18" charset="0"/>
              </a:rPr>
              <a:t>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08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wipe(down)">
                                      <p:cBhvr>
                                        <p:cTn id="37" dur="500"/>
                                        <p:tgtEl>
                                          <p:spTgt spid="138"/>
                                        </p:tgtEl>
                                      </p:cBhvr>
                                    </p:animEffect>
                                  </p:childTnLst>
                                </p:cTn>
                              </p:par>
                              <p:par>
                                <p:cTn id="38" presetID="22" presetClass="entr" presetSubtype="4" fill="hold" nodeType="withEffect">
                                  <p:stCondLst>
                                    <p:cond delay="0"/>
                                  </p:stCondLst>
                                  <p:childTnLst>
                                    <p:set>
                                      <p:cBhvr>
                                        <p:cTn id="39" dur="1" fill="hold">
                                          <p:stCondLst>
                                            <p:cond delay="0"/>
                                          </p:stCondLst>
                                        </p:cTn>
                                        <p:tgtEl>
                                          <p:spTgt spid="137"/>
                                        </p:tgtEl>
                                        <p:attrNameLst>
                                          <p:attrName>style.visibility</p:attrName>
                                        </p:attrNameLst>
                                      </p:cBhvr>
                                      <p:to>
                                        <p:strVal val="visible"/>
                                      </p:to>
                                    </p:set>
                                    <p:animEffect transition="in" filter="wipe(down)">
                                      <p:cBhvr>
                                        <p:cTn id="40" dur="500"/>
                                        <p:tgtEl>
                                          <p:spTgt spid="13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7ED538-63C4-96A2-54CB-C63C3EEF696E}"/>
              </a:ext>
            </a:extLst>
          </p:cNvPr>
          <p:cNvGrpSpPr/>
          <p:nvPr/>
        </p:nvGrpSpPr>
        <p:grpSpPr>
          <a:xfrm>
            <a:off x="211230" y="146478"/>
            <a:ext cx="11599768" cy="1539112"/>
            <a:chOff x="645458" y="726141"/>
            <a:chExt cx="5250930" cy="1061683"/>
          </a:xfrm>
        </p:grpSpPr>
        <p:sp>
          <p:nvSpPr>
            <p:cNvPr id="3" name="TextBox 2">
              <a:extLst>
                <a:ext uri="{FF2B5EF4-FFF2-40B4-BE49-F238E27FC236}">
                  <a16:creationId xmlns:a16="http://schemas.microsoft.com/office/drawing/2014/main" id="{1F8B1789-26F0-1D74-60EF-0EFD4ABC5A6B}"/>
                </a:ext>
              </a:extLst>
            </p:cNvPr>
            <p:cNvSpPr txBox="1"/>
            <p:nvPr/>
          </p:nvSpPr>
          <p:spPr>
            <a:xfrm>
              <a:off x="705822" y="794348"/>
              <a:ext cx="5190566" cy="9553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Đọc thông tin và quan sát các hình từ 5 đến 9, hãy nêu những biểu hiện chứng tỏ Thành phố Hồ Chí Minh là trung kinh tế, chính trị, văn hóa và giáo dục kinh tế, chính trị, quan trọng của đất nước.</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B575913-B6C6-725D-7A39-AE813467B6B7}"/>
                </a:ext>
              </a:extLst>
            </p:cNvPr>
            <p:cNvSpPr/>
            <p:nvPr/>
          </p:nvSpPr>
          <p:spPr>
            <a:xfrm>
              <a:off x="645458" y="726141"/>
              <a:ext cx="5190566" cy="1061683"/>
            </a:xfrm>
            <a:prstGeom prst="roundRect">
              <a:avLst>
                <a:gd name="adj" fmla="val 50000"/>
              </a:avLst>
            </a:prstGeom>
            <a:noFill/>
            <a:ln w="28575">
              <a:solidFill>
                <a:srgbClr val="BC54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A8F76E56-8C3A-86B9-1826-BA0F3E6F2BC3}"/>
              </a:ext>
            </a:extLst>
          </p:cNvPr>
          <p:cNvPicPr>
            <a:picLocks noChangeAspect="1"/>
          </p:cNvPicPr>
          <p:nvPr/>
        </p:nvPicPr>
        <p:blipFill>
          <a:blip r:embed="rId2"/>
          <a:stretch>
            <a:fillRect/>
          </a:stretch>
        </p:blipFill>
        <p:spPr>
          <a:xfrm>
            <a:off x="1795462" y="1838324"/>
            <a:ext cx="5472113" cy="2197379"/>
          </a:xfrm>
          <a:prstGeom prst="rect">
            <a:avLst/>
          </a:prstGeom>
        </p:spPr>
      </p:pic>
      <p:pic>
        <p:nvPicPr>
          <p:cNvPr id="7" name="Picture 6">
            <a:extLst>
              <a:ext uri="{FF2B5EF4-FFF2-40B4-BE49-F238E27FC236}">
                <a16:creationId xmlns:a16="http://schemas.microsoft.com/office/drawing/2014/main" id="{25124A57-C128-039C-4FD2-2CB13319D16C}"/>
              </a:ext>
            </a:extLst>
          </p:cNvPr>
          <p:cNvPicPr>
            <a:picLocks noChangeAspect="1"/>
          </p:cNvPicPr>
          <p:nvPr/>
        </p:nvPicPr>
        <p:blipFill>
          <a:blip r:embed="rId3"/>
          <a:stretch>
            <a:fillRect/>
          </a:stretch>
        </p:blipFill>
        <p:spPr>
          <a:xfrm>
            <a:off x="7467600" y="1908900"/>
            <a:ext cx="3300412" cy="2039212"/>
          </a:xfrm>
          <a:prstGeom prst="rect">
            <a:avLst/>
          </a:prstGeom>
        </p:spPr>
      </p:pic>
      <p:pic>
        <p:nvPicPr>
          <p:cNvPr id="10" name="Picture 9">
            <a:extLst>
              <a:ext uri="{FF2B5EF4-FFF2-40B4-BE49-F238E27FC236}">
                <a16:creationId xmlns:a16="http://schemas.microsoft.com/office/drawing/2014/main" id="{2E0DB80B-DFC2-4322-BBD8-304C64E3AB1F}"/>
              </a:ext>
            </a:extLst>
          </p:cNvPr>
          <p:cNvPicPr>
            <a:picLocks noChangeAspect="1"/>
          </p:cNvPicPr>
          <p:nvPr/>
        </p:nvPicPr>
        <p:blipFill>
          <a:blip r:embed="rId4"/>
          <a:stretch>
            <a:fillRect/>
          </a:stretch>
        </p:blipFill>
        <p:spPr>
          <a:xfrm>
            <a:off x="3557587" y="4052887"/>
            <a:ext cx="5724525" cy="2390775"/>
          </a:xfrm>
          <a:prstGeom prst="rect">
            <a:avLst/>
          </a:prstGeom>
        </p:spPr>
      </p:pic>
    </p:spTree>
    <p:extLst>
      <p:ext uri="{BB962C8B-B14F-4D97-AF65-F5344CB8AC3E}">
        <p14:creationId xmlns:p14="http://schemas.microsoft.com/office/powerpoint/2010/main" val="308798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0881F-C9C9-62D9-EB62-B8673A2A5BD8}"/>
              </a:ext>
            </a:extLst>
          </p:cNvPr>
          <p:cNvPicPr>
            <a:picLocks noChangeAspect="1"/>
          </p:cNvPicPr>
          <p:nvPr/>
        </p:nvPicPr>
        <p:blipFill>
          <a:blip r:embed="rId3"/>
          <a:stretch>
            <a:fillRect/>
          </a:stretch>
        </p:blipFill>
        <p:spPr>
          <a:xfrm>
            <a:off x="728662" y="452437"/>
            <a:ext cx="3233738" cy="2628088"/>
          </a:xfrm>
          <a:prstGeom prst="rect">
            <a:avLst/>
          </a:prstGeom>
        </p:spPr>
      </p:pic>
      <p:pic>
        <p:nvPicPr>
          <p:cNvPr id="6" name="Picture 5">
            <a:extLst>
              <a:ext uri="{FF2B5EF4-FFF2-40B4-BE49-F238E27FC236}">
                <a16:creationId xmlns:a16="http://schemas.microsoft.com/office/drawing/2014/main" id="{56B86377-9BB2-B7FA-055C-7935D8023BCC}"/>
              </a:ext>
            </a:extLst>
          </p:cNvPr>
          <p:cNvPicPr>
            <a:picLocks noChangeAspect="1"/>
          </p:cNvPicPr>
          <p:nvPr/>
        </p:nvPicPr>
        <p:blipFill>
          <a:blip r:embed="rId4"/>
          <a:stretch>
            <a:fillRect/>
          </a:stretch>
        </p:blipFill>
        <p:spPr>
          <a:xfrm>
            <a:off x="509587" y="3181350"/>
            <a:ext cx="3471979" cy="2800350"/>
          </a:xfrm>
          <a:prstGeom prst="rect">
            <a:avLst/>
          </a:prstGeom>
        </p:spPr>
      </p:pic>
      <p:sp>
        <p:nvSpPr>
          <p:cNvPr id="7" name="TextBox 6">
            <a:extLst>
              <a:ext uri="{FF2B5EF4-FFF2-40B4-BE49-F238E27FC236}">
                <a16:creationId xmlns:a16="http://schemas.microsoft.com/office/drawing/2014/main" id="{B92BCE66-489A-C561-0777-C3F97E247D22}"/>
              </a:ext>
            </a:extLst>
          </p:cNvPr>
          <p:cNvSpPr txBox="1"/>
          <p:nvPr/>
        </p:nvSpPr>
        <p:spPr>
          <a:xfrm>
            <a:off x="4695824" y="1743443"/>
            <a:ext cx="6772275" cy="3416320"/>
          </a:xfrm>
          <a:prstGeom prst="rect">
            <a:avLst/>
          </a:prstGeom>
          <a:noFill/>
          <a:ln w="28575">
            <a:solidFill>
              <a:schemeClr val="tx1"/>
            </a:solidFill>
            <a:prstDash val="lgDashDot"/>
          </a:ln>
        </p:spPr>
        <p:txBody>
          <a:bodyPr wrap="square" rtlCol="0">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kinh tế: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TPHCM là trung tâm kinh tế hàng đầu của đất nước. Nơi đây tập trung rất nhiều khu công nghiệp lớn, khu công nghi</a:t>
            </a:r>
            <a:r>
              <a:rPr 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ệ</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p cao, nhiều ngân hàng và trung tâm tài chính lớn...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358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593</Words>
  <Application>Microsoft Office PowerPoint</Application>
  <PresentationFormat>Widescreen</PresentationFormat>
  <Paragraphs>58</Paragraphs>
  <Slides>21</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DengXian</vt:lpstr>
      <vt:lpstr>Arial</vt:lpstr>
      <vt:lpstr>Calibri</vt:lpstr>
      <vt:lpstr>Cambria</vt:lpstr>
      <vt:lpstr>Times New Roman</vt:lpstr>
      <vt:lpstr>UTM Futura Extra</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2024-01-25T01:47:24Z</dcterms:created>
  <dcterms:modified xsi:type="dcterms:W3CDTF">2025-05-06T17:19:16Z</dcterms:modified>
</cp:coreProperties>
</file>