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8" r:id="rId2"/>
    <p:sldId id="371" r:id="rId3"/>
    <p:sldId id="369" r:id="rId4"/>
    <p:sldId id="372" r:id="rId5"/>
    <p:sldId id="327" r:id="rId6"/>
    <p:sldId id="373" r:id="rId7"/>
    <p:sldId id="379" r:id="rId8"/>
    <p:sldId id="388" r:id="rId9"/>
    <p:sldId id="326" r:id="rId10"/>
    <p:sldId id="380" r:id="rId11"/>
    <p:sldId id="389" r:id="rId12"/>
    <p:sldId id="390" r:id="rId13"/>
    <p:sldId id="391" r:id="rId14"/>
    <p:sldId id="392" r:id="rId15"/>
    <p:sldId id="383" r:id="rId16"/>
    <p:sldId id="393" r:id="rId17"/>
    <p:sldId id="394" r:id="rId18"/>
    <p:sldId id="395" r:id="rId19"/>
    <p:sldId id="396" r:id="rId20"/>
    <p:sldId id="397" r:id="rId21"/>
    <p:sldId id="398" r:id="rId22"/>
    <p:sldId id="385" r:id="rId23"/>
    <p:sldId id="38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6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2025/5/7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70800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2025/5/7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43331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2025/5/7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62941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2025/5/7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83317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2025/5/7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626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2025/5/7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19430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2025/5/7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426957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2025/5/7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78615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2025/5/7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57273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2025/5/7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85598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2025/5/7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00927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7631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587B41B7-55B3-9042-BEA3-50ED22850AE9}"/>
              </a:ext>
            </a:extLst>
          </p:cNvPr>
          <p:cNvSpPr/>
          <p:nvPr/>
        </p:nvSpPr>
        <p:spPr>
          <a:xfrm>
            <a:off x="3924341" y="1215211"/>
            <a:ext cx="7902852" cy="4412735"/>
          </a:xfrm>
          <a:prstGeom prst="roundRect">
            <a:avLst/>
          </a:prstGeom>
          <a:solidFill>
            <a:schemeClr val="bg1">
              <a:alpha val="74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1FC0CCD2-596E-834C-9B26-434589CBF4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958" y="1576295"/>
            <a:ext cx="2746779" cy="4954160"/>
          </a:xfrm>
          <a:prstGeom prst="rect">
            <a:avLst/>
          </a:prstGeom>
        </p:spPr>
      </p:pic>
      <p:pic>
        <p:nvPicPr>
          <p:cNvPr id="2" name="Picture 1">
            <a:extLst>
              <a:ext uri="{FF2B5EF4-FFF2-40B4-BE49-F238E27FC236}">
                <a16:creationId xmlns:a16="http://schemas.microsoft.com/office/drawing/2014/main" id="{C0A09F98-16FC-E146-7315-F48E2DAE7E8B}"/>
              </a:ext>
            </a:extLst>
          </p:cNvPr>
          <p:cNvPicPr>
            <a:picLocks noChangeAspect="1"/>
          </p:cNvPicPr>
          <p:nvPr/>
        </p:nvPicPr>
        <p:blipFill>
          <a:blip r:embed="rId4"/>
          <a:stretch>
            <a:fillRect/>
          </a:stretch>
        </p:blipFill>
        <p:spPr>
          <a:xfrm>
            <a:off x="6273041" y="886926"/>
            <a:ext cx="2865368" cy="969348"/>
          </a:xfrm>
          <a:prstGeom prst="rect">
            <a:avLst/>
          </a:prstGeom>
        </p:spPr>
      </p:pic>
      <p:pic>
        <p:nvPicPr>
          <p:cNvPr id="5" name="Picture 4">
            <a:extLst>
              <a:ext uri="{FF2B5EF4-FFF2-40B4-BE49-F238E27FC236}">
                <a16:creationId xmlns:a16="http://schemas.microsoft.com/office/drawing/2014/main" id="{B750AC86-8830-F2F4-4462-39B25CD1408A}"/>
              </a:ext>
            </a:extLst>
          </p:cNvPr>
          <p:cNvPicPr>
            <a:picLocks noChangeAspect="1"/>
          </p:cNvPicPr>
          <p:nvPr/>
        </p:nvPicPr>
        <p:blipFill>
          <a:blip r:embed="rId5"/>
          <a:stretch>
            <a:fillRect/>
          </a:stretch>
        </p:blipFill>
        <p:spPr>
          <a:xfrm>
            <a:off x="3301350" y="1981802"/>
            <a:ext cx="9132600" cy="3694496"/>
          </a:xfrm>
          <a:prstGeom prst="rect">
            <a:avLst/>
          </a:prstGeom>
        </p:spPr>
      </p:pic>
    </p:spTree>
    <p:extLst>
      <p:ext uri="{BB962C8B-B14F-4D97-AF65-F5344CB8AC3E}">
        <p14:creationId xmlns:p14="http://schemas.microsoft.com/office/powerpoint/2010/main" val="15779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rgbClr val="C9DD4C"/>
          </a:bgClr>
        </a:patt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1F0FF8D-4E32-784E-9EB0-EDEBBB9B02CF}"/>
              </a:ext>
            </a:extLst>
          </p:cNvPr>
          <p:cNvSpPr/>
          <p:nvPr/>
        </p:nvSpPr>
        <p:spPr>
          <a:xfrm>
            <a:off x="627321" y="427960"/>
            <a:ext cx="10937358" cy="6002079"/>
          </a:xfrm>
          <a:prstGeom prst="roundRect">
            <a:avLst/>
          </a:prstGeom>
          <a:solidFill>
            <a:schemeClr val="bg1">
              <a:alpha val="885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520A0958-AF41-F52B-7B5D-C87F91785670}"/>
              </a:ext>
            </a:extLst>
          </p:cNvPr>
          <p:cNvPicPr>
            <a:picLocks noChangeAspect="1"/>
          </p:cNvPicPr>
          <p:nvPr/>
        </p:nvPicPr>
        <p:blipFill>
          <a:blip r:embed="rId2"/>
          <a:stretch>
            <a:fillRect/>
          </a:stretch>
        </p:blipFill>
        <p:spPr>
          <a:xfrm>
            <a:off x="1171575" y="2438400"/>
            <a:ext cx="3371850" cy="2590800"/>
          </a:xfrm>
          <a:prstGeom prst="rect">
            <a:avLst/>
          </a:prstGeom>
        </p:spPr>
      </p:pic>
      <p:grpSp>
        <p:nvGrpSpPr>
          <p:cNvPr id="4" name="Group 3">
            <a:extLst>
              <a:ext uri="{FF2B5EF4-FFF2-40B4-BE49-F238E27FC236}">
                <a16:creationId xmlns:a16="http://schemas.microsoft.com/office/drawing/2014/main" id="{3CAE87DF-B4C5-4B36-BC4E-C27947D81F0A}"/>
              </a:ext>
            </a:extLst>
          </p:cNvPr>
          <p:cNvGrpSpPr/>
          <p:nvPr/>
        </p:nvGrpSpPr>
        <p:grpSpPr>
          <a:xfrm>
            <a:off x="4929011" y="529936"/>
            <a:ext cx="6701014" cy="5527964"/>
            <a:chOff x="6834011" y="1330036"/>
            <a:chExt cx="5255448" cy="5527964"/>
          </a:xfrm>
        </p:grpSpPr>
        <p:pic>
          <p:nvPicPr>
            <p:cNvPr id="5" name="Picture 4" descr="A picture containing shape&#10;&#10;Description automatically generated">
              <a:extLst>
                <a:ext uri="{FF2B5EF4-FFF2-40B4-BE49-F238E27FC236}">
                  <a16:creationId xmlns:a16="http://schemas.microsoft.com/office/drawing/2014/main" id="{5E187690-A8D3-BE90-A1A6-5CE04524898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34011" y="1330036"/>
              <a:ext cx="5255448" cy="5527964"/>
            </a:xfrm>
            <a:prstGeom prst="rect">
              <a:avLst/>
            </a:prstGeom>
          </p:spPr>
        </p:pic>
        <p:sp>
          <p:nvSpPr>
            <p:cNvPr id="7" name="TextBox 6">
              <a:extLst>
                <a:ext uri="{FF2B5EF4-FFF2-40B4-BE49-F238E27FC236}">
                  <a16:creationId xmlns:a16="http://schemas.microsoft.com/office/drawing/2014/main" id="{D18A57EB-7EF3-02BA-D346-435CACE280D1}"/>
                </a:ext>
              </a:extLst>
            </p:cNvPr>
            <p:cNvSpPr txBox="1"/>
            <p:nvPr/>
          </p:nvSpPr>
          <p:spPr>
            <a:xfrm>
              <a:off x="8043436" y="3922614"/>
              <a:ext cx="3911558" cy="2862322"/>
            </a:xfrm>
            <a:prstGeom prst="rect">
              <a:avLst/>
            </a:prstGeom>
            <a:noFill/>
          </p:spPr>
          <p:txBody>
            <a:bodyPr wrap="square" rtlCol="0">
              <a:spAutoFit/>
            </a:bodyPr>
            <a:lstStyle/>
            <a:p>
              <a:pPr algn="just" latinLnBrk="0"/>
              <a:r>
                <a:rPr lang="vi-VN" sz="3600" b="0" i="0" dirty="0">
                  <a:solidFill>
                    <a:srgbClr val="FF0000"/>
                  </a:solidFill>
                  <a:effectLst/>
                  <a:latin typeface="Calibri" panose="020F0502020204030204" pitchFamily="34" charset="0"/>
                  <a:ea typeface="Cambria" panose="02040503050406030204" pitchFamily="18" charset="0"/>
                  <a:cs typeface="Calibri" panose="020F0502020204030204" pitchFamily="34" charset="0"/>
                </a:rPr>
                <a:t>Đây là hành vi xâm hại đến quyền trẻ em. Vì trẻ em có quyền được bảo vệ để không bị bạo lực, bỏ rơi, bỏ mặc</a:t>
              </a:r>
              <a:r>
                <a:rPr lang="en-US" sz="3600" b="0" i="0" dirty="0">
                  <a:solidFill>
                    <a:srgbClr val="FF0000"/>
                  </a:solidFill>
                  <a:effectLst/>
                  <a:latin typeface="Calibri" panose="020F0502020204030204" pitchFamily="34" charset="0"/>
                  <a:ea typeface="Cambria" panose="02040503050406030204" pitchFamily="18" charset="0"/>
                  <a:cs typeface="Calibri" panose="020F0502020204030204" pitchFamily="34" charset="0"/>
                </a:rPr>
                <a:t>.</a:t>
              </a:r>
              <a:endParaRPr lang="vi-VN" sz="3600" b="0" i="0" dirty="0">
                <a:solidFill>
                  <a:srgbClr val="FF0000"/>
                </a:solidFill>
                <a:effectLst/>
                <a:latin typeface="Calibri" panose="020F0502020204030204" pitchFamily="34"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68036572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rgbClr val="C9DD4C"/>
          </a:bgClr>
        </a:patt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1F0FF8D-4E32-784E-9EB0-EDEBBB9B02CF}"/>
              </a:ext>
            </a:extLst>
          </p:cNvPr>
          <p:cNvSpPr/>
          <p:nvPr/>
        </p:nvSpPr>
        <p:spPr>
          <a:xfrm>
            <a:off x="627321" y="427960"/>
            <a:ext cx="10937358" cy="6002079"/>
          </a:xfrm>
          <a:prstGeom prst="roundRect">
            <a:avLst/>
          </a:prstGeom>
          <a:solidFill>
            <a:schemeClr val="bg1">
              <a:alpha val="885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3CAE87DF-B4C5-4B36-BC4E-C27947D81F0A}"/>
              </a:ext>
            </a:extLst>
          </p:cNvPr>
          <p:cNvGrpSpPr/>
          <p:nvPr/>
        </p:nvGrpSpPr>
        <p:grpSpPr>
          <a:xfrm>
            <a:off x="4929011" y="529936"/>
            <a:ext cx="6701014" cy="5527964"/>
            <a:chOff x="6834011" y="1330036"/>
            <a:chExt cx="5255448" cy="5527964"/>
          </a:xfrm>
        </p:grpSpPr>
        <p:pic>
          <p:nvPicPr>
            <p:cNvPr id="5" name="Picture 4" descr="A picture containing shape&#10;&#10;Description automatically generated">
              <a:extLst>
                <a:ext uri="{FF2B5EF4-FFF2-40B4-BE49-F238E27FC236}">
                  <a16:creationId xmlns:a16="http://schemas.microsoft.com/office/drawing/2014/main" id="{5E187690-A8D3-BE90-A1A6-5CE04524898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834011" y="1330036"/>
              <a:ext cx="5255448" cy="5527964"/>
            </a:xfrm>
            <a:prstGeom prst="rect">
              <a:avLst/>
            </a:prstGeom>
          </p:spPr>
        </p:pic>
        <p:sp>
          <p:nvSpPr>
            <p:cNvPr id="7" name="TextBox 6">
              <a:extLst>
                <a:ext uri="{FF2B5EF4-FFF2-40B4-BE49-F238E27FC236}">
                  <a16:creationId xmlns:a16="http://schemas.microsoft.com/office/drawing/2014/main" id="{D18A57EB-7EF3-02BA-D346-435CACE280D1}"/>
                </a:ext>
              </a:extLst>
            </p:cNvPr>
            <p:cNvSpPr txBox="1"/>
            <p:nvPr/>
          </p:nvSpPr>
          <p:spPr>
            <a:xfrm>
              <a:off x="8043436" y="3922614"/>
              <a:ext cx="3911558"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Đây là hành vi xâm hại đến quyền trẻ em. Vì trẻ em có quyền được giáo dục, học tập và phát triển năng khiếu</a:t>
              </a:r>
              <a:r>
                <a:rPr kumimoji="0" lang="en-US" sz="36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endPar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pic>
        <p:nvPicPr>
          <p:cNvPr id="6" name="Picture 5">
            <a:extLst>
              <a:ext uri="{FF2B5EF4-FFF2-40B4-BE49-F238E27FC236}">
                <a16:creationId xmlns:a16="http://schemas.microsoft.com/office/drawing/2014/main" id="{12CA39B1-57AC-B441-97C4-9D9F70070128}"/>
              </a:ext>
            </a:extLst>
          </p:cNvPr>
          <p:cNvPicPr>
            <a:picLocks noChangeAspect="1"/>
          </p:cNvPicPr>
          <p:nvPr/>
        </p:nvPicPr>
        <p:blipFill>
          <a:blip r:embed="rId3"/>
          <a:stretch>
            <a:fillRect/>
          </a:stretch>
        </p:blipFill>
        <p:spPr>
          <a:xfrm>
            <a:off x="1195387" y="2933700"/>
            <a:ext cx="4352925" cy="2038350"/>
          </a:xfrm>
          <a:prstGeom prst="rect">
            <a:avLst/>
          </a:prstGeom>
        </p:spPr>
      </p:pic>
    </p:spTree>
    <p:extLst>
      <p:ext uri="{BB962C8B-B14F-4D97-AF65-F5344CB8AC3E}">
        <p14:creationId xmlns:p14="http://schemas.microsoft.com/office/powerpoint/2010/main" val="116578794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rgbClr val="C9DD4C"/>
          </a:bgClr>
        </a:patt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1F0FF8D-4E32-784E-9EB0-EDEBBB9B02CF}"/>
              </a:ext>
            </a:extLst>
          </p:cNvPr>
          <p:cNvSpPr/>
          <p:nvPr/>
        </p:nvSpPr>
        <p:spPr>
          <a:xfrm>
            <a:off x="627321" y="427960"/>
            <a:ext cx="10937358" cy="6002079"/>
          </a:xfrm>
          <a:prstGeom prst="roundRect">
            <a:avLst/>
          </a:prstGeom>
          <a:solidFill>
            <a:schemeClr val="bg1">
              <a:alpha val="885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3CAE87DF-B4C5-4B36-BC4E-C27947D81F0A}"/>
              </a:ext>
            </a:extLst>
          </p:cNvPr>
          <p:cNvGrpSpPr/>
          <p:nvPr/>
        </p:nvGrpSpPr>
        <p:grpSpPr>
          <a:xfrm>
            <a:off x="4929011" y="529936"/>
            <a:ext cx="6701014" cy="5527964"/>
            <a:chOff x="6834011" y="1330036"/>
            <a:chExt cx="5255448" cy="5527964"/>
          </a:xfrm>
        </p:grpSpPr>
        <p:pic>
          <p:nvPicPr>
            <p:cNvPr id="5" name="Picture 4" descr="A picture containing shape&#10;&#10;Description automatically generated">
              <a:extLst>
                <a:ext uri="{FF2B5EF4-FFF2-40B4-BE49-F238E27FC236}">
                  <a16:creationId xmlns:a16="http://schemas.microsoft.com/office/drawing/2014/main" id="{5E187690-A8D3-BE90-A1A6-5CE04524898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834011" y="1330036"/>
              <a:ext cx="5255448" cy="5527964"/>
            </a:xfrm>
            <a:prstGeom prst="rect">
              <a:avLst/>
            </a:prstGeom>
          </p:spPr>
        </p:pic>
        <p:sp>
          <p:nvSpPr>
            <p:cNvPr id="7" name="TextBox 6">
              <a:extLst>
                <a:ext uri="{FF2B5EF4-FFF2-40B4-BE49-F238E27FC236}">
                  <a16:creationId xmlns:a16="http://schemas.microsoft.com/office/drawing/2014/main" id="{D18A57EB-7EF3-02BA-D346-435CACE280D1}"/>
                </a:ext>
              </a:extLst>
            </p:cNvPr>
            <p:cNvSpPr txBox="1"/>
            <p:nvPr/>
          </p:nvSpPr>
          <p:spPr>
            <a:xfrm>
              <a:off x="8043436" y="3922614"/>
              <a:ext cx="3911558"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Đây không phải là hành vi xâm phạm đến quyền trẻ em. Vì trẻ em có bổn phận thực hiện nhiệm vụ học tập</a:t>
              </a:r>
              <a:r>
                <a:rPr kumimoji="0" lang="en-US" sz="36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endPar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pic>
        <p:nvPicPr>
          <p:cNvPr id="2" name="Picture 1">
            <a:extLst>
              <a:ext uri="{FF2B5EF4-FFF2-40B4-BE49-F238E27FC236}">
                <a16:creationId xmlns:a16="http://schemas.microsoft.com/office/drawing/2014/main" id="{AD8AFE2E-F0D4-F29B-FC61-217755F689D5}"/>
              </a:ext>
            </a:extLst>
          </p:cNvPr>
          <p:cNvPicPr>
            <a:picLocks noChangeAspect="1"/>
          </p:cNvPicPr>
          <p:nvPr/>
        </p:nvPicPr>
        <p:blipFill>
          <a:blip r:embed="rId3"/>
          <a:stretch>
            <a:fillRect/>
          </a:stretch>
        </p:blipFill>
        <p:spPr>
          <a:xfrm>
            <a:off x="814387" y="2838450"/>
            <a:ext cx="4487403" cy="2657475"/>
          </a:xfrm>
          <a:prstGeom prst="rect">
            <a:avLst/>
          </a:prstGeom>
        </p:spPr>
      </p:pic>
    </p:spTree>
    <p:extLst>
      <p:ext uri="{BB962C8B-B14F-4D97-AF65-F5344CB8AC3E}">
        <p14:creationId xmlns:p14="http://schemas.microsoft.com/office/powerpoint/2010/main" val="114694433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rgbClr val="C9DD4C"/>
          </a:bgClr>
        </a:patt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1F0FF8D-4E32-784E-9EB0-EDEBBB9B02CF}"/>
              </a:ext>
            </a:extLst>
          </p:cNvPr>
          <p:cNvSpPr/>
          <p:nvPr/>
        </p:nvSpPr>
        <p:spPr>
          <a:xfrm>
            <a:off x="627321" y="427960"/>
            <a:ext cx="10937358" cy="6002079"/>
          </a:xfrm>
          <a:prstGeom prst="roundRect">
            <a:avLst/>
          </a:prstGeom>
          <a:solidFill>
            <a:schemeClr val="bg1">
              <a:alpha val="885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3CAE87DF-B4C5-4B36-BC4E-C27947D81F0A}"/>
              </a:ext>
            </a:extLst>
          </p:cNvPr>
          <p:cNvGrpSpPr/>
          <p:nvPr/>
        </p:nvGrpSpPr>
        <p:grpSpPr>
          <a:xfrm>
            <a:off x="4929011" y="529936"/>
            <a:ext cx="6701014" cy="5527964"/>
            <a:chOff x="6834011" y="1330036"/>
            <a:chExt cx="5255448" cy="5527964"/>
          </a:xfrm>
        </p:grpSpPr>
        <p:pic>
          <p:nvPicPr>
            <p:cNvPr id="5" name="Picture 4" descr="A picture containing shape&#10;&#10;Description automatically generated">
              <a:extLst>
                <a:ext uri="{FF2B5EF4-FFF2-40B4-BE49-F238E27FC236}">
                  <a16:creationId xmlns:a16="http://schemas.microsoft.com/office/drawing/2014/main" id="{5E187690-A8D3-BE90-A1A6-5CE04524898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834011" y="1330036"/>
              <a:ext cx="5255448" cy="5527964"/>
            </a:xfrm>
            <a:prstGeom prst="rect">
              <a:avLst/>
            </a:prstGeom>
          </p:spPr>
        </p:pic>
        <p:sp>
          <p:nvSpPr>
            <p:cNvPr id="7" name="TextBox 6">
              <a:extLst>
                <a:ext uri="{FF2B5EF4-FFF2-40B4-BE49-F238E27FC236}">
                  <a16:creationId xmlns:a16="http://schemas.microsoft.com/office/drawing/2014/main" id="{D18A57EB-7EF3-02BA-D346-435CACE280D1}"/>
                </a:ext>
              </a:extLst>
            </p:cNvPr>
            <p:cNvSpPr txBox="1"/>
            <p:nvPr/>
          </p:nvSpPr>
          <p:spPr>
            <a:xfrm>
              <a:off x="8050906" y="4103589"/>
              <a:ext cx="3911558"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Đây không phải là hành vi xâm phạm đến quyền trẻ em. Vì việc phụ giúp công việc gia đình phù hợp với lứa tuổi là bổn phận của trẻ em</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endParaRPr kumimoji="0" lang="vi-VN" sz="32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pic>
        <p:nvPicPr>
          <p:cNvPr id="6" name="Picture 5">
            <a:extLst>
              <a:ext uri="{FF2B5EF4-FFF2-40B4-BE49-F238E27FC236}">
                <a16:creationId xmlns:a16="http://schemas.microsoft.com/office/drawing/2014/main" id="{B3962C70-3751-19DB-CAA2-506FD45B6678}"/>
              </a:ext>
            </a:extLst>
          </p:cNvPr>
          <p:cNvPicPr>
            <a:picLocks noChangeAspect="1"/>
          </p:cNvPicPr>
          <p:nvPr/>
        </p:nvPicPr>
        <p:blipFill>
          <a:blip r:embed="rId3"/>
          <a:stretch>
            <a:fillRect/>
          </a:stretch>
        </p:blipFill>
        <p:spPr>
          <a:xfrm>
            <a:off x="885824" y="3000376"/>
            <a:ext cx="4166543" cy="2767012"/>
          </a:xfrm>
          <a:prstGeom prst="rect">
            <a:avLst/>
          </a:prstGeom>
        </p:spPr>
      </p:pic>
    </p:spTree>
    <p:extLst>
      <p:ext uri="{BB962C8B-B14F-4D97-AF65-F5344CB8AC3E}">
        <p14:creationId xmlns:p14="http://schemas.microsoft.com/office/powerpoint/2010/main" val="366513634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rgbClr val="C9DD4C"/>
          </a:bgClr>
        </a:patt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1F0FF8D-4E32-784E-9EB0-EDEBBB9B02CF}"/>
              </a:ext>
            </a:extLst>
          </p:cNvPr>
          <p:cNvSpPr/>
          <p:nvPr/>
        </p:nvSpPr>
        <p:spPr>
          <a:xfrm>
            <a:off x="419100" y="276225"/>
            <a:ext cx="11468100" cy="6381749"/>
          </a:xfrm>
          <a:prstGeom prst="roundRect">
            <a:avLst/>
          </a:prstGeom>
          <a:solidFill>
            <a:schemeClr val="bg1">
              <a:alpha val="885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A397B899-AAC9-5193-6ED6-551CD6734A74}"/>
              </a:ext>
            </a:extLst>
          </p:cNvPr>
          <p:cNvGrpSpPr/>
          <p:nvPr/>
        </p:nvGrpSpPr>
        <p:grpSpPr>
          <a:xfrm>
            <a:off x="386305" y="259047"/>
            <a:ext cx="11439250" cy="1249155"/>
            <a:chOff x="1869832" y="3990205"/>
            <a:chExt cx="9304774" cy="1569660"/>
          </a:xfrm>
        </p:grpSpPr>
        <p:sp>
          <p:nvSpPr>
            <p:cNvPr id="5" name="TextBox 4">
              <a:extLst>
                <a:ext uri="{FF2B5EF4-FFF2-40B4-BE49-F238E27FC236}">
                  <a16:creationId xmlns:a16="http://schemas.microsoft.com/office/drawing/2014/main" id="{A829815D-310C-395B-60A6-794E2215B3F8}"/>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1589DC5B-C276-D9FB-F001-F2B33BE11B1C}"/>
                </a:ext>
              </a:extLst>
            </p:cNvPr>
            <p:cNvSpPr txBox="1"/>
            <p:nvPr/>
          </p:nvSpPr>
          <p:spPr>
            <a:xfrm>
              <a:off x="1877139" y="4035265"/>
              <a:ext cx="9228178" cy="1508307"/>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tán thành hoặc không tán thành ý k</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iế</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 nào dưới đây? Vì sao?</a:t>
              </a:r>
              <a:endParaRPr kumimoji="0" lang="en-US" sz="36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7" name="Picture 6">
            <a:extLst>
              <a:ext uri="{FF2B5EF4-FFF2-40B4-BE49-F238E27FC236}">
                <a16:creationId xmlns:a16="http://schemas.microsoft.com/office/drawing/2014/main" id="{52494254-F17E-4FED-B6D4-1B5BFEF32A24}"/>
              </a:ext>
            </a:extLst>
          </p:cNvPr>
          <p:cNvPicPr>
            <a:picLocks noChangeAspect="1"/>
          </p:cNvPicPr>
          <p:nvPr/>
        </p:nvPicPr>
        <p:blipFill>
          <a:blip r:embed="rId2"/>
          <a:stretch>
            <a:fillRect/>
          </a:stretch>
        </p:blipFill>
        <p:spPr>
          <a:xfrm>
            <a:off x="904875" y="1662113"/>
            <a:ext cx="4191000" cy="2356478"/>
          </a:xfrm>
          <a:prstGeom prst="rect">
            <a:avLst/>
          </a:prstGeom>
        </p:spPr>
      </p:pic>
      <p:pic>
        <p:nvPicPr>
          <p:cNvPr id="9" name="Picture 8">
            <a:extLst>
              <a:ext uri="{FF2B5EF4-FFF2-40B4-BE49-F238E27FC236}">
                <a16:creationId xmlns:a16="http://schemas.microsoft.com/office/drawing/2014/main" id="{1C59DDFA-D708-A4AD-CC43-A6427FDE5FAF}"/>
              </a:ext>
            </a:extLst>
          </p:cNvPr>
          <p:cNvPicPr>
            <a:picLocks noChangeAspect="1"/>
          </p:cNvPicPr>
          <p:nvPr/>
        </p:nvPicPr>
        <p:blipFill>
          <a:blip r:embed="rId3"/>
          <a:stretch>
            <a:fillRect/>
          </a:stretch>
        </p:blipFill>
        <p:spPr>
          <a:xfrm>
            <a:off x="5514975" y="1614488"/>
            <a:ext cx="2205037" cy="2471737"/>
          </a:xfrm>
          <a:prstGeom prst="rect">
            <a:avLst/>
          </a:prstGeom>
        </p:spPr>
      </p:pic>
      <p:pic>
        <p:nvPicPr>
          <p:cNvPr id="12" name="Picture 11">
            <a:extLst>
              <a:ext uri="{FF2B5EF4-FFF2-40B4-BE49-F238E27FC236}">
                <a16:creationId xmlns:a16="http://schemas.microsoft.com/office/drawing/2014/main" id="{3896DEDE-D334-4A8E-3630-56EC2D00BBD5}"/>
              </a:ext>
            </a:extLst>
          </p:cNvPr>
          <p:cNvPicPr>
            <a:picLocks noChangeAspect="1"/>
          </p:cNvPicPr>
          <p:nvPr/>
        </p:nvPicPr>
        <p:blipFill>
          <a:blip r:embed="rId4"/>
          <a:stretch>
            <a:fillRect/>
          </a:stretch>
        </p:blipFill>
        <p:spPr>
          <a:xfrm>
            <a:off x="8439150" y="1643062"/>
            <a:ext cx="2205037" cy="2423203"/>
          </a:xfrm>
          <a:prstGeom prst="rect">
            <a:avLst/>
          </a:prstGeom>
        </p:spPr>
      </p:pic>
      <p:pic>
        <p:nvPicPr>
          <p:cNvPr id="14" name="Picture 13">
            <a:extLst>
              <a:ext uri="{FF2B5EF4-FFF2-40B4-BE49-F238E27FC236}">
                <a16:creationId xmlns:a16="http://schemas.microsoft.com/office/drawing/2014/main" id="{056BF445-D70C-0805-F6DB-CEDB4666BEAA}"/>
              </a:ext>
            </a:extLst>
          </p:cNvPr>
          <p:cNvPicPr>
            <a:picLocks noChangeAspect="1"/>
          </p:cNvPicPr>
          <p:nvPr/>
        </p:nvPicPr>
        <p:blipFill>
          <a:blip r:embed="rId5"/>
          <a:stretch>
            <a:fillRect/>
          </a:stretch>
        </p:blipFill>
        <p:spPr>
          <a:xfrm>
            <a:off x="3733800" y="4343013"/>
            <a:ext cx="4838700" cy="2157799"/>
          </a:xfrm>
          <a:prstGeom prst="rect">
            <a:avLst/>
          </a:prstGeom>
        </p:spPr>
      </p:pic>
    </p:spTree>
    <p:extLst>
      <p:ext uri="{BB962C8B-B14F-4D97-AF65-F5344CB8AC3E}">
        <p14:creationId xmlns:p14="http://schemas.microsoft.com/office/powerpoint/2010/main" val="2487271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rgbClr val="C9DD4C"/>
          </a:bgClr>
        </a:patt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1F0FF8D-4E32-784E-9EB0-EDEBBB9B02CF}"/>
              </a:ext>
            </a:extLst>
          </p:cNvPr>
          <p:cNvSpPr/>
          <p:nvPr/>
        </p:nvSpPr>
        <p:spPr>
          <a:xfrm>
            <a:off x="627321" y="427960"/>
            <a:ext cx="10937358" cy="6002079"/>
          </a:xfrm>
          <a:prstGeom prst="roundRect">
            <a:avLst/>
          </a:prstGeom>
          <a:solidFill>
            <a:schemeClr val="bg1">
              <a:alpha val="885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1AEBEFC3-303B-7217-FFA9-11044B787D14}"/>
              </a:ext>
            </a:extLst>
          </p:cNvPr>
          <p:cNvPicPr>
            <a:picLocks noChangeAspect="1"/>
          </p:cNvPicPr>
          <p:nvPr/>
        </p:nvPicPr>
        <p:blipFill>
          <a:blip r:embed="rId2"/>
          <a:stretch>
            <a:fillRect/>
          </a:stretch>
        </p:blipFill>
        <p:spPr>
          <a:xfrm>
            <a:off x="1195387" y="1752599"/>
            <a:ext cx="3624263" cy="3490031"/>
          </a:xfrm>
          <a:prstGeom prst="rect">
            <a:avLst/>
          </a:prstGeom>
        </p:spPr>
      </p:pic>
      <p:pic>
        <p:nvPicPr>
          <p:cNvPr id="8" name="Picture 7" descr="A red x on a black background&#10;&#10;Description automatically generated">
            <a:extLst>
              <a:ext uri="{FF2B5EF4-FFF2-40B4-BE49-F238E27FC236}">
                <a16:creationId xmlns:a16="http://schemas.microsoft.com/office/drawing/2014/main" id="{0D9EA280-2382-80D9-B18A-632107A33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8088" y="4469164"/>
            <a:ext cx="1232537" cy="1255362"/>
          </a:xfrm>
          <a:prstGeom prst="rect">
            <a:avLst/>
          </a:prstGeom>
        </p:spPr>
      </p:pic>
      <p:sp>
        <p:nvSpPr>
          <p:cNvPr id="9" name="Rectangle 8">
            <a:extLst>
              <a:ext uri="{FF2B5EF4-FFF2-40B4-BE49-F238E27FC236}">
                <a16:creationId xmlns:a16="http://schemas.microsoft.com/office/drawing/2014/main" id="{32B844DA-3E5D-A86B-E087-1C7A7B077DBC}"/>
              </a:ext>
            </a:extLst>
          </p:cNvPr>
          <p:cNvSpPr/>
          <p:nvPr/>
        </p:nvSpPr>
        <p:spPr>
          <a:xfrm>
            <a:off x="5988547" y="1827122"/>
            <a:ext cx="5211765" cy="2992679"/>
          </a:xfrm>
          <a:prstGeom prst="rect">
            <a:avLst/>
          </a:prstGeom>
          <a:solidFill>
            <a:srgbClr val="C0E9FD">
              <a:alpha val="59000"/>
            </a:srgbClr>
          </a:solidFill>
          <a:ln w="38100">
            <a:solidFill>
              <a:schemeClr val="bg1"/>
            </a:solidFill>
          </a:ln>
        </p:spPr>
        <p:txBody>
          <a:bodyPr wrap="square">
            <a:spAutoFit/>
          </a:bodyPr>
          <a:lstStyle/>
          <a:p>
            <a:pPr lvl="0" algn="just">
              <a:lnSpc>
                <a:spcPct val="120000"/>
              </a:lnSpc>
            </a:pPr>
            <a:r>
              <a:rPr lang="vi-VN" sz="3200" dirty="0">
                <a:solidFill>
                  <a:prstClr val="black"/>
                </a:solidFill>
              </a:rPr>
              <a:t>Không tán thành. Vì trẻ em có quyền vui chơi, giải trí nhưng cũng có bổn phận giúp đỡ gia đình những công việc phù hợp lứa tuổi.</a:t>
            </a:r>
            <a:endParaRPr kumimoji="0" lang="en-US" sz="3200" b="0" i="1" u="none" strike="noStrike" kern="1200" cap="none" spc="0" normalizeH="0" baseline="0" noProof="0" dirty="0">
              <a:ln>
                <a:noFill/>
              </a:ln>
              <a:solidFill>
                <a:srgbClr val="84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2138692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rgbClr val="C9DD4C"/>
          </a:bgClr>
        </a:patt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1F0FF8D-4E32-784E-9EB0-EDEBBB9B02CF}"/>
              </a:ext>
            </a:extLst>
          </p:cNvPr>
          <p:cNvSpPr/>
          <p:nvPr/>
        </p:nvSpPr>
        <p:spPr>
          <a:xfrm>
            <a:off x="703521" y="408910"/>
            <a:ext cx="10937358" cy="6002079"/>
          </a:xfrm>
          <a:prstGeom prst="roundRect">
            <a:avLst/>
          </a:prstGeom>
          <a:solidFill>
            <a:schemeClr val="bg1">
              <a:alpha val="885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03676314-D06F-587D-285A-7209EAAD58AF}"/>
              </a:ext>
            </a:extLst>
          </p:cNvPr>
          <p:cNvPicPr>
            <a:picLocks noChangeAspect="1"/>
          </p:cNvPicPr>
          <p:nvPr/>
        </p:nvPicPr>
        <p:blipFill>
          <a:blip r:embed="rId2"/>
          <a:stretch>
            <a:fillRect/>
          </a:stretch>
        </p:blipFill>
        <p:spPr>
          <a:xfrm>
            <a:off x="1947862" y="1585912"/>
            <a:ext cx="2967038" cy="3471091"/>
          </a:xfrm>
          <a:prstGeom prst="rect">
            <a:avLst/>
          </a:prstGeom>
        </p:spPr>
      </p:pic>
      <p:pic>
        <p:nvPicPr>
          <p:cNvPr id="6" name="Picture 5" descr="A red x on a black background&#10;&#10;Description automatically generated">
            <a:extLst>
              <a:ext uri="{FF2B5EF4-FFF2-40B4-BE49-F238E27FC236}">
                <a16:creationId xmlns:a16="http://schemas.microsoft.com/office/drawing/2014/main" id="{84832A43-3BD0-0501-FCFF-DA471B8624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338" y="4231039"/>
            <a:ext cx="1232537" cy="1255362"/>
          </a:xfrm>
          <a:prstGeom prst="rect">
            <a:avLst/>
          </a:prstGeom>
        </p:spPr>
      </p:pic>
      <p:sp>
        <p:nvSpPr>
          <p:cNvPr id="7" name="Rectangle 6">
            <a:extLst>
              <a:ext uri="{FF2B5EF4-FFF2-40B4-BE49-F238E27FC236}">
                <a16:creationId xmlns:a16="http://schemas.microsoft.com/office/drawing/2014/main" id="{A9E55E89-C463-2A5E-5C0C-C537AA8E12DA}"/>
              </a:ext>
            </a:extLst>
          </p:cNvPr>
          <p:cNvSpPr/>
          <p:nvPr/>
        </p:nvSpPr>
        <p:spPr>
          <a:xfrm>
            <a:off x="5702797" y="1379447"/>
            <a:ext cx="5211765" cy="3583610"/>
          </a:xfrm>
          <a:prstGeom prst="rect">
            <a:avLst/>
          </a:prstGeom>
          <a:solidFill>
            <a:srgbClr val="C0E9FD">
              <a:alpha val="59000"/>
            </a:srgbClr>
          </a:solidFill>
          <a:ln w="38100">
            <a:solidFill>
              <a:schemeClr val="bg1"/>
            </a:solidFill>
          </a:ln>
        </p:spPr>
        <p:txBody>
          <a:bodyPr wrap="square">
            <a:spAutoFit/>
          </a:bodyPr>
          <a:lstStyle/>
          <a:p>
            <a:pPr lvl="0" algn="just">
              <a:lnSpc>
                <a:spcPct val="120000"/>
              </a:lnSpc>
            </a:pPr>
            <a:r>
              <a:rPr lang="vi-VN" sz="3200" dirty="0">
                <a:solidFill>
                  <a:prstClr val="black"/>
                </a:solidFill>
              </a:rPr>
              <a:t>Không tán thành. Vì trẻ em có quyền được giáo dục, học tập và phát triển năng khiếu, việc cho con đi học là trách nhiệm và nghĩa vụ của cha mẹ</a:t>
            </a:r>
            <a:r>
              <a:rPr lang="en-US" sz="3200" dirty="0">
                <a:solidFill>
                  <a:prstClr val="black"/>
                </a:solidFill>
              </a:rPr>
              <a:t>.</a:t>
            </a:r>
            <a:endParaRPr kumimoji="0" lang="en-US" sz="3200" b="0" i="1" u="none" strike="noStrike" kern="1200" cap="none" spc="0" normalizeH="0" baseline="0" noProof="0" dirty="0">
              <a:ln>
                <a:noFill/>
              </a:ln>
              <a:solidFill>
                <a:srgbClr val="84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426921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rgbClr val="C9DD4C"/>
          </a:bgClr>
        </a:patt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1F0FF8D-4E32-784E-9EB0-EDEBBB9B02CF}"/>
              </a:ext>
            </a:extLst>
          </p:cNvPr>
          <p:cNvSpPr/>
          <p:nvPr/>
        </p:nvSpPr>
        <p:spPr>
          <a:xfrm>
            <a:off x="627321" y="427960"/>
            <a:ext cx="10937358" cy="6002079"/>
          </a:xfrm>
          <a:prstGeom prst="roundRect">
            <a:avLst/>
          </a:prstGeom>
          <a:solidFill>
            <a:schemeClr val="bg1">
              <a:alpha val="885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59A9AF1D-06F0-891A-3346-D09EE8570398}"/>
              </a:ext>
            </a:extLst>
          </p:cNvPr>
          <p:cNvPicPr>
            <a:picLocks noChangeAspect="1"/>
          </p:cNvPicPr>
          <p:nvPr/>
        </p:nvPicPr>
        <p:blipFill>
          <a:blip r:embed="rId2"/>
          <a:stretch>
            <a:fillRect/>
          </a:stretch>
        </p:blipFill>
        <p:spPr>
          <a:xfrm>
            <a:off x="1338262" y="1704975"/>
            <a:ext cx="3310999" cy="3524250"/>
          </a:xfrm>
          <a:prstGeom prst="rect">
            <a:avLst/>
          </a:prstGeom>
        </p:spPr>
      </p:pic>
      <p:pic>
        <p:nvPicPr>
          <p:cNvPr id="7" name="Picture 6" descr="A green tick mark on a black background&#10;&#10;Description automatically generated">
            <a:extLst>
              <a:ext uri="{FF2B5EF4-FFF2-40B4-BE49-F238E27FC236}">
                <a16:creationId xmlns:a16="http://schemas.microsoft.com/office/drawing/2014/main" id="{50D73E28-42C7-352D-B75D-2EF71B2DF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1512" y="4200525"/>
            <a:ext cx="1484977" cy="1257300"/>
          </a:xfrm>
          <a:prstGeom prst="rect">
            <a:avLst/>
          </a:prstGeom>
        </p:spPr>
      </p:pic>
      <p:sp>
        <p:nvSpPr>
          <p:cNvPr id="10" name="Rectangle 9">
            <a:extLst>
              <a:ext uri="{FF2B5EF4-FFF2-40B4-BE49-F238E27FC236}">
                <a16:creationId xmlns:a16="http://schemas.microsoft.com/office/drawing/2014/main" id="{63BA614B-80CF-5AEC-5B5F-03219921C3EB}"/>
              </a:ext>
            </a:extLst>
          </p:cNvPr>
          <p:cNvSpPr/>
          <p:nvPr/>
        </p:nvSpPr>
        <p:spPr>
          <a:xfrm>
            <a:off x="5543551" y="2093822"/>
            <a:ext cx="5637712" cy="2240422"/>
          </a:xfrm>
          <a:prstGeom prst="rect">
            <a:avLst/>
          </a:prstGeom>
          <a:solidFill>
            <a:srgbClr val="C0E9FD">
              <a:alpha val="59000"/>
            </a:srgbClr>
          </a:solidFill>
          <a:ln w="38100">
            <a:solidFill>
              <a:schemeClr val="bg1"/>
            </a:solidFill>
          </a:ln>
        </p:spPr>
        <p:txBody>
          <a:bodyPr wrap="square">
            <a:spAutoFit/>
          </a:bodyPr>
          <a:lstStyle/>
          <a:p>
            <a:pPr lvl="0" algn="just">
              <a:lnSpc>
                <a:spcPct val="120000"/>
              </a:lnSpc>
            </a:pPr>
            <a:r>
              <a:rPr lang="vi-VN" sz="4000" dirty="0">
                <a:solidFill>
                  <a:prstClr val="black"/>
                </a:solidFill>
              </a:rPr>
              <a:t>Tán thành. Vì đó là những công việc vượt quá sức của trẻ em</a:t>
            </a:r>
            <a:r>
              <a:rPr lang="en-US" sz="4000" dirty="0">
                <a:solidFill>
                  <a:prstClr val="black"/>
                </a:solidFill>
              </a:rPr>
              <a:t>.</a:t>
            </a:r>
            <a:endParaRPr kumimoji="0" lang="en-US" sz="4000" b="0" i="1" u="none" strike="noStrike" kern="1200" cap="none" spc="0" normalizeH="0" baseline="0" noProof="0" dirty="0">
              <a:ln>
                <a:noFill/>
              </a:ln>
              <a:solidFill>
                <a:srgbClr val="84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108753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rgbClr val="C9DD4C"/>
          </a:bgClr>
        </a:patt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1F0FF8D-4E32-784E-9EB0-EDEBBB9B02CF}"/>
              </a:ext>
            </a:extLst>
          </p:cNvPr>
          <p:cNvSpPr/>
          <p:nvPr/>
        </p:nvSpPr>
        <p:spPr>
          <a:xfrm>
            <a:off x="627321" y="427960"/>
            <a:ext cx="10937358" cy="6002079"/>
          </a:xfrm>
          <a:prstGeom prst="roundRect">
            <a:avLst/>
          </a:prstGeom>
          <a:solidFill>
            <a:schemeClr val="bg1">
              <a:alpha val="885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5C6C59C1-8708-C73B-4EC9-D5C4EC6FE2FF}"/>
              </a:ext>
            </a:extLst>
          </p:cNvPr>
          <p:cNvPicPr>
            <a:picLocks noChangeAspect="1"/>
          </p:cNvPicPr>
          <p:nvPr/>
        </p:nvPicPr>
        <p:blipFill>
          <a:blip r:embed="rId2"/>
          <a:stretch>
            <a:fillRect/>
          </a:stretch>
        </p:blipFill>
        <p:spPr>
          <a:xfrm>
            <a:off x="1366837" y="1619250"/>
            <a:ext cx="3390219" cy="3595687"/>
          </a:xfrm>
          <a:prstGeom prst="rect">
            <a:avLst/>
          </a:prstGeom>
        </p:spPr>
      </p:pic>
      <p:pic>
        <p:nvPicPr>
          <p:cNvPr id="6" name="Picture 5" descr="A green tick mark on a black background&#10;&#10;Description automatically generated">
            <a:extLst>
              <a:ext uri="{FF2B5EF4-FFF2-40B4-BE49-F238E27FC236}">
                <a16:creationId xmlns:a16="http://schemas.microsoft.com/office/drawing/2014/main" id="{F740F99C-2D47-2D14-3FA8-3B105905F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1512" y="4200525"/>
            <a:ext cx="1484977" cy="1257300"/>
          </a:xfrm>
          <a:prstGeom prst="rect">
            <a:avLst/>
          </a:prstGeom>
        </p:spPr>
      </p:pic>
      <p:sp>
        <p:nvSpPr>
          <p:cNvPr id="8" name="Rectangle 7">
            <a:extLst>
              <a:ext uri="{FF2B5EF4-FFF2-40B4-BE49-F238E27FC236}">
                <a16:creationId xmlns:a16="http://schemas.microsoft.com/office/drawing/2014/main" id="{064A5989-722E-8787-03AD-53E9713212CC}"/>
              </a:ext>
            </a:extLst>
          </p:cNvPr>
          <p:cNvSpPr/>
          <p:nvPr/>
        </p:nvSpPr>
        <p:spPr>
          <a:xfrm>
            <a:off x="5543551" y="2093822"/>
            <a:ext cx="5637712" cy="2240422"/>
          </a:xfrm>
          <a:prstGeom prst="rect">
            <a:avLst/>
          </a:prstGeom>
          <a:solidFill>
            <a:srgbClr val="C0E9FD">
              <a:alpha val="59000"/>
            </a:srgbClr>
          </a:solidFill>
          <a:ln w="38100">
            <a:solidFill>
              <a:schemeClr val="bg1"/>
            </a:solidFill>
          </a:ln>
        </p:spPr>
        <p:txBody>
          <a:bodyPr wrap="square">
            <a:spAutoFit/>
          </a:bodyPr>
          <a:lstStyle/>
          <a:p>
            <a:pPr lvl="0" algn="just">
              <a:lnSpc>
                <a:spcPct val="120000"/>
              </a:lnSpc>
            </a:pPr>
            <a:r>
              <a:rPr lang="vi-VN" sz="4000" dirty="0">
                <a:solidFill>
                  <a:prstClr val="black"/>
                </a:solidFill>
              </a:rPr>
              <a:t>Tán thành. Vì đây là một trong những quyền của trẻ em</a:t>
            </a:r>
            <a:r>
              <a:rPr lang="en-US" sz="4000" dirty="0">
                <a:solidFill>
                  <a:prstClr val="black"/>
                </a:solidFill>
              </a:rPr>
              <a:t>.</a:t>
            </a:r>
            <a:endParaRPr kumimoji="0" lang="en-US" sz="4000" b="0" i="1" u="none" strike="noStrike" kern="1200" cap="none" spc="0" normalizeH="0" baseline="0" noProof="0" dirty="0">
              <a:ln>
                <a:noFill/>
              </a:ln>
              <a:solidFill>
                <a:srgbClr val="84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877422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rgbClr val="C9DD4C"/>
          </a:bgClr>
        </a:patt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1F0FF8D-4E32-784E-9EB0-EDEBBB9B02CF}"/>
              </a:ext>
            </a:extLst>
          </p:cNvPr>
          <p:cNvSpPr/>
          <p:nvPr/>
        </p:nvSpPr>
        <p:spPr>
          <a:xfrm>
            <a:off x="703521" y="408910"/>
            <a:ext cx="10937358" cy="6002079"/>
          </a:xfrm>
          <a:prstGeom prst="roundRect">
            <a:avLst/>
          </a:prstGeom>
          <a:solidFill>
            <a:schemeClr val="bg1">
              <a:alpha val="885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C6923FE5-D508-A68B-C570-D11EEA226D43}"/>
              </a:ext>
            </a:extLst>
          </p:cNvPr>
          <p:cNvPicPr>
            <a:picLocks noChangeAspect="1"/>
          </p:cNvPicPr>
          <p:nvPr/>
        </p:nvPicPr>
        <p:blipFill>
          <a:blip r:embed="rId2"/>
          <a:stretch>
            <a:fillRect/>
          </a:stretch>
        </p:blipFill>
        <p:spPr>
          <a:xfrm>
            <a:off x="1019175" y="1719262"/>
            <a:ext cx="3694412" cy="3433763"/>
          </a:xfrm>
          <a:prstGeom prst="rect">
            <a:avLst/>
          </a:prstGeom>
        </p:spPr>
      </p:pic>
      <p:pic>
        <p:nvPicPr>
          <p:cNvPr id="8" name="Picture 7" descr="A red x on a black background&#10;&#10;Description automatically generated">
            <a:extLst>
              <a:ext uri="{FF2B5EF4-FFF2-40B4-BE49-F238E27FC236}">
                <a16:creationId xmlns:a16="http://schemas.microsoft.com/office/drawing/2014/main" id="{97FF0EDA-703E-63F5-D510-FB9EB4AC9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338" y="4231039"/>
            <a:ext cx="1232537" cy="1255362"/>
          </a:xfrm>
          <a:prstGeom prst="rect">
            <a:avLst/>
          </a:prstGeom>
        </p:spPr>
      </p:pic>
      <p:sp>
        <p:nvSpPr>
          <p:cNvPr id="9" name="Rectangle 8">
            <a:extLst>
              <a:ext uri="{FF2B5EF4-FFF2-40B4-BE49-F238E27FC236}">
                <a16:creationId xmlns:a16="http://schemas.microsoft.com/office/drawing/2014/main" id="{69642B1B-202F-3518-6C35-35F27B4DEAFA}"/>
              </a:ext>
            </a:extLst>
          </p:cNvPr>
          <p:cNvSpPr/>
          <p:nvPr/>
        </p:nvSpPr>
        <p:spPr>
          <a:xfrm>
            <a:off x="5664697" y="1646147"/>
            <a:ext cx="5412878" cy="3583610"/>
          </a:xfrm>
          <a:prstGeom prst="rect">
            <a:avLst/>
          </a:prstGeom>
          <a:solidFill>
            <a:srgbClr val="C0E9FD">
              <a:alpha val="59000"/>
            </a:srgbClr>
          </a:solidFill>
          <a:ln w="38100">
            <a:solidFill>
              <a:schemeClr val="bg1"/>
            </a:solidFill>
          </a:ln>
        </p:spPr>
        <p:txBody>
          <a:bodyPr wrap="square">
            <a:spAutoFit/>
          </a:bodyPr>
          <a:lstStyle/>
          <a:p>
            <a:pPr lvl="0" algn="just">
              <a:lnSpc>
                <a:spcPct val="120000"/>
              </a:lnSpc>
            </a:pPr>
            <a:r>
              <a:rPr lang="vi-VN" sz="3200" dirty="0">
                <a:solidFill>
                  <a:prstClr val="black"/>
                </a:solidFill>
              </a:rPr>
              <a:t>Không tán thành. Vì ngoài việc học, trẻ em cần tham gia vào các hoạt động khác để rèn luyện thân thể, đạo đức, phát triển một cách toàn diện</a:t>
            </a:r>
            <a:r>
              <a:rPr lang="en-US" sz="3200" dirty="0">
                <a:solidFill>
                  <a:prstClr val="black"/>
                </a:solidFill>
              </a:rPr>
              <a:t>.</a:t>
            </a:r>
            <a:endParaRPr kumimoji="0" lang="en-US" sz="3200" b="0" i="1" u="none" strike="noStrike" kern="1200" cap="none" spc="0" normalizeH="0" baseline="0" noProof="0" dirty="0">
              <a:ln>
                <a:noFill/>
              </a:ln>
              <a:solidFill>
                <a:srgbClr val="84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4945269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6BD405B-4787-9C47-B629-6BFBE4EFD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1760" y="-415229"/>
            <a:ext cx="9638204" cy="6925758"/>
          </a:xfrm>
          <a:prstGeom prst="rect">
            <a:avLst/>
          </a:prstGeom>
        </p:spPr>
      </p:pic>
      <p:pic>
        <p:nvPicPr>
          <p:cNvPr id="11" name="图片 10">
            <a:extLst>
              <a:ext uri="{FF2B5EF4-FFF2-40B4-BE49-F238E27FC236}">
                <a16:creationId xmlns:a16="http://schemas.microsoft.com/office/drawing/2014/main" id="{2DB4A4AE-A2DC-490E-B4A1-645388CE70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793" y="2158368"/>
            <a:ext cx="4634753" cy="4634753"/>
          </a:xfrm>
          <a:prstGeom prst="rect">
            <a:avLst/>
          </a:prstGeom>
        </p:spPr>
      </p:pic>
      <p:pic>
        <p:nvPicPr>
          <p:cNvPr id="2" name="Picture 1">
            <a:extLst>
              <a:ext uri="{FF2B5EF4-FFF2-40B4-BE49-F238E27FC236}">
                <a16:creationId xmlns:a16="http://schemas.microsoft.com/office/drawing/2014/main" id="{D2B4540F-5688-878B-33CC-5F616B0EE70D}"/>
              </a:ext>
            </a:extLst>
          </p:cNvPr>
          <p:cNvPicPr>
            <a:picLocks noChangeAspect="1"/>
          </p:cNvPicPr>
          <p:nvPr/>
        </p:nvPicPr>
        <p:blipFill>
          <a:blip r:embed="rId5"/>
          <a:stretch>
            <a:fillRect/>
          </a:stretch>
        </p:blipFill>
        <p:spPr>
          <a:xfrm>
            <a:off x="2609073" y="1629377"/>
            <a:ext cx="9126503" cy="3694496"/>
          </a:xfrm>
          <a:prstGeom prst="rect">
            <a:avLst/>
          </a:prstGeom>
        </p:spPr>
      </p:pic>
    </p:spTree>
    <p:extLst>
      <p:ext uri="{BB962C8B-B14F-4D97-AF65-F5344CB8AC3E}">
        <p14:creationId xmlns:p14="http://schemas.microsoft.com/office/powerpoint/2010/main" val="646328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rgbClr val="C9DD4C"/>
          </a:bgClr>
        </a:patt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1F0FF8D-4E32-784E-9EB0-EDEBBB9B02CF}"/>
              </a:ext>
            </a:extLst>
          </p:cNvPr>
          <p:cNvSpPr/>
          <p:nvPr/>
        </p:nvSpPr>
        <p:spPr>
          <a:xfrm>
            <a:off x="627321" y="427960"/>
            <a:ext cx="10937358" cy="6002079"/>
          </a:xfrm>
          <a:prstGeom prst="roundRect">
            <a:avLst/>
          </a:prstGeom>
          <a:solidFill>
            <a:schemeClr val="bg1">
              <a:alpha val="885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0E00EE49-7C18-5D2E-6F4A-A3ADF542FEE9}"/>
              </a:ext>
            </a:extLst>
          </p:cNvPr>
          <p:cNvPicPr>
            <a:picLocks noChangeAspect="1"/>
          </p:cNvPicPr>
          <p:nvPr/>
        </p:nvPicPr>
        <p:blipFill>
          <a:blip r:embed="rId2"/>
          <a:stretch>
            <a:fillRect/>
          </a:stretch>
        </p:blipFill>
        <p:spPr>
          <a:xfrm>
            <a:off x="1071562" y="1809750"/>
            <a:ext cx="3842935" cy="3219450"/>
          </a:xfrm>
          <a:prstGeom prst="rect">
            <a:avLst/>
          </a:prstGeom>
        </p:spPr>
      </p:pic>
      <p:pic>
        <p:nvPicPr>
          <p:cNvPr id="6" name="Picture 5" descr="A green tick mark on a black background&#10;&#10;Description automatically generated">
            <a:extLst>
              <a:ext uri="{FF2B5EF4-FFF2-40B4-BE49-F238E27FC236}">
                <a16:creationId xmlns:a16="http://schemas.microsoft.com/office/drawing/2014/main" id="{B2E11970-FD1C-BED2-A4C4-C9A5B17B3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1512" y="4200525"/>
            <a:ext cx="1484977" cy="1257300"/>
          </a:xfrm>
          <a:prstGeom prst="rect">
            <a:avLst/>
          </a:prstGeom>
        </p:spPr>
      </p:pic>
      <p:sp>
        <p:nvSpPr>
          <p:cNvPr id="8" name="Rectangle 7">
            <a:extLst>
              <a:ext uri="{FF2B5EF4-FFF2-40B4-BE49-F238E27FC236}">
                <a16:creationId xmlns:a16="http://schemas.microsoft.com/office/drawing/2014/main" id="{8A4B3967-32CA-90D9-6402-4C568BF01EFB}"/>
              </a:ext>
            </a:extLst>
          </p:cNvPr>
          <p:cNvSpPr/>
          <p:nvPr/>
        </p:nvSpPr>
        <p:spPr>
          <a:xfrm>
            <a:off x="5362575" y="1646147"/>
            <a:ext cx="5771063" cy="3355214"/>
          </a:xfrm>
          <a:prstGeom prst="rect">
            <a:avLst/>
          </a:prstGeom>
          <a:solidFill>
            <a:srgbClr val="C0E9FD">
              <a:alpha val="59000"/>
            </a:srgbClr>
          </a:solidFill>
          <a:ln w="38100">
            <a:solidFill>
              <a:schemeClr val="bg1"/>
            </a:solidFill>
          </a:ln>
        </p:spPr>
        <p:txBody>
          <a:bodyPr wrap="square">
            <a:spAutoFit/>
          </a:bodyPr>
          <a:lstStyle/>
          <a:p>
            <a:pPr lvl="0" algn="just">
              <a:lnSpc>
                <a:spcPct val="120000"/>
              </a:lnSpc>
            </a:pPr>
            <a:r>
              <a:rPr lang="vi-VN" sz="3600" dirty="0">
                <a:solidFill>
                  <a:prstClr val="black"/>
                </a:solidFill>
              </a:rPr>
              <a:t>Tán thành. Vì quyền trẻ em được pháp luật quy định rõ ràng, mọi hành vi xâm phạm quyền trẻ em đều là trái pháp luật</a:t>
            </a:r>
            <a:r>
              <a:rPr lang="en-US" sz="3600" dirty="0">
                <a:solidFill>
                  <a:prstClr val="black"/>
                </a:solidFill>
              </a:rPr>
              <a:t>.</a:t>
            </a:r>
            <a:endParaRPr kumimoji="0" lang="en-US" sz="3600" b="0" i="1" u="none" strike="noStrike" kern="1200" cap="none" spc="0" normalizeH="0" baseline="0" noProof="0" dirty="0">
              <a:ln>
                <a:noFill/>
              </a:ln>
              <a:solidFill>
                <a:srgbClr val="84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0229104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6BD405B-4787-9C47-B629-6BFBE4EFD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1760" y="-415229"/>
            <a:ext cx="9638204" cy="6925758"/>
          </a:xfrm>
          <a:prstGeom prst="rect">
            <a:avLst/>
          </a:prstGeom>
        </p:spPr>
      </p:pic>
      <p:pic>
        <p:nvPicPr>
          <p:cNvPr id="11" name="图片 10">
            <a:extLst>
              <a:ext uri="{FF2B5EF4-FFF2-40B4-BE49-F238E27FC236}">
                <a16:creationId xmlns:a16="http://schemas.microsoft.com/office/drawing/2014/main" id="{2DB4A4AE-A2DC-490E-B4A1-645388CE70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793" y="2158368"/>
            <a:ext cx="4634753" cy="4634753"/>
          </a:xfrm>
          <a:prstGeom prst="rect">
            <a:avLst/>
          </a:prstGeom>
        </p:spPr>
      </p:pic>
      <p:pic>
        <p:nvPicPr>
          <p:cNvPr id="4" name="Picture 3">
            <a:extLst>
              <a:ext uri="{FF2B5EF4-FFF2-40B4-BE49-F238E27FC236}">
                <a16:creationId xmlns:a16="http://schemas.microsoft.com/office/drawing/2014/main" id="{E80B91E9-2598-A2DC-05AB-4DDAD0B12F85}"/>
              </a:ext>
            </a:extLst>
          </p:cNvPr>
          <p:cNvPicPr>
            <a:picLocks noChangeAspect="1"/>
          </p:cNvPicPr>
          <p:nvPr/>
        </p:nvPicPr>
        <p:blipFill>
          <a:blip r:embed="rId5"/>
          <a:stretch>
            <a:fillRect/>
          </a:stretch>
        </p:blipFill>
        <p:spPr>
          <a:xfrm>
            <a:off x="3890072" y="1974231"/>
            <a:ext cx="7364606" cy="2566638"/>
          </a:xfrm>
          <a:prstGeom prst="rect">
            <a:avLst/>
          </a:prstGeom>
        </p:spPr>
      </p:pic>
    </p:spTree>
    <p:extLst>
      <p:ext uri="{BB962C8B-B14F-4D97-AF65-F5344CB8AC3E}">
        <p14:creationId xmlns:p14="http://schemas.microsoft.com/office/powerpoint/2010/main" val="3634014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E83487-21BC-2347-BD6A-F0BF74B49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6502" y="2249424"/>
            <a:ext cx="3034802" cy="4352544"/>
          </a:xfrm>
          <a:prstGeom prst="rect">
            <a:avLst/>
          </a:prstGeom>
        </p:spPr>
      </p:pic>
      <p:sp>
        <p:nvSpPr>
          <p:cNvPr id="6" name="Rounded Rectangle 5">
            <a:extLst>
              <a:ext uri="{FF2B5EF4-FFF2-40B4-BE49-F238E27FC236}">
                <a16:creationId xmlns:a16="http://schemas.microsoft.com/office/drawing/2014/main" id="{AE0AA455-51DE-6745-BBC3-AF0625FF597B}"/>
              </a:ext>
            </a:extLst>
          </p:cNvPr>
          <p:cNvSpPr/>
          <p:nvPr/>
        </p:nvSpPr>
        <p:spPr>
          <a:xfrm>
            <a:off x="1281408" y="985150"/>
            <a:ext cx="7967367" cy="2710550"/>
          </a:xfrm>
          <a:prstGeom prst="roundRect">
            <a:avLst/>
          </a:prstGeom>
          <a:solidFill>
            <a:srgbClr val="FEB8B7"/>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Em đã thực hiện được tốt những quyền và bổn phận trẻ em nào?</a:t>
            </a:r>
            <a:endParaRPr kumimoji="0" lang="en-VN" sz="4800" b="0" i="0" u="none" strike="noStrike" kern="1200" cap="none" spc="0" normalizeH="0" baseline="0" noProof="0" dirty="0">
              <a:ln>
                <a:noFill/>
              </a:ln>
              <a:solidFill>
                <a:prstClr val="white"/>
              </a:solidFill>
              <a:effectLst/>
              <a:uLnTx/>
              <a:uFillTx/>
              <a:latin typeface="Cambria" panose="02040503050406030204" pitchFamily="18" charset="0"/>
              <a:ea typeface="Times New Roman" panose="02020603050405020304" pitchFamily="18" charset="0"/>
              <a:cs typeface="+mn-cs"/>
            </a:endParaRPr>
          </a:p>
        </p:txBody>
      </p:sp>
    </p:spTree>
    <p:extLst>
      <p:ext uri="{BB962C8B-B14F-4D97-AF65-F5344CB8AC3E}">
        <p14:creationId xmlns:p14="http://schemas.microsoft.com/office/powerpoint/2010/main" val="1655177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Rectangle 6"/>
          <p:cNvSpPr/>
          <p:nvPr/>
        </p:nvSpPr>
        <p:spPr>
          <a:xfrm>
            <a:off x="604585" y="1891110"/>
            <a:ext cx="10118127" cy="1754326"/>
          </a:xfrm>
          <a:prstGeom prst="rect">
            <a:avLst/>
          </a:prstGeom>
          <a:solidFill>
            <a:schemeClr val="bg1"/>
          </a:solidFill>
          <a:ln w="38100">
            <a:solidFill>
              <a:schemeClr val="tx1"/>
            </a:solidFill>
          </a:ln>
        </p:spPr>
        <p:txBody>
          <a:bodyPr wrap="square">
            <a:spAutoFit/>
          </a:bodyPr>
          <a:lstStyle/>
          <a:p>
            <a:pPr lvl="0" algn="ctr"/>
            <a:r>
              <a:rPr lang="en-US" sz="5400" dirty="0">
                <a:solidFill>
                  <a:prstClr val="black"/>
                </a:solidFill>
                <a:latin typeface="Cambria" panose="02040503050406030204" pitchFamily="18" charset="0"/>
              </a:rPr>
              <a:t>V</a:t>
            </a:r>
            <a:r>
              <a:rPr lang="vi-VN" sz="5400" dirty="0">
                <a:solidFill>
                  <a:prstClr val="black"/>
                </a:solidFill>
                <a:latin typeface="Cambria" panose="02040503050406030204" pitchFamily="18" charset="0"/>
              </a:rPr>
              <a:t>ẽ sơ đồ tư duy tóm tắt về quyền và bổn phận trẻ em</a:t>
            </a:r>
            <a:endParaRPr kumimoji="0" lang="en-VN" sz="5400" b="0" i="0" u="none" strike="noStrike" kern="1200" cap="none" spc="0" normalizeH="0" baseline="0" noProof="0" dirty="0">
              <a:ln>
                <a:noFill/>
              </a:ln>
              <a:solidFill>
                <a:prstClr val="black"/>
              </a:solidFill>
              <a:effectLst/>
              <a:uLnTx/>
              <a:uFillTx/>
              <a:latin typeface="Cambria" panose="02040503050406030204" pitchFamily="18" charset="0"/>
              <a:cs typeface="#9Slide05 Pattaya" pitchFamily="2" charset="-34"/>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0297" y="3429000"/>
            <a:ext cx="4593096" cy="4593096"/>
          </a:xfrm>
          <a:prstGeom prst="rect">
            <a:avLst/>
          </a:prstGeom>
        </p:spPr>
      </p:pic>
      <p:pic>
        <p:nvPicPr>
          <p:cNvPr id="4" name="Picture 3">
            <a:extLst>
              <a:ext uri="{FF2B5EF4-FFF2-40B4-BE49-F238E27FC236}">
                <a16:creationId xmlns:a16="http://schemas.microsoft.com/office/drawing/2014/main" id="{9327CAD7-A331-4365-9F4F-D8B132121311}"/>
              </a:ext>
            </a:extLst>
          </p:cNvPr>
          <p:cNvPicPr>
            <a:picLocks noChangeAspect="1"/>
          </p:cNvPicPr>
          <p:nvPr/>
        </p:nvPicPr>
        <p:blipFill>
          <a:blip r:embed="rId4"/>
          <a:stretch>
            <a:fillRect/>
          </a:stretch>
        </p:blipFill>
        <p:spPr>
          <a:xfrm>
            <a:off x="4376759" y="407981"/>
            <a:ext cx="3895682" cy="1603387"/>
          </a:xfrm>
          <a:prstGeom prst="rect">
            <a:avLst/>
          </a:prstGeom>
        </p:spPr>
      </p:pic>
    </p:spTree>
    <p:extLst>
      <p:ext uri="{BB962C8B-B14F-4D97-AF65-F5344CB8AC3E}">
        <p14:creationId xmlns:p14="http://schemas.microsoft.com/office/powerpoint/2010/main" val="1824525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0A2639-9E79-E749-9C5A-B86A6ADC03B2}"/>
              </a:ext>
            </a:extLst>
          </p:cNvPr>
          <p:cNvSpPr txBox="1"/>
          <p:nvPr/>
        </p:nvSpPr>
        <p:spPr>
          <a:xfrm>
            <a:off x="2642531" y="2271980"/>
            <a:ext cx="6811687" cy="2862322"/>
          </a:xfrm>
          <a:prstGeom prst="rect">
            <a:avLst/>
          </a:prstGeom>
          <a:noFill/>
        </p:spPr>
        <p:txBody>
          <a:bodyPr wrap="square" rtlCol="0">
            <a:spAutoFit/>
          </a:bodyPr>
          <a:lstStyle/>
          <a:p>
            <a:pPr lvl="0" algn="ctr"/>
            <a:r>
              <a:rPr lang="nl-NL" sz="6000" b="1" dirty="0">
                <a:solidFill>
                  <a:srgbClr val="002060"/>
                </a:solidFill>
                <a:latin typeface="Cambria" panose="02040503050406030204" pitchFamily="18" charset="0"/>
                <a:ea typeface="Cambria" panose="02040503050406030204" pitchFamily="18" charset="0"/>
              </a:rPr>
              <a:t>Vì sao phải thực hiện quyền và bổn phận trẻ em?</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652718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6BD405B-4787-9C47-B629-6BFBE4EFD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1760" y="-415229"/>
            <a:ext cx="9638204" cy="6925758"/>
          </a:xfrm>
          <a:prstGeom prst="rect">
            <a:avLst/>
          </a:prstGeom>
        </p:spPr>
      </p:pic>
      <p:pic>
        <p:nvPicPr>
          <p:cNvPr id="11" name="图片 10">
            <a:extLst>
              <a:ext uri="{FF2B5EF4-FFF2-40B4-BE49-F238E27FC236}">
                <a16:creationId xmlns:a16="http://schemas.microsoft.com/office/drawing/2014/main" id="{2DB4A4AE-A2DC-490E-B4A1-645388CE70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793" y="2158368"/>
            <a:ext cx="4634753" cy="4634753"/>
          </a:xfrm>
          <a:prstGeom prst="rect">
            <a:avLst/>
          </a:prstGeom>
        </p:spPr>
      </p:pic>
      <p:pic>
        <p:nvPicPr>
          <p:cNvPr id="2" name="Picture 1">
            <a:extLst>
              <a:ext uri="{FF2B5EF4-FFF2-40B4-BE49-F238E27FC236}">
                <a16:creationId xmlns:a16="http://schemas.microsoft.com/office/drawing/2014/main" id="{87DC5364-A800-6460-7DA8-59FCAA05E7E9}"/>
              </a:ext>
            </a:extLst>
          </p:cNvPr>
          <p:cNvPicPr>
            <a:picLocks noChangeAspect="1"/>
          </p:cNvPicPr>
          <p:nvPr/>
        </p:nvPicPr>
        <p:blipFill>
          <a:blip r:embed="rId5"/>
          <a:stretch>
            <a:fillRect/>
          </a:stretch>
        </p:blipFill>
        <p:spPr>
          <a:xfrm>
            <a:off x="3151631" y="1473928"/>
            <a:ext cx="8803387" cy="3700593"/>
          </a:xfrm>
          <a:prstGeom prst="rect">
            <a:avLst/>
          </a:prstGeom>
        </p:spPr>
      </p:pic>
    </p:spTree>
    <p:extLst>
      <p:ext uri="{BB962C8B-B14F-4D97-AF65-F5344CB8AC3E}">
        <p14:creationId xmlns:p14="http://schemas.microsoft.com/office/powerpoint/2010/main" val="3385111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A048AA1-9439-4069-8BCA-1816CDF4E074}"/>
              </a:ext>
            </a:extLst>
          </p:cNvPr>
          <p:cNvPicPr>
            <a:picLocks noChangeAspect="1"/>
          </p:cNvPicPr>
          <p:nvPr/>
        </p:nvPicPr>
        <p:blipFill>
          <a:blip r:embed="rId3"/>
          <a:stretch>
            <a:fillRect/>
          </a:stretch>
        </p:blipFill>
        <p:spPr>
          <a:xfrm>
            <a:off x="0" y="5363153"/>
            <a:ext cx="12192000" cy="1554480"/>
          </a:xfrm>
          <a:prstGeom prst="rect">
            <a:avLst/>
          </a:prstGeom>
        </p:spPr>
      </p:pic>
      <p:pic>
        <p:nvPicPr>
          <p:cNvPr id="6" name="图片 5">
            <a:extLst>
              <a:ext uri="{FF2B5EF4-FFF2-40B4-BE49-F238E27FC236}">
                <a16:creationId xmlns:a16="http://schemas.microsoft.com/office/drawing/2014/main" id="{5D5910B9-5777-4B1D-82E3-826396DC58AF}"/>
              </a:ext>
            </a:extLst>
          </p:cNvPr>
          <p:cNvPicPr>
            <a:picLocks noChangeAspect="1"/>
          </p:cNvPicPr>
          <p:nvPr/>
        </p:nvPicPr>
        <p:blipFill>
          <a:blip r:embed="rId4"/>
          <a:stretch>
            <a:fillRect/>
          </a:stretch>
        </p:blipFill>
        <p:spPr>
          <a:xfrm>
            <a:off x="2684122" y="-167157"/>
            <a:ext cx="8790889" cy="6689121"/>
          </a:xfrm>
          <a:prstGeom prst="rect">
            <a:avLst/>
          </a:prstGeom>
        </p:spPr>
      </p:pic>
      <p:sp>
        <p:nvSpPr>
          <p:cNvPr id="9" name="文本框 8">
            <a:extLst>
              <a:ext uri="{FF2B5EF4-FFF2-40B4-BE49-F238E27FC236}">
                <a16:creationId xmlns:a16="http://schemas.microsoft.com/office/drawing/2014/main" id="{6E42E533-5CF8-4322-8A1E-06F040A799A7}"/>
              </a:ext>
            </a:extLst>
          </p:cNvPr>
          <p:cNvSpPr txBox="1"/>
          <p:nvPr/>
        </p:nvSpPr>
        <p:spPr>
          <a:xfrm>
            <a:off x="3714749" y="1146516"/>
            <a:ext cx="6715125" cy="2585323"/>
          </a:xfrm>
          <a:prstGeom prst="rect">
            <a:avLst/>
          </a:prstGeom>
          <a:noFill/>
        </p:spPr>
        <p:txBody>
          <a:bodyPr wrap="square" rtlCol="0">
            <a:spAutoFit/>
          </a:bodyPr>
          <a:lstStyle>
            <a:defPPr>
              <a:defRPr lang="zh-CN"/>
            </a:defPPr>
            <a:lvl1pPr algn="ctr">
              <a:defRPr sz="7200">
                <a:effectLst>
                  <a:outerShdw blurRad="12700" dist="12700" dir="2700000" algn="tl" rotWithShape="0">
                    <a:prstClr val="black">
                      <a:alpha val="40000"/>
                    </a:prstClr>
                  </a:outerShdw>
                </a:effectLst>
                <a:latin typeface="字魂141号-活力悦动体" panose="00000500000000000000" pitchFamily="2" charset="-122"/>
                <a:ea typeface="字魂141号-活力悦动体" panose="00000500000000000000" pitchFamily="2" charset="-122"/>
              </a:defRPr>
            </a:lvl1pPr>
          </a:lstStyle>
          <a:p>
            <a:pPr lvl="0"/>
            <a:r>
              <a:rPr lang="vi-VN" sz="5400" b="1" dirty="0">
                <a:solidFill>
                  <a:srgbClr val="C00000"/>
                </a:solidFill>
                <a:effectLst/>
                <a:latin typeface="Cambria" panose="02040503050406030204" pitchFamily="18" charset="0"/>
                <a:ea typeface="Cambria" panose="02040503050406030204" pitchFamily="18" charset="0"/>
              </a:rPr>
              <a:t>Chơi trò chơi: </a:t>
            </a:r>
            <a:endParaRPr lang="en-US" sz="5400" b="1" dirty="0">
              <a:solidFill>
                <a:srgbClr val="C00000"/>
              </a:solidFill>
              <a:effectLst/>
              <a:latin typeface="Cambria" panose="02040503050406030204" pitchFamily="18" charset="0"/>
              <a:ea typeface="Cambria" panose="02040503050406030204" pitchFamily="18" charset="0"/>
            </a:endParaRPr>
          </a:p>
          <a:p>
            <a:pPr lvl="0"/>
            <a:r>
              <a:rPr lang="vi-VN" sz="5400" b="1" dirty="0">
                <a:solidFill>
                  <a:srgbClr val="C00000"/>
                </a:solidFill>
                <a:effectLst/>
                <a:latin typeface="Cambria" panose="02040503050406030204" pitchFamily="18" charset="0"/>
                <a:ea typeface="Cambria" panose="02040503050406030204" pitchFamily="18" charset="0"/>
              </a:rPr>
              <a:t>Kể về các quyền và bổn phận của trẻ em</a:t>
            </a:r>
            <a:endParaRPr kumimoji="0" lang="en-VN" sz="6600" b="0" i="0" u="none" strike="noStrike" kern="1200" cap="none" spc="0" normalizeH="0" baseline="0" noProof="0" dirty="0">
              <a:ln>
                <a:noFill/>
              </a:ln>
              <a:solidFill>
                <a:prstClr val="black"/>
              </a:solidFill>
              <a:effectLst/>
              <a:uLnTx/>
              <a:uFillTx/>
              <a:latin typeface="Cambria" panose="02040503050406030204" pitchFamily="18" charset="0"/>
              <a:ea typeface="字魂141号-活力悦动体" panose="00000500000000000000" pitchFamily="2" charset="-122"/>
              <a:cs typeface="+mn-cs"/>
            </a:endParaRPr>
          </a:p>
        </p:txBody>
      </p:sp>
      <p:pic>
        <p:nvPicPr>
          <p:cNvPr id="10" name="Picture 9">
            <a:extLst>
              <a:ext uri="{FF2B5EF4-FFF2-40B4-BE49-F238E27FC236}">
                <a16:creationId xmlns:a16="http://schemas.microsoft.com/office/drawing/2014/main" id="{CE848887-1BE9-B14E-8510-E0C67B103D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80" y="3632706"/>
            <a:ext cx="5300755" cy="3056415"/>
          </a:xfrm>
          <a:prstGeom prst="rect">
            <a:avLst/>
          </a:prstGeom>
        </p:spPr>
      </p:pic>
      <p:pic>
        <p:nvPicPr>
          <p:cNvPr id="12" name="Picture 11">
            <a:extLst>
              <a:ext uri="{FF2B5EF4-FFF2-40B4-BE49-F238E27FC236}">
                <a16:creationId xmlns:a16="http://schemas.microsoft.com/office/drawing/2014/main" id="{4436F5CE-D82C-8647-BA21-FF85C97681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9405" y="3008526"/>
            <a:ext cx="4374772" cy="4304776"/>
          </a:xfrm>
          <a:prstGeom prst="rect">
            <a:avLst/>
          </a:prstGeom>
        </p:spPr>
      </p:pic>
    </p:spTree>
    <p:extLst>
      <p:ext uri="{BB962C8B-B14F-4D97-AF65-F5344CB8AC3E}">
        <p14:creationId xmlns:p14="http://schemas.microsoft.com/office/powerpoint/2010/main" val="693148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E83487-21BC-2347-BD6A-F0BF74B49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6502" y="2249424"/>
            <a:ext cx="3034802" cy="4352544"/>
          </a:xfrm>
          <a:prstGeom prst="rect">
            <a:avLst/>
          </a:prstGeom>
        </p:spPr>
      </p:pic>
      <p:sp>
        <p:nvSpPr>
          <p:cNvPr id="6" name="Rounded Rectangle 5">
            <a:extLst>
              <a:ext uri="{FF2B5EF4-FFF2-40B4-BE49-F238E27FC236}">
                <a16:creationId xmlns:a16="http://schemas.microsoft.com/office/drawing/2014/main" id="{AE0AA455-51DE-6745-BBC3-AF0625FF597B}"/>
              </a:ext>
            </a:extLst>
          </p:cNvPr>
          <p:cNvSpPr/>
          <p:nvPr/>
        </p:nvSpPr>
        <p:spPr>
          <a:xfrm>
            <a:off x="285750" y="708925"/>
            <a:ext cx="9582150" cy="4701275"/>
          </a:xfrm>
          <a:prstGeom prst="roundRect">
            <a:avLst/>
          </a:prstGeom>
          <a:solidFill>
            <a:srgbClr val="FEB8B7"/>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pPr>
            <a:r>
              <a:rPr lang="vi-VN" sz="4000" b="1" dirty="0">
                <a:solidFill>
                  <a:srgbClr val="002060"/>
                </a:solidFill>
                <a:latin typeface="Cambria" panose="02040503050406030204" pitchFamily="18" charset="0"/>
                <a:ea typeface="Times New Roman" panose="02020603050405020304" pitchFamily="18" charset="0"/>
              </a:rPr>
              <a:t>Chia lớp thành hai đội với hai vòng chơi:</a:t>
            </a:r>
          </a:p>
          <a:p>
            <a:pPr lvl="0" algn="just">
              <a:lnSpc>
                <a:spcPct val="115000"/>
              </a:lnSpc>
            </a:pPr>
            <a:r>
              <a:rPr lang="vi-VN" sz="4000" dirty="0">
                <a:solidFill>
                  <a:srgbClr val="002060"/>
                </a:solidFill>
                <a:latin typeface="Cambria" panose="02040503050406030204" pitchFamily="18" charset="0"/>
                <a:ea typeface="Times New Roman" panose="02020603050405020304" pitchFamily="18" charset="0"/>
              </a:rPr>
              <a:t>Vòng 1: Kể về các quyền của trẻ em</a:t>
            </a:r>
          </a:p>
          <a:p>
            <a:pPr lvl="0" algn="just">
              <a:lnSpc>
                <a:spcPct val="115000"/>
              </a:lnSpc>
            </a:pPr>
            <a:r>
              <a:rPr lang="vi-VN" sz="4000" dirty="0">
                <a:solidFill>
                  <a:srgbClr val="002060"/>
                </a:solidFill>
                <a:latin typeface="Cambria" panose="02040503050406030204" pitchFamily="18" charset="0"/>
                <a:ea typeface="Times New Roman" panose="02020603050405020304" pitchFamily="18" charset="0"/>
              </a:rPr>
              <a:t>Vòng 2: Kể về các bổn phận của trẻ em</a:t>
            </a:r>
            <a:endParaRPr lang="en-US" sz="4000" dirty="0">
              <a:solidFill>
                <a:srgbClr val="002060"/>
              </a:solidFill>
              <a:latin typeface="Cambria" panose="02040503050406030204" pitchFamily="18" charset="0"/>
              <a:ea typeface="Times New Roman" panose="02020603050405020304" pitchFamily="18" charset="0"/>
            </a:endParaRPr>
          </a:p>
          <a:p>
            <a:pPr lvl="0" algn="just">
              <a:lnSpc>
                <a:spcPct val="115000"/>
              </a:lnSpc>
            </a:pPr>
            <a:r>
              <a:rPr lang="vi-VN" sz="4000" dirty="0">
                <a:solidFill>
                  <a:srgbClr val="002060"/>
                </a:solidFill>
                <a:latin typeface="Cambria" panose="02040503050406030204" pitchFamily="18" charset="0"/>
                <a:ea typeface="Times New Roman" panose="02020603050405020304" pitchFamily="18" charset="0"/>
              </a:rPr>
              <a:t>Trong cùng một thời gian, đội nào kể được đúng và nhiều hơn sẽ thắng cuộc</a:t>
            </a:r>
            <a:endParaRPr kumimoji="0" lang="en-VN" sz="4000" b="0" i="0" u="none" strike="noStrike" kern="1200" cap="none" spc="0" normalizeH="0" baseline="0" noProof="0" dirty="0">
              <a:ln>
                <a:noFill/>
              </a:ln>
              <a:solidFill>
                <a:srgbClr val="002060"/>
              </a:solidFill>
              <a:effectLst/>
              <a:uLnTx/>
              <a:uFillTx/>
              <a:latin typeface="Cambria" panose="02040503050406030204" pitchFamily="18" charset="0"/>
              <a:ea typeface="Times New Roman" panose="02020603050405020304" pitchFamily="18" charset="0"/>
            </a:endParaRPr>
          </a:p>
        </p:txBody>
      </p:sp>
    </p:spTree>
    <p:extLst>
      <p:ext uri="{BB962C8B-B14F-4D97-AF65-F5344CB8AC3E}">
        <p14:creationId xmlns:p14="http://schemas.microsoft.com/office/powerpoint/2010/main" val="1501874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rgbClr val="C9DD4C"/>
          </a:bgClr>
        </a:patt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1F0FF8D-4E32-784E-9EB0-EDEBBB9B02CF}"/>
              </a:ext>
            </a:extLst>
          </p:cNvPr>
          <p:cNvSpPr/>
          <p:nvPr/>
        </p:nvSpPr>
        <p:spPr>
          <a:xfrm>
            <a:off x="627321" y="427960"/>
            <a:ext cx="10937358" cy="6002079"/>
          </a:xfrm>
          <a:prstGeom prst="roundRect">
            <a:avLst/>
          </a:prstGeom>
          <a:solidFill>
            <a:schemeClr val="bg1">
              <a:alpha val="885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图片 9">
            <a:extLst>
              <a:ext uri="{FF2B5EF4-FFF2-40B4-BE49-F238E27FC236}">
                <a16:creationId xmlns:a16="http://schemas.microsoft.com/office/drawing/2014/main" id="{3B0928D8-6ECF-3049-B409-3DBBD87EA3D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72078" y="1590664"/>
            <a:ext cx="5543708" cy="5543708"/>
          </a:xfrm>
          <a:prstGeom prst="ellipse">
            <a:avLst/>
          </a:prstGeom>
        </p:spPr>
      </p:pic>
      <p:sp>
        <p:nvSpPr>
          <p:cNvPr id="4" name="TextBox 3">
            <a:extLst>
              <a:ext uri="{FF2B5EF4-FFF2-40B4-BE49-F238E27FC236}">
                <a16:creationId xmlns:a16="http://schemas.microsoft.com/office/drawing/2014/main" id="{D9BFD3E4-E3EF-548B-1A8E-E1EB23E9B4C1}"/>
              </a:ext>
            </a:extLst>
          </p:cNvPr>
          <p:cNvSpPr txBox="1"/>
          <p:nvPr/>
        </p:nvSpPr>
        <p:spPr>
          <a:xfrm>
            <a:off x="2543175" y="504825"/>
            <a:ext cx="8439150" cy="5632311"/>
          </a:xfrm>
          <a:prstGeom prst="rect">
            <a:avLst/>
          </a:prstGeom>
          <a:noFill/>
        </p:spPr>
        <p:txBody>
          <a:bodyPr wrap="square" rtlCol="0">
            <a:spAutoFit/>
          </a:bodyPr>
          <a:lstStyle/>
          <a:p>
            <a:pPr algn="just" latinLnBrk="0"/>
            <a:r>
              <a:rPr lang="vi-VN" sz="2400" b="1" i="0" dirty="0">
                <a:solidFill>
                  <a:srgbClr val="000000"/>
                </a:solidFill>
                <a:effectLst/>
                <a:latin typeface="Cambria" panose="02040503050406030204" pitchFamily="18" charset="0"/>
                <a:ea typeface="Cambria" panose="02040503050406030204" pitchFamily="18" charset="0"/>
              </a:rPr>
              <a:t>Các quyền của trẻ em</a:t>
            </a:r>
            <a:endParaRPr lang="vi-VN" sz="2400" b="0" i="0" dirty="0">
              <a:solidFill>
                <a:srgbClr val="000000"/>
              </a:solidFill>
              <a:effectLst/>
              <a:latin typeface="Cambria" panose="02040503050406030204" pitchFamily="18" charset="0"/>
              <a:ea typeface="Cambria" panose="02040503050406030204" pitchFamily="18" charset="0"/>
            </a:endParaRPr>
          </a:p>
          <a:p>
            <a:pPr algn="just" latinLnBrk="0"/>
            <a:r>
              <a:rPr lang="vi-VN" sz="2400" b="0" i="0" dirty="0">
                <a:solidFill>
                  <a:srgbClr val="000000"/>
                </a:solidFill>
                <a:effectLst/>
                <a:latin typeface="Cambria" panose="02040503050406030204" pitchFamily="18" charset="0"/>
                <a:ea typeface="Cambria" panose="02040503050406030204" pitchFamily="18" charset="0"/>
              </a:rPr>
              <a:t>- Quyền khai sinh</a:t>
            </a:r>
          </a:p>
          <a:p>
            <a:pPr algn="just" latinLnBrk="0"/>
            <a:r>
              <a:rPr lang="vi-VN" sz="2400" b="0" i="0" dirty="0">
                <a:solidFill>
                  <a:srgbClr val="000000"/>
                </a:solidFill>
                <a:effectLst/>
                <a:latin typeface="Cambria" panose="02040503050406030204" pitchFamily="18" charset="0"/>
                <a:ea typeface="Cambria" panose="02040503050406030204" pitchFamily="18" charset="0"/>
              </a:rPr>
              <a:t>- Quyền được chăm sóc sức khỏe</a:t>
            </a:r>
          </a:p>
          <a:p>
            <a:pPr algn="just" latinLnBrk="0"/>
            <a:r>
              <a:rPr lang="vi-VN" sz="2400" b="0" i="0" dirty="0">
                <a:solidFill>
                  <a:srgbClr val="000000"/>
                </a:solidFill>
                <a:effectLst/>
                <a:latin typeface="Cambria" panose="02040503050406030204" pitchFamily="18" charset="0"/>
                <a:ea typeface="Cambria" panose="02040503050406030204" pitchFamily="18" charset="0"/>
              </a:rPr>
              <a:t>- Quyền được giáo dục, học tập và phát triển năng khiếu</a:t>
            </a:r>
          </a:p>
          <a:p>
            <a:pPr algn="just" latinLnBrk="0"/>
            <a:r>
              <a:rPr lang="vi-VN" sz="2400" b="0" i="0" dirty="0">
                <a:solidFill>
                  <a:srgbClr val="000000"/>
                </a:solidFill>
                <a:effectLst/>
                <a:latin typeface="Cambria" panose="02040503050406030204" pitchFamily="18" charset="0"/>
                <a:ea typeface="Cambria" panose="02040503050406030204" pitchFamily="18" charset="0"/>
              </a:rPr>
              <a:t>- Quyền được bảo vệ để không bị bạo lực, bỏ rơi, bỏ mặc</a:t>
            </a:r>
          </a:p>
          <a:p>
            <a:pPr algn="just" latinLnBrk="0"/>
            <a:r>
              <a:rPr lang="vi-VN" sz="2400" b="0" i="0" dirty="0">
                <a:solidFill>
                  <a:srgbClr val="000000"/>
                </a:solidFill>
                <a:effectLst/>
                <a:latin typeface="Cambria" panose="02040503050406030204" pitchFamily="18" charset="0"/>
                <a:ea typeface="Cambria" panose="02040503050406030204" pitchFamily="18" charset="0"/>
              </a:rPr>
              <a:t>- Quyền được vui chơi, giải trí</a:t>
            </a:r>
          </a:p>
          <a:p>
            <a:pPr algn="just" latinLnBrk="0"/>
            <a:r>
              <a:rPr lang="vi-VN" sz="2400" b="0" i="0" dirty="0">
                <a:solidFill>
                  <a:srgbClr val="000000"/>
                </a:solidFill>
                <a:effectLst/>
                <a:latin typeface="Cambria" panose="02040503050406030204" pitchFamily="18" charset="0"/>
                <a:ea typeface="Cambria" panose="02040503050406030204" pitchFamily="18" charset="0"/>
              </a:rPr>
              <a:t>- Quyền được bày tỏ ý kiến và hội họp</a:t>
            </a:r>
          </a:p>
          <a:p>
            <a:pPr algn="just" latinLnBrk="0"/>
            <a:r>
              <a:rPr lang="vi-VN" sz="2400" b="0" i="0" dirty="0">
                <a:solidFill>
                  <a:srgbClr val="000000"/>
                </a:solidFill>
                <a:effectLst/>
                <a:latin typeface="Cambria" panose="02040503050406030204" pitchFamily="18" charset="0"/>
                <a:ea typeface="Cambria" panose="02040503050406030204" pitchFamily="18" charset="0"/>
              </a:rPr>
              <a:t>- Quyền sống</a:t>
            </a:r>
          </a:p>
          <a:p>
            <a:pPr algn="just" latinLnBrk="0"/>
            <a:r>
              <a:rPr lang="vi-VN" sz="2400" b="0" i="0" dirty="0">
                <a:solidFill>
                  <a:srgbClr val="000000"/>
                </a:solidFill>
                <a:effectLst/>
                <a:latin typeface="Cambria" panose="02040503050406030204" pitchFamily="18" charset="0"/>
                <a:ea typeface="Cambria" panose="02040503050406030204" pitchFamily="18" charset="0"/>
              </a:rPr>
              <a:t>- Quyền được chăm sóc, nuôi dưỡng</a:t>
            </a:r>
          </a:p>
          <a:p>
            <a:pPr algn="just" latinLnBrk="0"/>
            <a:r>
              <a:rPr lang="vi-VN" sz="2400" b="0" i="0" dirty="0">
                <a:solidFill>
                  <a:srgbClr val="000000"/>
                </a:solidFill>
                <a:effectLst/>
                <a:latin typeface="Cambria" panose="02040503050406030204" pitchFamily="18" charset="0"/>
                <a:ea typeface="Cambria" panose="02040503050406030204" pitchFamily="18" charset="0"/>
              </a:rPr>
              <a:t>- Quyền giữ gìn, phát huy bản sắc</a:t>
            </a:r>
          </a:p>
          <a:p>
            <a:pPr algn="just" latinLnBrk="0"/>
            <a:r>
              <a:rPr lang="vi-VN" sz="2400" b="0" i="0" dirty="0">
                <a:solidFill>
                  <a:srgbClr val="000000"/>
                </a:solidFill>
                <a:effectLst/>
                <a:latin typeface="Cambria" panose="02040503050406030204" pitchFamily="18" charset="0"/>
                <a:ea typeface="Cambria" panose="02040503050406030204" pitchFamily="18" charset="0"/>
              </a:rPr>
              <a:t>- Quyền tự do tín ngưỡng, tôn giáo</a:t>
            </a:r>
          </a:p>
          <a:p>
            <a:pPr algn="just" latinLnBrk="0"/>
            <a:r>
              <a:rPr lang="vi-VN" sz="2400" b="0" i="0" dirty="0">
                <a:solidFill>
                  <a:srgbClr val="000000"/>
                </a:solidFill>
                <a:effectLst/>
                <a:latin typeface="Cambria" panose="02040503050406030204" pitchFamily="18" charset="0"/>
                <a:ea typeface="Cambria" panose="02040503050406030204" pitchFamily="18" charset="0"/>
              </a:rPr>
              <a:t>- Quyền bí mật đời sống riêng tư</a:t>
            </a:r>
          </a:p>
          <a:p>
            <a:pPr algn="just" latinLnBrk="0"/>
            <a:r>
              <a:rPr lang="vi-VN" sz="2400" b="0" i="0" dirty="0">
                <a:solidFill>
                  <a:srgbClr val="000000"/>
                </a:solidFill>
                <a:effectLst/>
                <a:latin typeface="Cambria" panose="02040503050406030204" pitchFamily="18" charset="0"/>
                <a:ea typeface="Cambria" panose="02040503050406030204" pitchFamily="18" charset="0"/>
              </a:rPr>
              <a:t>- Quyền được sống chung với cha, mẹ</a:t>
            </a:r>
          </a:p>
          <a:p>
            <a:pPr algn="just" latinLnBrk="0"/>
            <a:r>
              <a:rPr lang="vi-VN" sz="2400" b="0" i="0" dirty="0">
                <a:solidFill>
                  <a:srgbClr val="000000"/>
                </a:solidFill>
                <a:effectLst/>
                <a:latin typeface="Cambria" panose="02040503050406030204" pitchFamily="18" charset="0"/>
                <a:ea typeface="Cambria" panose="02040503050406030204" pitchFamily="18" charset="0"/>
              </a:rPr>
              <a:t>- Quyền được bảo vệ khỏi chất ma túy</a:t>
            </a:r>
          </a:p>
          <a:p>
            <a:pPr algn="just" latinLnBrk="0"/>
            <a:r>
              <a:rPr lang="vi-VN" sz="2400" b="0" i="0" dirty="0">
                <a:solidFill>
                  <a:srgbClr val="000000"/>
                </a:solidFill>
                <a:effectLst/>
                <a:latin typeface="Cambria" panose="02040503050406030204" pitchFamily="18" charset="0"/>
                <a:ea typeface="Cambria" panose="02040503050406030204" pitchFamily="18" charset="0"/>
              </a:rPr>
              <a:t>- Quyền được bảo đảm an sinh xã hội</a:t>
            </a:r>
          </a:p>
        </p:txBody>
      </p:sp>
    </p:spTree>
    <p:extLst>
      <p:ext uri="{BB962C8B-B14F-4D97-AF65-F5344CB8AC3E}">
        <p14:creationId xmlns:p14="http://schemas.microsoft.com/office/powerpoint/2010/main" val="1161734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rgbClr val="C9DD4C"/>
          </a:bgClr>
        </a:patt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1F0FF8D-4E32-784E-9EB0-EDEBBB9B02CF}"/>
              </a:ext>
            </a:extLst>
          </p:cNvPr>
          <p:cNvSpPr/>
          <p:nvPr/>
        </p:nvSpPr>
        <p:spPr>
          <a:xfrm>
            <a:off x="666749" y="427960"/>
            <a:ext cx="11258551" cy="6002079"/>
          </a:xfrm>
          <a:prstGeom prst="roundRect">
            <a:avLst/>
          </a:prstGeom>
          <a:solidFill>
            <a:schemeClr val="bg1">
              <a:alpha val="885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图片 9">
            <a:extLst>
              <a:ext uri="{FF2B5EF4-FFF2-40B4-BE49-F238E27FC236}">
                <a16:creationId xmlns:a16="http://schemas.microsoft.com/office/drawing/2014/main" id="{3B0928D8-6ECF-3049-B409-3DBBD87EA3D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72078" y="1590664"/>
            <a:ext cx="5543708" cy="5543708"/>
          </a:xfrm>
          <a:prstGeom prst="ellipse">
            <a:avLst/>
          </a:prstGeom>
        </p:spPr>
      </p:pic>
      <p:sp>
        <p:nvSpPr>
          <p:cNvPr id="4" name="TextBox 3">
            <a:extLst>
              <a:ext uri="{FF2B5EF4-FFF2-40B4-BE49-F238E27FC236}">
                <a16:creationId xmlns:a16="http://schemas.microsoft.com/office/drawing/2014/main" id="{D9BFD3E4-E3EF-548B-1A8E-E1EB23E9B4C1}"/>
              </a:ext>
            </a:extLst>
          </p:cNvPr>
          <p:cNvSpPr txBox="1"/>
          <p:nvPr/>
        </p:nvSpPr>
        <p:spPr>
          <a:xfrm>
            <a:off x="2409825" y="504825"/>
            <a:ext cx="9477375" cy="5632311"/>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Các bổn phận của trẻ em</a:t>
            </a:r>
            <a:endParaRPr lang="vi-VN" sz="2000" b="0" i="0" dirty="0">
              <a:solidFill>
                <a:srgbClr val="000000"/>
              </a:solidFill>
              <a:effectLst/>
              <a:latin typeface="Cambria" panose="02040503050406030204" pitchFamily="18" charset="0"/>
              <a:ea typeface="Cambria" panose="02040503050406030204" pitchFamily="18" charset="0"/>
            </a:endParaRPr>
          </a:p>
          <a:p>
            <a:pPr algn="just" latinLnBrk="0"/>
            <a:r>
              <a:rPr lang="vi-VN" sz="2000" b="0" i="0" dirty="0">
                <a:solidFill>
                  <a:srgbClr val="000000"/>
                </a:solidFill>
                <a:effectLst/>
                <a:latin typeface="Cambria" panose="02040503050406030204" pitchFamily="18" charset="0"/>
                <a:ea typeface="Cambria" panose="02040503050406030204" pitchFamily="18" charset="0"/>
              </a:rPr>
              <a:t>- Bổn phận rèn luyện thân thể</a:t>
            </a:r>
          </a:p>
          <a:p>
            <a:pPr algn="just" latinLnBrk="0"/>
            <a:r>
              <a:rPr lang="vi-VN" sz="2000" b="0" i="0" dirty="0">
                <a:solidFill>
                  <a:srgbClr val="000000"/>
                </a:solidFill>
                <a:effectLst/>
                <a:latin typeface="Cambria" panose="02040503050406030204" pitchFamily="18" charset="0"/>
                <a:ea typeface="Cambria" panose="02040503050406030204" pitchFamily="18" charset="0"/>
              </a:rPr>
              <a:t>- Bổn phận phụ giúp cha mẹ và các thành viên trong gia đình những công việc phù hợp với độ tuổi, giới tính</a:t>
            </a:r>
          </a:p>
          <a:p>
            <a:pPr algn="just" latinLnBrk="0"/>
            <a:r>
              <a:rPr lang="vi-VN" sz="2000" b="0" i="0" dirty="0">
                <a:solidFill>
                  <a:srgbClr val="000000"/>
                </a:solidFill>
                <a:effectLst/>
                <a:latin typeface="Cambria" panose="02040503050406030204" pitchFamily="18" charset="0"/>
                <a:ea typeface="Cambria" panose="02040503050406030204" pitchFamily="18" charset="0"/>
              </a:rPr>
              <a:t>- Bổn phận kính trọng, lễ phép với ông bà, cha mẹ</a:t>
            </a:r>
          </a:p>
          <a:p>
            <a:pPr algn="just" latinLnBrk="0"/>
            <a:r>
              <a:rPr lang="vi-VN" sz="2000" b="0" i="0" dirty="0">
                <a:solidFill>
                  <a:srgbClr val="000000"/>
                </a:solidFill>
                <a:effectLst/>
                <a:latin typeface="Cambria" panose="02040503050406030204" pitchFamily="18" charset="0"/>
                <a:ea typeface="Cambria" panose="02040503050406030204" pitchFamily="18" charset="0"/>
              </a:rPr>
              <a:t>- Bổn phận giúp đỡ người già, người khuyết tật, phụ nữ mang thai, trẻ nhỏ, người gặp hoàn cảnh khó khăn phù hợp với khả năng, sức khỏe và độ tuổi</a:t>
            </a:r>
          </a:p>
          <a:p>
            <a:pPr algn="just" latinLnBrk="0"/>
            <a:r>
              <a:rPr lang="vi-VN" sz="2000" b="0" i="0" dirty="0">
                <a:solidFill>
                  <a:srgbClr val="000000"/>
                </a:solidFill>
                <a:effectLst/>
                <a:latin typeface="Cambria" panose="02040503050406030204" pitchFamily="18" charset="0"/>
                <a:ea typeface="Cambria" panose="02040503050406030204" pitchFamily="18" charset="0"/>
              </a:rPr>
              <a:t>- Bổn phận bảo vệ, giữ gìn, sử dụng tài sản, tài nguyên, bảo vệ môi trường phù hợp với khả năng và đội tuổi của trẻ em</a:t>
            </a:r>
          </a:p>
          <a:p>
            <a:pPr algn="just" latinLnBrk="0"/>
            <a:r>
              <a:rPr lang="vi-VN" sz="2000" b="0" i="0" dirty="0">
                <a:solidFill>
                  <a:srgbClr val="000000"/>
                </a:solidFill>
                <a:effectLst/>
                <a:latin typeface="Cambria" panose="02040503050406030204" pitchFamily="18" charset="0"/>
                <a:ea typeface="Cambria" panose="02040503050406030204" pitchFamily="18" charset="0"/>
              </a:rPr>
              <a:t>- Bổn phận thương yêu, đoàn kết, chia sẻ khó khăn, tôn trọng, giúp đỡ bạn bè</a:t>
            </a:r>
          </a:p>
          <a:p>
            <a:pPr algn="just" latinLnBrk="0"/>
            <a:r>
              <a:rPr lang="vi-VN" sz="2000" b="0" i="0" dirty="0">
                <a:solidFill>
                  <a:srgbClr val="000000"/>
                </a:solidFill>
                <a:effectLst/>
                <a:latin typeface="Cambria" panose="02040503050406030204" pitchFamily="18" charset="0"/>
                <a:ea typeface="Cambria" panose="02040503050406030204" pitchFamily="18" charset="0"/>
              </a:rPr>
              <a:t>- Bổn phận học tập, rèn luyện, giữ gìn nề nếp gia đình</a:t>
            </a:r>
          </a:p>
          <a:p>
            <a:pPr algn="just" latinLnBrk="0"/>
            <a:r>
              <a:rPr lang="vi-VN" sz="2000" b="0" i="0" dirty="0">
                <a:solidFill>
                  <a:srgbClr val="000000"/>
                </a:solidFill>
                <a:effectLst/>
                <a:latin typeface="Cambria" panose="02040503050406030204" pitchFamily="18" charset="0"/>
                <a:ea typeface="Cambria" panose="02040503050406030204" pitchFamily="18" charset="0"/>
              </a:rPr>
              <a:t>- Bổn phận tôn trọng giáo viên, cán bộ, nhân viên của nhà trường</a:t>
            </a:r>
          </a:p>
          <a:p>
            <a:pPr algn="just" latinLnBrk="0"/>
            <a:r>
              <a:rPr lang="vi-VN" sz="2000" b="0" i="0" dirty="0">
                <a:solidFill>
                  <a:srgbClr val="000000"/>
                </a:solidFill>
                <a:effectLst/>
                <a:latin typeface="Cambria" panose="02040503050406030204" pitchFamily="18" charset="0"/>
                <a:ea typeface="Cambria" panose="02040503050406030204" pitchFamily="18" charset="0"/>
              </a:rPr>
              <a:t>- Bổn phận rèn luyện đạo đức, ý thức tự học, thực hiện nhiệm vụ học tập, rèn luyện theo chương trình, kế hoạch giáo dục của nhà trường, cơ sở giáo dục khác</a:t>
            </a:r>
          </a:p>
          <a:p>
            <a:pPr algn="just" latinLnBrk="0"/>
            <a:r>
              <a:rPr lang="vi-VN" sz="2000" b="0" i="0" dirty="0">
                <a:solidFill>
                  <a:srgbClr val="000000"/>
                </a:solidFill>
                <a:effectLst/>
                <a:latin typeface="Cambria" panose="02040503050406030204" pitchFamily="18" charset="0"/>
                <a:ea typeface="Cambria" panose="02040503050406030204" pitchFamily="18" charset="0"/>
              </a:rPr>
              <a:t>- Bổn phận tôn trọng, lễ phép với người lớn tuổi</a:t>
            </a:r>
          </a:p>
          <a:p>
            <a:pPr algn="just" latinLnBrk="0"/>
            <a:r>
              <a:rPr lang="vi-VN" sz="2000" b="0" i="0" dirty="0">
                <a:solidFill>
                  <a:srgbClr val="000000"/>
                </a:solidFill>
                <a:effectLst/>
                <a:latin typeface="Cambria" panose="02040503050406030204" pitchFamily="18" charset="0"/>
                <a:ea typeface="Cambria" panose="02040503050406030204" pitchFamily="18" charset="0"/>
              </a:rPr>
              <a:t>- Bổn phận sống trung thực, khiêm tốn</a:t>
            </a:r>
          </a:p>
          <a:p>
            <a:pPr algn="just" latinLnBrk="0"/>
            <a:r>
              <a:rPr lang="vi-VN" sz="2000" b="0" i="0" dirty="0">
                <a:solidFill>
                  <a:srgbClr val="000000"/>
                </a:solidFill>
                <a:effectLst/>
                <a:latin typeface="Cambria" panose="02040503050406030204" pitchFamily="18" charset="0"/>
                <a:ea typeface="Cambria" panose="02040503050406030204" pitchFamily="18" charset="0"/>
              </a:rPr>
              <a:t>- Bổn phận không đánh bạc, mua bán sử dụng rượu, bia, thuốc lá và các chất gây nghiện</a:t>
            </a:r>
          </a:p>
        </p:txBody>
      </p:sp>
    </p:spTree>
    <p:extLst>
      <p:ext uri="{BB962C8B-B14F-4D97-AF65-F5344CB8AC3E}">
        <p14:creationId xmlns:p14="http://schemas.microsoft.com/office/powerpoint/2010/main" val="523519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rgbClr val="C9DD4C"/>
          </a:bgClr>
        </a:patt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1F0FF8D-4E32-784E-9EB0-EDEBBB9B02CF}"/>
              </a:ext>
            </a:extLst>
          </p:cNvPr>
          <p:cNvSpPr/>
          <p:nvPr/>
        </p:nvSpPr>
        <p:spPr>
          <a:xfrm>
            <a:off x="419100" y="276226"/>
            <a:ext cx="11468100" cy="6153814"/>
          </a:xfrm>
          <a:prstGeom prst="roundRect">
            <a:avLst/>
          </a:prstGeom>
          <a:solidFill>
            <a:schemeClr val="bg1">
              <a:alpha val="885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A397B899-AAC9-5193-6ED6-551CD6734A74}"/>
              </a:ext>
            </a:extLst>
          </p:cNvPr>
          <p:cNvGrpSpPr/>
          <p:nvPr/>
        </p:nvGrpSpPr>
        <p:grpSpPr>
          <a:xfrm>
            <a:off x="386305" y="259045"/>
            <a:ext cx="11439250" cy="802502"/>
            <a:chOff x="1869832" y="3990205"/>
            <a:chExt cx="9304774" cy="1569660"/>
          </a:xfrm>
        </p:grpSpPr>
        <p:sp>
          <p:nvSpPr>
            <p:cNvPr id="5" name="TextBox 4">
              <a:extLst>
                <a:ext uri="{FF2B5EF4-FFF2-40B4-BE49-F238E27FC236}">
                  <a16:creationId xmlns:a16="http://schemas.microsoft.com/office/drawing/2014/main" id="{A829815D-310C-395B-60A6-794E2215B3F8}"/>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1589DC5B-C276-D9FB-F001-F2B33BE11B1C}"/>
                </a:ext>
              </a:extLst>
            </p:cNvPr>
            <p:cNvSpPr txBox="1"/>
            <p:nvPr/>
          </p:nvSpPr>
          <p:spPr>
            <a:xfrm>
              <a:off x="1908130" y="4190861"/>
              <a:ext cx="9228178" cy="114379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Hành vi nào sau đây xâm phạm đến quyền trẻ em? Vì sao?</a:t>
              </a:r>
              <a:endParaRPr kumimoji="0" lang="en-US" sz="32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10" name="Picture 9">
            <a:extLst>
              <a:ext uri="{FF2B5EF4-FFF2-40B4-BE49-F238E27FC236}">
                <a16:creationId xmlns:a16="http://schemas.microsoft.com/office/drawing/2014/main" id="{E270A3C0-E28F-5B4B-A5C3-B494E76E2A3B}"/>
              </a:ext>
            </a:extLst>
          </p:cNvPr>
          <p:cNvPicPr>
            <a:picLocks noChangeAspect="1"/>
          </p:cNvPicPr>
          <p:nvPr/>
        </p:nvPicPr>
        <p:blipFill>
          <a:blip r:embed="rId2"/>
          <a:stretch>
            <a:fillRect/>
          </a:stretch>
        </p:blipFill>
        <p:spPr>
          <a:xfrm>
            <a:off x="1447800" y="1257300"/>
            <a:ext cx="3371850" cy="2590800"/>
          </a:xfrm>
          <a:prstGeom prst="rect">
            <a:avLst/>
          </a:prstGeom>
        </p:spPr>
      </p:pic>
      <p:pic>
        <p:nvPicPr>
          <p:cNvPr id="15" name="Picture 14">
            <a:extLst>
              <a:ext uri="{FF2B5EF4-FFF2-40B4-BE49-F238E27FC236}">
                <a16:creationId xmlns:a16="http://schemas.microsoft.com/office/drawing/2014/main" id="{05B52540-1A2C-BFB8-629F-12DB0D119881}"/>
              </a:ext>
            </a:extLst>
          </p:cNvPr>
          <p:cNvPicPr>
            <a:picLocks noChangeAspect="1"/>
          </p:cNvPicPr>
          <p:nvPr/>
        </p:nvPicPr>
        <p:blipFill>
          <a:blip r:embed="rId3"/>
          <a:stretch>
            <a:fillRect/>
          </a:stretch>
        </p:blipFill>
        <p:spPr>
          <a:xfrm>
            <a:off x="6053137" y="1190625"/>
            <a:ext cx="4352925" cy="2038350"/>
          </a:xfrm>
          <a:prstGeom prst="rect">
            <a:avLst/>
          </a:prstGeom>
        </p:spPr>
      </p:pic>
      <p:pic>
        <p:nvPicPr>
          <p:cNvPr id="19" name="Picture 18">
            <a:extLst>
              <a:ext uri="{FF2B5EF4-FFF2-40B4-BE49-F238E27FC236}">
                <a16:creationId xmlns:a16="http://schemas.microsoft.com/office/drawing/2014/main" id="{70485703-A709-8869-D125-4ADF8597BD07}"/>
              </a:ext>
            </a:extLst>
          </p:cNvPr>
          <p:cNvPicPr>
            <a:picLocks noChangeAspect="1"/>
          </p:cNvPicPr>
          <p:nvPr/>
        </p:nvPicPr>
        <p:blipFill>
          <a:blip r:embed="rId4"/>
          <a:stretch>
            <a:fillRect/>
          </a:stretch>
        </p:blipFill>
        <p:spPr>
          <a:xfrm>
            <a:off x="1614487" y="4048125"/>
            <a:ext cx="3667125" cy="2171700"/>
          </a:xfrm>
          <a:prstGeom prst="rect">
            <a:avLst/>
          </a:prstGeom>
        </p:spPr>
      </p:pic>
      <p:pic>
        <p:nvPicPr>
          <p:cNvPr id="21" name="Picture 20">
            <a:extLst>
              <a:ext uri="{FF2B5EF4-FFF2-40B4-BE49-F238E27FC236}">
                <a16:creationId xmlns:a16="http://schemas.microsoft.com/office/drawing/2014/main" id="{F1B1E08E-1FEA-A145-CD57-0AFAC04D2E8F}"/>
              </a:ext>
            </a:extLst>
          </p:cNvPr>
          <p:cNvPicPr>
            <a:picLocks noChangeAspect="1"/>
          </p:cNvPicPr>
          <p:nvPr/>
        </p:nvPicPr>
        <p:blipFill>
          <a:blip r:embed="rId5"/>
          <a:stretch>
            <a:fillRect/>
          </a:stretch>
        </p:blipFill>
        <p:spPr>
          <a:xfrm>
            <a:off x="6086475" y="3776662"/>
            <a:ext cx="3714750" cy="2466975"/>
          </a:xfrm>
          <a:prstGeom prst="rect">
            <a:avLst/>
          </a:prstGeom>
        </p:spPr>
      </p:pic>
    </p:spTree>
    <p:extLst>
      <p:ext uri="{BB962C8B-B14F-4D97-AF65-F5344CB8AC3E}">
        <p14:creationId xmlns:p14="http://schemas.microsoft.com/office/powerpoint/2010/main" val="4075209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800</Words>
  <Application>Microsoft Office PowerPoint</Application>
  <PresentationFormat>Widescreen</PresentationFormat>
  <Paragraphs>49</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21</cp:revision>
  <dcterms:created xsi:type="dcterms:W3CDTF">2024-02-06T04:42:41Z</dcterms:created>
  <dcterms:modified xsi:type="dcterms:W3CDTF">2025-05-06T18:12:43Z</dcterms:modified>
</cp:coreProperties>
</file>