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7" r:id="rId2"/>
    <p:sldId id="329" r:id="rId3"/>
    <p:sldId id="261" r:id="rId4"/>
    <p:sldId id="338" r:id="rId5"/>
    <p:sldId id="326" r:id="rId6"/>
    <p:sldId id="332" r:id="rId7"/>
    <p:sldId id="318" r:id="rId8"/>
    <p:sldId id="325" r:id="rId9"/>
    <p:sldId id="333" r:id="rId10"/>
    <p:sldId id="271" r:id="rId11"/>
    <p:sldId id="324" r:id="rId12"/>
    <p:sldId id="309" r:id="rId13"/>
    <p:sldId id="30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BC071C-6C73-4DE0-81A5-EFEDF5C7FF4D}">
          <p14:sldIdLst>
            <p14:sldId id="347"/>
            <p14:sldId id="329"/>
          </p14:sldIdLst>
        </p14:section>
        <p14:section name="Warm up" id="{D1495900-0294-4E4B-B222-42C1C4111C3B}">
          <p14:sldIdLst>
            <p14:sldId id="261"/>
            <p14:sldId id="338"/>
          </p14:sldIdLst>
        </p14:section>
        <p14:section name="Listen and Repeat" id="{A19BAC87-BCFB-4574-8660-01CA430C80FC}">
          <p14:sldIdLst>
            <p14:sldId id="326"/>
            <p14:sldId id="332"/>
            <p14:sldId id="318"/>
          </p14:sldIdLst>
        </p14:section>
        <p14:section name="Let's talk" id="{2BDD28A9-A492-4992-95B6-C3F323141136}">
          <p14:sldIdLst>
            <p14:sldId id="325"/>
            <p14:sldId id="333"/>
            <p14:sldId id="271"/>
          </p14:sldIdLst>
        </p14:section>
        <p14:section name="Let's sing" id="{2AEB3651-FF4D-4DA7-8B81-1630E3BFEF71}">
          <p14:sldIdLst>
            <p14:sldId id="324"/>
            <p14:sldId id="309"/>
          </p14:sldIdLst>
        </p14:section>
        <p14:section name="Game" id="{57DAB1AB-E4E8-4625-B006-57129C776835}">
          <p14:sldIdLst>
            <p14:sldId id="308"/>
            <p14:sldId id="339"/>
            <p14:sldId id="340"/>
            <p14:sldId id="341"/>
            <p14:sldId id="342"/>
          </p14:sldIdLst>
        </p14:section>
        <p14:section name="Wrap up" id="{6D2004DD-EBF3-44B0-A348-5731FAB54851}">
          <p14:sldIdLst>
            <p14:sldId id="343"/>
            <p14:sldId id="344"/>
            <p14:sldId id="345"/>
            <p14:sldId id="346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28" autoAdjust="0"/>
    <p:restoredTop sz="50646" autoAdjust="0"/>
  </p:normalViewPr>
  <p:slideViewPr>
    <p:cSldViewPr snapToGrid="0">
      <p:cViewPr varScale="1">
        <p:scale>
          <a:sx n="40" d="100"/>
          <a:sy n="40" d="100"/>
        </p:scale>
        <p:origin x="130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Goal:</a:t>
            </a:r>
          </a:p>
          <a:p>
            <a:r>
              <a:rPr lang="en-US" dirty="0"/>
              <a:t>By the end of the lesson, pupils will be able to :</a:t>
            </a:r>
          </a:p>
          <a:p>
            <a:r>
              <a:rPr lang="en-US" dirty="0"/>
              <a:t>- introduce a thing with the structure </a:t>
            </a:r>
            <a:r>
              <a:rPr lang="en-US" i="1" dirty="0"/>
              <a:t>How many</a:t>
            </a:r>
            <a:r>
              <a:rPr lang="en-US" dirty="0"/>
              <a:t>____?</a:t>
            </a:r>
          </a:p>
          <a:p>
            <a:r>
              <a:rPr lang="en-US" dirty="0"/>
              <a:t>- sing </a:t>
            </a:r>
            <a:r>
              <a:rPr lang="en-US" dirty="0" smtClean="0"/>
              <a:t>along </a:t>
            </a:r>
            <a:r>
              <a:rPr lang="en-US" dirty="0"/>
              <a:t>the unit song.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Let’s sing </a:t>
            </a:r>
            <a:r>
              <a:rPr lang="en-US" dirty="0" smtClean="0"/>
              <a:t>is </a:t>
            </a:r>
            <a:r>
              <a:rPr lang="en-US" dirty="0"/>
              <a:t>divided into 3 steps. 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read the song lyrics.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the song lyrics in chorus then 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sing a long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pupils listen and sing a long the song in chorus then in </a:t>
            </a:r>
            <a:r>
              <a:rPr lang="en-US" dirty="0" smtClean="0"/>
              <a:t>groups.</a:t>
            </a:r>
            <a:endParaRPr lang="en-US" dirty="0"/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sing the song with TPR.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groups create their own TPR for the song then </a:t>
            </a:r>
            <a:r>
              <a:rPr lang="en-US" dirty="0" smtClean="0"/>
              <a:t>present.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Finish the song with the TRP for </a:t>
            </a:r>
            <a:r>
              <a:rPr lang="en-US" dirty="0" smtClean="0"/>
              <a:t>high </a:t>
            </a:r>
            <a:r>
              <a:rPr lang="en-US" dirty="0"/>
              <a:t>five and fist bump.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2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game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structure, the words in a game. </a:t>
            </a:r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Write on board the number from 1 to 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pupils pictures/slides of different objects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Then hide the pictures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</a:t>
            </a:r>
            <a:r>
              <a:rPr lang="en-US" i="1" dirty="0"/>
              <a:t>How many…?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Have 1 pupil of each group runs to the board and slap to the number.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For the next question, have pupil say it </a:t>
            </a:r>
            <a:r>
              <a:rPr lang="en-SG" i="0" dirty="0"/>
              <a:t>with the </a:t>
            </a:r>
            <a:r>
              <a:rPr lang="en-SG" i="0"/>
              <a:t>support of the teacher.</a:t>
            </a:r>
            <a:endParaRPr lang="en-US" i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 smtClean="0"/>
              <a:t>Goodbye</a:t>
            </a:r>
          </a:p>
          <a:p>
            <a:endParaRPr lang="en-US" dirty="0" smtClean="0"/>
          </a:p>
          <a:p>
            <a:r>
              <a:rPr lang="en-US" dirty="0" smtClean="0"/>
              <a:t>Time</a:t>
            </a:r>
            <a:r>
              <a:rPr lang="en-US" smtClean="0"/>
              <a:t>: 1 </a:t>
            </a:r>
            <a:r>
              <a:rPr lang="en-US" dirty="0" smtClean="0"/>
              <a:t>minutes</a:t>
            </a:r>
          </a:p>
          <a:p>
            <a:endParaRPr lang="en-US" dirty="0" smtClean="0"/>
          </a:p>
          <a:p>
            <a:r>
              <a:rPr lang="en-US" dirty="0" smtClean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74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328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45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46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up and revise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the chant using TPR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listen and do the TPR actions with teacher.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possible, change the words of the chant by using flashcard and pupils chant along the new lyrics when they see the </a:t>
            </a:r>
            <a:r>
              <a:rPr lang="en-US" dirty="0" smtClean="0"/>
              <a:t>flashcard.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7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 to 2 steps.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sound and the meaning of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many_____?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“_____”.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structure and have pupils listen many times.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a </a:t>
            </a:r>
            <a:r>
              <a:rPr lang="en-US" dirty="0" smtClean="0"/>
              <a:t>flashcard </a:t>
            </a:r>
            <a:r>
              <a:rPr lang="en-US" dirty="0"/>
              <a:t>for clocks and ask </a:t>
            </a:r>
            <a:r>
              <a:rPr lang="en-US" i="1" dirty="0"/>
              <a:t>How many clocks?</a:t>
            </a:r>
            <a:r>
              <a:rPr lang="en-US" dirty="0"/>
              <a:t> Count </a:t>
            </a:r>
            <a:r>
              <a:rPr lang="en-US" i="1" dirty="0"/>
              <a:t>1</a:t>
            </a:r>
            <a:r>
              <a:rPr lang="en-US" i="1" dirty="0" smtClean="0"/>
              <a:t>, 2</a:t>
            </a:r>
            <a:r>
              <a:rPr lang="en-US" dirty="0" smtClean="0"/>
              <a:t> </a:t>
            </a:r>
            <a:r>
              <a:rPr lang="en-US" dirty="0"/>
              <a:t>and say </a:t>
            </a:r>
            <a:r>
              <a:rPr lang="en-US" i="1" dirty="0"/>
              <a:t>2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Stick the flashcard for clocks on the board.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Do the same with other words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have pupils answer for the question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many…?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recording, and have pupils listen and repeat.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repeat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__? - ______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open the book, listen and repeat in chorus,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3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1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82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talk </a:t>
            </a:r>
            <a:r>
              <a:rPr lang="en-US" dirty="0"/>
              <a:t>is divided into 3 steps.  </a:t>
            </a:r>
          </a:p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8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the missing number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 at the slide and say the missing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the exchange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___?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say the exchange: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____? - _____ in chorus.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choose one  flashcard. Teacher asks: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___?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gives the answer. -________.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that, ask the whole class if it 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 whole class repeat that sentence in chorus.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point, ask and answer the whole sentence.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the activity, point, ask and answer. Have pupils do it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pairs.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possible, have pupils draw a draft picture of objects then ask their friends, using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57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499616"/>
            <a:ext cx="10187845" cy="45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58368"/>
            <a:ext cx="373469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050133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07" y="212003"/>
            <a:ext cx="80867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">
            <a:extLst>
              <a:ext uri="{FF2B5EF4-FFF2-40B4-BE49-F238E27FC236}">
                <a16:creationId xmlns:a16="http://schemas.microsoft.com/office/drawing/2014/main" id="{82326784-979E-4452-9341-D6208B39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6891" y="3776954"/>
            <a:ext cx="2010716" cy="20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5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3" y="453823"/>
            <a:ext cx="11230213" cy="5892114"/>
          </a:xfrm>
          <a:prstGeom prst="rect">
            <a:avLst/>
          </a:prstGeom>
        </p:spPr>
      </p:pic>
      <p:pic>
        <p:nvPicPr>
          <p:cNvPr id="4" name="Track 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6106" y="981133"/>
            <a:ext cx="270942" cy="270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067165-E314-4C2A-A1F3-17433DEF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73" y="453823"/>
            <a:ext cx="10515600" cy="1325563"/>
          </a:xfrm>
        </p:spPr>
        <p:txBody>
          <a:bodyPr/>
          <a:lstStyle/>
          <a:p>
            <a:r>
              <a:rPr lang="en-US" b="1" dirty="0"/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214847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86" y="1167257"/>
            <a:ext cx="382641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1069580"/>
            <a:ext cx="3998201" cy="45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age result for p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8" y="589966"/>
            <a:ext cx="5755970" cy="57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98063"/>
            <a:ext cx="2036810" cy="211702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10" y="2950463"/>
            <a:ext cx="2036810" cy="211702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95" y="3070191"/>
            <a:ext cx="2036810" cy="211702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80" y="3071903"/>
            <a:ext cx="2036810" cy="211702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65" y="3070191"/>
            <a:ext cx="2036810" cy="21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7" y="2107595"/>
            <a:ext cx="3127249" cy="3409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46" y="1276073"/>
            <a:ext cx="3109061" cy="33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" descr="page67image49501056">
            <a:extLst>
              <a:ext uri="{FF2B5EF4-FFF2-40B4-BE49-F238E27FC236}">
                <a16:creationId xmlns:a16="http://schemas.microsoft.com/office/drawing/2014/main" id="{465A7E73-EC80-C14A-BAEB-B767E4B9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81" y="1719806"/>
            <a:ext cx="252622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6297BA-8862-404A-9D1F-E35DAB69CD4B}"/>
              </a:ext>
            </a:extLst>
          </p:cNvPr>
          <p:cNvSpPr/>
          <p:nvPr/>
        </p:nvSpPr>
        <p:spPr>
          <a:xfrm>
            <a:off x="8826489" y="4516591"/>
            <a:ext cx="1914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6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ocks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6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5image49538608">
            <a:extLst>
              <a:ext uri="{FF2B5EF4-FFF2-40B4-BE49-F238E27FC236}">
                <a16:creationId xmlns:a16="http://schemas.microsoft.com/office/drawing/2014/main" id="{7C4DBB28-9BE6-0E44-85D7-B1A241D7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00" y="1653988"/>
            <a:ext cx="3957192" cy="26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535FF-47A5-6441-B2BF-06594C9776D5}"/>
              </a:ext>
            </a:extLst>
          </p:cNvPr>
          <p:cNvSpPr txBox="1"/>
          <p:nvPr/>
        </p:nvSpPr>
        <p:spPr>
          <a:xfrm>
            <a:off x="8718472" y="4424906"/>
            <a:ext cx="232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clocks 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Unit </a:t>
            </a:r>
            <a:r>
              <a:rPr lang="en-US" sz="5000" dirty="0" smtClean="0">
                <a:solidFill>
                  <a:srgbClr val="FFFFFF"/>
                </a:solidFill>
              </a:rPr>
              <a:t>9</a:t>
            </a:r>
            <a:br>
              <a:rPr lang="en-US" sz="5000" dirty="0" smtClean="0">
                <a:solidFill>
                  <a:srgbClr val="FFFFFF"/>
                </a:solidFill>
              </a:rPr>
            </a:br>
            <a:r>
              <a:rPr lang="en-US" sz="5000" dirty="0" smtClean="0">
                <a:solidFill>
                  <a:srgbClr val="FFFFFF"/>
                </a:solidFill>
              </a:rPr>
              <a:t>In </a:t>
            </a:r>
            <a:r>
              <a:rPr lang="en-US" sz="5000" dirty="0">
                <a:solidFill>
                  <a:srgbClr val="FFFFFF"/>
                </a:solidFill>
              </a:rPr>
              <a:t>the </a:t>
            </a:r>
            <a:r>
              <a:rPr lang="en-US" sz="5000" dirty="0" smtClean="0">
                <a:solidFill>
                  <a:srgbClr val="FFFFFF"/>
                </a:solidFill>
              </a:rPr>
              <a:t>shop</a:t>
            </a:r>
            <a:br>
              <a:rPr lang="en-US" sz="5000" dirty="0" smtClean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/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smtClean="0">
                <a:solidFill>
                  <a:srgbClr val="FFFFFF"/>
                </a:solidFill>
              </a:rPr>
              <a:t>Lesson 3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51" y="470228"/>
            <a:ext cx="5973647" cy="59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8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9image49350480">
            <a:extLst>
              <a:ext uri="{FF2B5EF4-FFF2-40B4-BE49-F238E27FC236}">
                <a16:creationId xmlns:a16="http://schemas.microsoft.com/office/drawing/2014/main" id="{D40AF753-1FBC-A746-BD7B-1A88BC71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62" y="1366028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FBE47-B4EE-4A4C-A882-3A66C039B9AC}"/>
              </a:ext>
            </a:extLst>
          </p:cNvPr>
          <p:cNvSpPr txBox="1"/>
          <p:nvPr/>
        </p:nvSpPr>
        <p:spPr>
          <a:xfrm>
            <a:off x="8719183" y="4611710"/>
            <a:ext cx="221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mops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4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71image49371232">
            <a:extLst>
              <a:ext uri="{FF2B5EF4-FFF2-40B4-BE49-F238E27FC236}">
                <a16:creationId xmlns:a16="http://schemas.microsoft.com/office/drawing/2014/main" id="{75538B7D-574B-B946-86D3-DEA16F99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65" y="1776835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DB1E2-89C0-2C43-825A-2BA7B7BA2163}"/>
              </a:ext>
            </a:extLst>
          </p:cNvPr>
          <p:cNvSpPr txBox="1"/>
          <p:nvPr/>
        </p:nvSpPr>
        <p:spPr>
          <a:xfrm>
            <a:off x="9133684" y="4492916"/>
            <a:ext cx="184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B" sz="60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ots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1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55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Listen and </a:t>
            </a:r>
            <a:r>
              <a:rPr lang="en-US" b="1" dirty="0" smtClean="0"/>
              <a:t>chant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01669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 smtClean="0"/>
              <a:t>l</a:t>
            </a: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cks </a:t>
            </a:r>
            <a:r>
              <a:rPr lang="en-US" sz="4000" dirty="0"/>
              <a:t>and cl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 </a:t>
            </a:r>
          </a:p>
          <a:p>
            <a:pPr marL="0" indent="0">
              <a:buNone/>
            </a:pPr>
            <a:r>
              <a:rPr lang="en-US" sz="4000" dirty="0"/>
              <a:t>There are two 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</a:t>
            </a:r>
          </a:p>
          <a:p>
            <a:pPr marL="0" indent="0">
              <a:buNone/>
            </a:pPr>
            <a:r>
              <a:rPr lang="en-US" sz="4000" dirty="0"/>
              <a:t>There are three </a:t>
            </a:r>
            <a:r>
              <a:rPr lang="en-US" sz="4000" dirty="0" smtClean="0"/>
              <a:t>cl</a:t>
            </a: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cks</a:t>
            </a:r>
            <a:r>
              <a:rPr lang="en-US" sz="4000" dirty="0"/>
              <a:t>.</a:t>
            </a:r>
          </a:p>
          <a:p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05763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 smtClean="0"/>
              <a:t>m</a:t>
            </a: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ps </a:t>
            </a:r>
            <a:r>
              <a:rPr lang="en-US" sz="4000" dirty="0"/>
              <a:t>and </a:t>
            </a:r>
            <a:r>
              <a:rPr lang="en-US" sz="4000" dirty="0" smtClean="0"/>
              <a:t>p</a:t>
            </a:r>
            <a:r>
              <a:rPr lang="en-US" sz="4000" dirty="0" smtClean="0">
                <a:solidFill>
                  <a:srgbClr val="FF0000"/>
                </a:solidFill>
              </a:rPr>
              <a:t>o</a:t>
            </a:r>
            <a:r>
              <a:rPr lang="en-US" sz="4000" dirty="0" smtClean="0"/>
              <a:t>ts</a:t>
            </a:r>
            <a:r>
              <a:rPr lang="en-US" sz="4000" dirty="0"/>
              <a:t>. </a:t>
            </a:r>
          </a:p>
          <a:p>
            <a:pPr marL="0" indent="0">
              <a:buNone/>
            </a:pPr>
            <a:r>
              <a:rPr lang="en-US" sz="4000" dirty="0"/>
              <a:t>There are </a:t>
            </a:r>
            <a:r>
              <a:rPr lang="en-US" sz="4000" dirty="0" smtClean="0"/>
              <a:t>four </a:t>
            </a:r>
            <a:r>
              <a:rPr lang="en-US" sz="4000" dirty="0"/>
              <a:t>m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ps</a:t>
            </a:r>
            <a:r>
              <a:rPr lang="en-US" sz="4000" dirty="0" smtClean="0"/>
              <a:t>.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There are </a:t>
            </a:r>
            <a:r>
              <a:rPr lang="en-US" sz="4000" dirty="0" smtClean="0"/>
              <a:t>five </a:t>
            </a:r>
            <a:r>
              <a:rPr lang="en-US" sz="4000" dirty="0"/>
              <a:t>p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ts</a:t>
            </a:r>
            <a:r>
              <a:rPr lang="en-US" sz="4000" dirty="0" smtClean="0"/>
              <a:t>.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Track 051_U9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5925" y="911580"/>
            <a:ext cx="232652" cy="2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3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D0B05F-C57E-40E5-9EAA-2FA922541D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3"/>
            <a:ext cx="520680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Listen and repeat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7A465B-6667-4FD4-AA8F-F394C2D3C9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2797" y="1357959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AF9581-3CC8-4E19-BB29-4FBCB0F3E1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7748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1B13D0-916A-4B34-AD9F-C5691567B2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2162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50" y="1357959"/>
            <a:ext cx="1943183" cy="1939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423" y="3474987"/>
            <a:ext cx="1951444" cy="19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3521" y="1596662"/>
            <a:ext cx="241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clocks</a:t>
            </a:r>
            <a:r>
              <a:rPr lang="en-GB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Picture 1" descr="page65image49538608">
            <a:extLst>
              <a:ext uri="{FF2B5EF4-FFF2-40B4-BE49-F238E27FC236}">
                <a16:creationId xmlns:a16="http://schemas.microsoft.com/office/drawing/2014/main" id="{FA28CAB8-5850-E04E-AB92-D3E4891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17" y="2104494"/>
            <a:ext cx="4165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00251" y="232012"/>
            <a:ext cx="5868538" cy="2483893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How many….…? </a:t>
            </a:r>
            <a:endParaRPr lang="en-US" sz="4000" dirty="0"/>
          </a:p>
        </p:txBody>
      </p:sp>
      <p:pic>
        <p:nvPicPr>
          <p:cNvPr id="1030" name="Picture 6" descr="Image result for how many 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2961563"/>
            <a:ext cx="4578823" cy="45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p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51" y="2430229"/>
            <a:ext cx="2943012" cy="29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loc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36" y="0"/>
            <a:ext cx="3256365" cy="32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mo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265" y="3798649"/>
            <a:ext cx="2838735" cy="28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mop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/>
          <a:stretch/>
        </p:blipFill>
        <p:spPr bwMode="auto">
          <a:xfrm>
            <a:off x="7814714" y="3851315"/>
            <a:ext cx="1995304" cy="300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6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393" y="3221419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1B1B1B"/>
                </a:solidFill>
              </a:rPr>
              <a:t>Let’s talk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BC3EAFD-A275-4F9B-8F62-72B6678F35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43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6E64A6D-2B9F-4AAD-AB42-A61BAF01AC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433B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51881DD-AD85-41BE-8A49-C2FB45800E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FF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36" y="962195"/>
            <a:ext cx="2560320" cy="2555579"/>
          </a:xfrm>
        </p:spPr>
      </p:pic>
    </p:spTree>
    <p:extLst>
      <p:ext uri="{BB962C8B-B14F-4D97-AF65-F5344CB8AC3E}">
        <p14:creationId xmlns:p14="http://schemas.microsoft.com/office/powerpoint/2010/main" val="3395333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AC3DD-F225-F64E-AC76-F2FA8C8C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Game: Missing numbers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743CA-5651-EA43-9914-AA028FB69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9" y="1990165"/>
            <a:ext cx="7503458" cy="4087906"/>
          </a:xfrm>
        </p:spPr>
      </p:pic>
    </p:spTree>
    <p:extLst>
      <p:ext uri="{BB962C8B-B14F-4D97-AF65-F5344CB8AC3E}">
        <p14:creationId xmlns:p14="http://schemas.microsoft.com/office/powerpoint/2010/main" val="1605249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700</Words>
  <Application>Microsoft Office PowerPoint</Application>
  <PresentationFormat>Widescreen</PresentationFormat>
  <Paragraphs>142</Paragraphs>
  <Slides>22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Unit 9 In the shop  Lesson 3</vt:lpstr>
      <vt:lpstr>Warm-up</vt:lpstr>
      <vt:lpstr>Listen and chant</vt:lpstr>
      <vt:lpstr>Listen and repeat</vt:lpstr>
      <vt:lpstr>PowerPoint Presentation</vt:lpstr>
      <vt:lpstr>PowerPoint Presentation</vt:lpstr>
      <vt:lpstr>Let’s talk</vt:lpstr>
      <vt:lpstr>Game: Missing numbers</vt:lpstr>
      <vt:lpstr>Let’s talk. </vt:lpstr>
      <vt:lpstr>Let’s sing</vt:lpstr>
      <vt:lpstr>Let’s sing!</vt:lpstr>
      <vt:lpstr>Game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In the dining room</dc:title>
  <dc:creator>Huong Quynh Tran</dc:creator>
  <cp:lastModifiedBy>Duyen Ngoc</cp:lastModifiedBy>
  <cp:revision>96</cp:revision>
  <dcterms:created xsi:type="dcterms:W3CDTF">2020-02-18T08:21:18Z</dcterms:created>
  <dcterms:modified xsi:type="dcterms:W3CDTF">2023-04-14T03:52:20Z</dcterms:modified>
</cp:coreProperties>
</file>