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04" r:id="rId6"/>
  </p:sldMasterIdLst>
  <p:notesMasterIdLst>
    <p:notesMasterId r:id="rId29"/>
  </p:notesMasterIdLst>
  <p:sldIdLst>
    <p:sldId id="301" r:id="rId7"/>
    <p:sldId id="303" r:id="rId8"/>
    <p:sldId id="304" r:id="rId9"/>
    <p:sldId id="305" r:id="rId10"/>
    <p:sldId id="306" r:id="rId11"/>
    <p:sldId id="302" r:id="rId12"/>
    <p:sldId id="258" r:id="rId13"/>
    <p:sldId id="275" r:id="rId14"/>
    <p:sldId id="266" r:id="rId15"/>
    <p:sldId id="276" r:id="rId16"/>
    <p:sldId id="277" r:id="rId17"/>
    <p:sldId id="290" r:id="rId18"/>
    <p:sldId id="289" r:id="rId19"/>
    <p:sldId id="300" r:id="rId20"/>
    <p:sldId id="267" r:id="rId21"/>
    <p:sldId id="279" r:id="rId22"/>
    <p:sldId id="299" r:id="rId23"/>
    <p:sldId id="291" r:id="rId24"/>
    <p:sldId id="288" r:id="rId25"/>
    <p:sldId id="278" r:id="rId26"/>
    <p:sldId id="298" r:id="rId27"/>
    <p:sldId id="297" r:id="rId28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0"/>
    </p:embeddedFont>
    <p:embeddedFont>
      <p:font typeface="DFPOP1-W9" panose="020B0604020202020204" charset="-128"/>
      <p:regular r:id="rId31"/>
    </p:embeddedFont>
    <p:embeddedFont>
      <p:font typeface="VNI-Brush" pitchFamily="2" charset="0"/>
      <p:italic r:id="rId32"/>
    </p:embeddedFont>
    <p:embeddedFont>
      <p:font typeface="Arial-Rounded" panose="020B0500000000000000" charset="0"/>
      <p:regular r:id="rId33"/>
    </p:embeddedFont>
    <p:embeddedFont>
      <p:font typeface="Arial Rounded MT Bold" panose="020F0704030504030204" pitchFamily="34" charset="0"/>
      <p:regular r:id="rId34"/>
    </p:embeddedFont>
    <p:embeddedFont>
      <p:font typeface=".VnArial Narrow" panose="020B7200000000000000" pitchFamily="34" charset="0"/>
      <p:regular r:id="rId35"/>
      <p:bold r:id="rId36"/>
      <p: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3"/>
            <p14:sldId id="304"/>
            <p14:sldId id="305"/>
            <p14:sldId id="306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3468"/>
    <a:srgbClr val="F14420"/>
    <a:srgbClr val="FF6600"/>
    <a:srgbClr val="EF2A19"/>
    <a:srgbClr val="4CA420"/>
    <a:srgbClr val="679C31"/>
    <a:srgbClr val="920000"/>
    <a:srgbClr val="F56636"/>
    <a:srgbClr val="A9250B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50" y="96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735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Phần</a:t>
            </a:r>
            <a:r>
              <a:rPr lang="en-US" baseline="0" smtClean="0"/>
              <a:t> này dẫn vào bài khác với SGK nhé các thầy cô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22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đọc</a:t>
            </a:r>
            <a:r>
              <a:rPr lang="en-US" baseline="0" smtClean="0"/>
              <a:t>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3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Giúp</a:t>
            </a:r>
            <a:r>
              <a:rPr lang="en-US" baseline="0" smtClean="0"/>
              <a:t> HS hiểu hình thức của bài thơ, dòng thơ, khổ thơ…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49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Từ khó có thể khác nhau theo vùng miền, GV linh động HD học sinh tìm thêm.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04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578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088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263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98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410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076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81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0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373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141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41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2025/3/27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3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346816" y="3690469"/>
            <a:ext cx="583671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93402" y="4814045"/>
            <a:ext cx="683917" cy="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44040" y="4626839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243482" y="4840941"/>
            <a:ext cx="636494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4965" y="2320550"/>
            <a:ext cx="619760" cy="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62110" y="1780068"/>
            <a:ext cx="352806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610780" y="2219413"/>
            <a:ext cx="65439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83655" y="3224380"/>
            <a:ext cx="7638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2808010" y="3642880"/>
            <a:ext cx="53784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5373" y="4532995"/>
            <a:ext cx="7638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986923" y="4069964"/>
            <a:ext cx="26892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693153" y="1815928"/>
            <a:ext cx="665798" cy="0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909245" y="1359955"/>
            <a:ext cx="665798" cy="0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1687" y="2629110"/>
            <a:ext cx="871984" cy="0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 defTabSz="914276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 defTabSz="914276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09550" y="641669"/>
            <a:ext cx="609600" cy="6096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76"/>
            <a:r>
              <a:rPr lang="en-US" sz="2800" b="1" smtClean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  <a:endParaRPr lang="en-US" sz="2800" b="1">
              <a:solidFill>
                <a:prstClr val="white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581150"/>
            <a:ext cx="3505200" cy="193898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457200" indent="-457200" algn="just" defTabSz="914276">
              <a:buFontTx/>
              <a:buAutoNum type="alphaLcPeriod"/>
            </a:pPr>
            <a:r>
              <a:rPr lang="en-US" sz="24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 gì xuất hiện trong video?</a:t>
            </a:r>
          </a:p>
          <a:p>
            <a:pPr marL="457200" indent="-457200" algn="just" defTabSz="914276">
              <a:buFontTx/>
              <a:buAutoNum type="alphaLcPeriod"/>
            </a:pPr>
            <a:r>
              <a:rPr lang="en-US" sz="24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đâu mà những vật đó có thể chuyển động?</a:t>
            </a:r>
            <a:endParaRPr lang="en-US" sz="24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Con đường chong chó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3800" y="1192618"/>
            <a:ext cx="5205714" cy="3102210"/>
          </a:xfrm>
        </p:spPr>
      </p:pic>
      <p:sp>
        <p:nvSpPr>
          <p:cNvPr id="3" name="TextBox 2"/>
          <p:cNvSpPr txBox="1"/>
          <p:nvPr/>
        </p:nvSpPr>
        <p:spPr>
          <a:xfrm>
            <a:off x="864458" y="730953"/>
            <a:ext cx="3080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Quan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sát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tranh</a:t>
            </a:r>
            <a:r>
              <a:rPr lang="en-US" sz="2400" b="1" dirty="0" smtClean="0"/>
              <a:t> video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4269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42282"/>
            <a:ext cx="609600" cy="6096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76"/>
            <a:r>
              <a:rPr lang="en-US" sz="2800" b="1" smtClean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sz="2800" b="1">
              <a:solidFill>
                <a:prstClr val="white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682" y="229480"/>
            <a:ext cx="7391400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914276"/>
            <a:r>
              <a:rPr lang="en-US" sz="2800" b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2800" b="1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368" y="285750"/>
            <a:ext cx="5947064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76"/>
            <a:r>
              <a:rPr lang="en-US" sz="3200" b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của gió</a:t>
            </a:r>
            <a:endParaRPr lang="en-US" sz="3200" b="1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196" y="830602"/>
            <a:ext cx="3886199" cy="181587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là bạn gió?</a:t>
            </a:r>
          </a:p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 gió đi tìm</a:t>
            </a:r>
          </a:p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theo cánh chim</a:t>
            </a:r>
          </a:p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Lùa trong tán lá…</a:t>
            </a:r>
            <a:endParaRPr lang="en-US" sz="24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740014"/>
            <a:ext cx="3896591" cy="181587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nhớ bạn quá</a:t>
            </a:r>
          </a:p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 gõ cửa hoài</a:t>
            </a:r>
          </a:p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Đẩy sóng dâng cao</a:t>
            </a:r>
          </a:p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căng buồm lớn.</a:t>
            </a:r>
            <a:endParaRPr lang="en-US" sz="24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2332" y="830601"/>
            <a:ext cx="3886199" cy="181587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gió đi vắng</a:t>
            </a:r>
          </a:p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buồn lặng im</a:t>
            </a:r>
          </a:p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 cả cánh chim</a:t>
            </a:r>
          </a:p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 ai gõ cửa.</a:t>
            </a:r>
            <a:endParaRPr lang="en-US" sz="24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1940" y="2740014"/>
            <a:ext cx="3896591" cy="181587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Sóng ngủ trong nước</a:t>
            </a:r>
          </a:p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 chẳng ra khơi</a:t>
            </a:r>
          </a:p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gọi: Gió ơi</a:t>
            </a:r>
          </a:p>
          <a:p>
            <a:pPr algn="just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vòm lá biếc.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8530" y="4492384"/>
            <a:ext cx="2552701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76"/>
            <a:r>
              <a:rPr lang="en-US" sz="2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(Ngân Hà)</a:t>
            </a:r>
            <a:endParaRPr lang="en-US" sz="28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7245834" y="266981"/>
            <a:ext cx="1780496" cy="92681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76"/>
            <a:r>
              <a:rPr lang="en-US" sz="1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  <a:endParaRPr lang="en-US" sz="18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0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29446"/>
            <a:ext cx="7210180" cy="384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1947" y="4404013"/>
            <a:ext cx="8395854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914276"/>
            <a:r>
              <a:rPr lang="en-US" sz="32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đọc hôm nay có gì khác hai bài đọc trước?</a:t>
            </a:r>
            <a:endParaRPr lang="en-US" sz="3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1945" y="4412085"/>
            <a:ext cx="839585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914276"/>
            <a:r>
              <a:rPr lang="en-US" sz="32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dòng thơ?</a:t>
            </a:r>
            <a:endParaRPr lang="en-US" sz="3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14350"/>
            <a:ext cx="527050" cy="153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876300" y="1034018"/>
            <a:ext cx="1066800" cy="857250"/>
          </a:xfrm>
        </p:spPr>
        <p:txBody>
          <a:bodyPr>
            <a:no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1</a:t>
            </a:r>
            <a:endParaRPr lang="en-US" sz="2800">
              <a:solidFill>
                <a:srgbClr val="FF0000"/>
              </a:solidFill>
              <a:latin typeface=".VnArial Narrow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3"/>
          <p:cNvSpPr txBox="1">
            <a:spLocks/>
          </p:cNvSpPr>
          <p:nvPr/>
        </p:nvSpPr>
        <p:spPr>
          <a:xfrm>
            <a:off x="876300" y="2603500"/>
            <a:ext cx="10668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2</a:t>
            </a:r>
            <a:endParaRPr lang="en-US" sz="2800">
              <a:solidFill>
                <a:srgbClr val="FF0000"/>
              </a:solidFill>
              <a:latin typeface=".VnArial Narrow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3"/>
          <p:cNvSpPr txBox="1">
            <a:spLocks/>
          </p:cNvSpPr>
          <p:nvPr/>
        </p:nvSpPr>
        <p:spPr>
          <a:xfrm>
            <a:off x="4821115" y="1047750"/>
            <a:ext cx="10668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3</a:t>
            </a:r>
            <a:endParaRPr lang="en-US" sz="2800">
              <a:solidFill>
                <a:srgbClr val="FF0000"/>
              </a:solidFill>
              <a:latin typeface=".VnArial Narrow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66591"/>
            <a:ext cx="527050" cy="147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90" y="514350"/>
            <a:ext cx="527050" cy="153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90" y="2166591"/>
            <a:ext cx="527050" cy="147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itle 13"/>
          <p:cNvSpPr txBox="1">
            <a:spLocks/>
          </p:cNvSpPr>
          <p:nvPr/>
        </p:nvSpPr>
        <p:spPr>
          <a:xfrm>
            <a:off x="4819405" y="2627044"/>
            <a:ext cx="10668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4</a:t>
            </a:r>
            <a:endParaRPr lang="en-US" sz="2800">
              <a:solidFill>
                <a:srgbClr val="FF0000"/>
              </a:solidFill>
              <a:latin typeface=".VnArial Narrow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9245" y="4396498"/>
            <a:ext cx="839585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914276"/>
            <a:r>
              <a:rPr lang="en-US" sz="32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khổ thơ?</a:t>
            </a:r>
            <a:endParaRPr lang="en-US" sz="3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43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14" grpId="0"/>
      <p:bldP spid="31" grpId="0"/>
      <p:bldP spid="32" grpId="0"/>
      <p:bldP spid="33" grpId="0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07" y="345312"/>
            <a:ext cx="7210180" cy="384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9078" y="4359084"/>
            <a:ext cx="777300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914276"/>
            <a:r>
              <a:rPr lang="en-US" sz="32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EHãy tìm từ khó đọc, khó hiểu trong bài.</a:t>
            </a:r>
            <a:endParaRPr lang="en-US" sz="3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524250" y="2000250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023754" y="4019550"/>
            <a:ext cx="6892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10450" y="2895600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810250" y="1638300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258791" y="4019550"/>
            <a:ext cx="14945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682450" y="2364272"/>
            <a:ext cx="508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6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465</Words>
  <Application>Microsoft Office PowerPoint</Application>
  <PresentationFormat>On-screen Show (16:9)</PresentationFormat>
  <Paragraphs>121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Wingdings</vt:lpstr>
      <vt:lpstr>Arial</vt:lpstr>
      <vt:lpstr>Times New Roman</vt:lpstr>
      <vt:lpstr>华康少女文字W5</vt:lpstr>
      <vt:lpstr>宋体</vt:lpstr>
      <vt:lpstr>DFPOP1-W9</vt:lpstr>
      <vt:lpstr>VNI-Brush</vt:lpstr>
      <vt:lpstr>inpin heiti</vt:lpstr>
      <vt:lpstr>Arial-Rounded</vt:lpstr>
      <vt:lpstr>Arial Rounded MT Bold</vt:lpstr>
      <vt:lpstr>.VnArial Narrow</vt:lpstr>
      <vt:lpstr>Verdana</vt:lpstr>
      <vt:lpstr>Calibri</vt:lpstr>
      <vt:lpstr>Office 主题</vt:lpstr>
      <vt:lpstr>3_Default Design</vt:lpstr>
      <vt:lpstr>Office Theme</vt:lpstr>
      <vt:lpstr>1_Office Theme</vt:lpstr>
      <vt:lpstr>第一PPT，www.1ppt.com</vt:lpstr>
      <vt:lpstr>2_Office Theme</vt:lpstr>
      <vt:lpstr>PowerPoint Presentation</vt:lpstr>
      <vt:lpstr>PowerPoint Presentation</vt:lpstr>
      <vt:lpstr>PowerPoint Presentation</vt:lpstr>
      <vt:lpstr>Khổ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75</cp:revision>
  <dcterms:created xsi:type="dcterms:W3CDTF">2020-08-13T09:19:00Z</dcterms:created>
  <dcterms:modified xsi:type="dcterms:W3CDTF">2025-03-27T08:36:28Z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