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91" r:id="rId3"/>
  </p:sldMasterIdLst>
  <p:notesMasterIdLst>
    <p:notesMasterId r:id="rId36"/>
  </p:notesMasterIdLst>
  <p:sldIdLst>
    <p:sldId id="286" r:id="rId4"/>
    <p:sldId id="486" r:id="rId5"/>
    <p:sldId id="256" r:id="rId6"/>
    <p:sldId id="575" r:id="rId7"/>
    <p:sldId id="288" r:id="rId8"/>
    <p:sldId id="512" r:id="rId9"/>
    <p:sldId id="519" r:id="rId10"/>
    <p:sldId id="525" r:id="rId11"/>
    <p:sldId id="526" r:id="rId12"/>
    <p:sldId id="527" r:id="rId13"/>
    <p:sldId id="529" r:id="rId14"/>
    <p:sldId id="530" r:id="rId15"/>
    <p:sldId id="257" r:id="rId16"/>
    <p:sldId id="577" r:id="rId17"/>
    <p:sldId id="576" r:id="rId18"/>
    <p:sldId id="790" r:id="rId19"/>
    <p:sldId id="791" r:id="rId20"/>
    <p:sldId id="792" r:id="rId21"/>
    <p:sldId id="786" r:id="rId22"/>
    <p:sldId id="550" r:id="rId23"/>
    <p:sldId id="549" r:id="rId24"/>
    <p:sldId id="787" r:id="rId25"/>
    <p:sldId id="269" r:id="rId26"/>
    <p:sldId id="273" r:id="rId27"/>
    <p:sldId id="274" r:id="rId28"/>
    <p:sldId id="278" r:id="rId29"/>
    <p:sldId id="275" r:id="rId30"/>
    <p:sldId id="279" r:id="rId31"/>
    <p:sldId id="281" r:id="rId32"/>
    <p:sldId id="789" r:id="rId33"/>
    <p:sldId id="584" r:id="rId34"/>
    <p:sldId id="306" r:id="rId35"/>
  </p:sldIdLst>
  <p:sldSz cx="18288000" cy="10287000"/>
  <p:notesSz cx="6858000" cy="9144000"/>
  <p:embeddedFontLst>
    <p:embeddedFont>
      <p:font typeface=".VnAvant" panose="020B7200000000000000" pitchFamily="34" charset="0"/>
      <p:regular r:id="rId37"/>
      <p:bold r:id="rId38"/>
      <p:italic r:id="rId39"/>
      <p:boldItalic r:id="rId40"/>
    </p:embeddedFont>
    <p:embeddedFont>
      <p:font typeface=".VnCooper" panose="020B7200000000000000" pitchFamily="34" charset="0"/>
      <p:regular r:id="rId41"/>
    </p:embeddedFont>
    <p:embeddedFont>
      <p:font typeface="Abadi" panose="020B0604020104020204" pitchFamily="34" charset="0"/>
      <p:regular r:id="rId42"/>
    </p:embeddedFont>
    <p:embeddedFont>
      <p:font typeface="Algerian" panose="04020705040A02060702" pitchFamily="82" charset="0"/>
      <p:regular r:id="rId43"/>
    </p:embeddedFont>
    <p:embeddedFont>
      <p:font typeface="Barriecito" panose="020B0604020202020204" charset="0"/>
      <p:regular r:id="rId44"/>
      <p:bold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Dosis" pitchFamily="2" charset="0"/>
      <p:regular r:id="rId54"/>
      <p:bold r:id="rId55"/>
    </p:embeddedFont>
    <p:embeddedFont>
      <p:font typeface="Script MT Bold" panose="03040602040607080904" pitchFamily="66" charset="0"/>
      <p:bold r:id="rId56"/>
    </p:embeddedFont>
    <p:embeddedFont>
      <p:font typeface="Snap ITC" panose="04040A07060A02020202" pitchFamily="82" charset="0"/>
      <p:regular r:id="rId57"/>
    </p:embeddedFont>
    <p:embeddedFont>
      <p:font typeface="Tahoma" panose="020B0604030504040204" pitchFamily="34" charset="0"/>
      <p:regular r:id="rId58"/>
      <p:bold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F2"/>
    <a:srgbClr val="59D59A"/>
    <a:srgbClr val="69C8C3"/>
    <a:srgbClr val="FFF7F0"/>
    <a:srgbClr val="007768"/>
    <a:srgbClr val="B0EBCF"/>
    <a:srgbClr val="005953"/>
    <a:srgbClr val="FAFAFA"/>
    <a:srgbClr val="ADADAC"/>
    <a:srgbClr val="1E7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 varScale="1">
        <p:scale>
          <a:sx n="48" d="100"/>
          <a:sy n="48" d="100"/>
        </p:scale>
        <p:origin x="6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2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5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546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89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133322" y="285649"/>
            <a:ext cx="17930284" cy="9548066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747708" y="1242978"/>
            <a:ext cx="11105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8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4402900" y="4840421"/>
            <a:ext cx="9256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sz="36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58317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693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225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78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538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283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600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815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657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503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662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483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595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605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802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322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64434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277923-1D79-DE1C-DF9D-02C05E5A0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4378C-B7F8-44E3-A81D-AE077407EE16}" type="datetimeFigureOut">
              <a:rPr lang="en-US"/>
              <a:pPr>
                <a:defRPr/>
              </a:pPr>
              <a:t>10/17/2025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3B6A2EC-AC04-2C1E-2FBE-E4DB428C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C3A9BEF-50E0-9B14-4CB1-18246A1AE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8E428-1698-4145-9C8D-5AD003A53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4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176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5367286" y="7418450"/>
            <a:ext cx="75534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3350750" y="2015350"/>
            <a:ext cx="11586600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152399" y="-762000"/>
            <a:ext cx="18633774" cy="11811016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9262300" y="-530649"/>
            <a:ext cx="1384800" cy="994750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133322" y="285648"/>
            <a:ext cx="17930284" cy="9548064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37576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354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54" y="-304741"/>
            <a:ext cx="18288112" cy="10893726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398052" y="346896"/>
            <a:ext cx="17340104" cy="5312492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0486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199673" y="0"/>
            <a:ext cx="18534950" cy="102870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49" y="1"/>
            <a:ext cx="18077750" cy="10287022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248753" y="420435"/>
            <a:ext cx="17827654" cy="7524778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067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17/10/2025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3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F3337-61D5-5350-3109-EAA657A1C3C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0" r:id="rId13"/>
    <p:sldLayoutId id="214748367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102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3024664"/>
            <a:ext cx="18288000" cy="73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2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1440000" y="2280300"/>
            <a:ext cx="15408000" cy="6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9726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17.jpe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17.jpe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17.jpe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4.wav"/><Relationship Id="rId7" Type="http://schemas.openxmlformats.org/officeDocument/2006/relationships/image" Target="../media/image3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audio" Target="../media/audio16.wav"/><Relationship Id="rId10" Type="http://schemas.openxmlformats.org/officeDocument/2006/relationships/image" Target="../media/image34.png"/><Relationship Id="rId4" Type="http://schemas.openxmlformats.org/officeDocument/2006/relationships/audio" Target="../media/audio15.wav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38.gif"/><Relationship Id="rId3" Type="http://schemas.openxmlformats.org/officeDocument/2006/relationships/slideLayout" Target="../slideLayouts/slideLayout38.xml"/><Relationship Id="rId7" Type="http://schemas.openxmlformats.org/officeDocument/2006/relationships/slide" Target="slide26.xml"/><Relationship Id="rId12" Type="http://schemas.openxmlformats.org/officeDocument/2006/relationships/image" Target="../media/image37.gi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25.xml"/><Relationship Id="rId11" Type="http://schemas.openxmlformats.org/officeDocument/2006/relationships/image" Target="../media/image36.gif"/><Relationship Id="rId5" Type="http://schemas.openxmlformats.org/officeDocument/2006/relationships/slide" Target="slide24.xml"/><Relationship Id="rId10" Type="http://schemas.openxmlformats.org/officeDocument/2006/relationships/slide" Target="slide29.xml"/><Relationship Id="rId4" Type="http://schemas.openxmlformats.org/officeDocument/2006/relationships/image" Target="../media/image35.png"/><Relationship Id="rId9" Type="http://schemas.openxmlformats.org/officeDocument/2006/relationships/slide" Target="slide28.xml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4.png"/><Relationship Id="rId3" Type="http://schemas.openxmlformats.org/officeDocument/2006/relationships/audio" Target="../media/audio18.wav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microsoft.com/office/2007/relationships/hdphoto" Target="../media/hdphoto3.wdp"/><Relationship Id="rId4" Type="http://schemas.openxmlformats.org/officeDocument/2006/relationships/audio" Target="../media/audio19.wav"/><Relationship Id="rId9" Type="http://schemas.openxmlformats.org/officeDocument/2006/relationships/image" Target="../media/image41.png"/><Relationship Id="rId1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6.png"/><Relationship Id="rId3" Type="http://schemas.openxmlformats.org/officeDocument/2006/relationships/audio" Target="../media/audio19.wav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audio" Target="../media/audio18.wav"/><Relationship Id="rId9" Type="http://schemas.openxmlformats.org/officeDocument/2006/relationships/image" Target="../media/image41.png"/><Relationship Id="rId1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4.png"/><Relationship Id="rId3" Type="http://schemas.openxmlformats.org/officeDocument/2006/relationships/audio" Target="../media/audio18.wav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17.jpeg"/><Relationship Id="rId10" Type="http://schemas.microsoft.com/office/2007/relationships/hdphoto" Target="../media/hdphoto3.wdp"/><Relationship Id="rId4" Type="http://schemas.openxmlformats.org/officeDocument/2006/relationships/audio" Target="../media/audio19.wav"/><Relationship Id="rId9" Type="http://schemas.openxmlformats.org/officeDocument/2006/relationships/image" Target="../media/image41.png"/><Relationship Id="rId1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3.xml"/><Relationship Id="rId3" Type="http://schemas.openxmlformats.org/officeDocument/2006/relationships/audio" Target="../media/audio19.wav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audio" Target="../media/audio18.wav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3.xml"/><Relationship Id="rId3" Type="http://schemas.openxmlformats.org/officeDocument/2006/relationships/audio" Target="../media/audio19.wav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audio" Target="../media/audio18.wav"/><Relationship Id="rId9" Type="http://schemas.openxmlformats.org/officeDocument/2006/relationships/image" Target="../media/image41.png"/><Relationship Id="rId1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6.png"/><Relationship Id="rId3" Type="http://schemas.openxmlformats.org/officeDocument/2006/relationships/audio" Target="../media/audio19.wav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microsoft.com/office/2007/relationships/hdphoto" Target="../media/hdphoto3.wdp"/><Relationship Id="rId4" Type="http://schemas.openxmlformats.org/officeDocument/2006/relationships/audio" Target="../media/audio18.wav"/><Relationship Id="rId9" Type="http://schemas.openxmlformats.org/officeDocument/2006/relationships/image" Target="../media/image41.png"/><Relationship Id="rId1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A60F4A7-E1F1-E431-EFFC-71E3DE3AF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83" y="2"/>
            <a:ext cx="14803394" cy="1002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2449FC-8DF6-2710-05C6-60AEA7BD6239}"/>
              </a:ext>
            </a:extLst>
          </p:cNvPr>
          <p:cNvSpPr txBox="1"/>
          <p:nvPr/>
        </p:nvSpPr>
        <p:spPr>
          <a:xfrm>
            <a:off x="5805489" y="3755233"/>
            <a:ext cx="7972426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28700">
              <a:defRPr/>
            </a:pPr>
            <a:r>
              <a:rPr lang="en-US" sz="4500" dirty="0">
                <a:solidFill>
                  <a:srgbClr val="FF0000"/>
                </a:solidFill>
                <a:latin typeface="Algerian" panose="04020705040A02060702" pitchFamily="82" charset="0"/>
                <a:cs typeface="Arial" panose="020B0604020202020204" pitchFamily="34" charset="0"/>
                <a:sym typeface="Arial"/>
              </a:rPr>
              <a:t>Welcome to our English class </a:t>
            </a:r>
            <a:r>
              <a:rPr lang="en-US" sz="4500" dirty="0" err="1">
                <a:solidFill>
                  <a:srgbClr val="FF0000"/>
                </a:solidFill>
                <a:latin typeface="Algerian" panose="04020705040A02060702" pitchFamily="82" charset="0"/>
                <a:cs typeface="Arial" panose="020B0604020202020204" pitchFamily="34" charset="0"/>
                <a:sym typeface="Arial"/>
              </a:rPr>
              <a:t>4c</a:t>
            </a:r>
            <a:endParaRPr lang="en-US" sz="4500" dirty="0">
              <a:solidFill>
                <a:srgbClr val="FF0000"/>
              </a:solidFill>
              <a:latin typeface="Algerian" panose="04020705040A02060702" pitchFamily="8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1A8A38-1ED3-D2C3-6AE4-569D06EA4E95}"/>
              </a:ext>
            </a:extLst>
          </p:cNvPr>
          <p:cNvSpPr txBox="1"/>
          <p:nvPr/>
        </p:nvSpPr>
        <p:spPr>
          <a:xfrm>
            <a:off x="1905000" y="8519154"/>
            <a:ext cx="128581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700">
              <a:defRPr/>
            </a:pPr>
            <a:r>
              <a:rPr lang="en-US" sz="4500" dirty="0">
                <a:solidFill>
                  <a:srgbClr val="FFFF00"/>
                </a:solidFill>
                <a:latin typeface="Abadi" panose="020B0604020104020204" pitchFamily="34" charset="0"/>
                <a:cs typeface="Arial" panose="020B0604020202020204" pitchFamily="34" charset="0"/>
                <a:sym typeface="Arial"/>
              </a:rPr>
              <a:t>Teacher : NGO </a:t>
            </a:r>
            <a:r>
              <a:rPr lang="en-US" sz="4500" dirty="0" err="1">
                <a:solidFill>
                  <a:srgbClr val="FFFF00"/>
                </a:solidFill>
                <a:latin typeface="Abadi" panose="020B0604020104020204" pitchFamily="34" charset="0"/>
                <a:cs typeface="Arial" panose="020B0604020202020204" pitchFamily="34" charset="0"/>
                <a:sym typeface="Arial"/>
              </a:rPr>
              <a:t>THI</a:t>
            </a:r>
            <a:r>
              <a:rPr lang="en-US" sz="4500" dirty="0">
                <a:solidFill>
                  <a:srgbClr val="FFFF00"/>
                </a:solidFill>
                <a:latin typeface="Abadi" panose="020B0604020104020204" pitchFamily="34" charset="0"/>
                <a:cs typeface="Arial" panose="020B0604020202020204" pitchFamily="34" charset="0"/>
                <a:sym typeface="Arial"/>
              </a:rPr>
              <a:t> HANH</a:t>
            </a:r>
          </a:p>
          <a:p>
            <a:pPr defTabSz="1028700">
              <a:defRPr/>
            </a:pPr>
            <a:r>
              <a:rPr lang="en-US" sz="4500" dirty="0">
                <a:solidFill>
                  <a:srgbClr val="FFFF00"/>
                </a:solidFill>
                <a:latin typeface="Abadi" panose="020B0604020104020204" pitchFamily="34" charset="0"/>
                <a:cs typeface="Arial" panose="020B0604020202020204" pitchFamily="34" charset="0"/>
                <a:sym typeface="Arial"/>
              </a:rPr>
              <a:t>School: Nguyen Doc Tin Primary school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4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/ˈeɪprəl/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April</a:t>
            </a:r>
          </a:p>
        </p:txBody>
      </p:sp>
      <p:pic>
        <p:nvPicPr>
          <p:cNvPr id="6" name="MsPham-0936082789" descr="A picture containing text, font, screenshot, calendar&#10;&#10;Description automatically generated">
            <a:extLst>
              <a:ext uri="{FF2B5EF4-FFF2-40B4-BE49-F238E27FC236}">
                <a16:creationId xmlns:a16="http://schemas.microsoft.com/office/drawing/2014/main" id="{3961FD70-F35A-54FE-F3B1-AF4A0D5AC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57300"/>
            <a:ext cx="16078200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4417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0102173" y="869933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6934200" y="8855737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 dirty="0"/>
              <a:t>/</a:t>
            </a:r>
            <a:r>
              <a:rPr lang="en-US" sz="4400" dirty="0" err="1"/>
              <a:t>meɪ</a:t>
            </a:r>
            <a:r>
              <a:rPr lang="en-US" sz="4400" dirty="0"/>
              <a:t>/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2133600" y="8480279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 dirty="0"/>
              <a:t>May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C4A17-214F-3487-EDF1-B21055A84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05420"/>
            <a:ext cx="12496800" cy="785325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6F7B1A-DE49-BFA6-F393-F7AE3F2A8B1A}"/>
              </a:ext>
            </a:extLst>
          </p:cNvPr>
          <p:cNvCxnSpPr/>
          <p:nvPr/>
        </p:nvCxnSpPr>
        <p:spPr>
          <a:xfrm>
            <a:off x="3124200" y="8358678"/>
            <a:ext cx="11887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99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6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/dʒuːn/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June</a:t>
            </a:r>
          </a:p>
        </p:txBody>
      </p:sp>
      <p:pic>
        <p:nvPicPr>
          <p:cNvPr id="2" name="MsPham-0936082789" descr="A picture containing text, calendar, pink&#10;&#10;Description automatically generated">
            <a:extLst>
              <a:ext uri="{FF2B5EF4-FFF2-40B4-BE49-F238E27FC236}">
                <a16:creationId xmlns:a16="http://schemas.microsoft.com/office/drawing/2014/main" id="{FA8B892E-C509-8CF0-B7A6-B043E41D7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81100"/>
            <a:ext cx="15621000" cy="608207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41790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22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1524000" y="0"/>
            <a:ext cx="14521775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22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ea typeface="+mn-ea"/>
                <a:cs typeface="+mn-cs"/>
              </a:rPr>
              <a:t>I. Vocabulary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56164F-7213-7589-8276-D7D2D919D621}"/>
              </a:ext>
            </a:extLst>
          </p:cNvPr>
          <p:cNvGrpSpPr/>
          <p:nvPr/>
        </p:nvGrpSpPr>
        <p:grpSpPr>
          <a:xfrm>
            <a:off x="3276600" y="1943100"/>
            <a:ext cx="4526280" cy="7629676"/>
            <a:chOff x="3276600" y="1943100"/>
            <a:chExt cx="4526280" cy="7629676"/>
          </a:xfrm>
        </p:grpSpPr>
        <p:sp>
          <p:nvSpPr>
            <p:cNvPr id="5" name="Title 4">
              <a:extLst>
                <a:ext uri="{FF2B5EF4-FFF2-40B4-BE49-F238E27FC236}">
                  <a16:creationId xmlns:a16="http://schemas.microsoft.com/office/drawing/2014/main" id="{0F204707-21DA-AB5B-A944-F25201AE4CAC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1943100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3000"/>
                <a:buFont typeface="Kirang Haerang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January</a:t>
              </a:r>
            </a:p>
          </p:txBody>
        </p:sp>
        <p:sp>
          <p:nvSpPr>
            <p:cNvPr id="7" name="Title 4">
              <a:extLst>
                <a:ext uri="{FF2B5EF4-FFF2-40B4-BE49-F238E27FC236}">
                  <a16:creationId xmlns:a16="http://schemas.microsoft.com/office/drawing/2014/main" id="{811CF075-274B-AE72-3541-02CF2F6CF853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4567318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3000"/>
                <a:buFont typeface="Kirang Haerang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March</a:t>
              </a:r>
            </a:p>
          </p:txBody>
        </p:sp>
        <p:sp>
          <p:nvSpPr>
            <p:cNvPr id="9" name="Title 4">
              <a:extLst>
                <a:ext uri="{FF2B5EF4-FFF2-40B4-BE49-F238E27FC236}">
                  <a16:creationId xmlns:a16="http://schemas.microsoft.com/office/drawing/2014/main" id="{39055E7F-A573-665B-E2F2-7463B823B591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3255209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3000"/>
                <a:buFont typeface="Kirang Haerang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February</a:t>
              </a:r>
            </a:p>
          </p:txBody>
        </p:sp>
        <p:sp>
          <p:nvSpPr>
            <p:cNvPr id="12" name="Title 4">
              <a:extLst>
                <a:ext uri="{FF2B5EF4-FFF2-40B4-BE49-F238E27FC236}">
                  <a16:creationId xmlns:a16="http://schemas.microsoft.com/office/drawing/2014/main" id="{E51EFCB4-9D13-97A6-1488-6E8CFC5D2972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5879427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3000"/>
                <a:buFont typeface="Kirang Haerang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April</a:t>
              </a:r>
            </a:p>
          </p:txBody>
        </p:sp>
        <p:sp>
          <p:nvSpPr>
            <p:cNvPr id="25" name="Title 4">
              <a:extLst>
                <a:ext uri="{FF2B5EF4-FFF2-40B4-BE49-F238E27FC236}">
                  <a16:creationId xmlns:a16="http://schemas.microsoft.com/office/drawing/2014/main" id="{24382B35-3BDE-6778-9A8A-4C1FD3D4490B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7191536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3000"/>
                <a:buFont typeface="Kirang Haerang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May</a:t>
              </a:r>
            </a:p>
          </p:txBody>
        </p:sp>
        <p:sp>
          <p:nvSpPr>
            <p:cNvPr id="26" name="Title 4">
              <a:extLst>
                <a:ext uri="{FF2B5EF4-FFF2-40B4-BE49-F238E27FC236}">
                  <a16:creationId xmlns:a16="http://schemas.microsoft.com/office/drawing/2014/main" id="{42C41A4B-73EF-0157-6E7F-D6DE173833FF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8503643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3000"/>
                <a:buFont typeface="Kirang Haerang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June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5A1E74-185B-B5EE-1774-1FDFFE60F488}"/>
              </a:ext>
            </a:extLst>
          </p:cNvPr>
          <p:cNvGrpSpPr/>
          <p:nvPr/>
        </p:nvGrpSpPr>
        <p:grpSpPr>
          <a:xfrm>
            <a:off x="7946549" y="1943100"/>
            <a:ext cx="7158636" cy="7629676"/>
            <a:chOff x="7946549" y="1943100"/>
            <a:chExt cx="7158636" cy="7629676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422AAFA4-E2D4-6A89-9417-25E052DC2DB1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1943100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3000"/>
                <a:buFont typeface="Kirang Haerang"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Kirang Haerang"/>
                </a:rPr>
                <a:t>: Tháng 1 </a:t>
              </a:r>
            </a:p>
          </p:txBody>
        </p:sp>
        <p:sp>
          <p:nvSpPr>
            <p:cNvPr id="19" name="Title 4">
              <a:extLst>
                <a:ext uri="{FF2B5EF4-FFF2-40B4-BE49-F238E27FC236}">
                  <a16:creationId xmlns:a16="http://schemas.microsoft.com/office/drawing/2014/main" id="{38780DF3-9C62-BCED-7077-6927D571F824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4567318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3000"/>
                <a:buFont typeface="Kirang Haerang"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Kirang Haerang"/>
                </a:rPr>
                <a:t>: Tháng 3</a:t>
              </a:r>
            </a:p>
          </p:txBody>
        </p:sp>
        <p:sp>
          <p:nvSpPr>
            <p:cNvPr id="20" name="Title 4">
              <a:extLst>
                <a:ext uri="{FF2B5EF4-FFF2-40B4-BE49-F238E27FC236}">
                  <a16:creationId xmlns:a16="http://schemas.microsoft.com/office/drawing/2014/main" id="{09C2D3FE-23EF-0033-CBE9-3ADED214172C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3255209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3000"/>
                <a:buFont typeface="Kirang Haerang"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Kirang Haerang"/>
                </a:rPr>
                <a:t>: Tháng 2</a:t>
              </a:r>
            </a:p>
          </p:txBody>
        </p:sp>
        <p:sp>
          <p:nvSpPr>
            <p:cNvPr id="21" name="Title 4">
              <a:extLst>
                <a:ext uri="{FF2B5EF4-FFF2-40B4-BE49-F238E27FC236}">
                  <a16:creationId xmlns:a16="http://schemas.microsoft.com/office/drawing/2014/main" id="{D976FEA6-E61A-254F-2985-6A93738419C0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5879427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3000"/>
                <a:buFont typeface="Kirang Haerang"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Kirang Haerang"/>
                </a:rPr>
                <a:t>: Tháng 4 </a:t>
              </a:r>
            </a:p>
          </p:txBody>
        </p:sp>
        <p:sp>
          <p:nvSpPr>
            <p:cNvPr id="27" name="Title 4">
              <a:extLst>
                <a:ext uri="{FF2B5EF4-FFF2-40B4-BE49-F238E27FC236}">
                  <a16:creationId xmlns:a16="http://schemas.microsoft.com/office/drawing/2014/main" id="{B5652BE9-AC69-CA86-F1EC-8A6B18EAF9EA}"/>
                </a:ext>
              </a:extLst>
            </p:cNvPr>
            <p:cNvSpPr txBox="1">
              <a:spLocks/>
            </p:cNvSpPr>
            <p:nvPr/>
          </p:nvSpPr>
          <p:spPr>
            <a:xfrm>
              <a:off x="7946549" y="7191536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3000"/>
                <a:buFont typeface="Kirang Haerang"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Kirang Haerang"/>
                </a:rPr>
                <a:t>: Tháng 5 </a:t>
              </a:r>
            </a:p>
          </p:txBody>
        </p:sp>
        <p:sp>
          <p:nvSpPr>
            <p:cNvPr id="28" name="Title 4">
              <a:extLst>
                <a:ext uri="{FF2B5EF4-FFF2-40B4-BE49-F238E27FC236}">
                  <a16:creationId xmlns:a16="http://schemas.microsoft.com/office/drawing/2014/main" id="{CF5779E1-0B25-B3D1-9F6C-869985A8909F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8503643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3000"/>
                <a:buFont typeface="Kirang Haerang"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Kirang Haerang"/>
                </a:rPr>
                <a:t>: Tháng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554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yellow question mark with a face&#10;&#10;Description automatically generated with low confidence">
            <a:extLst>
              <a:ext uri="{FF2B5EF4-FFF2-40B4-BE49-F238E27FC236}">
                <a16:creationId xmlns:a16="http://schemas.microsoft.com/office/drawing/2014/main" id="{48CB1589-8B6B-1BD9-BC00-DAFB19CA6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r="21730" b="8124"/>
          <a:stretch/>
        </p:blipFill>
        <p:spPr>
          <a:xfrm>
            <a:off x="4876800" y="3845050"/>
            <a:ext cx="1752599" cy="2596899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480225" y="-114300"/>
            <a:ext cx="14521775" cy="1326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8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the month missing?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F48FB3-99E5-C1D9-6C7E-28A8BB739A6E}"/>
              </a:ext>
            </a:extLst>
          </p:cNvPr>
          <p:cNvGrpSpPr/>
          <p:nvPr/>
        </p:nvGrpSpPr>
        <p:grpSpPr>
          <a:xfrm>
            <a:off x="838199" y="2019301"/>
            <a:ext cx="16383002" cy="6239032"/>
            <a:chOff x="1850155" y="3490071"/>
            <a:chExt cx="13919627" cy="3306859"/>
          </a:xfrm>
        </p:grpSpPr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id="{CABBDC88-1487-6B9A-6EC4-D66D61098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0155" y="3493312"/>
              <a:ext cx="2343597" cy="3300376"/>
            </a:xfrm>
            <a:prstGeom prst="rect">
              <a:avLst/>
            </a:prstGeom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1A13D1D6-D8E5-47B0-012D-0BCF7E2D0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2887" y="3490071"/>
              <a:ext cx="2522291" cy="3306859"/>
            </a:xfrm>
            <a:prstGeom prst="rect">
              <a:avLst/>
            </a:prstGeom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CCD52A1-0D01-D727-C7DE-30C2AFCD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68978" y="3493312"/>
              <a:ext cx="2681620" cy="3300376"/>
            </a:xfrm>
            <a:prstGeom prst="rect">
              <a:avLst/>
            </a:prstGeom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C6DE517-F855-BC63-C2F5-43FA652BD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74312" y="3493312"/>
              <a:ext cx="2395470" cy="3300375"/>
            </a:xfrm>
            <a:prstGeom prst="rect">
              <a:avLst/>
            </a:prstGeom>
          </p:spPr>
        </p:pic>
      </p:grp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11DCF2B8-AB82-584E-A1AF-2EE3BC4EFD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2171699"/>
            <a:ext cx="3200399" cy="6080515"/>
          </a:xfrm>
          <a:prstGeom prst="rect">
            <a:avLst/>
          </a:prstGeom>
        </p:spPr>
      </p:pic>
      <p:pic>
        <p:nvPicPr>
          <p:cNvPr id="4" name="Picture 2" descr="Những mẫu thiệp chúc mừng ngày 8/3 online đẹp nhất">
            <a:extLst>
              <a:ext uri="{FF2B5EF4-FFF2-40B4-BE49-F238E27FC236}">
                <a16:creationId xmlns:a16="http://schemas.microsoft.com/office/drawing/2014/main" id="{92963BCA-F561-3CDD-8367-447ADCD93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720" y="3162300"/>
            <a:ext cx="275228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yellow question mark with a face&#10;&#10;Description automatically generated with low confidence">
            <a:extLst>
              <a:ext uri="{FF2B5EF4-FFF2-40B4-BE49-F238E27FC236}">
                <a16:creationId xmlns:a16="http://schemas.microsoft.com/office/drawing/2014/main" id="{54B21A1F-E7BF-7430-9BF9-96E89B0A57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r="21730" b="8124"/>
          <a:stretch/>
        </p:blipFill>
        <p:spPr>
          <a:xfrm>
            <a:off x="7679158" y="4050678"/>
            <a:ext cx="1752599" cy="2596899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480225" y="-114300"/>
            <a:ext cx="14521775" cy="1326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8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the month missing?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9D406-B825-7C39-1FEF-383739FC6215}"/>
              </a:ext>
            </a:extLst>
          </p:cNvPr>
          <p:cNvGrpSpPr/>
          <p:nvPr/>
        </p:nvGrpSpPr>
        <p:grpSpPr>
          <a:xfrm>
            <a:off x="990601" y="1866900"/>
            <a:ext cx="16306800" cy="6934200"/>
            <a:chOff x="1741537" y="3695700"/>
            <a:chExt cx="13984465" cy="3306859"/>
          </a:xfrm>
        </p:grpSpPr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D34981FF-9BF3-BBF6-4B01-6029E7C89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537" y="3695700"/>
              <a:ext cx="2394401" cy="3306859"/>
            </a:xfrm>
            <a:prstGeom prst="rect">
              <a:avLst/>
            </a:prstGeom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1A13D1D6-D8E5-47B0-012D-0BCF7E2D0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8175" y="3695700"/>
              <a:ext cx="2394400" cy="3306859"/>
            </a:xfrm>
            <a:prstGeom prst="rect">
              <a:avLst/>
            </a:prstGeom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C6DE517-F855-BC63-C2F5-43FA652BD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3877" y="3698941"/>
              <a:ext cx="2533213" cy="3300375"/>
            </a:xfrm>
            <a:prstGeom prst="rect">
              <a:avLst/>
            </a:prstGeom>
          </p:spPr>
        </p:pic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FB63E3A3-1E22-1EBA-B20F-7D7A3706F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92789" y="3695700"/>
              <a:ext cx="2533213" cy="3306859"/>
            </a:xfrm>
            <a:prstGeom prst="rect">
              <a:avLst/>
            </a:prstGeom>
          </p:spPr>
        </p:pic>
      </p:grp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603B4C0F-B6ED-F307-FDA8-C6B6D61AB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4267" y="2019300"/>
            <a:ext cx="3329933" cy="6775000"/>
          </a:xfrm>
          <a:prstGeom prst="rect">
            <a:avLst/>
          </a:prstGeom>
        </p:spPr>
      </p:pic>
      <p:pic>
        <p:nvPicPr>
          <p:cNvPr id="3" name="Picture 2" descr="Những mẫu thiệp chúc mừng ngày 8/3 online đẹp nhất">
            <a:extLst>
              <a:ext uri="{FF2B5EF4-FFF2-40B4-BE49-F238E27FC236}">
                <a16:creationId xmlns:a16="http://schemas.microsoft.com/office/drawing/2014/main" id="{394C4957-469A-0C17-C14D-1739FEDE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45" y="3162298"/>
            <a:ext cx="2719947" cy="472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15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621FC-F6B3-E1B3-3B54-B4FDFB5CC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yellow question mark with a face&#10;&#10;Description automatically generated with low confidence">
            <a:extLst>
              <a:ext uri="{FF2B5EF4-FFF2-40B4-BE49-F238E27FC236}">
                <a16:creationId xmlns:a16="http://schemas.microsoft.com/office/drawing/2014/main" id="{504EB5E9-F763-7A9F-9B89-FC650845C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r="21730" b="8124"/>
          <a:stretch/>
        </p:blipFill>
        <p:spPr>
          <a:xfrm>
            <a:off x="4403879" y="4229100"/>
            <a:ext cx="1752599" cy="2596899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AE183A81-C516-9BA0-2362-22207C26D9B0}"/>
              </a:ext>
            </a:extLst>
          </p:cNvPr>
          <p:cNvSpPr txBox="1"/>
          <p:nvPr/>
        </p:nvSpPr>
        <p:spPr>
          <a:xfrm>
            <a:off x="1480225" y="-114300"/>
            <a:ext cx="14521775" cy="1326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22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ea typeface="+mn-ea"/>
                <a:cs typeface="+mn-cs"/>
              </a:rPr>
              <a:t>What is the month missing?</a:t>
            </a:r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6118C7FA-A7E7-96CF-923C-8C2E48631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145" y="1894708"/>
            <a:ext cx="3329933" cy="6906392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0D70E4B-CB2F-3A56-D44A-351104B33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1" y="1866900"/>
            <a:ext cx="2792028" cy="6934200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4700EF78-CAD8-67EF-2790-AE121E14C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4329" y="1866900"/>
            <a:ext cx="2968664" cy="6934200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0299A6E5-4020-4CFD-00D8-D32FB20A1B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4188" y="1868900"/>
            <a:ext cx="3329933" cy="6920604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6239E3D0-E56D-67ED-2F26-35E8C0195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43509" y="1866900"/>
            <a:ext cx="2953892" cy="6934200"/>
          </a:xfrm>
          <a:prstGeom prst="rect">
            <a:avLst/>
          </a:prstGeom>
        </p:spPr>
      </p:pic>
      <p:pic>
        <p:nvPicPr>
          <p:cNvPr id="4" name="Picture 2" descr="Những mẫu thiệp chúc mừng ngày 8/3 online đẹp nhất">
            <a:extLst>
              <a:ext uri="{FF2B5EF4-FFF2-40B4-BE49-F238E27FC236}">
                <a16:creationId xmlns:a16="http://schemas.microsoft.com/office/drawing/2014/main" id="{BB6831ED-EDE8-A9DE-9CE0-DD30CFAEC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015" y="3157502"/>
            <a:ext cx="2752280" cy="472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arch">
            <a:hlinkClick r:id="" action="ppaction://media"/>
            <a:extLst>
              <a:ext uri="{FF2B5EF4-FFF2-40B4-BE49-F238E27FC236}">
                <a16:creationId xmlns:a16="http://schemas.microsoft.com/office/drawing/2014/main" id="{9C9E5213-AAEF-9ACE-C87E-7607D1007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24104" y="2439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A03BD-9E5C-FF9B-AFDF-DD14C5FFD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yellow question mark with a face&#10;&#10;Description automatically generated with low confidence">
            <a:extLst>
              <a:ext uri="{FF2B5EF4-FFF2-40B4-BE49-F238E27FC236}">
                <a16:creationId xmlns:a16="http://schemas.microsoft.com/office/drawing/2014/main" id="{0A2E2D0D-D540-241E-2179-96A38057D0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r="21730" b="8124"/>
          <a:stretch/>
        </p:blipFill>
        <p:spPr>
          <a:xfrm>
            <a:off x="11309724" y="3314700"/>
            <a:ext cx="1752599" cy="2596899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50444C51-D45F-FB63-7068-33095152C1BA}"/>
              </a:ext>
            </a:extLst>
          </p:cNvPr>
          <p:cNvSpPr txBox="1"/>
          <p:nvPr/>
        </p:nvSpPr>
        <p:spPr>
          <a:xfrm>
            <a:off x="1480225" y="-114300"/>
            <a:ext cx="14521775" cy="1326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22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ea typeface="+mn-ea"/>
                <a:cs typeface="+mn-cs"/>
              </a:rPr>
              <a:t>What is the month missing?</a:t>
            </a:r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A391CDFC-C367-7584-DF3D-2F917C464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145" y="1894708"/>
            <a:ext cx="3329933" cy="6854600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9FB0AFFE-F685-779E-D28C-E1F0C16AE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1" y="1866900"/>
            <a:ext cx="2792028" cy="6934200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2FE4DA00-35C3-9EE3-AC46-E2F633404E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7481" y="1815108"/>
            <a:ext cx="2968664" cy="6934200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63F0834B-2985-0D0C-559B-F76B022E2D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9949" y="1891748"/>
            <a:ext cx="3329933" cy="6920604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D24AD9D8-D49E-8DB2-E043-692AEC2B92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43509" y="1866900"/>
            <a:ext cx="2953892" cy="6934200"/>
          </a:xfrm>
          <a:prstGeom prst="rect">
            <a:avLst/>
          </a:prstGeom>
        </p:spPr>
      </p:pic>
      <p:pic>
        <p:nvPicPr>
          <p:cNvPr id="4" name="Picture 2" descr="Những mẫu thiệp chúc mừng ngày 8/3 online đẹp nhất">
            <a:extLst>
              <a:ext uri="{FF2B5EF4-FFF2-40B4-BE49-F238E27FC236}">
                <a16:creationId xmlns:a16="http://schemas.microsoft.com/office/drawing/2014/main" id="{FA3D8587-37FB-A99F-5ED0-DB2DF7753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256" y="3110507"/>
            <a:ext cx="2792028" cy="47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ay">
            <a:hlinkClick r:id="" action="ppaction://media"/>
            <a:extLst>
              <a:ext uri="{FF2B5EF4-FFF2-40B4-BE49-F238E27FC236}">
                <a16:creationId xmlns:a16="http://schemas.microsoft.com/office/drawing/2014/main" id="{835EC8B9-759D-7826-0827-4B8BFE18F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97401" y="567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0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806BE-36B1-B4C8-B21A-5243FE8E0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yellow question mark with a face&#10;&#10;Description automatically generated with low confidence">
            <a:extLst>
              <a:ext uri="{FF2B5EF4-FFF2-40B4-BE49-F238E27FC236}">
                <a16:creationId xmlns:a16="http://schemas.microsoft.com/office/drawing/2014/main" id="{A1C46FAB-687E-5A8A-8809-56264F39F8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r="21730" b="8124"/>
          <a:stretch/>
        </p:blipFill>
        <p:spPr>
          <a:xfrm>
            <a:off x="14788665" y="3083050"/>
            <a:ext cx="1752599" cy="2596899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418D490B-FCEC-F8A8-79D2-AB19BA4C1985}"/>
              </a:ext>
            </a:extLst>
          </p:cNvPr>
          <p:cNvSpPr txBox="1"/>
          <p:nvPr/>
        </p:nvSpPr>
        <p:spPr>
          <a:xfrm>
            <a:off x="1480225" y="-114300"/>
            <a:ext cx="14521775" cy="1326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22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ea typeface="+mn-ea"/>
                <a:cs typeface="+mn-cs"/>
              </a:rPr>
              <a:t>What is the month missing?</a:t>
            </a:r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74A607F5-82EF-A407-E447-B19595C97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145" y="1894707"/>
            <a:ext cx="3329933" cy="6979799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9DD11C3-91EB-DE34-BBA7-9E1134ADD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1" y="1866900"/>
            <a:ext cx="2792028" cy="7059398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457A7360-C159-FB5C-4A57-3A0BB9355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7481" y="1815108"/>
            <a:ext cx="2968664" cy="7059398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E0FA4636-5121-7511-3D8F-939F04D2E2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4949" y="1899678"/>
            <a:ext cx="3329933" cy="6920604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6505190-0131-8458-AA34-F521FF3AA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19868" y="1940307"/>
            <a:ext cx="3329932" cy="6934200"/>
          </a:xfrm>
          <a:prstGeom prst="rect">
            <a:avLst/>
          </a:prstGeom>
        </p:spPr>
      </p:pic>
      <p:pic>
        <p:nvPicPr>
          <p:cNvPr id="4" name="Picture 2" descr="Những mẫu thiệp chúc mừng ngày 8/3 online đẹp nhất">
            <a:extLst>
              <a:ext uri="{FF2B5EF4-FFF2-40B4-BE49-F238E27FC236}">
                <a16:creationId xmlns:a16="http://schemas.microsoft.com/office/drawing/2014/main" id="{8704B5BC-CA3F-CF4F-E0FC-6D0BBB4D8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372" y="3083050"/>
            <a:ext cx="2752280" cy="48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June">
            <a:hlinkClick r:id="" action="ppaction://media"/>
            <a:extLst>
              <a:ext uri="{FF2B5EF4-FFF2-40B4-BE49-F238E27FC236}">
                <a16:creationId xmlns:a16="http://schemas.microsoft.com/office/drawing/2014/main" id="{44D3F29F-A1F4-0CDB-2A1A-7015A3517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449800" y="548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905000" y="49530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18397" y="442317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80" y="8824416"/>
            <a:ext cx="967284" cy="967284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8951061"/>
            <a:ext cx="967284" cy="9672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13E8D-CA86-FBF0-5F46-6BC3BCF7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542" y="1265277"/>
            <a:ext cx="16814225" cy="75591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D85225-1535-31A3-2BCD-D3F7C85912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982" t="23930" r="8883" b="67402"/>
          <a:stretch/>
        </p:blipFill>
        <p:spPr>
          <a:xfrm>
            <a:off x="14020800" y="3128996"/>
            <a:ext cx="3429000" cy="7862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F60EA2-4891-2178-7B8E-A9B952820A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899" t="8490" r="20007" b="80405"/>
          <a:stretch/>
        </p:blipFill>
        <p:spPr>
          <a:xfrm>
            <a:off x="10515600" y="1583811"/>
            <a:ext cx="4495799" cy="16664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B00CB5-9BF3-B968-EB72-DC0262CA98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033" t="73497" r="55768" b="3208"/>
          <a:stretch/>
        </p:blipFill>
        <p:spPr>
          <a:xfrm>
            <a:off x="4572000" y="6007276"/>
            <a:ext cx="4876800" cy="26904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B63AA2-ABC8-80B3-3C53-1BA0A6205F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355" t="1177" r="60876" b="82774"/>
          <a:stretch/>
        </p:blipFill>
        <p:spPr>
          <a:xfrm>
            <a:off x="2913873" y="1462585"/>
            <a:ext cx="5527964" cy="16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" y="-1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9FC20-CDB7-82E1-7316-A97360E6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930" y="3170517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5244" y="4237699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586;p38">
            <a:extLst>
              <a:ext uri="{FF2B5EF4-FFF2-40B4-BE49-F238E27FC236}">
                <a16:creationId xmlns:a16="http://schemas.microsoft.com/office/drawing/2014/main" id="{24DDAA4B-6C38-241F-63E5-7FB39179B42C}"/>
              </a:ext>
            </a:extLst>
          </p:cNvPr>
          <p:cNvSpPr txBox="1">
            <a:spLocks/>
          </p:cNvSpPr>
          <p:nvPr/>
        </p:nvSpPr>
        <p:spPr>
          <a:xfrm>
            <a:off x="6221802" y="2685344"/>
            <a:ext cx="3389600" cy="9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Unit 4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9611402" y="7210189"/>
            <a:ext cx="643331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l"/>
            <a:r>
              <a:rPr lang="en-US" sz="4800" dirty="0">
                <a:solidFill>
                  <a:srgbClr val="005953"/>
                </a:solidFill>
              </a:rPr>
              <a:t>Lesson 1 – </a:t>
            </a:r>
            <a:r>
              <a:rPr lang="en-US" sz="4800" dirty="0" err="1">
                <a:solidFill>
                  <a:srgbClr val="005953"/>
                </a:solidFill>
              </a:rPr>
              <a:t>P1,2,3</a:t>
            </a:r>
            <a:endParaRPr lang="en-US" sz="4800" dirty="0">
              <a:solidFill>
                <a:srgbClr val="005953"/>
              </a:solidFill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86057-F7CB-01E9-2BAD-5E5506A89288}"/>
              </a:ext>
            </a:extLst>
          </p:cNvPr>
          <p:cNvGrpSpPr/>
          <p:nvPr/>
        </p:nvGrpSpPr>
        <p:grpSpPr>
          <a:xfrm>
            <a:off x="5904539" y="3314700"/>
            <a:ext cx="10641555" cy="3933885"/>
            <a:chOff x="5904539" y="3236682"/>
            <a:chExt cx="10641555" cy="3933885"/>
          </a:xfrm>
        </p:grpSpPr>
        <p:sp>
          <p:nvSpPr>
            <p:cNvPr id="132" name="TextBox 22">
              <a:extLst>
                <a:ext uri="{FF2B5EF4-FFF2-40B4-BE49-F238E27FC236}">
                  <a16:creationId xmlns:a16="http://schemas.microsoft.com/office/drawing/2014/main" id="{0263C5C1-CD22-BC19-B2B7-942A088C37A3}"/>
                </a:ext>
              </a:extLst>
            </p:cNvPr>
            <p:cNvSpPr txBox="1"/>
            <p:nvPr/>
          </p:nvSpPr>
          <p:spPr>
            <a:xfrm>
              <a:off x="6596647" y="3236682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My </a:t>
              </a:r>
              <a:r>
                <a:rPr lang="en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Birthday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3CA011F2-5286-6FCF-650D-6A03E824E318}"/>
                </a:ext>
              </a:extLst>
            </p:cNvPr>
            <p:cNvSpPr txBox="1"/>
            <p:nvPr/>
          </p:nvSpPr>
          <p:spPr>
            <a:xfrm>
              <a:off x="5904539" y="4708355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Party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548321-6CAA-0EBA-B1A9-BF38F2C22A4D}"/>
              </a:ext>
            </a:extLst>
          </p:cNvPr>
          <p:cNvGrpSpPr/>
          <p:nvPr/>
        </p:nvGrpSpPr>
        <p:grpSpPr>
          <a:xfrm>
            <a:off x="8730485" y="8504993"/>
            <a:ext cx="7587211" cy="1080308"/>
            <a:chOff x="8517469" y="8626817"/>
            <a:chExt cx="9042400" cy="1051194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FCC483F2-1A5C-EA6E-5282-80B79F2E5D3D}"/>
                </a:ext>
              </a:extLst>
            </p:cNvPr>
            <p:cNvSpPr/>
            <p:nvPr/>
          </p:nvSpPr>
          <p:spPr>
            <a:xfrm>
              <a:off x="9561833" y="8647782"/>
              <a:ext cx="6729155" cy="1009265"/>
            </a:xfrm>
            <a:custGeom>
              <a:avLst/>
              <a:gdLst/>
              <a:ahLst/>
              <a:cxnLst/>
              <a:rect l="l" t="t" r="r" b="b"/>
              <a:pathLst>
                <a:path w="1103341" h="243348">
                  <a:moveTo>
                    <a:pt x="0" y="0"/>
                  </a:moveTo>
                  <a:lnTo>
                    <a:pt x="1103341" y="0"/>
                  </a:lnTo>
                  <a:lnTo>
                    <a:pt x="1103341" y="243348"/>
                  </a:lnTo>
                  <a:lnTo>
                    <a:pt x="0" y="243348"/>
                  </a:lnTo>
                  <a:close/>
                </a:path>
              </a:pathLst>
            </a:custGeom>
            <a:solidFill>
              <a:srgbClr val="F08F5E"/>
            </a:solid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1587;p38">
              <a:extLst>
                <a:ext uri="{FF2B5EF4-FFF2-40B4-BE49-F238E27FC236}">
                  <a16:creationId xmlns:a16="http://schemas.microsoft.com/office/drawing/2014/main" id="{8701A461-F3DC-953F-B555-53F3A49A6BB8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50800" dist="38100" dir="2700000" algn="tl" rotWithShape="0">
                      <a:prstClr val="white">
                        <a:alpha val="40000"/>
                      </a:prstClr>
                    </a:outerShdw>
                  </a:effectLst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Teacher:Ngo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50800" dist="38100" dir="2700000" algn="tl" rotWithShape="0">
                      <a:prstClr val="white">
                        <a:alpha val="40000"/>
                      </a:prstClr>
                    </a:outerShdw>
                  </a:effectLst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50800" dist="38100" dir="2700000" algn="tl" rotWithShape="0">
                      <a:prstClr val="white">
                        <a:alpha val="40000"/>
                      </a:prstClr>
                    </a:outerShdw>
                  </a:effectLst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Thi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50800" dist="38100" dir="2700000" algn="tl" rotWithShape="0">
                      <a:prstClr val="white">
                        <a:alpha val="40000"/>
                      </a:prstClr>
                    </a:outerShdw>
                  </a:effectLst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50800" dist="38100" dir="2700000" algn="tl" rotWithShape="0">
                      <a:prstClr val="white">
                        <a:alpha val="40000"/>
                      </a:prstClr>
                    </a:outerShdw>
                  </a:effectLst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Hanh1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Structure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3293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9771932" cy="1069133"/>
            <a:chOff x="1105774" y="247259"/>
            <a:chExt cx="6514621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5802416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3000"/>
                <a:buFont typeface="Kirang Haerang"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Kirang Haerang"/>
                </a:rPr>
                <a:t>Cách hỏi sinh nhật của bạn: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ts val="3000"/>
                <a:buFont typeface="Kirang Haerang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Kirang Haerang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5306348" y="1334149"/>
            <a:ext cx="7574079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When’s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birthday?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658662" y="5178565"/>
            <a:ext cx="32181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13106400" y="1524222"/>
            <a:ext cx="35410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(Khi nào là sinh nhật của bạn?)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5315873" y="2628900"/>
            <a:ext cx="7564554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in _________.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0AAB9FE-8416-53B2-868C-89B18CD93142}"/>
              </a:ext>
            </a:extLst>
          </p:cNvPr>
          <p:cNvSpPr txBox="1"/>
          <p:nvPr/>
        </p:nvSpPr>
        <p:spPr>
          <a:xfrm>
            <a:off x="8763000" y="2882963"/>
            <a:ext cx="304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7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(+ month)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7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4143172" y="6421950"/>
            <a:ext cx="7574079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When’s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birthday?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4152697" y="7716701"/>
            <a:ext cx="7564554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in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76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June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5343D9-66D2-D124-20EB-03CF0834A6F8}"/>
              </a:ext>
            </a:extLst>
          </p:cNvPr>
          <p:cNvSpPr txBox="1">
            <a:spLocks/>
          </p:cNvSpPr>
          <p:nvPr/>
        </p:nvSpPr>
        <p:spPr>
          <a:xfrm>
            <a:off x="13258800" y="2754983"/>
            <a:ext cx="44958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(Vào tháng _____.)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2886D-C0DE-CABE-D6EE-FFEE39969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706" y="4914900"/>
            <a:ext cx="3047998" cy="435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 animBg="1"/>
      <p:bldP spid="5" grpId="0"/>
      <p:bldP spid="8" grpId="0"/>
      <p:bldP spid="10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3271535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C1DEB3-EBB7-5DE2-645D-C8D35E052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2145875"/>
            <a:ext cx="6822584" cy="35523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B62FD0-95F6-AA2C-6CD8-B233E53C02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7628" y="2145875"/>
            <a:ext cx="7458772" cy="35523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CFC1A8-9B99-5CFD-B248-D1B505166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6159282"/>
            <a:ext cx="6974984" cy="3556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9AEF2B-B2E3-C683-591E-C2687EE5A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7628" y="6150750"/>
            <a:ext cx="7382572" cy="3552373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2133600" y="21721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9448800" y="21721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2057400" y="6089711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448800" y="61345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561217" y="461121"/>
            <a:ext cx="6160271" cy="68580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birthday?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591800" y="1256340"/>
            <a:ext cx="6160271" cy="68580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3124200" y="2292412"/>
            <a:ext cx="4572000" cy="92701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January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439400" y="2292412"/>
            <a:ext cx="5029200" cy="92701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February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A3FCE053-B346-0CD8-A4CA-13E7DB634E27}"/>
              </a:ext>
            </a:extLst>
          </p:cNvPr>
          <p:cNvSpPr txBox="1">
            <a:spLocks/>
          </p:cNvSpPr>
          <p:nvPr/>
        </p:nvSpPr>
        <p:spPr>
          <a:xfrm>
            <a:off x="3352800" y="6502182"/>
            <a:ext cx="4648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March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6B8EA7B-EBB7-B01E-7466-815F2D9F5FAF}"/>
              </a:ext>
            </a:extLst>
          </p:cNvPr>
          <p:cNvSpPr txBox="1">
            <a:spLocks/>
          </p:cNvSpPr>
          <p:nvPr/>
        </p:nvSpPr>
        <p:spPr>
          <a:xfrm>
            <a:off x="10439400" y="6502182"/>
            <a:ext cx="4688984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April</a:t>
            </a:r>
          </a:p>
        </p:txBody>
      </p:sp>
    </p:spTree>
    <p:extLst>
      <p:ext uri="{BB962C8B-B14F-4D97-AF65-F5344CB8AC3E}">
        <p14:creationId xmlns:p14="http://schemas.microsoft.com/office/powerpoint/2010/main" val="16541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8738976" y="717765"/>
            <a:ext cx="7563188" cy="755528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02679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6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50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1804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3931537" y="881743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1286708" y="367236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3533584" y="367236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5780458" y="367236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287844" y="599147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3534720" y="599147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5781594" y="599147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4290" y="142664"/>
            <a:ext cx="7421583" cy="1523494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Lucky circle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9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7"/>
            <a:ext cx="742950" cy="65722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717763"/>
            <a:ext cx="1071562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3596018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3" y="3879674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14106" y="961438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6000" kern="0" dirty="0">
                <a:solidFill>
                  <a:srgbClr val="009EDE"/>
                </a:solidFill>
                <a:latin typeface="Arial" panose="020B0604020202020204" pitchFamily="34" charset="0"/>
                <a:sym typeface="Arial"/>
              </a:rPr>
              <a:t>A: When’s your birthday?</a:t>
            </a:r>
          </a:p>
          <a:p>
            <a:pPr defTabSz="1371600">
              <a:defRPr/>
            </a:pPr>
            <a:r>
              <a:rPr lang="en-US" sz="6000" dirty="0">
                <a:solidFill>
                  <a:srgbClr val="009EDE"/>
                </a:solidFill>
                <a:latin typeface="Arial" panose="020B0604020202020204" pitchFamily="34" charset="0"/>
                <a:sym typeface="Arial"/>
              </a:rPr>
              <a:t>B:______________.</a:t>
            </a:r>
            <a:endParaRPr lang="vi-VN" sz="6000" dirty="0">
              <a:solidFill>
                <a:srgbClr val="009ED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24407" y="4248370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A.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It’s in April</a:t>
            </a:r>
            <a:endParaRPr lang="vi-VN" sz="6000" kern="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4221222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B.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It’s in March</a:t>
            </a:r>
            <a:endParaRPr lang="vi-VN" sz="6000" kern="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82027" y="5962780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C.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It’s in August</a:t>
            </a:r>
            <a:endParaRPr lang="vi-VN" sz="6000" kern="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44001" y="6013934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D.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It’s in June</a:t>
            </a:r>
            <a:endParaRPr lang="vi-VN" sz="6000" kern="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57641" y="4341536"/>
            <a:ext cx="1327706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557224" y="5993448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689" y="6023754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689" y="4206514"/>
            <a:ext cx="1207114" cy="1060796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6994622" y="7409977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Home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42967" y="9782979"/>
            <a:ext cx="2745034" cy="504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Picture 4" descr="A picture containing text, graphic design, poster, graphics&#10;&#10;Description automatically generated">
            <a:extLst>
              <a:ext uri="{FF2B5EF4-FFF2-40B4-BE49-F238E27FC236}">
                <a16:creationId xmlns:a16="http://schemas.microsoft.com/office/drawing/2014/main" id="{932B3019-6993-68BF-56CC-CDFED0AF91D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892" r="934" b="16229"/>
          <a:stretch/>
        </p:blipFill>
        <p:spPr>
          <a:xfrm>
            <a:off x="10397279" y="-5272"/>
            <a:ext cx="7360198" cy="39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sym typeface="Arial"/>
              </a:rPr>
              <a:t>       A: ____ your birthday? </a:t>
            </a:r>
          </a:p>
          <a:p>
            <a:pPr defTabSz="1371600">
              <a:defRPr/>
            </a:pPr>
            <a:r>
              <a:rPr lang="en-US" sz="6000" kern="0" dirty="0">
                <a:solidFill>
                  <a:srgbClr val="0070C0"/>
                </a:solidFill>
                <a:latin typeface="Arial" panose="020B0604020202020204" pitchFamily="34" charset="0"/>
                <a:sym typeface="Arial"/>
              </a:rPr>
              <a:t>       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sym typeface="Arial"/>
              </a:rPr>
              <a:t>B: It’s in May.</a:t>
            </a:r>
            <a:endParaRPr lang="vi-VN" sz="6000" dirty="0">
              <a:solidFill>
                <a:srgbClr val="0070C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10453" y="3685948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A.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What’s</a:t>
            </a:r>
            <a:endParaRPr lang="vi-VN" sz="6000" kern="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44001" y="3684034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B. 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When’s</a:t>
            </a:r>
            <a:endParaRPr lang="vi-VN" sz="6000" kern="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10453" y="5347058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C.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Where’s</a:t>
            </a:r>
            <a:endParaRPr lang="vi-VN" sz="600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44001" y="5360428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D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. </a:t>
            </a:r>
            <a:r>
              <a:rPr lang="en-US" sz="600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Who’s</a:t>
            </a:r>
            <a:endParaRPr lang="vi-VN" sz="600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308" y="3760274"/>
            <a:ext cx="1208584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341646" y="5397104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695" y="5386200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897" y="3666159"/>
            <a:ext cx="1207114" cy="965690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7001242" y="7053749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Home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42967" y="9782979"/>
            <a:ext cx="2745034" cy="504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148715" y="204798"/>
            <a:ext cx="12888414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Câu hỏi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10453" y="3733258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A.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It’s in March</a:t>
            </a:r>
            <a:endParaRPr lang="vi-VN" sz="600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2563" y="3730514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B.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It’s in April</a:t>
            </a:r>
            <a:endParaRPr lang="vi-VN" sz="600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48955" y="5363956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C.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It’s in July</a:t>
            </a:r>
            <a:endParaRPr lang="vi-VN" sz="600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361914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D.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It’s in June</a:t>
            </a:r>
            <a:endParaRPr lang="vi-VN" sz="6000" kern="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478233" y="3773404"/>
            <a:ext cx="1327706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227308" y="5420752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967" y="5445488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073" y="3750192"/>
            <a:ext cx="1207114" cy="1060796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7001242" y="7053749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Home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42967" y="9782979"/>
            <a:ext cx="2745034" cy="504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955410" y="81101"/>
            <a:ext cx="11652552" cy="273946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0070C0"/>
                </a:solidFill>
                <a:latin typeface="Arial" panose="020B0604020202020204" pitchFamily="34" charset="0"/>
                <a:sym typeface="Arial"/>
              </a:rPr>
              <a:t>A: When’s your birthday?</a:t>
            </a:r>
          </a:p>
          <a:p>
            <a:pPr algn="ctr" defTabSz="18288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0070C0"/>
                </a:solidFill>
                <a:latin typeface="Arial" panose="020B0604020202020204" pitchFamily="34" charset="0"/>
                <a:sym typeface="Arial"/>
              </a:rPr>
              <a:t> B: _________________.</a:t>
            </a:r>
            <a:endParaRPr lang="vi-VN" sz="6000" kern="0" dirty="0">
              <a:solidFill>
                <a:srgbClr val="0070C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5" name="Picture 2" descr="Những mẫu thiệp chúc mừng ngày 8/3 online đẹp nhất">
            <a:extLst>
              <a:ext uri="{FF2B5EF4-FFF2-40B4-BE49-F238E27FC236}">
                <a16:creationId xmlns:a16="http://schemas.microsoft.com/office/drawing/2014/main" id="{40C784EC-CE47-2290-456B-E4EE95F75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2505" y="-246193"/>
            <a:ext cx="5370086" cy="374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1832344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sym typeface="Arial"/>
              </a:rPr>
              <a:t>        A: When’s your ______? </a:t>
            </a:r>
          </a:p>
          <a:p>
            <a:pPr defTabSz="1371600">
              <a:defRPr/>
            </a:pPr>
            <a:r>
              <a:rPr lang="en-US" sz="6000" kern="0" dirty="0">
                <a:solidFill>
                  <a:srgbClr val="0070C0"/>
                </a:solidFill>
                <a:latin typeface="Arial" panose="020B0604020202020204" pitchFamily="34" charset="0"/>
                <a:sym typeface="Arial"/>
              </a:rPr>
              <a:t>        B: It’s in January</a:t>
            </a:r>
            <a:r>
              <a:rPr lang="en-US" sz="4800" kern="0" dirty="0">
                <a:solidFill>
                  <a:srgbClr val="0070C0"/>
                </a:solidFill>
                <a:latin typeface="Arial" panose="020B0604020202020204" pitchFamily="34" charset="0"/>
                <a:sym typeface="Arial"/>
              </a:rPr>
              <a:t>.</a:t>
            </a:r>
            <a:endParaRPr lang="vi-VN" sz="4800" dirty="0">
              <a:solidFill>
                <a:srgbClr val="0070C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34135" y="3398074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A.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house</a:t>
            </a:r>
            <a:endParaRPr lang="vi-VN" sz="6000" kern="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62473" y="3300594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B.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cake</a:t>
            </a:r>
            <a:endParaRPr lang="vi-VN" sz="6000" kern="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34135" y="4960924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C.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birthday</a:t>
            </a:r>
            <a:endParaRPr lang="vi-VN" sz="6000" kern="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941652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D.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mother</a:t>
            </a:r>
            <a:endParaRPr lang="vi-VN" sz="600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024" y="3445142"/>
            <a:ext cx="1208584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528" y="5084275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005850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402899"/>
            <a:ext cx="1098888" cy="965690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7001242" y="7053749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Home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42967" y="9782979"/>
            <a:ext cx="2745034" cy="504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72791" y="473652"/>
            <a:ext cx="996158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0070C0"/>
                </a:solidFill>
                <a:latin typeface="Arial" panose="020B0604020202020204" pitchFamily="34" charset="0"/>
                <a:sym typeface="Arial"/>
              </a:rPr>
              <a:t>A: When’s your birthday?</a:t>
            </a:r>
          </a:p>
          <a:p>
            <a:pPr defTabSz="18288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0070C0"/>
                </a:solidFill>
                <a:latin typeface="Arial" panose="020B0604020202020204" pitchFamily="34" charset="0"/>
                <a:sym typeface="Arial"/>
              </a:rPr>
              <a:t>B: _________________.</a:t>
            </a:r>
            <a:endParaRPr lang="vi-VN" sz="6000" kern="0" dirty="0">
              <a:solidFill>
                <a:srgbClr val="0070C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71293" y="3947762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A.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It’s in August</a:t>
            </a:r>
            <a:endParaRPr lang="vi-VN" sz="6000" kern="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30827" y="4013942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B.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It’s in March</a:t>
            </a:r>
            <a:endParaRPr lang="vi-VN" sz="600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29209" y="5695838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D</a:t>
            </a: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.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It’s in May</a:t>
            </a:r>
            <a:endParaRPr lang="vi-VN" sz="6000" kern="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444931" y="5761126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C</a:t>
            </a: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. </a:t>
            </a:r>
            <a:r>
              <a:rPr lang="en-US" sz="6000" kern="0" dirty="0">
                <a:solidFill>
                  <a:srgbClr val="00204F"/>
                </a:solidFill>
                <a:latin typeface="Arial" panose="020B0604020202020204" pitchFamily="34" charset="0"/>
                <a:sym typeface="Arial"/>
              </a:rPr>
              <a:t>It’s in February</a:t>
            </a:r>
            <a:endParaRPr lang="vi-VN" sz="6000" kern="0" dirty="0">
              <a:solidFill>
                <a:srgbClr val="00204F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42" y="4004760"/>
            <a:ext cx="1208584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994" y="5680721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281" y="5791266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96" y="4052961"/>
            <a:ext cx="1098888" cy="965690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6962084" y="7428087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Home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42967" y="9782979"/>
            <a:ext cx="2745034" cy="504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002DDC-34AA-5486-C7C5-3FE05853E913}"/>
              </a:ext>
            </a:extLst>
          </p:cNvPr>
          <p:cNvGrpSpPr/>
          <p:nvPr/>
        </p:nvGrpSpPr>
        <p:grpSpPr>
          <a:xfrm>
            <a:off x="10434373" y="-434442"/>
            <a:ext cx="7360198" cy="4180888"/>
            <a:chOff x="12126073" y="4351177"/>
            <a:chExt cx="3294381" cy="420035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1247A2-C0AA-F82B-1C01-050B536C2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291" t="4074" r="4386" b="3783"/>
            <a:stretch/>
          </p:blipFill>
          <p:spPr>
            <a:xfrm>
              <a:off x="12126073" y="4351177"/>
              <a:ext cx="3294381" cy="3287974"/>
            </a:xfrm>
            <a:prstGeom prst="ellipse">
              <a:avLst/>
            </a:prstGeom>
          </p:spPr>
        </p:pic>
        <p:pic>
          <p:nvPicPr>
            <p:cNvPr id="6" name="Picture 5" descr="A birthday cake with candles&#10;&#10;Description automatically generated with medium confidence">
              <a:extLst>
                <a:ext uri="{FF2B5EF4-FFF2-40B4-BE49-F238E27FC236}">
                  <a16:creationId xmlns:a16="http://schemas.microsoft.com/office/drawing/2014/main" id="{1E220CE0-B7B9-B22D-0DFA-B1751E3A6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9104" y="6132178"/>
              <a:ext cx="2382078" cy="2419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29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439784" y="375394"/>
            <a:ext cx="10113928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009EDE"/>
                </a:solidFill>
                <a:latin typeface="Arial" panose="020B0604020202020204" pitchFamily="34" charset="0"/>
                <a:sym typeface="Arial"/>
              </a:rPr>
              <a:t>A: When’s your birthday? </a:t>
            </a:r>
          </a:p>
          <a:p>
            <a:pPr defTabSz="18288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009EDE"/>
                </a:solidFill>
                <a:latin typeface="Arial" panose="020B0604020202020204" pitchFamily="34" charset="0"/>
                <a:sym typeface="Arial"/>
              </a:rPr>
              <a:t>  B: It’s________.</a:t>
            </a:r>
            <a:endParaRPr lang="vi-VN" sz="6000" kern="0" dirty="0">
              <a:solidFill>
                <a:srgbClr val="009ED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1" y="3730936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A. </a:t>
            </a:r>
            <a:r>
              <a:rPr lang="en-US" sz="6000" kern="0" dirty="0">
                <a:solidFill>
                  <a:srgbClr val="8974C2"/>
                </a:solidFill>
                <a:latin typeface="Arial" panose="020B0604020202020204" pitchFamily="34" charset="0"/>
                <a:sym typeface="Arial"/>
              </a:rPr>
              <a:t>In May </a:t>
            </a:r>
            <a:endParaRPr lang="vi-VN" sz="6000" dirty="0">
              <a:solidFill>
                <a:srgbClr val="009ED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519123" y="3729712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B. </a:t>
            </a:r>
            <a:r>
              <a:rPr lang="en-US" sz="6000" kern="0" dirty="0">
                <a:solidFill>
                  <a:srgbClr val="8974C2"/>
                </a:solidFill>
                <a:latin typeface="Arial" panose="020B0604020202020204" pitchFamily="34" charset="0"/>
                <a:sym typeface="Arial"/>
              </a:rPr>
              <a:t>In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6000" kern="0" dirty="0">
                <a:solidFill>
                  <a:srgbClr val="8974C2"/>
                </a:solidFill>
                <a:latin typeface="Arial" panose="020B0604020202020204" pitchFamily="34" charset="0"/>
                <a:sym typeface="Arial"/>
              </a:rPr>
              <a:t>January</a:t>
            </a:r>
            <a:endParaRPr lang="vi-VN" sz="6000" kern="0" dirty="0">
              <a:solidFill>
                <a:srgbClr val="8974C2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60199" y="5483716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C. </a:t>
            </a:r>
            <a:r>
              <a:rPr lang="en-US" sz="6000" kern="0" dirty="0">
                <a:solidFill>
                  <a:srgbClr val="8974C2"/>
                </a:solidFill>
                <a:latin typeface="Arial" panose="020B0604020202020204" pitchFamily="34" charset="0"/>
                <a:sym typeface="Arial"/>
              </a:rPr>
              <a:t>In September</a:t>
            </a:r>
            <a:endParaRPr lang="vi-VN" sz="4800" dirty="0">
              <a:solidFill>
                <a:srgbClr val="FEC695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458315" y="5483716"/>
            <a:ext cx="7360198" cy="115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D. </a:t>
            </a:r>
            <a:r>
              <a:rPr lang="en-US" sz="6000" kern="0" dirty="0">
                <a:solidFill>
                  <a:srgbClr val="8974C2"/>
                </a:solidFill>
                <a:latin typeface="Arial" panose="020B0604020202020204" pitchFamily="34" charset="0"/>
                <a:sym typeface="Arial"/>
              </a:rPr>
              <a:t>In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6000" kern="0" dirty="0">
                <a:solidFill>
                  <a:srgbClr val="8974C2"/>
                </a:solidFill>
                <a:latin typeface="Arial" panose="020B0604020202020204" pitchFamily="34" charset="0"/>
                <a:sym typeface="Arial"/>
              </a:rPr>
              <a:t>February</a:t>
            </a:r>
            <a:endParaRPr lang="vi-VN" sz="6000" dirty="0">
              <a:solidFill>
                <a:srgbClr val="FEC695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758878"/>
            <a:ext cx="1208584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22884" y="5483716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423" y="5489306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423" y="3933319"/>
            <a:ext cx="1207114" cy="965690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7022596" y="7353295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sym typeface="Arial"/>
              </a:rPr>
              <a:t>Home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42967" y="9782979"/>
            <a:ext cx="2745034" cy="504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" name="Picture 1" descr="A picture containing text, cartoon, curtain, red&#10;&#10;Description automatically generated">
            <a:extLst>
              <a:ext uri="{FF2B5EF4-FFF2-40B4-BE49-F238E27FC236}">
                <a16:creationId xmlns:a16="http://schemas.microsoft.com/office/drawing/2014/main" id="{E82FC61E-0289-0ABA-C891-934D4467E3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-688488"/>
            <a:ext cx="7315200" cy="4177692"/>
          </a:xfrm>
          <a:prstGeom prst="cloudCallout">
            <a:avLst>
              <a:gd name="adj1" fmla="val -11682"/>
              <a:gd name="adj2" fmla="val 10983"/>
            </a:avLst>
          </a:prstGeom>
        </p:spPr>
      </p:pic>
    </p:spTree>
    <p:extLst>
      <p:ext uri="{BB962C8B-B14F-4D97-AF65-F5344CB8AC3E}">
        <p14:creationId xmlns:p14="http://schemas.microsoft.com/office/powerpoint/2010/main" val="367653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1025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24B90A3-F722-E522-C1C5-965132D135C9}"/>
              </a:ext>
            </a:extLst>
          </p:cNvPr>
          <p:cNvGrpSpPr/>
          <p:nvPr/>
        </p:nvGrpSpPr>
        <p:grpSpPr>
          <a:xfrm>
            <a:off x="838200" y="1719845"/>
            <a:ext cx="16383000" cy="7841512"/>
            <a:chOff x="838200" y="2221987"/>
            <a:chExt cx="16383000" cy="78415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6CCEEF-DDE3-D349-3082-D1FFCF196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82" t="1882" r="2651" b="4596"/>
            <a:stretch/>
          </p:blipFill>
          <p:spPr>
            <a:xfrm>
              <a:off x="838200" y="2221987"/>
              <a:ext cx="16383000" cy="76441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16A729-256D-CFF7-FDE5-136C2FEA4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7518" y="4405649"/>
              <a:ext cx="2247900" cy="5657850"/>
            </a:xfrm>
            <a:prstGeom prst="rect">
              <a:avLst/>
            </a:prstGeom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EAE32501-96D1-7264-74A9-A79C53B60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3856" y="5162582"/>
              <a:ext cx="2419350" cy="455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74A41C4A-C10E-683B-45F0-DD1FADD77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0147" y="5086382"/>
              <a:ext cx="2419350" cy="462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AEC86D98-C162-CA04-F8EA-572EAF523E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3600" y="5005420"/>
              <a:ext cx="2247900" cy="4714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0082C2B-73E7-8924-A0C4-6DF37B94BF23}"/>
              </a:ext>
            </a:extLst>
          </p:cNvPr>
          <p:cNvSpPr txBox="1">
            <a:spLocks/>
          </p:cNvSpPr>
          <p:nvPr/>
        </p:nvSpPr>
        <p:spPr>
          <a:xfrm>
            <a:off x="2286000" y="3297797"/>
            <a:ext cx="6160271" cy="822960"/>
          </a:xfrm>
          <a:prstGeom prst="wedgeRoundRectCallout">
            <a:avLst>
              <a:gd name="adj1" fmla="val 46105"/>
              <a:gd name="adj2" fmla="val 103865"/>
              <a:gd name="adj3" fmla="val 16667"/>
            </a:avLst>
          </a:prstGeom>
          <a:solidFill>
            <a:srgbClr val="FFF7F2"/>
          </a:solidFill>
          <a:ln w="6350"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4000" b="1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37F2F43-AA50-536C-A6DB-AED2607E1FE2}"/>
              </a:ext>
            </a:extLst>
          </p:cNvPr>
          <p:cNvSpPr txBox="1">
            <a:spLocks/>
          </p:cNvSpPr>
          <p:nvPr/>
        </p:nvSpPr>
        <p:spPr>
          <a:xfrm>
            <a:off x="9372600" y="2777692"/>
            <a:ext cx="6160271" cy="822960"/>
          </a:xfrm>
          <a:prstGeom prst="wedgeRoundRectCallout">
            <a:avLst>
              <a:gd name="adj1" fmla="val -3033"/>
              <a:gd name="adj2" fmla="val 129909"/>
              <a:gd name="adj3" fmla="val 16667"/>
            </a:avLst>
          </a:prstGeom>
          <a:solidFill>
            <a:srgbClr val="FFF7F2"/>
          </a:solidFill>
          <a:ln w="6350"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It’s in ___________.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8B812D-9D78-F3D7-8D57-4548E81CF9C9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/>
              <a:t> </a:t>
            </a:r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6DDD454-ADAE-F205-AB70-AB55CFAC402C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6149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8" y="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21372935">
            <a:off x="856356" y="304670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80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TEADY</a:t>
            </a:r>
            <a:r>
              <a:rPr lang="en-US" sz="8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BEAR PASS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6400" y="4969059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2122782" y="469943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Baby Shark (mp3cut.net)">
            <a:hlinkClick r:id="" action="ppaction://media"/>
            <a:extLst>
              <a:ext uri="{FF2B5EF4-FFF2-40B4-BE49-F238E27FC236}">
                <a16:creationId xmlns:a16="http://schemas.microsoft.com/office/drawing/2014/main" id="{F066F83E-3A15-58B7-DCCD-0733A2183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3430" y="5592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6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Box 22">
            <a:extLst>
              <a:ext uri="{FF2B5EF4-FFF2-40B4-BE49-F238E27FC236}">
                <a16:creationId xmlns:a16="http://schemas.microsoft.com/office/drawing/2014/main" id="{0263C5C1-CD22-BC19-B2B7-942A088C37A3}"/>
              </a:ext>
            </a:extLst>
          </p:cNvPr>
          <p:cNvSpPr txBox="1"/>
          <p:nvPr/>
        </p:nvSpPr>
        <p:spPr>
          <a:xfrm>
            <a:off x="5562600" y="2955422"/>
            <a:ext cx="10603952" cy="246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1"/>
              </a:buClr>
              <a:buSzPts val="5000"/>
              <a:buFont typeface="Joti One"/>
              <a:buNone/>
              <a:defRPr sz="5000" b="1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sz="15600">
                <a:solidFill>
                  <a:srgbClr val="005953"/>
                </a:solidFill>
                <a:latin typeface="Script MT Bold" panose="03040602040607080904" pitchFamily="66" charset="0"/>
              </a:rPr>
              <a:t>Thank you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8671394" y="5403123"/>
            <a:ext cx="604924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for joining!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6ADF3C-9AC6-6583-19A8-4C66BD3961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 days of the week song">
            <a:hlinkClick r:id="" action="ppaction://media"/>
            <a:extLst>
              <a:ext uri="{FF2B5EF4-FFF2-40B4-BE49-F238E27FC236}">
                <a16:creationId xmlns:a16="http://schemas.microsoft.com/office/drawing/2014/main" id="{91E928BC-F1E1-4848-FFF9-DD53BA3012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99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463310" y="-2401479"/>
            <a:ext cx="80986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MsPham-9036082789</a:t>
            </a:r>
          </a:p>
        </p:txBody>
      </p:sp>
      <p:pic>
        <p:nvPicPr>
          <p:cNvPr id="5" name="video giới thiệu bài">
            <a:hlinkClick r:id="" action="ppaction://media"/>
            <a:extLst>
              <a:ext uri="{FF2B5EF4-FFF2-40B4-BE49-F238E27FC236}">
                <a16:creationId xmlns:a16="http://schemas.microsoft.com/office/drawing/2014/main" id="{7F141480-38D0-3DCA-F3A1-2070AF57B8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168"/>
            <a:ext cx="18399000" cy="1011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8371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/ˈdʒænjuəri/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January</a:t>
            </a:r>
          </a:p>
        </p:txBody>
      </p:sp>
      <p:pic>
        <p:nvPicPr>
          <p:cNvPr id="2" name="MsPham-0936082789" descr="A picture containing text, calendar&#10;&#10;Description automatically generated">
            <a:extLst>
              <a:ext uri="{FF2B5EF4-FFF2-40B4-BE49-F238E27FC236}">
                <a16:creationId xmlns:a16="http://schemas.microsoft.com/office/drawing/2014/main" id="{791A9AA9-F1C2-63B9-18AA-04D343CC7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028700"/>
            <a:ext cx="15163800" cy="59578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26513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2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/ˈfebruəri/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February</a:t>
            </a:r>
          </a:p>
        </p:txBody>
      </p:sp>
      <p:pic>
        <p:nvPicPr>
          <p:cNvPr id="6" name="MsPham-0936082789" descr="A picture containing text, cartoon, pink, design&#10;&#10;Description automatically generated">
            <a:extLst>
              <a:ext uri="{FF2B5EF4-FFF2-40B4-BE49-F238E27FC236}">
                <a16:creationId xmlns:a16="http://schemas.microsoft.com/office/drawing/2014/main" id="{AA7DC823-AEDE-3586-A8B3-534C8A769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15544800" cy="6227852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71958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3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/mɑːtʃ/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 dirty="0"/>
              <a:t>March</a:t>
            </a:r>
          </a:p>
        </p:txBody>
      </p:sp>
      <p:pic>
        <p:nvPicPr>
          <p:cNvPr id="1026" name="Picture 2" descr="Những mẫu thiệp chúc mừng ngày 8/3 online đẹp nhất">
            <a:extLst>
              <a:ext uri="{FF2B5EF4-FFF2-40B4-BE49-F238E27FC236}">
                <a16:creationId xmlns:a16="http://schemas.microsoft.com/office/drawing/2014/main" id="{765EAAB0-79B0-79A7-5AFF-EE925A75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52500"/>
            <a:ext cx="14706600" cy="63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8C77F644-B37F-BD43-BD34-7E5B91668847}"/>
    </a:ext>
  </a:extLst>
</a:theme>
</file>

<file path=ppt/theme/theme3.xml><?xml version="1.0" encoding="utf-8"?>
<a:theme xmlns:a="http://schemas.openxmlformats.org/drawingml/2006/main" name="5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419</Words>
  <Application>Microsoft Office PowerPoint</Application>
  <PresentationFormat>Custom</PresentationFormat>
  <Paragraphs>146</Paragraphs>
  <Slides>32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American Typewriter</vt:lpstr>
      <vt:lpstr>Abadi</vt:lpstr>
      <vt:lpstr>Century Gothic</vt:lpstr>
      <vt:lpstr>Snap ITC</vt:lpstr>
      <vt:lpstr>Algerian</vt:lpstr>
      <vt:lpstr>Calibri</vt:lpstr>
      <vt:lpstr>Script MT Bold</vt:lpstr>
      <vt:lpstr>.VnCooper</vt:lpstr>
      <vt:lpstr>Dosis</vt:lpstr>
      <vt:lpstr>.VnAvant</vt:lpstr>
      <vt:lpstr>Comic Sans MS</vt:lpstr>
      <vt:lpstr>Kirang Haerang</vt:lpstr>
      <vt:lpstr>Barriecito</vt:lpstr>
      <vt:lpstr>Arial</vt:lpstr>
      <vt:lpstr>Tahoma</vt:lpstr>
      <vt:lpstr>Office Theme</vt:lpstr>
      <vt:lpstr>Basic English for Korean Speakers Workshop by Slidesgo</vt:lpstr>
      <vt:lpstr>5_Basic English for Korean Speakers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Hạnh Ngô Thị</cp:lastModifiedBy>
  <cp:revision>97</cp:revision>
  <dcterms:created xsi:type="dcterms:W3CDTF">2006-08-16T00:00:00Z</dcterms:created>
  <dcterms:modified xsi:type="dcterms:W3CDTF">2025-10-17T12:15:43Z</dcterms:modified>
  <dc:identifier>DAFhFAq5cvQ</dc:identifier>
</cp:coreProperties>
</file>