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341" r:id="rId2"/>
    <p:sldId id="278" r:id="rId3"/>
    <p:sldId id="336" r:id="rId4"/>
    <p:sldId id="317" r:id="rId5"/>
    <p:sldId id="311" r:id="rId6"/>
    <p:sldId id="337" r:id="rId7"/>
    <p:sldId id="335" r:id="rId8"/>
    <p:sldId id="340" r:id="rId9"/>
    <p:sldId id="334" r:id="rId10"/>
    <p:sldId id="321" r:id="rId11"/>
    <p:sldId id="343" r:id="rId12"/>
    <p:sldId id="322" r:id="rId13"/>
    <p:sldId id="338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342" r:id="rId22"/>
    <p:sldId id="269" r:id="rId23"/>
    <p:sldId id="309" r:id="rId24"/>
  </p:sldIdLst>
  <p:sldSz cx="12192000" cy="6858000"/>
  <p:notesSz cx="6858000" cy="9144000"/>
  <p:embeddedFontLst>
    <p:embeddedFont>
      <p:font typeface="Bahnschrift" panose="020B0502040204020203" pitchFamily="34" charset="0"/>
      <p:regular r:id="rId26"/>
      <p:bold r:id="rId27"/>
    </p:embeddedFont>
    <p:embeddedFont>
      <p:font typeface="Barlow Condensed Black" panose="00000A06000000000000" pitchFamily="2" charset="0"/>
      <p:bold r:id="rId28"/>
      <p:boldItalic r:id="rId29"/>
    </p:embeddedFont>
    <p:embeddedFont>
      <p:font typeface="Gill Sans MT" panose="020B0502020104020203" pitchFamily="34" charset="0"/>
      <p:regular r:id="rId30"/>
      <p:bold r:id="rId31"/>
      <p:italic r:id="rId32"/>
      <p:boldItalic r:id="rId33"/>
    </p:embeddedFont>
    <p:embeddedFont>
      <p:font typeface="HP001 4 hàng" panose="020B0603050302020204" pitchFamily="34" charset="0"/>
      <p:regular r:id="rId34"/>
      <p:bold r:id="rId35"/>
    </p:embeddedFont>
    <p:embeddedFont>
      <p:font typeface="Nunito Black" panose="00000A00000000000000" pitchFamily="2" charset="0"/>
      <p:bold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6600"/>
    <a:srgbClr val="FFD9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02797-CDD7-4F77-8478-F066F9CD3638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ED1D1-0623-479B-BD63-9EB868661E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35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233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849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6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134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897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69504-C6D9-5CDB-EA99-FFB180B86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092248-1791-BF87-DA78-CAD03B7AC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EC963-4CD6-B50D-D51C-103083887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C2606-E560-F742-AC3C-C73F1494D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63C80-5BBE-8709-1733-85C57210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5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E63A5-5FDB-6BB5-8A85-4FA1C2DF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5493E3-F345-EF22-F966-C43512DFC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5E96E-D2D9-30A9-DDCB-706ED5B8A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5EADF-0B46-9C6C-2F93-207CA13E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2DA80-9F3E-64F8-4CDB-7AFA929D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07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6FFD43-9F19-A96D-C5F8-32CABA1EE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A2C88A-C4BB-84A0-EA96-12101F3EF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B38DD-12B7-59C3-D754-FBDB3245F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34CA9-8A40-B698-ED86-81265F79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F3575-2EFE-B57E-419D-B3C283C20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21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483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B576F-A165-21F6-6AF2-5635C38B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0A2D1-532C-1978-587E-91FB72169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700FB-A66A-BFD6-5DB8-97EF2899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C1D9-905C-511F-0BCC-4617F626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6D2B3-203B-CDF3-5009-6FE574BE8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22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F561D-B661-132A-E5E1-0B3370A2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D3B7B-0D79-F989-8E9C-55D98A480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F61B3-8643-5628-4CA7-680B765CD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32570-2C95-3B56-958B-E974050A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7183C-35CD-FB30-CD4B-4F9D269C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1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24978-5C6B-6E28-DE07-748AA07E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4D735-02D7-7D18-EF15-9C24F55F5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54E244-7786-C0BB-414D-F5D81D6E4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421EA7-EAFA-E95E-10ED-59A139E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6EAAE-3FEB-B7F4-917A-50F02E27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040B4B-8BE8-DCAB-4462-19678943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36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A848E-C211-7858-113C-12D5FBBA7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310E3-619E-66E9-46B1-DB51599CF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3129E-FB9D-2FBC-4F05-A7D1054DF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29ABE-8483-3FBC-74AB-28B193601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EB40FD-55A9-1B48-2929-0174E697A6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3F5951-566B-DE1B-42FC-19B5B7F1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6F3B99-CA57-73CF-D71D-CF790448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CED9EF-6AC6-1CE2-3BE1-3F4AE6FF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1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AA80-3620-029E-F997-E210F0E9A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C83A09-40ED-E9F4-9A4C-671C1936F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2CA43F-7095-A074-FF75-6DD75A5F0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53BAD0-4BFE-6C4F-00C6-E1B831C2E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9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72D110-14C6-3F30-0861-888D9636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22558E-95F9-13BC-924C-0779D2BC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76B16-A010-DB82-20CD-DB67626A4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03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220EE-06A0-3B9D-3BD0-568587DE2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3C8A1-42D6-9F51-FDC0-4E70DE77C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E896E3-B225-FABF-8A4A-A3D835E48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FCEA7-392D-6541-19A9-6D742CECF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A4AA3-6D12-B9D4-9C4A-51AC2C1B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2171F-595E-4049-0FC1-769E0FA7D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83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FA538-BDA6-56EC-1801-B244DB2C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94A7AC-6418-705D-234E-1F43195680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D7B25-D48A-B63E-1425-E411A7599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7A3A3-2821-9FE7-6A46-5DCA5AAE4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D8E516-4DDE-C6B0-DE24-8F7CAA07A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81AAE-722D-E202-CD03-35194C79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89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846E73-6A84-0193-85A9-38CB29565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BB9B6-8260-E84F-1C9E-B02AB0B9F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75B1F-A33D-F876-857A-460056E01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3D028-5023-44BE-A357-B48B243ADE85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2F1DC-C927-8187-B361-413919E7A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82754-F8AD-E1E0-5649-23D43360D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53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" Target="slide1.xml"/><Relationship Id="rId7" Type="http://schemas.openxmlformats.org/officeDocument/2006/relationships/image" Target="../media/image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10" Type="http://schemas.openxmlformats.org/officeDocument/2006/relationships/image" Target="../media/image8.gif"/><Relationship Id="rId4" Type="http://schemas.openxmlformats.org/officeDocument/2006/relationships/image" Target="../media/image2.gif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35.png"/><Relationship Id="rId5" Type="http://schemas.openxmlformats.org/officeDocument/2006/relationships/image" Target="../media/image41.png"/><Relationship Id="rId10" Type="http://schemas.openxmlformats.org/officeDocument/2006/relationships/image" Target="../media/image34.png"/><Relationship Id="rId4" Type="http://schemas.openxmlformats.org/officeDocument/2006/relationships/image" Target="../media/image40.png"/><Relationship Id="rId9" Type="http://schemas.openxmlformats.org/officeDocument/2006/relationships/image" Target="../media/image4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11" Type="http://schemas.openxmlformats.org/officeDocument/2006/relationships/image" Target="../media/image35.png"/><Relationship Id="rId5" Type="http://schemas.openxmlformats.org/officeDocument/2006/relationships/image" Target="../media/image47.png"/><Relationship Id="rId10" Type="http://schemas.openxmlformats.org/officeDocument/2006/relationships/image" Target="../media/image34.png"/><Relationship Id="rId4" Type="http://schemas.openxmlformats.org/officeDocument/2006/relationships/image" Target="../media/image40.png"/><Relationship Id="rId9" Type="http://schemas.openxmlformats.org/officeDocument/2006/relationships/image" Target="../media/image4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35.png"/><Relationship Id="rId5" Type="http://schemas.openxmlformats.org/officeDocument/2006/relationships/image" Target="../media/image48.emf"/><Relationship Id="rId10" Type="http://schemas.openxmlformats.org/officeDocument/2006/relationships/image" Target="../media/image34.png"/><Relationship Id="rId4" Type="http://schemas.openxmlformats.org/officeDocument/2006/relationships/image" Target="../media/image40.png"/><Relationship Id="rId9" Type="http://schemas.openxmlformats.org/officeDocument/2006/relationships/image" Target="../media/image4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35.png"/><Relationship Id="rId5" Type="http://schemas.openxmlformats.org/officeDocument/2006/relationships/image" Target="../media/image41.png"/><Relationship Id="rId10" Type="http://schemas.openxmlformats.org/officeDocument/2006/relationships/image" Target="../media/image34.png"/><Relationship Id="rId4" Type="http://schemas.openxmlformats.org/officeDocument/2006/relationships/image" Target="../media/image40.png"/><Relationship Id="rId9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5.png"/><Relationship Id="rId5" Type="http://schemas.openxmlformats.org/officeDocument/2006/relationships/image" Target="../media/image40.png"/><Relationship Id="rId15" Type="http://schemas.openxmlformats.org/officeDocument/2006/relationships/image" Target="../media/image50.gif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45.png"/><Relationship Id="rId1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588" y="50829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GB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GB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Nguyễn </a:t>
            </a:r>
            <a:r>
              <a:rPr lang="en-GB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lang="en-GB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endParaRPr lang="en-GB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02148" y="2129679"/>
            <a:ext cx="27705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rgbClr val="00B050"/>
                </a:solidFill>
                <a:latin typeface="Barlow Condensed Black" panose="00000A06000000000000" pitchFamily="2" charset="0"/>
              </a:rPr>
              <a:t>Môn : Công </a:t>
            </a:r>
            <a:r>
              <a:rPr lang="en-GB" sz="3000" dirty="0" err="1">
                <a:solidFill>
                  <a:srgbClr val="00B050"/>
                </a:solidFill>
                <a:latin typeface="Barlow Condensed Black" panose="00000A06000000000000" pitchFamily="2" charset="0"/>
              </a:rPr>
              <a:t>nghệ</a:t>
            </a:r>
            <a:endParaRPr lang="en-GB" sz="3000" dirty="0">
              <a:solidFill>
                <a:srgbClr val="00B050"/>
              </a:solidFill>
              <a:latin typeface="Barlow Condensed Black" panose="00000A06000000000000" pitchFamily="2" charset="0"/>
            </a:endParaRPr>
          </a:p>
          <a:p>
            <a:r>
              <a:rPr lang="en-GB" sz="3000" dirty="0" err="1">
                <a:solidFill>
                  <a:srgbClr val="00B050"/>
                </a:solidFill>
                <a:latin typeface="Barlow Condensed Black" panose="00000A06000000000000" pitchFamily="2" charset="0"/>
              </a:rPr>
              <a:t>Lớp</a:t>
            </a:r>
            <a:r>
              <a:rPr lang="en-GB" sz="3000" dirty="0">
                <a:solidFill>
                  <a:srgbClr val="00B050"/>
                </a:solidFill>
                <a:latin typeface="Barlow Condensed Black" panose="00000A06000000000000" pitchFamily="2" charset="0"/>
              </a:rPr>
              <a:t> :3</a:t>
            </a:r>
            <a:endParaRPr lang="en-GB" dirty="0"/>
          </a:p>
        </p:txBody>
      </p:sp>
      <p:pic>
        <p:nvPicPr>
          <p:cNvPr id="11" name="Picture 6" descr="3DBUTT~1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1694" y="3569993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3DBUTT~1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5063" y="4312791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3DBIRD~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11102" y="1937785"/>
            <a:ext cx="1458913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3DBIRD~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35998" y="2553567"/>
            <a:ext cx="1458913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" descr="fishJunping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93300" y="3877685"/>
            <a:ext cx="1752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2" descr="animatedFish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34400" y="3066472"/>
            <a:ext cx="21336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4" descr="animatedFish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87560" y="714867"/>
            <a:ext cx="2414588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5" descr="fishJunping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51283" y="2266085"/>
            <a:ext cx="3276600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0" descr="s_ee2c8a624d08a3d2be02218622846f5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805194" y="1113498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1" descr="s_ee2c8a624d08a3d2be02218622846f5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88008" y="2497272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0" descr="pretty_flower_purple_hb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846135" y="2861956"/>
            <a:ext cx="15240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1" descr="pretty_flower_red_hb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86700" y="2421535"/>
            <a:ext cx="1447800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3405646" y="3538112"/>
            <a:ext cx="46701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cs typeface="Times New Roman"/>
              </a:rPr>
              <a:t>Giáo</a:t>
            </a:r>
            <a:r>
              <a:rPr lang="en-US" sz="20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en-US" sz="20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cs typeface="Times New Roman"/>
              </a:rPr>
              <a:t>viên</a:t>
            </a:r>
            <a:r>
              <a:rPr lang="en-US" sz="20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cs typeface="Times New Roman"/>
              </a:rPr>
              <a:t>: Lê Thị Thắm</a:t>
            </a:r>
          </a:p>
        </p:txBody>
      </p:sp>
    </p:spTree>
    <p:extLst>
      <p:ext uri="{BB962C8B-B14F-4D97-AF65-F5344CB8AC3E}">
        <p14:creationId xmlns:p14="http://schemas.microsoft.com/office/powerpoint/2010/main" val="328632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0238886E-369C-4398-9389-BB3B7670EB61}"/>
              </a:ext>
            </a:extLst>
          </p:cNvPr>
          <p:cNvGrpSpPr/>
          <p:nvPr/>
        </p:nvGrpSpPr>
        <p:grpSpPr>
          <a:xfrm>
            <a:off x="223520" y="345440"/>
            <a:ext cx="11653520" cy="1289639"/>
            <a:chOff x="223520" y="345440"/>
            <a:chExt cx="11653520" cy="1289639"/>
          </a:xfrm>
        </p:grpSpPr>
        <p:grpSp>
          <p:nvGrpSpPr>
            <p:cNvPr id="17" name="组合 48">
              <a:extLst>
                <a:ext uri="{FF2B5EF4-FFF2-40B4-BE49-F238E27FC236}">
                  <a16:creationId xmlns:a16="http://schemas.microsoft.com/office/drawing/2014/main" id="{0BE9AED8-E7A0-4147-8FC0-D43CCD06F150}"/>
                </a:ext>
              </a:extLst>
            </p:cNvPr>
            <p:cNvGrpSpPr/>
            <p:nvPr/>
          </p:nvGrpSpPr>
          <p:grpSpPr>
            <a:xfrm>
              <a:off x="223520" y="345440"/>
              <a:ext cx="11653520" cy="1289639"/>
              <a:chOff x="2900496" y="1028113"/>
              <a:chExt cx="6336001" cy="3420001"/>
            </a:xfrm>
          </p:grpSpPr>
          <p:sp>
            <p:nvSpPr>
              <p:cNvPr id="18" name="任意多边形: 形状 45">
                <a:extLst>
                  <a:ext uri="{FF2B5EF4-FFF2-40B4-BE49-F238E27FC236}">
                    <a16:creationId xmlns:a16="http://schemas.microsoft.com/office/drawing/2014/main" id="{E464883A-850C-41FB-A356-0EB0796313EA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44">
                <a:extLst>
                  <a:ext uri="{FF2B5EF4-FFF2-40B4-BE49-F238E27FC236}">
                    <a16:creationId xmlns:a16="http://schemas.microsoft.com/office/drawing/2014/main" id="{24D0785F-F5D1-4653-8CD9-7F1A32C7F497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D8847A-69B9-4277-B541-6FF12D9B25F4}"/>
                </a:ext>
              </a:extLst>
            </p:cNvPr>
            <p:cNvSpPr txBox="1"/>
            <p:nvPr/>
          </p:nvSpPr>
          <p:spPr>
            <a:xfrm>
              <a:off x="561520" y="451650"/>
              <a:ext cx="112721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 đồ khối mối quan hệ đài phát thanh và máy thu thanh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2E4DA62-68F7-4B5E-AA77-A0F2DBA702C1}"/>
              </a:ext>
            </a:extLst>
          </p:cNvPr>
          <p:cNvSpPr/>
          <p:nvPr/>
        </p:nvSpPr>
        <p:spPr>
          <a:xfrm>
            <a:off x="704530" y="3497180"/>
            <a:ext cx="2976881" cy="12326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B889B03-BD16-4D4F-A342-96B5CC7BF28E}"/>
              </a:ext>
            </a:extLst>
          </p:cNvPr>
          <p:cNvSpPr/>
          <p:nvPr/>
        </p:nvSpPr>
        <p:spPr>
          <a:xfrm>
            <a:off x="8468615" y="3796882"/>
            <a:ext cx="2976881" cy="12326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27">
            <a:extLst>
              <a:ext uri="{FF2B5EF4-FFF2-40B4-BE49-F238E27FC236}">
                <a16:creationId xmlns:a16="http://schemas.microsoft.com/office/drawing/2014/main" id="{B2E4DA62-68F7-4B5E-AA77-A0F2DBA702C1}"/>
              </a:ext>
            </a:extLst>
          </p:cNvPr>
          <p:cNvSpPr/>
          <p:nvPr/>
        </p:nvSpPr>
        <p:spPr>
          <a:xfrm>
            <a:off x="401654" y="5132254"/>
            <a:ext cx="3941156" cy="109293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xuất chương trình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27">
            <a:extLst>
              <a:ext uri="{FF2B5EF4-FFF2-40B4-BE49-F238E27FC236}">
                <a16:creationId xmlns:a16="http://schemas.microsoft.com/office/drawing/2014/main" id="{B2E4DA62-68F7-4B5E-AA77-A0F2DBA702C1}"/>
              </a:ext>
            </a:extLst>
          </p:cNvPr>
          <p:cNvSpPr/>
          <p:nvPr/>
        </p:nvSpPr>
        <p:spPr>
          <a:xfrm>
            <a:off x="3423716" y="1887153"/>
            <a:ext cx="5675745" cy="107290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 tín hiệu truyền thanh qua ăng ten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27">
            <a:extLst>
              <a:ext uri="{FF2B5EF4-FFF2-40B4-BE49-F238E27FC236}">
                <a16:creationId xmlns:a16="http://schemas.microsoft.com/office/drawing/2014/main" id="{B2E4DA62-68F7-4B5E-AA77-A0F2DBA702C1}"/>
              </a:ext>
            </a:extLst>
          </p:cNvPr>
          <p:cNvSpPr/>
          <p:nvPr/>
        </p:nvSpPr>
        <p:spPr>
          <a:xfrm>
            <a:off x="9900457" y="2352502"/>
            <a:ext cx="2291543" cy="70933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 ra loa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712976" y="2962403"/>
            <a:ext cx="822962" cy="51543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7357323" y="3035884"/>
            <a:ext cx="1188160" cy="76760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endCxn id="14" idx="2"/>
          </p:cNvCxnSpPr>
          <p:nvPr/>
        </p:nvCxnSpPr>
        <p:spPr>
          <a:xfrm flipV="1">
            <a:off x="10498975" y="3061832"/>
            <a:ext cx="547254" cy="71571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2184657" y="4724829"/>
            <a:ext cx="9902" cy="40742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66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0238886E-369C-4398-9389-BB3B7670EB61}"/>
              </a:ext>
            </a:extLst>
          </p:cNvPr>
          <p:cNvGrpSpPr/>
          <p:nvPr/>
        </p:nvGrpSpPr>
        <p:grpSpPr>
          <a:xfrm>
            <a:off x="223520" y="345440"/>
            <a:ext cx="11653520" cy="1289639"/>
            <a:chOff x="223520" y="345440"/>
            <a:chExt cx="11653520" cy="1289639"/>
          </a:xfrm>
        </p:grpSpPr>
        <p:grpSp>
          <p:nvGrpSpPr>
            <p:cNvPr id="17" name="组合 48">
              <a:extLst>
                <a:ext uri="{FF2B5EF4-FFF2-40B4-BE49-F238E27FC236}">
                  <a16:creationId xmlns:a16="http://schemas.microsoft.com/office/drawing/2014/main" id="{0BE9AED8-E7A0-4147-8FC0-D43CCD06F150}"/>
                </a:ext>
              </a:extLst>
            </p:cNvPr>
            <p:cNvGrpSpPr/>
            <p:nvPr/>
          </p:nvGrpSpPr>
          <p:grpSpPr>
            <a:xfrm>
              <a:off x="223520" y="345440"/>
              <a:ext cx="11653520" cy="1289639"/>
              <a:chOff x="2900496" y="1028113"/>
              <a:chExt cx="6336001" cy="3420001"/>
            </a:xfrm>
          </p:grpSpPr>
          <p:sp>
            <p:nvSpPr>
              <p:cNvPr id="18" name="任意多边形: 形状 45">
                <a:extLst>
                  <a:ext uri="{FF2B5EF4-FFF2-40B4-BE49-F238E27FC236}">
                    <a16:creationId xmlns:a16="http://schemas.microsoft.com/office/drawing/2014/main" id="{E464883A-850C-41FB-A356-0EB0796313EA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44">
                <a:extLst>
                  <a:ext uri="{FF2B5EF4-FFF2-40B4-BE49-F238E27FC236}">
                    <a16:creationId xmlns:a16="http://schemas.microsoft.com/office/drawing/2014/main" id="{24D0785F-F5D1-4653-8CD9-7F1A32C7F497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D8847A-69B9-4277-B541-6FF12D9B25F4}"/>
                </a:ext>
              </a:extLst>
            </p:cNvPr>
            <p:cNvSpPr txBox="1"/>
            <p:nvPr/>
          </p:nvSpPr>
          <p:spPr>
            <a:xfrm>
              <a:off x="561520" y="451650"/>
              <a:ext cx="11272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ìm từ thích hợp và hoàn thiện câu dưới đây để thể hiện mối quan hệ giữa máy thu thanh và đài phát thanh?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333CAA-B9D6-4605-87F2-3897E4368570}"/>
              </a:ext>
            </a:extLst>
          </p:cNvPr>
          <p:cNvGrpSpPr/>
          <p:nvPr/>
        </p:nvGrpSpPr>
        <p:grpSpPr>
          <a:xfrm>
            <a:off x="223521" y="2641600"/>
            <a:ext cx="11610158" cy="2641600"/>
            <a:chOff x="812800" y="2641600"/>
            <a:chExt cx="10342880" cy="26416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71056BE-5FFA-490B-82CE-D683710B216E}"/>
                </a:ext>
              </a:extLst>
            </p:cNvPr>
            <p:cNvSpPr/>
            <p:nvPr/>
          </p:nvSpPr>
          <p:spPr>
            <a:xfrm>
              <a:off x="812800" y="2641600"/>
              <a:ext cx="10342880" cy="2641600"/>
            </a:xfrm>
            <a:prstGeom prst="rect">
              <a:avLst/>
            </a:prstGeom>
            <a:solidFill>
              <a:srgbClr val="00B050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822C8AE-F0CF-4E1C-9716-054F188C0F65}"/>
                </a:ext>
              </a:extLst>
            </p:cNvPr>
            <p:cNvSpPr txBox="1"/>
            <p:nvPr/>
          </p:nvSpPr>
          <p:spPr>
            <a:xfrm>
              <a:off x="1238841" y="2905760"/>
              <a:ext cx="970347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…….(1)…….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xuất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ten.</a:t>
              </a:r>
            </a:p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….…(2)….….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loa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2E4DA62-68F7-4B5E-AA77-A0F2DBA702C1}"/>
              </a:ext>
            </a:extLst>
          </p:cNvPr>
          <p:cNvSpPr/>
          <p:nvPr/>
        </p:nvSpPr>
        <p:spPr>
          <a:xfrm>
            <a:off x="223520" y="2885440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B889B03-BD16-4D4F-A342-96B5CC7BF28E}"/>
              </a:ext>
            </a:extLst>
          </p:cNvPr>
          <p:cNvSpPr/>
          <p:nvPr/>
        </p:nvSpPr>
        <p:spPr>
          <a:xfrm>
            <a:off x="223519" y="3926651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34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AD15AAA-BD02-422A-A303-758B01279F11}"/>
              </a:ext>
            </a:extLst>
          </p:cNvPr>
          <p:cNvSpPr/>
          <p:nvPr/>
        </p:nvSpPr>
        <p:spPr>
          <a:xfrm flipH="1">
            <a:off x="6295869" y="2638269"/>
            <a:ext cx="5351488" cy="387731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3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hay </a:t>
            </a:r>
            <a:r>
              <a:rPr lang="en-US" sz="3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3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noProof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(Tên Tiếng Anh là “Radio The Voice of Vietnam, viết tắt là VOV), được </a:t>
            </a:r>
            <a:r>
              <a:rPr lang="en-US" sz="3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1945, </a:t>
            </a:r>
            <a:r>
              <a:rPr lang="en-US" sz="3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32" y="1832148"/>
            <a:ext cx="5691137" cy="38823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515" y="1738859"/>
            <a:ext cx="27478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có biết?</a:t>
            </a:r>
          </a:p>
        </p:txBody>
      </p:sp>
    </p:spTree>
    <p:extLst>
      <p:ext uri="{BB962C8B-B14F-4D97-AF65-F5344CB8AC3E}">
        <p14:creationId xmlns:p14="http://schemas.microsoft.com/office/powerpoint/2010/main" val="183802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0D952D5-D452-A736-C988-68538C8169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85654" y="1314751"/>
            <a:ext cx="9232491" cy="2207014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8800" b="1">
                <a:solidFill>
                  <a:srgbClr val="FF3300"/>
                </a:solidFill>
                <a:latin typeface="Gluten" pitchFamily="2" charset="0"/>
              </a:rPr>
              <a:t> </a:t>
            </a:r>
            <a:r>
              <a:rPr lang="en-US" sz="9600" b="1">
                <a:solidFill>
                  <a:srgbClr val="FF3300"/>
                </a:solidFill>
                <a:latin typeface="Gluten" pitchFamily="2" charset="0"/>
              </a:rPr>
              <a:t>Luyện tập</a:t>
            </a:r>
            <a:endParaRPr lang="en-US" sz="8800" b="1">
              <a:solidFill>
                <a:srgbClr val="FF3300"/>
              </a:solidFill>
              <a:latin typeface="Glu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209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02854-60B0-4935-BBAD-A6817377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3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E046E0-C25A-4629-8C25-DF075096D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A3F16-13C0-4D5F-A4E8-3BE15411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1043" y="2459189"/>
            <a:ext cx="1573620" cy="2699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64F713-2DB5-4F28-8252-5867854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250" y="3048211"/>
            <a:ext cx="162167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317A-46B0-4AA1-96C5-948AC9995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41" y="3195807"/>
            <a:ext cx="1993565" cy="2554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1A0BFC-C556-4B45-B8E4-268709762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51" y="2732415"/>
            <a:ext cx="1475360" cy="2426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2AC5D6-4D77-4949-9ACD-309E1E3BEE40}"/>
              </a:ext>
            </a:extLst>
          </p:cNvPr>
          <p:cNvSpPr txBox="1"/>
          <p:nvPr/>
        </p:nvSpPr>
        <p:spPr>
          <a:xfrm>
            <a:off x="1551984" y="136101"/>
            <a:ext cx="9088032" cy="230832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VUI ĐẾN TRƯỜNG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60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61224"/>
            <a:chOff x="-19812000" y="145032"/>
            <a:chExt cx="24384000" cy="686122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45032"/>
              <a:ext cx="12192000" cy="68612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45032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127" y="4129570"/>
            <a:ext cx="3524192" cy="1632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654436-AD3C-4D70-B010-98DAD0B8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636D2B-46FE-451F-8DEA-C69E1A2598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BF3F7-FA32-405E-899F-E1174250F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51" y="1346782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89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1 3.7037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1 -4.81481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45" y="4166631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0303" y="317235"/>
            <a:ext cx="5466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1979" y="169799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3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475" y="2793557"/>
            <a:ext cx="4003758" cy="3163824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9359" y="4766960"/>
            <a:ext cx="5054582" cy="100589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54280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Máy thu thanh phát âm thanh ra đâu?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13153" y="9434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Loa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18245" y="73295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718245" y="1289321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30702" y="1310368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4829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184373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3" y="17264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78" y="4788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3417" y="13355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8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270" y="4756377"/>
            <a:ext cx="5054330" cy="100584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2802" y="4052283"/>
            <a:ext cx="3543283" cy="163677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4969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Nội dung chương trình phát thanh thường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46009" y="1323243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692102" y="1340968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49412" y="165834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Tin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5716733" y="165834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640" y="152773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214" y="19402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6029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67" y="13907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3266" y="-124057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0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1 4.81481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65" y="4071885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303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5713059" y="148542"/>
            <a:ext cx="3016593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ty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16711" y="1328562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UBND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UBND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5371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88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30871" y="-19284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6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F27EE87-3672-BAA6-E245-08EDA7990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186" y="1513399"/>
            <a:ext cx="8961120" cy="239268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1500" b="1" dirty="0" err="1">
                <a:solidFill>
                  <a:srgbClr val="FF3300"/>
                </a:solidFill>
                <a:latin typeface="Gluten" pitchFamily="2" charset="0"/>
              </a:rPr>
              <a:t>Khởi</a:t>
            </a:r>
            <a:r>
              <a:rPr lang="en-US" sz="11500" b="1" dirty="0">
                <a:solidFill>
                  <a:srgbClr val="FF3300"/>
                </a:solidFill>
                <a:latin typeface="Gluten" pitchFamily="2" charset="0"/>
              </a:rPr>
              <a:t> </a:t>
            </a:r>
            <a:r>
              <a:rPr lang="en-US" sz="11500" b="1" dirty="0" err="1">
                <a:solidFill>
                  <a:srgbClr val="FF3300"/>
                </a:solidFill>
                <a:latin typeface="Gluten" pitchFamily="2" charset="0"/>
              </a:rPr>
              <a:t>động</a:t>
            </a:r>
            <a:endParaRPr lang="en-US" sz="11500" b="1" dirty="0">
              <a:solidFill>
                <a:srgbClr val="FF3300"/>
              </a:solidFill>
              <a:latin typeface="Glu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732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6851"/>
              <a:ext cx="12192000" cy="6853355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248" y="2912897"/>
            <a:ext cx="4003758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196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7428044" y="1437306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1945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1955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1965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380" y="14583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114" y="23371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85" y="1795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2C3E10-DD25-450F-A693-0196F799F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415" y="3025171"/>
            <a:ext cx="1993565" cy="25544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B3C2CB-8588-4E5A-8307-63739CB303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25" y="2561779"/>
            <a:ext cx="1475360" cy="2426418"/>
          </a:xfrm>
          <a:prstGeom prst="rect">
            <a:avLst/>
          </a:prstGeom>
        </p:spPr>
      </p:pic>
      <p:pic>
        <p:nvPicPr>
          <p:cNvPr id="25" name="Picture 12" descr="Káº¿t quáº£ hÃ¬nh áº£nh cho win text gif">
            <a:extLst>
              <a:ext uri="{FF2B5EF4-FFF2-40B4-BE49-F238E27FC236}">
                <a16:creationId xmlns:a16="http://schemas.microsoft.com/office/drawing/2014/main" id="{27357AEF-8889-43D1-BCEF-F6B34BBBBD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289" y="945638"/>
            <a:ext cx="3626197" cy="36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36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"/>
                            </p:stCondLst>
                            <p:childTnLst>
                              <p:par>
                                <p:cTn id="8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-4.81481E-6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 -2.96296E-6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8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0D952D5-D452-A736-C988-68538C8169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85654" y="1314751"/>
            <a:ext cx="9232491" cy="2207014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8800" b="1">
                <a:solidFill>
                  <a:srgbClr val="FF3300"/>
                </a:solidFill>
                <a:latin typeface="Gluten" pitchFamily="2" charset="0"/>
              </a:rPr>
              <a:t> </a:t>
            </a:r>
            <a:r>
              <a:rPr lang="en-US" sz="5600" b="1">
                <a:solidFill>
                  <a:srgbClr val="FF3300"/>
                </a:solidFill>
                <a:latin typeface="Gluten" pitchFamily="2" charset="0"/>
              </a:rPr>
              <a:t>Vận dụng,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684642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03E4E3-503F-5A3A-B88A-A5756908DA47}"/>
              </a:ext>
            </a:extLst>
          </p:cNvPr>
          <p:cNvSpPr txBox="1"/>
          <p:nvPr/>
        </p:nvSpPr>
        <p:spPr>
          <a:xfrm>
            <a:off x="1978813" y="440131"/>
            <a:ext cx="106467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800" b="0" i="0">
                <a:solidFill>
                  <a:schemeClr val="tx2">
                    <a:lumMod val="75000"/>
                  </a:schemeClr>
                </a:solidFill>
                <a:effectLst/>
                <a:latin typeface="Nunito Black" pitchFamily="2" charset="0"/>
              </a:rPr>
              <a:t>Nghe bài hát “Radio” và trả lời các câu hỏi sau</a:t>
            </a:r>
            <a:endParaRPr lang="vi-VN" sz="2800" b="0" i="0">
              <a:solidFill>
                <a:schemeClr val="tx2">
                  <a:lumMod val="75000"/>
                </a:schemeClr>
              </a:solidFill>
              <a:effectLst/>
              <a:latin typeface="Nunito Blac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3C62B-5137-36A7-0608-67E3DFFDE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29" r="93590">
                        <a14:foregroundMark x1="74359" y1="29600" x2="89316" y2="38400"/>
                        <a14:foregroundMark x1="77350" y1="22800" x2="93590" y2="34400"/>
                        <a14:foregroundMark x1="83333" y1="18400" x2="90598" y2="27200"/>
                        <a14:foregroundMark x1="71795" y1="20800" x2="79060" y2="32800"/>
                        <a14:foregroundMark x1="76923" y1="33200" x2="78205" y2="3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510" y="963351"/>
            <a:ext cx="1313666" cy="14034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19231" y="1101850"/>
            <a:ext cx="577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latin typeface="Nunito Black" pitchFamily="2" charset="0"/>
              </a:rPr>
              <a:t>Câu 1: </a:t>
            </a:r>
            <a:r>
              <a:rPr lang="en-GB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Trên Radio ngày ngày trên sóng có gì?</a:t>
            </a:r>
            <a:endParaRPr lang="en-US">
              <a:solidFill>
                <a:schemeClr val="accent6">
                  <a:lumMod val="75000"/>
                </a:schemeClr>
              </a:solidFill>
              <a:latin typeface="Nunito Black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7302" y="1605194"/>
            <a:ext cx="2525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>
                <a:solidFill>
                  <a:srgbClr val="002060"/>
                </a:solidFill>
                <a:latin typeface="Nunito Black" pitchFamily="2" charset="0"/>
              </a:rPr>
              <a:t>A. Radio một câu hát</a:t>
            </a:r>
            <a:endParaRPr lang="vi-VN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30927" y="2064514"/>
            <a:ext cx="2472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>
                <a:solidFill>
                  <a:srgbClr val="002060"/>
                </a:solidFill>
                <a:latin typeface="Nunito Black" pitchFamily="2" charset="0"/>
              </a:rPr>
              <a:t>B. Radio một tin mới</a:t>
            </a:r>
            <a:endParaRPr lang="vi-VN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302" y="2500852"/>
            <a:ext cx="3163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>
                <a:solidFill>
                  <a:srgbClr val="002060"/>
                </a:solidFill>
                <a:latin typeface="Nunito Black" pitchFamily="2" charset="0"/>
              </a:rPr>
              <a:t>C. Đáp án A và B đều đúng</a:t>
            </a:r>
            <a:endParaRPr lang="vi-VN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05667" y="2508691"/>
            <a:ext cx="6375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latin typeface="Nunito Black" pitchFamily="2" charset="0"/>
              </a:rPr>
              <a:t>Câu 2: </a:t>
            </a:r>
            <a:r>
              <a:rPr lang="en-GB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Tác dụng của việc nghe đài trong bài hát kể đến?</a:t>
            </a:r>
            <a:endParaRPr lang="en-US">
              <a:solidFill>
                <a:schemeClr val="accent6">
                  <a:lumMod val="75000"/>
                </a:schemeClr>
              </a:solidFill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6A273E-6D91-CB75-F6E7-0566EB84EDED}"/>
              </a:ext>
            </a:extLst>
          </p:cNvPr>
          <p:cNvSpPr txBox="1"/>
          <p:nvPr/>
        </p:nvSpPr>
        <p:spPr>
          <a:xfrm>
            <a:off x="4618679" y="2989712"/>
            <a:ext cx="44746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2060"/>
                </a:solidFill>
                <a:latin typeface="Nunito Black" pitchFamily="2" charset="0"/>
              </a:rPr>
              <a:t>Cụ già lắng nghe đài</a:t>
            </a:r>
            <a:endParaRPr lang="vi-VN" sz="200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6A273E-6D91-CB75-F6E7-0566EB84EDED}"/>
              </a:ext>
            </a:extLst>
          </p:cNvPr>
          <p:cNvSpPr txBox="1"/>
          <p:nvPr/>
        </p:nvSpPr>
        <p:spPr>
          <a:xfrm>
            <a:off x="4618679" y="3363561"/>
            <a:ext cx="40305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2060"/>
                </a:solidFill>
                <a:latin typeface="Nunito Black" pitchFamily="2" charset="0"/>
              </a:rPr>
              <a:t>Thằng bé nghe đài</a:t>
            </a:r>
            <a:endParaRPr lang="vi-VN" sz="200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6A273E-6D91-CB75-F6E7-0566EB84EDED}"/>
              </a:ext>
            </a:extLst>
          </p:cNvPr>
          <p:cNvSpPr txBox="1"/>
          <p:nvPr/>
        </p:nvSpPr>
        <p:spPr>
          <a:xfrm>
            <a:off x="4610347" y="3737410"/>
            <a:ext cx="52714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2060"/>
                </a:solidFill>
                <a:latin typeface="Nunito Black" pitchFamily="2" charset="0"/>
              </a:rPr>
              <a:t>Người thành phố nghe đài</a:t>
            </a:r>
            <a:endParaRPr lang="vi-VN" sz="200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6A273E-6D91-CB75-F6E7-0566EB84EDED}"/>
              </a:ext>
            </a:extLst>
          </p:cNvPr>
          <p:cNvSpPr txBox="1"/>
          <p:nvPr/>
        </p:nvSpPr>
        <p:spPr>
          <a:xfrm>
            <a:off x="4618679" y="4173789"/>
            <a:ext cx="50494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2060"/>
                </a:solidFill>
                <a:latin typeface="Nunito Black" pitchFamily="2" charset="0"/>
              </a:rPr>
              <a:t>Người đi xe nghe đài</a:t>
            </a:r>
            <a:endParaRPr lang="vi-VN" sz="200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6A273E-6D91-CB75-F6E7-0566EB84EDED}"/>
              </a:ext>
            </a:extLst>
          </p:cNvPr>
          <p:cNvSpPr txBox="1"/>
          <p:nvPr/>
        </p:nvSpPr>
        <p:spPr>
          <a:xfrm>
            <a:off x="4618679" y="4592987"/>
            <a:ext cx="36663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2060"/>
                </a:solidFill>
                <a:latin typeface="Nunito Black" pitchFamily="2" charset="0"/>
              </a:rPr>
              <a:t>Người xa quê nghe đài</a:t>
            </a:r>
            <a:endParaRPr lang="vi-VN" sz="200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6A273E-6D91-CB75-F6E7-0566EB84EDED}"/>
              </a:ext>
            </a:extLst>
          </p:cNvPr>
          <p:cNvSpPr txBox="1"/>
          <p:nvPr/>
        </p:nvSpPr>
        <p:spPr>
          <a:xfrm>
            <a:off x="8405325" y="2989712"/>
            <a:ext cx="44746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GB" sz="2000">
                <a:solidFill>
                  <a:srgbClr val="FF0000"/>
                </a:solidFill>
                <a:latin typeface="Nunito Black" pitchFamily="2" charset="0"/>
              </a:rPr>
              <a:t>-Bớt tuổi già</a:t>
            </a:r>
            <a:endParaRPr lang="vi-VN" sz="20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6A273E-6D91-CB75-F6E7-0566EB84EDED}"/>
              </a:ext>
            </a:extLst>
          </p:cNvPr>
          <p:cNvSpPr txBox="1"/>
          <p:nvPr/>
        </p:nvSpPr>
        <p:spPr>
          <a:xfrm>
            <a:off x="8492212" y="3337300"/>
            <a:ext cx="44746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>
                <a:solidFill>
                  <a:srgbClr val="FF0000"/>
                </a:solidFill>
                <a:latin typeface="Nunito Black" pitchFamily="2" charset="0"/>
              </a:rPr>
              <a:t>-Hát vang trời</a:t>
            </a:r>
            <a:endParaRPr lang="vi-VN" sz="20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6A273E-6D91-CB75-F6E7-0566EB84EDED}"/>
              </a:ext>
            </a:extLst>
          </p:cNvPr>
          <p:cNvSpPr txBox="1"/>
          <p:nvPr/>
        </p:nvSpPr>
        <p:spPr>
          <a:xfrm>
            <a:off x="8492212" y="3789931"/>
            <a:ext cx="44746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>
                <a:solidFill>
                  <a:srgbClr val="FF0000"/>
                </a:solidFill>
                <a:latin typeface="Nunito Black" pitchFamily="2" charset="0"/>
              </a:rPr>
              <a:t>-Bớt lo âu</a:t>
            </a:r>
            <a:endParaRPr lang="vi-VN" sz="20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6A273E-6D91-CB75-F6E7-0566EB84EDED}"/>
              </a:ext>
            </a:extLst>
          </p:cNvPr>
          <p:cNvSpPr txBox="1"/>
          <p:nvPr/>
        </p:nvSpPr>
        <p:spPr>
          <a:xfrm>
            <a:off x="8405325" y="4192877"/>
            <a:ext cx="44746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GB" sz="2000">
                <a:solidFill>
                  <a:srgbClr val="FF0000"/>
                </a:solidFill>
                <a:latin typeface="Nunito Black" pitchFamily="2" charset="0"/>
              </a:rPr>
              <a:t>-Thấy đường gần hơn</a:t>
            </a:r>
            <a:endParaRPr lang="vi-VN" sz="20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6A273E-6D91-CB75-F6E7-0566EB84EDED}"/>
              </a:ext>
            </a:extLst>
          </p:cNvPr>
          <p:cNvSpPr txBox="1"/>
          <p:nvPr/>
        </p:nvSpPr>
        <p:spPr>
          <a:xfrm>
            <a:off x="8405325" y="4630897"/>
            <a:ext cx="44746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>
                <a:solidFill>
                  <a:srgbClr val="FF0000"/>
                </a:solidFill>
                <a:latin typeface="Nunito Black" pitchFamily="2" charset="0"/>
              </a:rPr>
              <a:t> -Biết tin tức quê nhà</a:t>
            </a:r>
            <a:endParaRPr lang="vi-VN" sz="20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350385" y="2411834"/>
            <a:ext cx="425582" cy="5033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207534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ải ngay bộ hình nền Powerpoint đẹp, chuyên nghiệp - QuanTriMang.com">
            <a:extLst>
              <a:ext uri="{FF2B5EF4-FFF2-40B4-BE49-F238E27FC236}">
                <a16:creationId xmlns:a16="http://schemas.microsoft.com/office/drawing/2014/main" id="{7DE38D32-1BD4-5E3F-3413-2B577B7E6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" y="-1677525"/>
            <a:ext cx="12192000" cy="853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80336DF7-661B-26FF-8C21-7F56DEB3527A}"/>
              </a:ext>
            </a:extLst>
          </p:cNvPr>
          <p:cNvSpPr/>
          <p:nvPr/>
        </p:nvSpPr>
        <p:spPr>
          <a:xfrm rot="153370">
            <a:off x="163809" y="-693735"/>
            <a:ext cx="11693442" cy="7606799"/>
          </a:xfrm>
          <a:prstGeom prst="cloudCallout">
            <a:avLst>
              <a:gd name="adj1" fmla="val -17457"/>
              <a:gd name="adj2" fmla="val 127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DD475F-7CA9-79F8-E94D-41764FF2E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55" b="95636" l="2924" r="89474">
                        <a14:foregroundMark x1="18129" y1="22182" x2="16959" y2="60364"/>
                        <a14:foregroundMark x1="15497" y1="61818" x2="15205" y2="81091"/>
                        <a14:foregroundMark x1="15205" y1="81091" x2="15205" y2="81091"/>
                        <a14:foregroundMark x1="5848" y1="44000" x2="12573" y2="37818"/>
                        <a14:foregroundMark x1="6433" y1="44364" x2="2924" y2="46182"/>
                        <a14:foregroundMark x1="28655" y1="46182" x2="36550" y2="54182"/>
                        <a14:foregroundMark x1="42105" y1="51273" x2="45614" y2="67273"/>
                        <a14:foregroundMark x1="40936" y1="55636" x2="41228" y2="66182"/>
                        <a14:foregroundMark x1="39474" y1="75636" x2="33041" y2="95273"/>
                        <a14:foregroundMark x1="33041" y1="95273" x2="33041" y2="95636"/>
                        <a14:foregroundMark x1="29825" y1="86545" x2="35380" y2="93091"/>
                        <a14:foregroundMark x1="51754" y1="92727" x2="54678" y2="88364"/>
                        <a14:foregroundMark x1="48246" y1="75636" x2="54971" y2="89818"/>
                        <a14:foregroundMark x1="41228" y1="53818" x2="35673" y2="53818"/>
                        <a14:foregroundMark x1="18129" y1="15273" x2="25439" y2="2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9956" y="4287520"/>
            <a:ext cx="3258005" cy="26197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6E450C-0B9B-702D-5717-67E739220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55" b="95636" l="2924" r="89474">
                        <a14:foregroundMark x1="18129" y1="22182" x2="16959" y2="60364"/>
                        <a14:foregroundMark x1="15497" y1="61818" x2="15205" y2="81091"/>
                        <a14:foregroundMark x1="15205" y1="81091" x2="15205" y2="81091"/>
                        <a14:foregroundMark x1="5848" y1="44000" x2="12573" y2="37818"/>
                        <a14:foregroundMark x1="6433" y1="44364" x2="2924" y2="46182"/>
                        <a14:foregroundMark x1="28655" y1="46182" x2="36550" y2="54182"/>
                        <a14:foregroundMark x1="42105" y1="51273" x2="45614" y2="67273"/>
                        <a14:foregroundMark x1="40936" y1="55636" x2="41228" y2="66182"/>
                        <a14:foregroundMark x1="39474" y1="75636" x2="33041" y2="95273"/>
                        <a14:foregroundMark x1="33041" y1="95273" x2="33041" y2="95636"/>
                        <a14:foregroundMark x1="29825" y1="86545" x2="35380" y2="93091"/>
                        <a14:foregroundMark x1="51754" y1="92727" x2="54678" y2="88364"/>
                        <a14:foregroundMark x1="48246" y1="75636" x2="54971" y2="89818"/>
                        <a14:foregroundMark x1="41228" y1="53818" x2="35673" y2="53818"/>
                        <a14:foregroundMark x1="18129" y1="15273" x2="25439" y2="2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25120" y="4653280"/>
            <a:ext cx="3711753" cy="225398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E1FCC18-9EB4-43F5-968A-5F6C672984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0939" y="640227"/>
            <a:ext cx="11056075" cy="22070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8800" b="1">
                <a:solidFill>
                  <a:srgbClr val="FF3300"/>
                </a:solidFill>
                <a:latin typeface="Gluten" pitchFamily="2" charset="0"/>
              </a:rPr>
              <a:t>    </a:t>
            </a:r>
            <a:r>
              <a:rPr lang="en-US" sz="8800" b="1">
                <a:solidFill>
                  <a:srgbClr val="00CC00"/>
                </a:solidFill>
                <a:latin typeface="Gluten" pitchFamily="2" charset="0"/>
              </a:rPr>
              <a:t>Tạm biệt và hẹn </a:t>
            </a:r>
            <a:r>
              <a:rPr lang="en-US" sz="9600" b="1">
                <a:solidFill>
                  <a:srgbClr val="00CC00"/>
                </a:solidFill>
                <a:latin typeface="Gluten" pitchFamily="2" charset="0"/>
              </a:rPr>
              <a:t>gặp </a:t>
            </a:r>
            <a:r>
              <a:rPr lang="en-US" sz="9600" b="1" dirty="0" err="1">
                <a:solidFill>
                  <a:srgbClr val="00CC00"/>
                </a:solidFill>
                <a:latin typeface="Gluten" pitchFamily="2" charset="0"/>
              </a:rPr>
              <a:t>lại</a:t>
            </a:r>
            <a:r>
              <a:rPr lang="en-US" sz="9600" b="1" dirty="0">
                <a:solidFill>
                  <a:srgbClr val="00CC00"/>
                </a:solidFill>
                <a:latin typeface="Gluten" pitchFamily="2" charset="0"/>
              </a:rPr>
              <a:t> </a:t>
            </a:r>
            <a:r>
              <a:rPr lang="en-US" sz="9600" b="1" dirty="0" err="1">
                <a:solidFill>
                  <a:srgbClr val="00CC00"/>
                </a:solidFill>
                <a:latin typeface="Gluten" pitchFamily="2" charset="0"/>
              </a:rPr>
              <a:t>các</a:t>
            </a:r>
            <a:r>
              <a:rPr lang="en-US" sz="9600" b="1" dirty="0">
                <a:solidFill>
                  <a:srgbClr val="00CC00"/>
                </a:solidFill>
                <a:latin typeface="Gluten" pitchFamily="2" charset="0"/>
              </a:rPr>
              <a:t> </a:t>
            </a:r>
            <a:r>
              <a:rPr lang="en-US" sz="9600" b="1" dirty="0" err="1">
                <a:solidFill>
                  <a:srgbClr val="00CC00"/>
                </a:solidFill>
                <a:latin typeface="Gluten" pitchFamily="2" charset="0"/>
              </a:rPr>
              <a:t>em</a:t>
            </a:r>
            <a:endParaRPr lang="en-US" sz="9600" b="1" dirty="0">
              <a:solidFill>
                <a:srgbClr val="00CC00"/>
              </a:solidFill>
              <a:latin typeface="Glute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1436" y="2606032"/>
            <a:ext cx="5084505" cy="33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64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63" y="1141074"/>
            <a:ext cx="9476473" cy="45758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C6725BF-8AEC-F958-2986-C3EA924C28F7}"/>
              </a:ext>
            </a:extLst>
          </p:cNvPr>
          <p:cNvSpPr txBox="1">
            <a:spLocks/>
          </p:cNvSpPr>
          <p:nvPr/>
        </p:nvSpPr>
        <p:spPr>
          <a:xfrm>
            <a:off x="775235" y="1145680"/>
            <a:ext cx="9955273" cy="478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2800" b="1" i="1">
              <a:solidFill>
                <a:schemeClr val="accent2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6" name="[ Văn Hóng ] MC VOV Giao Thông 91Mhz - Những người có tiếng không hình - MC silent on air radio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95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3797" y="1141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7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784745" y="-1868"/>
            <a:ext cx="3429486" cy="3530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39848"/>
            <a:ext cx="3709358" cy="3818152"/>
          </a:xfrm>
          <a:prstGeom prst="rect">
            <a:avLst/>
          </a:prstGeom>
        </p:spPr>
      </p:pic>
      <p:grpSp>
        <p:nvGrpSpPr>
          <p:cNvPr id="10" name="Group 5">
            <a:extLst>
              <a:ext uri="{FF2B5EF4-FFF2-40B4-BE49-F238E27FC236}">
                <a16:creationId xmlns:a16="http://schemas.microsoft.com/office/drawing/2014/main" id="{4D59A152-B746-CC92-3E71-46DEA5BBC3C3}"/>
              </a:ext>
            </a:extLst>
          </p:cNvPr>
          <p:cNvGrpSpPr>
            <a:grpSpLocks noChangeAspect="1"/>
          </p:cNvGrpSpPr>
          <p:nvPr/>
        </p:nvGrpSpPr>
        <p:grpSpPr>
          <a:xfrm>
            <a:off x="10876114" y="62144"/>
            <a:ext cx="1260633" cy="1260629"/>
            <a:chOff x="0" y="0"/>
            <a:chExt cx="6350000" cy="6349975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43A1E747-37CE-B0F8-B1AF-5EDAB56DF794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FD77CF66-8D9C-197D-B180-C285F6227973}"/>
              </a:ext>
            </a:extLst>
          </p:cNvPr>
          <p:cNvSpPr txBox="1">
            <a:spLocks/>
          </p:cNvSpPr>
          <p:nvPr/>
        </p:nvSpPr>
        <p:spPr>
          <a:xfrm>
            <a:off x="-403709" y="179629"/>
            <a:ext cx="12414066" cy="4199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rgbClr val="FF0000"/>
                </a:solidFill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 </a:t>
            </a:r>
            <a:r>
              <a:rPr lang="en-US" sz="4500" b="1" dirty="0" err="1">
                <a:solidFill>
                  <a:srgbClr val="FF0000"/>
                </a:solidFill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endParaRPr lang="vi-VN" sz="4500" b="1" dirty="0">
              <a:solidFill>
                <a:srgbClr val="FF0000"/>
              </a:solidFill>
              <a:latin typeface="HP001 4 hàng" panose="020B06030503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vi-VN" sz="4800" b="1" kern="0" dirty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algn="ctr"/>
            <a:r>
              <a:rPr lang="en-US" sz="4800" b="1" kern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4800" b="1" kern="0" dirty="0">
                <a:solidFill>
                  <a:srgbClr val="FF0000"/>
                </a:solidFill>
                <a:latin typeface="HP001 4 hàng" panose="020B0603050302020204" pitchFamily="34" charset="0"/>
              </a:rPr>
              <a:t> 4: </a:t>
            </a:r>
            <a:r>
              <a:rPr lang="en-US" sz="4800" b="1" kern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Máy</a:t>
            </a:r>
            <a:r>
              <a:rPr lang="en-US" sz="4800" b="1" kern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thu</a:t>
            </a:r>
            <a:r>
              <a:rPr lang="en-US" sz="4800" b="1" kern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thanh</a:t>
            </a:r>
            <a:r>
              <a:rPr lang="en-US" sz="4500" b="1" dirty="0">
                <a:solidFill>
                  <a:srgbClr val="FF0000"/>
                </a:solidFill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4500" b="1" dirty="0" err="1">
                <a:solidFill>
                  <a:srgbClr val="FF0000"/>
                </a:solidFill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4500" b="1" dirty="0">
                <a:solidFill>
                  <a:srgbClr val="FF0000"/>
                </a:solidFill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2)</a:t>
            </a:r>
            <a:endParaRPr lang="en-US" sz="4800" b="1" kern="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026" name="Picture 2" descr="Hình ảnh Vẽ Tay Phim Hoạt Hình Retro đài Phát Thanh PNG , Âm Nhạc, Hoài  Niệm, Những Năm 80 PNG miễn phí tải tập tin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482" y="3350115"/>
            <a:ext cx="4536875" cy="453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1301" y="2458799"/>
            <a:ext cx="3867573" cy="3471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99" b="98651" l="23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1539" y="3851566"/>
            <a:ext cx="5079104" cy="3387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7483" y="4379109"/>
            <a:ext cx="2478891" cy="247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60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44BE07E-6CC9-E6AF-FCE6-AE626F69E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459" y="1561107"/>
            <a:ext cx="8961120" cy="239268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1500" b="1">
                <a:solidFill>
                  <a:srgbClr val="FF3300"/>
                </a:solidFill>
                <a:latin typeface="Gluten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11897100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1759" y="342696"/>
            <a:ext cx="1016078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>
                <a:solidFill>
                  <a:srgbClr val="0070C0"/>
                </a:solidFill>
                <a:latin typeface="Nunito Black" pitchFamily="2" charset="0"/>
              </a:rPr>
              <a:t>2. MỐI QUAN HỆ GIỮA ĐÀI PHÁT THANH VÀ MÁY THU THANH</a:t>
            </a:r>
            <a:endParaRPr lang="en-US" sz="25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81C3C8-CE56-4203-A5C3-B82CBB7A6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962" y="717324"/>
            <a:ext cx="4449335" cy="5470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0BD128-BF1D-4884-98D7-8477E5BB6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759" y="1015693"/>
            <a:ext cx="3255527" cy="4021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6084869" y="5949706"/>
            <a:ext cx="1111780" cy="4770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500"/>
              <a:t>Hình 2</a:t>
            </a:r>
          </a:p>
        </p:txBody>
      </p:sp>
    </p:spTree>
    <p:extLst>
      <p:ext uri="{BB962C8B-B14F-4D97-AF65-F5344CB8AC3E}">
        <p14:creationId xmlns:p14="http://schemas.microsoft.com/office/powerpoint/2010/main" val="70678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195" y="170673"/>
            <a:ext cx="1110111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b="1">
                <a:solidFill>
                  <a:srgbClr val="002060"/>
                </a:solidFill>
                <a:latin typeface="Bahnschrift" panose="020B0502040204020203" pitchFamily="34" charset="0"/>
              </a:rPr>
              <a:t>? Em hãy tìm đúng vai trò của đài phát thanh, máy thu thanh và xếp vào bảng.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04" y="2428408"/>
            <a:ext cx="11482465" cy="34627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704" y="809386"/>
            <a:ext cx="3988366" cy="5737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8065" y="764001"/>
            <a:ext cx="3950845" cy="584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704" y="1629007"/>
            <a:ext cx="3988366" cy="5535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8065" y="1578769"/>
            <a:ext cx="3950845" cy="58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4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195" y="170673"/>
            <a:ext cx="1110111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b="1">
                <a:solidFill>
                  <a:srgbClr val="002060"/>
                </a:solidFill>
                <a:latin typeface="Bahnschrift" panose="020B0502040204020203" pitchFamily="34" charset="0"/>
              </a:rPr>
              <a:t>? Em hãy tìm đúng vai trò của đài phát thanh, máy thu thanh và xếp vào bảng.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04" y="2428408"/>
            <a:ext cx="11482465" cy="34627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704" y="809386"/>
            <a:ext cx="3988366" cy="5737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8065" y="764001"/>
            <a:ext cx="3950845" cy="584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704" y="1629007"/>
            <a:ext cx="3988366" cy="5535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8065" y="1578769"/>
            <a:ext cx="3950845" cy="58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6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859 0.0088 L 0.01719 0.548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2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6.25E-7 2.22222E-6 L 0.48685 0.430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36" y="2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365 -0.0088 L 0.08463 0.6458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4" y="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495 0.01319 L -0.38255 0.529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2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A36856-CC18-35C8-8C48-E3ECAFEEF2C0}"/>
              </a:ext>
            </a:extLst>
          </p:cNvPr>
          <p:cNvSpPr/>
          <p:nvPr/>
        </p:nvSpPr>
        <p:spPr>
          <a:xfrm>
            <a:off x="1109654" y="562694"/>
            <a:ext cx="1053105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>
                <a:solidFill>
                  <a:srgbClr val="0070C0"/>
                </a:solidFill>
                <a:latin typeface="Nunito Black" pitchFamily="2" charset="0"/>
              </a:rPr>
              <a:t>2. MỐI QUAN HỆ GIỮA ĐÀI PHÁT THANH VÀ MÁY THU THANH</a:t>
            </a:r>
            <a:endParaRPr lang="en-US" sz="2500" dirty="0">
              <a:solidFill>
                <a:srgbClr val="0070C0"/>
              </a:solidFill>
              <a:latin typeface="Nunito Black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409195D-D8A0-54E3-CB97-B54C0A6252AA}"/>
              </a:ext>
            </a:extLst>
          </p:cNvPr>
          <p:cNvGrpSpPr/>
          <p:nvPr/>
        </p:nvGrpSpPr>
        <p:grpSpPr>
          <a:xfrm>
            <a:off x="9716493" y="1399429"/>
            <a:ext cx="2401609" cy="1084859"/>
            <a:chOff x="791675" y="5235951"/>
            <a:chExt cx="2918012" cy="1828800"/>
          </a:xfrm>
          <a:solidFill>
            <a:srgbClr val="00B0F0"/>
          </a:solidFill>
        </p:grpSpPr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9C601447-8581-F43E-9EE7-62AA4C7BE914}"/>
                </a:ext>
              </a:extLst>
            </p:cNvPr>
            <p:cNvSpPr/>
            <p:nvPr/>
          </p:nvSpPr>
          <p:spPr>
            <a:xfrm>
              <a:off x="791675" y="5235951"/>
              <a:ext cx="2918012" cy="1828800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245F8D-2545-3C05-788C-AD0D427EC25E}"/>
                </a:ext>
              </a:extLst>
            </p:cNvPr>
            <p:cNvSpPr txBox="1"/>
            <p:nvPr/>
          </p:nvSpPr>
          <p:spPr>
            <a:xfrm>
              <a:off x="1157236" y="5644423"/>
              <a:ext cx="2186890" cy="1011856"/>
            </a:xfrm>
            <a:prstGeom prst="roundRect">
              <a:avLst/>
            </a:prstGeom>
            <a:grpFill/>
            <a:ln w="28575">
              <a:noFill/>
              <a:prstDash val="dash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/>
              <a:r>
                <a:rPr lang="en-US"/>
                <a:t> </a:t>
              </a:r>
              <a:r>
                <a:rPr lang="en-US" sz="2400" b="1">
                  <a:latin typeface="Nunito Black" panose="020B0604020202020204" charset="0"/>
                </a:rPr>
                <a:t>Thảo luận nhóm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20B060402020202020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AE8A450-DA37-A36D-C042-BF72A13D5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14" b="99128" l="4508" r="98164">
                        <a14:foregroundMark x1="72120" y1="50000" x2="86811" y2="54070"/>
                        <a14:foregroundMark x1="92321" y1="50436" x2="95159" y2="55959"/>
                        <a14:foregroundMark x1="81636" y1="79215" x2="81970" y2="89680"/>
                        <a14:foregroundMark x1="81970" y1="89680" x2="81970" y2="89680"/>
                        <a14:foregroundMark x1="71619" y1="81250" x2="72454" y2="91570"/>
                        <a14:foregroundMark x1="72454" y1="91570" x2="72454" y2="91570"/>
                        <a14:foregroundMark x1="70785" y1="93605" x2="73790" y2="99128"/>
                        <a14:foregroundMark x1="95159" y1="92151" x2="98164" y2="95930"/>
                        <a14:foregroundMark x1="9015" y1="87355" x2="4841" y2="94913"/>
                        <a14:foregroundMark x1="4841" y1="94913" x2="6511" y2="96948"/>
                        <a14:foregroundMark x1="33222" y1="21512" x2="41068" y2="23983"/>
                        <a14:foregroundMark x1="41068" y1="23983" x2="41068" y2="23983"/>
                        <a14:foregroundMark x1="39900" y1="15116" x2="45075" y2="22238"/>
                        <a14:foregroundMark x1="49917" y1="12645" x2="51085" y2="25581"/>
                        <a14:foregroundMark x1="60434" y1="14680" x2="56260" y2="21802"/>
                        <a14:foregroundMark x1="56260" y1="21802" x2="56260" y2="21802"/>
                        <a14:foregroundMark x1="69616" y1="22238" x2="58932" y2="26890"/>
                        <a14:foregroundMark x1="53756" y1="25581" x2="53255" y2="26163"/>
                        <a14:foregroundMark x1="56761" y1="28052" x2="54424" y2="29360"/>
                        <a14:foregroundMark x1="45409" y1="27616" x2="47412" y2="28488"/>
                        <a14:foregroundMark x1="40568" y1="5959" x2="60267" y2="7122"/>
                        <a14:foregroundMark x1="60267" y1="7122" x2="63272" y2="6831"/>
                        <a14:foregroundMark x1="42070" y1="7994" x2="53756" y2="7703"/>
                        <a14:foregroundMark x1="53756" y1="7703" x2="62604" y2="8140"/>
                        <a14:foregroundMark x1="40401" y1="5814" x2="54090" y2="6250"/>
                        <a14:foregroundMark x1="54090" y1="6250" x2="60434" y2="58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9454" y="1471976"/>
            <a:ext cx="2085857" cy="239577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718D74B-12FE-F06F-7A26-DFBB42C45159}"/>
              </a:ext>
            </a:extLst>
          </p:cNvPr>
          <p:cNvSpPr/>
          <p:nvPr/>
        </p:nvSpPr>
        <p:spPr>
          <a:xfrm>
            <a:off x="980938" y="991786"/>
            <a:ext cx="116858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Nunito Black" pitchFamily="2" charset="0"/>
              </a:rPr>
              <a:t>  </a:t>
            </a:r>
            <a:r>
              <a:rPr lang="en-US" sz="2700">
                <a:solidFill>
                  <a:srgbClr val="00B050"/>
                </a:solidFill>
                <a:latin typeface="Nunito Black" pitchFamily="2" charset="0"/>
              </a:rPr>
              <a:t>Em hãy quan sát Hình 2, tìm từ thích hợp và </a:t>
            </a:r>
          </a:p>
          <a:p>
            <a:r>
              <a:rPr lang="en-US" sz="2700">
                <a:solidFill>
                  <a:srgbClr val="00B050"/>
                </a:solidFill>
                <a:latin typeface="Nunito Black" pitchFamily="2" charset="0"/>
              </a:rPr>
              <a:t>hoàn thiện câu dưới đây để </a:t>
            </a:r>
            <a:r>
              <a:rPr lang="vi-VN" sz="2700">
                <a:solidFill>
                  <a:srgbClr val="00B050"/>
                </a:solidFill>
                <a:latin typeface="Nunito Black" pitchFamily="2" charset="0"/>
              </a:rPr>
              <a:t>dưới đây để thể hiện </a:t>
            </a:r>
            <a:endParaRPr lang="en-US" sz="2700">
              <a:solidFill>
                <a:srgbClr val="00B050"/>
              </a:solidFill>
              <a:latin typeface="Nunito Black" pitchFamily="2" charset="0"/>
            </a:endParaRPr>
          </a:p>
          <a:p>
            <a:r>
              <a:rPr lang="vi-VN" sz="2700">
                <a:solidFill>
                  <a:srgbClr val="00B050"/>
                </a:solidFill>
                <a:latin typeface="Nunito Black" pitchFamily="2" charset="0"/>
              </a:rPr>
              <a:t>mối quan hệ giữa máy thu thanh và đài phát thanh</a:t>
            </a:r>
            <a:r>
              <a:rPr lang="vi-VN" sz="2800">
                <a:solidFill>
                  <a:srgbClr val="00B050"/>
                </a:solidFill>
                <a:latin typeface="Nunito Black" pitchFamily="2" charset="0"/>
              </a:rPr>
              <a:t>.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81C3C8-CE56-4203-A5C3-B82CBB7A6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3204" y="2185920"/>
            <a:ext cx="3653530" cy="4492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0BD128-BF1D-4884-98D7-8477E5BB69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1" y="2484288"/>
            <a:ext cx="2673246" cy="3301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5319000" y="6295868"/>
            <a:ext cx="1111780" cy="4770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500"/>
              <a:t>Hình 2</a:t>
            </a:r>
          </a:p>
        </p:txBody>
      </p:sp>
    </p:spTree>
    <p:extLst>
      <p:ext uri="{BB962C8B-B14F-4D97-AF65-F5344CB8AC3E}">
        <p14:creationId xmlns:p14="http://schemas.microsoft.com/office/powerpoint/2010/main" val="3464714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3326</TotalTime>
  <Words>636</Words>
  <Application>Microsoft Office PowerPoint</Application>
  <PresentationFormat>Widescreen</PresentationFormat>
  <Paragraphs>86</Paragraphs>
  <Slides>23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Gill Sans MT</vt:lpstr>
      <vt:lpstr>Arial</vt:lpstr>
      <vt:lpstr>Calibri Light</vt:lpstr>
      <vt:lpstr>HP001 4 hàng</vt:lpstr>
      <vt:lpstr>Nunito Black</vt:lpstr>
      <vt:lpstr>Calibri</vt:lpstr>
      <vt:lpstr>Barlow Condensed Black</vt:lpstr>
      <vt:lpstr>Gluten</vt:lpstr>
      <vt:lpstr>Times New Roman</vt:lpstr>
      <vt:lpstr>Bahnschrift</vt:lpstr>
      <vt:lpstr>UTM Showcard</vt:lpstr>
      <vt:lpstr>Office Theme</vt:lpstr>
      <vt:lpstr>Trường Tiểu học Nguyễn Đốc Tín</vt:lpstr>
      <vt:lpstr>Khởi động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Vận dụng, trải nghiệm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Lê Thắm</cp:lastModifiedBy>
  <cp:revision>84</cp:revision>
  <dcterms:created xsi:type="dcterms:W3CDTF">2022-07-16T14:12:11Z</dcterms:created>
  <dcterms:modified xsi:type="dcterms:W3CDTF">2025-10-30T08:03:23Z</dcterms:modified>
</cp:coreProperties>
</file>