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427" r:id="rId2"/>
    <p:sldId id="430" r:id="rId3"/>
    <p:sldId id="432" r:id="rId4"/>
    <p:sldId id="455" r:id="rId5"/>
    <p:sldId id="446" r:id="rId6"/>
    <p:sldId id="447" r:id="rId7"/>
    <p:sldId id="448" r:id="rId8"/>
    <p:sldId id="449" r:id="rId9"/>
    <p:sldId id="450" r:id="rId10"/>
    <p:sldId id="451" r:id="rId11"/>
    <p:sldId id="445" r:id="rId12"/>
    <p:sldId id="431"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17550" indent="-26035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437005" indent="-52260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2154555" indent="-78295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873375" indent="-10445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2" d="100"/>
          <a:sy n="52" d="100"/>
        </p:scale>
        <p:origin x="708"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1" hangingPunct="1">
              <a:defRPr sz="1200"/>
            </a:lvl1pPr>
          </a:lstStyle>
          <a:p>
            <a:pPr>
              <a:defRPr/>
            </a:pPr>
            <a:fld id="{51C4FA25-5DD5-485C-BCD2-EF739D2A7194}" type="slidenum">
              <a:rPr lang="en-US" altLang="en-US"/>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1pPr>
    <a:lvl2pPr marL="717550"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2pPr>
    <a:lvl3pPr marL="143700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3pPr>
    <a:lvl4pPr marL="215455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4pPr>
    <a:lvl5pPr marL="2873375" algn="l" rtl="0" eaLnBrk="0" fontAlgn="base" hangingPunct="0">
      <a:spcBef>
        <a:spcPct val="30000"/>
      </a:spcBef>
      <a:spcAft>
        <a:spcPct val="0"/>
      </a:spcAft>
      <a:defRPr sz="1900" kern="1200">
        <a:solidFill>
          <a:schemeClr val="tx1"/>
        </a:solidFill>
        <a:latin typeface="Arial" panose="020B0604020202020204" pitchFamily="34" charset="0"/>
        <a:ea typeface="+mn-ea"/>
        <a:cs typeface="+mn-cs"/>
      </a:defRPr>
    </a:lvl5pPr>
    <a:lvl6pPr marL="3592195" algn="l" defTabSz="1437005" rtl="0" eaLnBrk="1" latinLnBrk="0" hangingPunct="1">
      <a:defRPr sz="1900" kern="1200">
        <a:solidFill>
          <a:schemeClr val="tx1"/>
        </a:solidFill>
        <a:latin typeface="+mn-lt"/>
        <a:ea typeface="+mn-ea"/>
        <a:cs typeface="+mn-cs"/>
      </a:defRPr>
    </a:lvl6pPr>
    <a:lvl7pPr marL="4310380" algn="l" defTabSz="1437005" rtl="0" eaLnBrk="1" latinLnBrk="0" hangingPunct="1">
      <a:defRPr sz="1900" kern="1200">
        <a:solidFill>
          <a:schemeClr val="tx1"/>
        </a:solidFill>
        <a:latin typeface="+mn-lt"/>
        <a:ea typeface="+mn-ea"/>
        <a:cs typeface="+mn-cs"/>
      </a:defRPr>
    </a:lvl7pPr>
    <a:lvl8pPr marL="5029200" algn="l" defTabSz="1437005" rtl="0" eaLnBrk="1" latinLnBrk="0" hangingPunct="1">
      <a:defRPr sz="1900" kern="1200">
        <a:solidFill>
          <a:schemeClr val="tx1"/>
        </a:solidFill>
        <a:latin typeface="+mn-lt"/>
        <a:ea typeface="+mn-ea"/>
        <a:cs typeface="+mn-cs"/>
      </a:defRPr>
    </a:lvl8pPr>
    <a:lvl9pPr marL="5747385" algn="l" defTabSz="1437005"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185" indent="0" algn="ctr">
              <a:buNone/>
              <a:defRPr/>
            </a:lvl2pPr>
            <a:lvl3pPr marL="1437005" indent="0" algn="ctr">
              <a:buNone/>
              <a:defRPr/>
            </a:lvl3pPr>
            <a:lvl4pPr marL="2155190" indent="0" algn="ctr">
              <a:buNone/>
              <a:defRPr/>
            </a:lvl4pPr>
            <a:lvl5pPr marL="2874010" indent="0" algn="ctr">
              <a:buNone/>
              <a:defRPr/>
            </a:lvl5pPr>
            <a:lvl6pPr marL="3592195" indent="0" algn="ctr">
              <a:buNone/>
              <a:defRPr/>
            </a:lvl6pPr>
            <a:lvl7pPr marL="4310380" indent="0" algn="ctr">
              <a:buNone/>
              <a:defRPr/>
            </a:lvl7pPr>
            <a:lvl8pPr marL="5029200" indent="0" algn="ctr">
              <a:buNone/>
              <a:defRPr/>
            </a:lvl8pPr>
            <a:lvl9pPr marL="5747385"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B01423-D198-4896-B996-AF6CD71AA32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9D28DD1-89CB-4A9B-8160-1008CEEB8C29}"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4A9502-423E-4957-ACD4-EFEAFA456813}"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100BA3F-51CF-473C-BBC7-9F80CB3FD932}"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185" indent="0">
              <a:buNone/>
              <a:defRPr sz="2800"/>
            </a:lvl2pPr>
            <a:lvl3pPr marL="1437005" indent="0">
              <a:buNone/>
              <a:defRPr sz="2500"/>
            </a:lvl3pPr>
            <a:lvl4pPr marL="2155190" indent="0">
              <a:buNone/>
              <a:defRPr sz="2200"/>
            </a:lvl4pPr>
            <a:lvl5pPr marL="2874010" indent="0">
              <a:buNone/>
              <a:defRPr sz="2200"/>
            </a:lvl5pPr>
            <a:lvl6pPr marL="3592195" indent="0">
              <a:buNone/>
              <a:defRPr sz="2200"/>
            </a:lvl6pPr>
            <a:lvl7pPr marL="4310380" indent="0">
              <a:buNone/>
              <a:defRPr sz="2200"/>
            </a:lvl7pPr>
            <a:lvl8pPr marL="5029200" indent="0">
              <a:buNone/>
              <a:defRPr sz="2200"/>
            </a:lvl8pPr>
            <a:lvl9pPr marL="5747385" indent="0">
              <a:buNone/>
              <a:defRPr sz="22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5E9DFC9-E0D6-4E70-95EC-EE956DA6257B}"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EE0E17-1536-48C6-87E3-A861F0C00F04}"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185" indent="0">
              <a:buNone/>
              <a:defRPr sz="3100" b="1"/>
            </a:lvl2pPr>
            <a:lvl3pPr marL="1437005" indent="0">
              <a:buNone/>
              <a:defRPr sz="2800" b="1"/>
            </a:lvl3pPr>
            <a:lvl4pPr marL="2155190" indent="0">
              <a:buNone/>
              <a:defRPr sz="2500" b="1"/>
            </a:lvl4pPr>
            <a:lvl5pPr marL="2874010" indent="0">
              <a:buNone/>
              <a:defRPr sz="2500" b="1"/>
            </a:lvl5pPr>
            <a:lvl6pPr marL="3592195" indent="0">
              <a:buNone/>
              <a:defRPr sz="2500" b="1"/>
            </a:lvl6pPr>
            <a:lvl7pPr marL="4310380" indent="0">
              <a:buNone/>
              <a:defRPr sz="2500" b="1"/>
            </a:lvl7pPr>
            <a:lvl8pPr marL="5029200" indent="0">
              <a:buNone/>
              <a:defRPr sz="2500" b="1"/>
            </a:lvl8pPr>
            <a:lvl9pPr marL="5747385"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830A47B-B3AA-4408-B89E-78641CC5715A}"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8D8FA65-B14B-4883-88C7-F7A3A55E9A2F}"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8BE4F5-A3A4-4A0F-A638-D990D725B4C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99C05A-73D7-488D-87AE-9FA1D515BA90}"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185" indent="0">
              <a:buNone/>
              <a:defRPr sz="4400"/>
            </a:lvl2pPr>
            <a:lvl3pPr marL="1437005" indent="0">
              <a:buNone/>
              <a:defRPr sz="3800"/>
            </a:lvl3pPr>
            <a:lvl4pPr marL="2155190" indent="0">
              <a:buNone/>
              <a:defRPr sz="3100"/>
            </a:lvl4pPr>
            <a:lvl5pPr marL="2874010" indent="0">
              <a:buNone/>
              <a:defRPr sz="3100"/>
            </a:lvl5pPr>
            <a:lvl6pPr marL="3592195" indent="0">
              <a:buNone/>
              <a:defRPr sz="3100"/>
            </a:lvl6pPr>
            <a:lvl7pPr marL="4310380" indent="0">
              <a:buNone/>
              <a:defRPr sz="3100"/>
            </a:lvl7pPr>
            <a:lvl8pPr marL="5029200" indent="0">
              <a:buNone/>
              <a:defRPr sz="3100"/>
            </a:lvl8pPr>
            <a:lvl9pPr marL="5747385"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185" indent="0">
              <a:buNone/>
              <a:defRPr sz="1900"/>
            </a:lvl2pPr>
            <a:lvl3pPr marL="1437005" indent="0">
              <a:buNone/>
              <a:defRPr sz="1600"/>
            </a:lvl3pPr>
            <a:lvl4pPr marL="2155190" indent="0">
              <a:buNone/>
              <a:defRPr sz="1400"/>
            </a:lvl4pPr>
            <a:lvl5pPr marL="2874010" indent="0">
              <a:buNone/>
              <a:defRPr sz="1400"/>
            </a:lvl5pPr>
            <a:lvl6pPr marL="3592195" indent="0">
              <a:buNone/>
              <a:defRPr sz="1400"/>
            </a:lvl6pPr>
            <a:lvl7pPr marL="4310380" indent="0">
              <a:buNone/>
              <a:defRPr sz="1400"/>
            </a:lvl7pPr>
            <a:lvl8pPr marL="5029200" indent="0">
              <a:buNone/>
              <a:defRPr sz="1400"/>
            </a:lvl8pPr>
            <a:lvl9pPr marL="5747385" indent="0">
              <a:buNone/>
              <a:defRPr sz="14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2090DF4-68DF-4AAF-98F9-EB3836BAB8B4}"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eaLnBrk="1" hangingPunct="1">
              <a:defRPr sz="22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ctr" eaLnBrk="1" hangingPunct="1">
              <a:defRPr sz="22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lstStyle>
            <a:lvl1pPr algn="r" eaLnBrk="1" hangingPunct="1">
              <a:defRPr sz="2200"/>
            </a:lvl1pPr>
          </a:lstStyle>
          <a:p>
            <a:pPr>
              <a:defRPr/>
            </a:pPr>
            <a:fld id="{F4264759-E7CE-4A8C-955C-20DA2A50E45F}"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panose="020B0604020202020204" pitchFamily="34" charset="0"/>
        </a:defRPr>
      </a:lvl2pPr>
      <a:lvl3pPr algn="ctr" rtl="0" eaLnBrk="0" fontAlgn="base" hangingPunct="0">
        <a:spcBef>
          <a:spcPct val="0"/>
        </a:spcBef>
        <a:spcAft>
          <a:spcPct val="0"/>
        </a:spcAft>
        <a:defRPr sz="6900">
          <a:solidFill>
            <a:schemeClr val="tx2"/>
          </a:solidFill>
          <a:latin typeface="Arial" panose="020B0604020202020204" pitchFamily="34" charset="0"/>
        </a:defRPr>
      </a:lvl3pPr>
      <a:lvl4pPr algn="ctr" rtl="0" eaLnBrk="0" fontAlgn="base" hangingPunct="0">
        <a:spcBef>
          <a:spcPct val="0"/>
        </a:spcBef>
        <a:spcAft>
          <a:spcPct val="0"/>
        </a:spcAft>
        <a:defRPr sz="6900">
          <a:solidFill>
            <a:schemeClr val="tx2"/>
          </a:solidFill>
          <a:latin typeface="Arial" panose="020B0604020202020204" pitchFamily="34" charset="0"/>
        </a:defRPr>
      </a:lvl4pPr>
      <a:lvl5pPr algn="ctr" rtl="0" eaLnBrk="0" fontAlgn="base" hangingPunct="0">
        <a:spcBef>
          <a:spcPct val="0"/>
        </a:spcBef>
        <a:spcAft>
          <a:spcPct val="0"/>
        </a:spcAft>
        <a:defRPr sz="6900">
          <a:solidFill>
            <a:schemeClr val="tx2"/>
          </a:solidFill>
          <a:latin typeface="Arial" panose="020B0604020202020204" pitchFamily="34" charset="0"/>
        </a:defRPr>
      </a:lvl5pPr>
      <a:lvl6pPr marL="718185" algn="ctr" rtl="0" fontAlgn="base">
        <a:spcBef>
          <a:spcPct val="0"/>
        </a:spcBef>
        <a:spcAft>
          <a:spcPct val="0"/>
        </a:spcAft>
        <a:defRPr sz="6900">
          <a:solidFill>
            <a:schemeClr val="tx2"/>
          </a:solidFill>
          <a:latin typeface="Arial" panose="020B0604020202020204" pitchFamily="34" charset="0"/>
        </a:defRPr>
      </a:lvl6pPr>
      <a:lvl7pPr marL="1437005" algn="ctr" rtl="0" fontAlgn="base">
        <a:spcBef>
          <a:spcPct val="0"/>
        </a:spcBef>
        <a:spcAft>
          <a:spcPct val="0"/>
        </a:spcAft>
        <a:defRPr sz="6900">
          <a:solidFill>
            <a:schemeClr val="tx2"/>
          </a:solidFill>
          <a:latin typeface="Arial" panose="020B0604020202020204" pitchFamily="34" charset="0"/>
        </a:defRPr>
      </a:lvl7pPr>
      <a:lvl8pPr marL="2155190" algn="ctr" rtl="0" fontAlgn="base">
        <a:spcBef>
          <a:spcPct val="0"/>
        </a:spcBef>
        <a:spcAft>
          <a:spcPct val="0"/>
        </a:spcAft>
        <a:defRPr sz="6900">
          <a:solidFill>
            <a:schemeClr val="tx2"/>
          </a:solidFill>
          <a:latin typeface="Arial" panose="020B0604020202020204" pitchFamily="34" charset="0"/>
        </a:defRPr>
      </a:lvl8pPr>
      <a:lvl9pPr marL="2874010" algn="ctr" rtl="0" fontAlgn="base">
        <a:spcBef>
          <a:spcPct val="0"/>
        </a:spcBef>
        <a:spcAft>
          <a:spcPct val="0"/>
        </a:spcAft>
        <a:defRPr sz="6900">
          <a:solidFill>
            <a:schemeClr val="tx2"/>
          </a:solidFill>
          <a:latin typeface="Arial" panose="020B0604020202020204" pitchFamily="34" charset="0"/>
        </a:defRPr>
      </a:lvl9pPr>
    </p:titleStyle>
    <p:bodyStyle>
      <a:lvl1pPr marL="538480" indent="-538480" algn="l" rtl="0" eaLnBrk="0" fontAlgn="base" hangingPunct="0">
        <a:spcBef>
          <a:spcPct val="20000"/>
        </a:spcBef>
        <a:spcAft>
          <a:spcPct val="0"/>
        </a:spcAft>
        <a:buChar char="•"/>
        <a:defRPr sz="5000">
          <a:solidFill>
            <a:schemeClr val="tx1"/>
          </a:solidFill>
          <a:latin typeface="+mn-lt"/>
          <a:ea typeface="+mn-ea"/>
          <a:cs typeface="+mn-cs"/>
        </a:defRPr>
      </a:lvl1pPr>
      <a:lvl2pPr marL="1167130" indent="-447675" algn="l" rtl="0" eaLnBrk="0" fontAlgn="base" hangingPunct="0">
        <a:spcBef>
          <a:spcPct val="20000"/>
        </a:spcBef>
        <a:spcAft>
          <a:spcPct val="0"/>
        </a:spcAft>
        <a:buChar char="–"/>
        <a:defRPr sz="4400">
          <a:solidFill>
            <a:schemeClr val="tx1"/>
          </a:solidFill>
          <a:latin typeface="+mn-lt"/>
        </a:defRPr>
      </a:lvl2pPr>
      <a:lvl3pPr marL="1795780" indent="-358775" algn="l" rtl="0" eaLnBrk="0" fontAlgn="base" hangingPunct="0">
        <a:spcBef>
          <a:spcPct val="20000"/>
        </a:spcBef>
        <a:spcAft>
          <a:spcPct val="0"/>
        </a:spcAft>
        <a:buChar char="•"/>
        <a:defRPr sz="3800">
          <a:solidFill>
            <a:schemeClr val="tx1"/>
          </a:solidFill>
          <a:latin typeface="+mn-lt"/>
        </a:defRPr>
      </a:lvl3pPr>
      <a:lvl4pPr marL="2513330"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605" indent="-359410" algn="l" rtl="0" fontAlgn="base">
        <a:spcBef>
          <a:spcPct val="20000"/>
        </a:spcBef>
        <a:spcAft>
          <a:spcPct val="0"/>
        </a:spcAft>
        <a:buChar char="»"/>
        <a:defRPr sz="3100">
          <a:solidFill>
            <a:schemeClr val="tx1"/>
          </a:solidFill>
          <a:latin typeface="+mn-lt"/>
        </a:defRPr>
      </a:lvl6pPr>
      <a:lvl7pPr marL="4669790" indent="-359410" algn="l" rtl="0" fontAlgn="base">
        <a:spcBef>
          <a:spcPct val="20000"/>
        </a:spcBef>
        <a:spcAft>
          <a:spcPct val="0"/>
        </a:spcAft>
        <a:buChar char="»"/>
        <a:defRPr sz="3100">
          <a:solidFill>
            <a:schemeClr val="tx1"/>
          </a:solidFill>
          <a:latin typeface="+mn-lt"/>
        </a:defRPr>
      </a:lvl7pPr>
      <a:lvl8pPr marL="5388610" indent="-359410" algn="l" rtl="0" fontAlgn="base">
        <a:spcBef>
          <a:spcPct val="20000"/>
        </a:spcBef>
        <a:spcAft>
          <a:spcPct val="0"/>
        </a:spcAft>
        <a:buChar char="»"/>
        <a:defRPr sz="3100">
          <a:solidFill>
            <a:schemeClr val="tx1"/>
          </a:solidFill>
          <a:latin typeface="+mn-lt"/>
        </a:defRPr>
      </a:lvl8pPr>
      <a:lvl9pPr marL="6106795" indent="-359410"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7005" rtl="0" eaLnBrk="1" latinLnBrk="0" hangingPunct="1">
        <a:defRPr sz="2800" kern="1200">
          <a:solidFill>
            <a:schemeClr val="tx1"/>
          </a:solidFill>
          <a:latin typeface="+mn-lt"/>
          <a:ea typeface="+mn-ea"/>
          <a:cs typeface="+mn-cs"/>
        </a:defRPr>
      </a:lvl1pPr>
      <a:lvl2pPr marL="718185" algn="l" defTabSz="1437005" rtl="0" eaLnBrk="1" latinLnBrk="0" hangingPunct="1">
        <a:defRPr sz="2800" kern="1200">
          <a:solidFill>
            <a:schemeClr val="tx1"/>
          </a:solidFill>
          <a:latin typeface="+mn-lt"/>
          <a:ea typeface="+mn-ea"/>
          <a:cs typeface="+mn-cs"/>
        </a:defRPr>
      </a:lvl2pPr>
      <a:lvl3pPr marL="1437005" algn="l" defTabSz="1437005" rtl="0" eaLnBrk="1" latinLnBrk="0" hangingPunct="1">
        <a:defRPr sz="2800" kern="1200">
          <a:solidFill>
            <a:schemeClr val="tx1"/>
          </a:solidFill>
          <a:latin typeface="+mn-lt"/>
          <a:ea typeface="+mn-ea"/>
          <a:cs typeface="+mn-cs"/>
        </a:defRPr>
      </a:lvl3pPr>
      <a:lvl4pPr marL="2155190" algn="l" defTabSz="1437005" rtl="0" eaLnBrk="1" latinLnBrk="0" hangingPunct="1">
        <a:defRPr sz="2800" kern="1200">
          <a:solidFill>
            <a:schemeClr val="tx1"/>
          </a:solidFill>
          <a:latin typeface="+mn-lt"/>
          <a:ea typeface="+mn-ea"/>
          <a:cs typeface="+mn-cs"/>
        </a:defRPr>
      </a:lvl4pPr>
      <a:lvl5pPr marL="2874010" algn="l" defTabSz="1437005" rtl="0" eaLnBrk="1" latinLnBrk="0" hangingPunct="1">
        <a:defRPr sz="2800" kern="1200">
          <a:solidFill>
            <a:schemeClr val="tx1"/>
          </a:solidFill>
          <a:latin typeface="+mn-lt"/>
          <a:ea typeface="+mn-ea"/>
          <a:cs typeface="+mn-cs"/>
        </a:defRPr>
      </a:lvl5pPr>
      <a:lvl6pPr marL="3592195" algn="l" defTabSz="1437005" rtl="0" eaLnBrk="1" latinLnBrk="0" hangingPunct="1">
        <a:defRPr sz="2800" kern="1200">
          <a:solidFill>
            <a:schemeClr val="tx1"/>
          </a:solidFill>
          <a:latin typeface="+mn-lt"/>
          <a:ea typeface="+mn-ea"/>
          <a:cs typeface="+mn-cs"/>
        </a:defRPr>
      </a:lvl6pPr>
      <a:lvl7pPr marL="4310380" algn="l" defTabSz="1437005" rtl="0" eaLnBrk="1" latinLnBrk="0" hangingPunct="1">
        <a:defRPr sz="2800" kern="1200">
          <a:solidFill>
            <a:schemeClr val="tx1"/>
          </a:solidFill>
          <a:latin typeface="+mn-lt"/>
          <a:ea typeface="+mn-ea"/>
          <a:cs typeface="+mn-cs"/>
        </a:defRPr>
      </a:lvl7pPr>
      <a:lvl8pPr marL="5029200" algn="l" defTabSz="1437005" rtl="0" eaLnBrk="1" latinLnBrk="0" hangingPunct="1">
        <a:defRPr sz="2800" kern="1200">
          <a:solidFill>
            <a:schemeClr val="tx1"/>
          </a:solidFill>
          <a:latin typeface="+mn-lt"/>
          <a:ea typeface="+mn-ea"/>
          <a:cs typeface="+mn-cs"/>
        </a:defRPr>
      </a:lvl8pPr>
      <a:lvl9pPr marL="5747385" algn="l" defTabSz="1437005"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dirty="0">
                <a:solidFill>
                  <a:srgbClr val="FF0066"/>
                </a:solidFill>
                <a:latin typeface="Times New Roman" panose="02020603050405020304" pitchFamily="18" charset="0"/>
              </a:rPr>
              <a:t>TRƯỜNG TIỂU HỌC NGUYỄN ĐỐC TÍN</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585119" y="3962400"/>
            <a:ext cx="13030200"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Xã</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a:p>
            <a:pPr algn="ctr" eaLnBrk="1" hangingPunct="1">
              <a:spcBef>
                <a:spcPts val="1800"/>
              </a:spcBef>
              <a:defRPr/>
            </a:pPr>
            <a:r>
              <a:rPr lang="en-US" sz="4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SẢN XUẤT THỦ CÔNG VÀ CÔNG NGHIỆP ( T 2)</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Text Box 18"/>
          <p:cNvSpPr txBox="1">
            <a:spLocks noChangeArrowheads="1"/>
          </p:cNvSpPr>
          <p:nvPr/>
        </p:nvSpPr>
        <p:spPr bwMode="auto">
          <a:xfrm>
            <a:off x="4827162" y="8137134"/>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i="1" dirty="0" err="1">
                <a:solidFill>
                  <a:srgbClr val="0000CC"/>
                </a:solidFill>
                <a:latin typeface="Times New Roman" panose="02020603050405020304" pitchFamily="18" charset="0"/>
              </a:rPr>
              <a:t>Giáo</a:t>
            </a:r>
            <a:r>
              <a:rPr lang="en-US" altLang="en-US" sz="2800" b="1" i="1" dirty="0">
                <a:solidFill>
                  <a:srgbClr val="0000CC"/>
                </a:solidFill>
                <a:latin typeface="Times New Roman" panose="02020603050405020304" pitchFamily="18" charset="0"/>
              </a:rPr>
              <a:t> </a:t>
            </a:r>
            <a:r>
              <a:rPr lang="en-US" altLang="en-US" sz="2800" b="1" i="1" dirty="0" err="1">
                <a:solidFill>
                  <a:srgbClr val="0000CC"/>
                </a:solidFill>
                <a:latin typeface="Times New Roman" panose="02020603050405020304" pitchFamily="18" charset="0"/>
              </a:rPr>
              <a:t>viên</a:t>
            </a:r>
            <a:r>
              <a:rPr lang="en-US" altLang="en-US" sz="2800" b="1" i="1" dirty="0">
                <a:solidFill>
                  <a:srgbClr val="0000CC"/>
                </a:solidFill>
                <a:latin typeface="Times New Roman" panose="02020603050405020304" pitchFamily="18" charset="0"/>
              </a:rPr>
              <a:t>: Lê Thị Thắm</a:t>
            </a:r>
          </a:p>
          <a:p>
            <a:pPr algn="ctr" eaLnBrk="1" hangingPunct="1"/>
            <a:r>
              <a:rPr lang="en-US" altLang="en-US" sz="2800" b="1" i="1" dirty="0" err="1">
                <a:solidFill>
                  <a:srgbClr val="0000CC"/>
                </a:solidFill>
                <a:latin typeface="Times New Roman" panose="02020603050405020304" pitchFamily="18" charset="0"/>
              </a:rPr>
              <a:t>Lớp</a:t>
            </a:r>
            <a:r>
              <a:rPr lang="en-US" altLang="en-US" sz="2800" b="1" i="1" dirty="0">
                <a:solidFill>
                  <a:srgbClr val="0000CC"/>
                </a:solidFill>
                <a:latin typeface="Times New Roman" panose="02020603050405020304" pitchFamily="18" charset="0"/>
              </a:rPr>
              <a:t>: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571506" y="27432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SẢN XUẤT THỦ CÔNG VÀ CÔNG NGHIỆP ( T 2)</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8"/>
          <p:cNvGrpSpPr/>
          <p:nvPr/>
        </p:nvGrpSpPr>
        <p:grpSpPr>
          <a:xfrm>
            <a:off x="839547" y="1010811"/>
            <a:ext cx="1421936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965476" y="2519754"/>
              <a:ext cx="8096917"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234159" y="859139"/>
            <a:ext cx="14258278" cy="1446550"/>
          </a:xfrm>
          <a:prstGeom prst="rect">
            <a:avLst/>
          </a:prstGeom>
        </p:spPr>
        <p:txBody>
          <a:bodyPr wrap="square">
            <a:spAutoFit/>
          </a:bodyPr>
          <a:lstStyle/>
          <a:p>
            <a:pPr>
              <a:spcAft>
                <a:spcPts val="0"/>
              </a:spcAft>
            </a:pPr>
            <a:r>
              <a:rPr lang="vi-VN"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*HĐ5</a:t>
            </a:r>
            <a:r>
              <a:rPr lang="nl-NL"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 Những việc nên làm để tiêu dùng tiết kiệm, bảo vệ môi trường</a:t>
            </a:r>
            <a:endParaRPr lang="en-US" sz="4400" dirty="0">
              <a:solidFill>
                <a:srgbClr val="FF0000"/>
              </a:solidFill>
              <a:effectLst/>
              <a:latin typeface="Times New Roman" panose="02020603050405020304" pitchFamily="18" charset="0"/>
              <a:ea typeface="Calibri" panose="020F0502020204030204"/>
              <a:cs typeface="Times New Roman" panose="02020603050405020304" pitchFamily="18" charset="0"/>
            </a:endParaRPr>
          </a:p>
        </p:txBody>
      </p:sp>
      <p:sp>
        <p:nvSpPr>
          <p:cNvPr id="3" name="Rectangle 2"/>
          <p:cNvSpPr/>
          <p:nvPr/>
        </p:nvSpPr>
        <p:spPr>
          <a:xfrm>
            <a:off x="1163436" y="3073400"/>
            <a:ext cx="9184683" cy="1323439"/>
          </a:xfrm>
          <a:prstGeom prst="rect">
            <a:avLst/>
          </a:prstGeom>
        </p:spPr>
        <p:txBody>
          <a:bodyPr wrap="square">
            <a:spAutoFit/>
          </a:bodyPr>
          <a:lstStyle/>
          <a:p>
            <a:pPr>
              <a:spcAft>
                <a:spcPts val="0"/>
              </a:spcAft>
            </a:pPr>
            <a:r>
              <a:rPr lang="vi-VN" sz="4000" b="1" dirty="0">
                <a:solidFill>
                  <a:srgbClr val="FF0000"/>
                </a:solidFill>
                <a:latin typeface="Times New Roman" panose="02020603050405020304"/>
                <a:ea typeface="Calibri" panose="020F0502020204030204"/>
                <a:cs typeface="Times New Roman" panose="02020603050405020304"/>
              </a:rPr>
              <a:t>-Em hãy nêu </a:t>
            </a:r>
            <a:r>
              <a:rPr lang="nl-NL" sz="4000" b="1" dirty="0">
                <a:solidFill>
                  <a:srgbClr val="FF0000"/>
                </a:solidFill>
                <a:latin typeface="Times New Roman" panose="02020603050405020304" pitchFamily="18" charset="0"/>
                <a:ea typeface="Calibri" panose="020F0502020204030204"/>
                <a:cs typeface="Times New Roman" panose="02020603050405020304" pitchFamily="18" charset="0"/>
              </a:rPr>
              <a:t>những </a:t>
            </a:r>
            <a:r>
              <a:rPr lang="nl-NL" sz="4000" b="1" dirty="0">
                <a:solidFill>
                  <a:srgbClr val="FF0000"/>
                </a:solidFill>
                <a:latin typeface="Times New Roman" panose="02020603050405020304" pitchFamily="18" charset="0"/>
                <a:ea typeface="Times New Roman" panose="02020603050405020304"/>
                <a:cs typeface="Times New Roman" panose="02020603050405020304" pitchFamily="18" charset="0"/>
              </a:rPr>
              <a:t>việc nên làm để tiêu dùng tiết kiệm, bảo vệ môi trường</a:t>
            </a:r>
            <a:r>
              <a:rPr lang="vi-VN" sz="4000" b="1" dirty="0">
                <a:solidFill>
                  <a:srgbClr val="FF0000"/>
                </a:solidFill>
                <a:latin typeface="Times New Roman" panose="02020603050405020304" pitchFamily="18" charset="0"/>
                <a:ea typeface="Times New Roman" panose="02020603050405020304"/>
                <a:cs typeface="Times New Roman" panose="02020603050405020304" pitchFamily="18" charset="0"/>
              </a:rPr>
              <a:t>?</a:t>
            </a:r>
            <a:endParaRPr lang="en-US" sz="4000" b="1" dirty="0">
              <a:solidFill>
                <a:srgbClr val="FF0000"/>
              </a:solidFill>
              <a:effectLst/>
              <a:latin typeface="Times New Roman" panose="02020603050405020304" pitchFamily="18" charset="0"/>
              <a:ea typeface="Calibri" panose="020F0502020204030204"/>
              <a:cs typeface="Times New Roman" panose="02020603050405020304" pitchFamily="18" charset="0"/>
            </a:endParaRPr>
          </a:p>
        </p:txBody>
      </p:sp>
      <p:pic>
        <p:nvPicPr>
          <p:cNvPr id="16" name="Picture 15"/>
          <p:cNvPicPr/>
          <p:nvPr/>
        </p:nvPicPr>
        <p:blipFill rotWithShape="1">
          <a:blip r:embed="rId3"/>
          <a:srcRect l="39477" t="43233" r="40458" b="30789"/>
          <a:stretch>
            <a:fillRect/>
          </a:stretch>
        </p:blipFill>
        <p:spPr bwMode="auto">
          <a:xfrm>
            <a:off x="10348119" y="2743200"/>
            <a:ext cx="5420519" cy="4724400"/>
          </a:xfrm>
          <a:prstGeom prst="rect">
            <a:avLst/>
          </a:prstGeom>
          <a:ln>
            <a:noFill/>
          </a:ln>
        </p:spPr>
      </p:pic>
      <p:sp>
        <p:nvSpPr>
          <p:cNvPr id="5" name="Rectangle 4"/>
          <p:cNvSpPr/>
          <p:nvPr/>
        </p:nvSpPr>
        <p:spPr>
          <a:xfrm>
            <a:off x="1168198" y="4363134"/>
            <a:ext cx="9179921" cy="3785652"/>
          </a:xfrm>
          <a:prstGeom prst="rect">
            <a:avLst/>
          </a:prstGeom>
        </p:spPr>
        <p:txBody>
          <a:bodyPr wrap="square">
            <a:spAutoFit/>
          </a:bodyPr>
          <a:lstStyle/>
          <a:p>
            <a:pPr>
              <a:spcAft>
                <a:spcPts val="0"/>
              </a:spcAft>
            </a:pPr>
            <a:r>
              <a:rPr lang="en-US" sz="4000" b="1" dirty="0" err="1">
                <a:solidFill>
                  <a:srgbClr val="0000CC"/>
                </a:solidFill>
                <a:latin typeface="Times New Roman" panose="02020603050405020304"/>
                <a:ea typeface="Times New Roman" panose="02020603050405020304"/>
                <a:cs typeface="Times New Roman" panose="02020603050405020304"/>
              </a:rPr>
              <a:t>Một</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số</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việc</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nên</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làm</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để</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tiêu</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dùng</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tiết</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kiệm</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bảo</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vệ</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môi</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trường</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như</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sử</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dụng</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tiết</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kiệm</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thức</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ăn</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đồ</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uống</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đồ</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dùng</a:t>
            </a:r>
            <a:r>
              <a:rPr lang="en-US" sz="4000" b="1" dirty="0">
                <a:solidFill>
                  <a:srgbClr val="0000CC"/>
                </a:solidFill>
                <a:latin typeface="Times New Roman" panose="02020603050405020304"/>
                <a:ea typeface="Times New Roman" panose="02020603050405020304"/>
                <a:cs typeface="Times New Roman" panose="02020603050405020304"/>
              </a:rPr>
              <a:t>… ở </a:t>
            </a:r>
            <a:r>
              <a:rPr lang="en-US" sz="4000" b="1" dirty="0" err="1">
                <a:solidFill>
                  <a:srgbClr val="0000CC"/>
                </a:solidFill>
                <a:latin typeface="Times New Roman" panose="02020603050405020304"/>
                <a:ea typeface="Times New Roman" panose="02020603050405020304"/>
                <a:cs typeface="Times New Roman" panose="02020603050405020304"/>
              </a:rPr>
              <a:t>trong</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nhà</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sử</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dụng</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điện</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nước</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tiết</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kiệm</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tái</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chế</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tái</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sử</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dụng</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hạn</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chế</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túi</a:t>
            </a:r>
            <a:r>
              <a:rPr lang="en-US" sz="4000" b="1" dirty="0">
                <a:solidFill>
                  <a:srgbClr val="0000CC"/>
                </a:solidFill>
                <a:latin typeface="Times New Roman" panose="02020603050405020304"/>
                <a:ea typeface="Times New Roman" panose="02020603050405020304"/>
                <a:cs typeface="Times New Roman" panose="02020603050405020304"/>
              </a:rPr>
              <a:t> </a:t>
            </a:r>
            <a:r>
              <a:rPr lang="en-US" sz="4000" b="1" dirty="0" err="1">
                <a:solidFill>
                  <a:srgbClr val="0000CC"/>
                </a:solidFill>
                <a:latin typeface="Times New Roman" panose="02020603050405020304"/>
                <a:ea typeface="Times New Roman" panose="02020603050405020304"/>
                <a:cs typeface="Times New Roman" panose="02020603050405020304"/>
              </a:rPr>
              <a:t>ni</a:t>
            </a:r>
            <a:r>
              <a:rPr lang="en-US" sz="4000" b="1" dirty="0">
                <a:solidFill>
                  <a:srgbClr val="0000CC"/>
                </a:solidFill>
                <a:latin typeface="Times New Roman" panose="02020603050405020304"/>
                <a:ea typeface="Times New Roman" panose="02020603050405020304"/>
                <a:cs typeface="Times New Roman" panose="02020603050405020304"/>
              </a:rPr>
              <a:t> – </a:t>
            </a:r>
            <a:r>
              <a:rPr lang="en-US" sz="4000" b="1" dirty="0" err="1">
                <a:solidFill>
                  <a:srgbClr val="0000CC"/>
                </a:solidFill>
                <a:latin typeface="Times New Roman" panose="02020603050405020304"/>
                <a:ea typeface="Times New Roman" panose="02020603050405020304"/>
                <a:cs typeface="Times New Roman" panose="02020603050405020304"/>
              </a:rPr>
              <a:t>lông</a:t>
            </a:r>
            <a:r>
              <a:rPr lang="en-US" sz="4000" b="1" dirty="0">
                <a:solidFill>
                  <a:srgbClr val="0000CC"/>
                </a:solidFill>
                <a:latin typeface="Times New Roman" panose="02020603050405020304"/>
                <a:ea typeface="Times New Roman" panose="02020603050405020304"/>
                <a:cs typeface="Times New Roman" panose="02020603050405020304"/>
              </a:rPr>
              <a:t>…</a:t>
            </a:r>
            <a:endParaRPr lang="en-US" sz="3200" b="1" dirty="0">
              <a:solidFill>
                <a:srgbClr val="0000CC"/>
              </a:solidFill>
              <a:effectLst/>
              <a:latin typeface="Calibri" panose="020F0502020204030204"/>
              <a:ea typeface="Calibri" panose="020F0502020204030204"/>
              <a:cs typeface="Times New Roman" panose="02020603050405020304"/>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432719" y="228600"/>
            <a:ext cx="137922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SẢN XUẤT THỦ CÔNG VÀ CÔNG NGHIỆP ( T 2)</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Picture 8"/>
          <p:cNvPicPr/>
          <p:nvPr/>
        </p:nvPicPr>
        <p:blipFill rotWithShape="1">
          <a:blip r:embed="rId3"/>
          <a:srcRect l="38278" t="60487" r="39367" b="23228"/>
          <a:stretch>
            <a:fillRect/>
          </a:stretch>
        </p:blipFill>
        <p:spPr bwMode="auto">
          <a:xfrm>
            <a:off x="1127919" y="1371600"/>
            <a:ext cx="14097000" cy="5867400"/>
          </a:xfrm>
          <a:prstGeom prst="rect">
            <a:avLst/>
          </a:prstGeom>
          <a:ln>
            <a:noFill/>
          </a:ln>
        </p:spPr>
      </p:pic>
    </p:spTree>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XIN CHÂN THÀNH CẢM ƠN </a:t>
            </a:r>
          </a:p>
          <a:p>
            <a:pPr algn="ctr"/>
            <a:r>
              <a:rPr lang="vi-VN"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rPr>
              <a:t>QUÝ THẦY CÔ GIÁO VÀ CÁC EM</a:t>
            </a:r>
            <a:endParaRPr lang="en-US" sz="5700" b="1" kern="10">
              <a:ln w="19050">
                <a:solidFill>
                  <a:srgbClr val="FFFF00"/>
                </a:solidFill>
                <a:round/>
              </a:ln>
              <a:solidFill>
                <a:srgbClr val="FF0000"/>
              </a:solidFill>
              <a:effectLst>
                <a:outerShdw dist="35921" dir="2700000" algn="ctr" rotWithShape="0">
                  <a:srgbClr val="990000"/>
                </a:outerShdw>
              </a:effectLst>
              <a:latin typeface="Arial" panose="020B0604020202020204"/>
              <a:cs typeface="Arial" panose="020B0604020202020204"/>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508919" y="140484"/>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SẢN XUẤT THỦ CÔNG VÀ CÔNG NGHIỆP ( T 2)</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8"/>
          <p:cNvGrpSpPr/>
          <p:nvPr/>
        </p:nvGrpSpPr>
        <p:grpSpPr>
          <a:xfrm>
            <a:off x="518320" y="1107367"/>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965476" y="2519754"/>
              <a:ext cx="506779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204119" y="1001230"/>
            <a:ext cx="10648225" cy="707886"/>
          </a:xfrm>
          <a:prstGeom prst="rect">
            <a:avLst/>
          </a:prstGeom>
        </p:spPr>
        <p:txBody>
          <a:bodyPr wrap="square">
            <a:spAutoFit/>
          </a:bodyPr>
          <a:lstStyle/>
          <a:p>
            <a:r>
              <a:rPr lang="vi-VN" sz="3600" b="1" dirty="0">
                <a:solidFill>
                  <a:srgbClr val="FF0000"/>
                </a:solidFill>
                <a:latin typeface="Times New Roman" panose="02020603050405020304"/>
                <a:ea typeface="Times New Roman" panose="02020603050405020304"/>
              </a:rPr>
              <a:t>*HĐ</a:t>
            </a:r>
            <a:r>
              <a:rPr lang="nl-NL" sz="3600" b="1" dirty="0">
                <a:solidFill>
                  <a:srgbClr val="FF0000"/>
                </a:solidFill>
                <a:latin typeface="Times New Roman" panose="02020603050405020304"/>
                <a:ea typeface="Times New Roman" panose="02020603050405020304"/>
              </a:rPr>
              <a:t>1. </a:t>
            </a:r>
            <a:r>
              <a:rPr lang="nl-NL" sz="4000" b="1" dirty="0">
                <a:solidFill>
                  <a:srgbClr val="FF0000"/>
                </a:solidFill>
                <a:latin typeface="Times New Roman" panose="02020603050405020304"/>
                <a:ea typeface="Times New Roman" panose="02020603050405020304"/>
              </a:rPr>
              <a:t>Hoạt động sản xuất</a:t>
            </a:r>
            <a:r>
              <a:rPr lang="vi-VN" sz="4000" b="1" dirty="0">
                <a:solidFill>
                  <a:srgbClr val="FF0000"/>
                </a:solidFill>
                <a:latin typeface="Times New Roman" panose="02020603050405020304"/>
                <a:ea typeface="Times New Roman" panose="02020603050405020304"/>
              </a:rPr>
              <a:t> công nghiệp </a:t>
            </a:r>
            <a:endParaRPr lang="en-US" sz="4000" b="1" dirty="0">
              <a:solidFill>
                <a:srgbClr val="FF0000"/>
              </a:solidFill>
            </a:endParaRPr>
          </a:p>
        </p:txBody>
      </p:sp>
      <p:sp>
        <p:nvSpPr>
          <p:cNvPr id="6" name="Rectangle 5"/>
          <p:cNvSpPr/>
          <p:nvPr/>
        </p:nvSpPr>
        <p:spPr>
          <a:xfrm>
            <a:off x="899319" y="2029189"/>
            <a:ext cx="8458201" cy="1938992"/>
          </a:xfrm>
          <a:prstGeom prst="rect">
            <a:avLst/>
          </a:prstGeom>
        </p:spPr>
        <p:txBody>
          <a:bodyPr wrap="square">
            <a:spAutoFit/>
          </a:bodyPr>
          <a:lstStyle/>
          <a:p>
            <a:r>
              <a:rPr lang="vi-VN" sz="4000" dirty="0">
                <a:solidFill>
                  <a:schemeClr val="accent4"/>
                </a:solidFill>
                <a:latin typeface="Times New Roman" panose="02020603050405020304"/>
                <a:ea typeface="Times New Roman" panose="02020603050405020304"/>
              </a:rPr>
              <a:t>+ Nói tên hoạt động sản xuất công nghiệp trong mỗi hình và cho biết hoạt động đó làm ra sản phẩm gì?</a:t>
            </a:r>
            <a:endParaRPr lang="en-US" sz="4000" dirty="0">
              <a:solidFill>
                <a:schemeClr val="accent4"/>
              </a:solidFill>
            </a:endParaRPr>
          </a:p>
        </p:txBody>
      </p:sp>
      <p:pic>
        <p:nvPicPr>
          <p:cNvPr id="16" name="Picture 15"/>
          <p:cNvPicPr/>
          <p:nvPr/>
        </p:nvPicPr>
        <p:blipFill rotWithShape="1">
          <a:blip r:embed="rId3"/>
          <a:srcRect l="39894" t="31798" r="40432" b="44691"/>
          <a:stretch>
            <a:fillRect/>
          </a:stretch>
        </p:blipFill>
        <p:spPr bwMode="auto">
          <a:xfrm>
            <a:off x="9890919" y="2424622"/>
            <a:ext cx="5715000" cy="5195378"/>
          </a:xfrm>
          <a:prstGeom prst="rect">
            <a:avLst/>
          </a:prstGeom>
          <a:ln>
            <a:noFill/>
          </a:ln>
        </p:spPr>
      </p:pic>
      <p:pic>
        <p:nvPicPr>
          <p:cNvPr id="17" name="Picture 16"/>
          <p:cNvPicPr/>
          <p:nvPr/>
        </p:nvPicPr>
        <p:blipFill rotWithShape="1">
          <a:blip r:embed="rId4"/>
          <a:srcRect l="37295" t="30826" r="38387" b="53277"/>
          <a:stretch>
            <a:fillRect/>
          </a:stretch>
        </p:blipFill>
        <p:spPr bwMode="auto">
          <a:xfrm>
            <a:off x="899319" y="4363614"/>
            <a:ext cx="8458200" cy="3561186"/>
          </a:xfrm>
          <a:prstGeom prst="rect">
            <a:avLst/>
          </a:prstGeom>
          <a:ln>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4070" y="-45720"/>
            <a:ext cx="14648815" cy="1936750"/>
          </a:xfrm>
        </p:spPr>
        <p:txBody>
          <a:bodyPr/>
          <a:lstStyle/>
          <a:p>
            <a:endParaRPr lang="en-US"/>
          </a:p>
        </p:txBody>
      </p:sp>
      <p:pic>
        <p:nvPicPr>
          <p:cNvPr id="17" name="Content Placeholder 16"/>
          <p:cNvPicPr>
            <a:picLocks noGrp="1" noChangeAspect="1"/>
          </p:cNvPicPr>
          <p:nvPr>
            <p:ph idx="1"/>
          </p:nvPr>
        </p:nvPicPr>
        <p:blipFill rotWithShape="1">
          <a:blip r:embed="rId2"/>
          <a:srcRect l="37295" t="30826" r="38387" b="53277"/>
          <a:stretch>
            <a:fillRect/>
          </a:stretch>
        </p:blipFill>
        <p:spPr bwMode="auto">
          <a:xfrm>
            <a:off x="261620" y="720090"/>
            <a:ext cx="15480665" cy="8269605"/>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661319" y="325150"/>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SẢN XUẤT THỦ CÔNG VÀ CÔNG NGHIỆP ( T 2)</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8"/>
          <p:cNvGrpSpPr/>
          <p:nvPr/>
        </p:nvGrpSpPr>
        <p:grpSpPr>
          <a:xfrm>
            <a:off x="823119" y="1747514"/>
            <a:ext cx="139446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965476" y="2519754"/>
              <a:ext cx="7364810"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314315" y="1024239"/>
            <a:ext cx="12962207" cy="1446550"/>
          </a:xfrm>
          <a:prstGeom prst="rect">
            <a:avLst/>
          </a:prstGeom>
        </p:spPr>
        <p:txBody>
          <a:bodyPr wrap="square">
            <a:spAutoFit/>
          </a:bodyPr>
          <a:lstStyle/>
          <a:p>
            <a:pPr>
              <a:spcAft>
                <a:spcPts val="0"/>
              </a:spcAft>
            </a:pPr>
            <a:r>
              <a:rPr lang="vi-VN" sz="4400" b="1" dirty="0">
                <a:solidFill>
                  <a:srgbClr val="FF0000"/>
                </a:solidFill>
                <a:latin typeface="Times New Roman" panose="02020603050405020304"/>
                <a:ea typeface="Times New Roman" panose="02020603050405020304"/>
              </a:rPr>
              <a:t>*HĐ2</a:t>
            </a:r>
            <a:r>
              <a:rPr lang="nl-NL" sz="4400" b="1" dirty="0">
                <a:solidFill>
                  <a:srgbClr val="FF0000"/>
                </a:solidFill>
                <a:latin typeface="Times New Roman" panose="02020603050405020304"/>
                <a:ea typeface="Times New Roman" panose="02020603050405020304"/>
              </a:rPr>
              <a:t>. </a:t>
            </a:r>
            <a:r>
              <a:rPr lang="nl-NL" sz="4400" b="1" dirty="0">
                <a:solidFill>
                  <a:srgbClr val="C00000"/>
                </a:solidFill>
                <a:latin typeface="Times New Roman" panose="02020603050405020304"/>
                <a:ea typeface="Calibri" panose="020F0502020204030204"/>
                <a:cs typeface="Times New Roman" panose="02020603050405020304"/>
              </a:rPr>
              <a:t>Lợi ích của một số hoạt động sản xuất công nghiệp</a:t>
            </a:r>
            <a:r>
              <a:rPr lang="vi-VN" sz="4400" b="1" dirty="0">
                <a:solidFill>
                  <a:srgbClr val="C00000"/>
                </a:solidFill>
                <a:latin typeface="Times New Roman" panose="02020603050405020304"/>
                <a:ea typeface="Calibri" panose="020F0502020204030204"/>
                <a:cs typeface="Times New Roman" panose="02020603050405020304"/>
              </a:rPr>
              <a:t>.</a:t>
            </a:r>
            <a:endParaRPr lang="en-US" sz="4400" b="1" dirty="0">
              <a:solidFill>
                <a:srgbClr val="C00000"/>
              </a:solidFill>
              <a:latin typeface="Calibri" panose="020F0502020204030204"/>
              <a:ea typeface="Calibri" panose="020F0502020204030204"/>
              <a:cs typeface="Times New Roman" panose="02020603050405020304"/>
            </a:endParaRPr>
          </a:p>
        </p:txBody>
      </p:sp>
      <p:sp>
        <p:nvSpPr>
          <p:cNvPr id="6" name="Rectangle 5"/>
          <p:cNvSpPr/>
          <p:nvPr/>
        </p:nvSpPr>
        <p:spPr>
          <a:xfrm>
            <a:off x="1126923" y="2836591"/>
            <a:ext cx="8927101" cy="1323439"/>
          </a:xfrm>
          <a:prstGeom prst="rect">
            <a:avLst/>
          </a:prstGeom>
        </p:spPr>
        <p:txBody>
          <a:bodyPr wrap="square">
            <a:spAutoFit/>
          </a:bodyPr>
          <a:lstStyle/>
          <a:p>
            <a:pPr>
              <a:spcAft>
                <a:spcPts val="0"/>
              </a:spcAft>
            </a:pPr>
            <a:r>
              <a:rPr lang="vi-VN" sz="4000" b="1" dirty="0">
                <a:solidFill>
                  <a:srgbClr val="C00000"/>
                </a:solidFill>
                <a:latin typeface="Times New Roman" panose="02020603050405020304"/>
                <a:ea typeface="Times New Roman" panose="02020603050405020304"/>
              </a:rPr>
              <a:t>+ </a:t>
            </a:r>
            <a:r>
              <a:rPr lang="vi-VN" sz="4000" b="1" dirty="0">
                <a:solidFill>
                  <a:srgbClr val="C00000"/>
                </a:solidFill>
                <a:latin typeface="Times New Roman" panose="02020603050405020304"/>
                <a:ea typeface="Times New Roman" panose="02020603050405020304"/>
                <a:cs typeface="Times New Roman" panose="02020603050405020304"/>
              </a:rPr>
              <a:t>Quan sát các hình và nêu lợi ích của h</a:t>
            </a:r>
            <a:r>
              <a:rPr lang="nl-NL" sz="4000" b="1" dirty="0">
                <a:solidFill>
                  <a:srgbClr val="C00000"/>
                </a:solidFill>
                <a:latin typeface="Times New Roman" panose="02020603050405020304"/>
                <a:ea typeface="Calibri" panose="020F0502020204030204"/>
                <a:cs typeface="Times New Roman" panose="02020603050405020304"/>
              </a:rPr>
              <a:t>oạt động sản xuất công </a:t>
            </a:r>
            <a:r>
              <a:rPr lang="vi-VN" sz="4000" b="1" dirty="0">
                <a:solidFill>
                  <a:srgbClr val="C00000"/>
                </a:solidFill>
                <a:latin typeface="Times New Roman" panose="02020603050405020304"/>
                <a:ea typeface="Calibri" panose="020F0502020204030204"/>
                <a:cs typeface="Times New Roman" panose="02020603050405020304"/>
              </a:rPr>
              <a:t>nghiệp</a:t>
            </a:r>
            <a:r>
              <a:rPr lang="nl-NL" sz="4000" b="1" dirty="0">
                <a:solidFill>
                  <a:srgbClr val="C00000"/>
                </a:solidFill>
                <a:latin typeface="Times New Roman" panose="02020603050405020304"/>
                <a:ea typeface="Calibri" panose="020F0502020204030204"/>
                <a:cs typeface="Times New Roman" panose="02020603050405020304"/>
              </a:rPr>
              <a:t>?</a:t>
            </a:r>
            <a:endParaRPr lang="en-US" sz="4000" b="1" dirty="0">
              <a:solidFill>
                <a:srgbClr val="C00000"/>
              </a:solidFill>
              <a:effectLst/>
              <a:latin typeface="Calibri" panose="020F0502020204030204"/>
              <a:ea typeface="Calibri" panose="020F0502020204030204"/>
              <a:cs typeface="Times New Roman" panose="02020603050405020304"/>
            </a:endParaRPr>
          </a:p>
        </p:txBody>
      </p:sp>
      <p:sp>
        <p:nvSpPr>
          <p:cNvPr id="5" name="Rectangle 4"/>
          <p:cNvSpPr/>
          <p:nvPr/>
        </p:nvSpPr>
        <p:spPr>
          <a:xfrm>
            <a:off x="1049727" y="4572000"/>
            <a:ext cx="8927101" cy="3170099"/>
          </a:xfrm>
          <a:prstGeom prst="rect">
            <a:avLst/>
          </a:prstGeom>
        </p:spPr>
        <p:txBody>
          <a:bodyPr wrap="square">
            <a:spAutoFit/>
          </a:bodyPr>
          <a:lstStyle/>
          <a:p>
            <a:pPr>
              <a:spcAft>
                <a:spcPts val="0"/>
              </a:spcAft>
            </a:pPr>
            <a:r>
              <a:rPr lang="vi-VN" sz="4000" b="1" dirty="0">
                <a:solidFill>
                  <a:srgbClr val="0000CC"/>
                </a:solidFill>
                <a:latin typeface="Times New Roman" panose="02020603050405020304"/>
                <a:ea typeface="Calibri" panose="020F0502020204030204"/>
                <a:cs typeface="Times New Roman" panose="02020603050405020304"/>
              </a:rPr>
              <a:t>+</a:t>
            </a:r>
            <a:r>
              <a:rPr lang="nl-NL" sz="4000" b="1" dirty="0">
                <a:solidFill>
                  <a:srgbClr val="0000CC"/>
                </a:solidFill>
                <a:latin typeface="Times New Roman" panose="02020603050405020304"/>
                <a:ea typeface="Calibri" panose="020F0502020204030204"/>
                <a:cs typeface="Times New Roman" panose="02020603050405020304"/>
              </a:rPr>
              <a:t>Hoạt động sản xuất công nghiệp làm ra các sản phẩm để phục vụ cuộc sống con người như làm đồ ăn cho con người, quần áo, ... ngoài ra còn đem bán để mang lại các ích lợi về kinh tế.</a:t>
            </a:r>
            <a:endParaRPr lang="en-US" sz="4000" b="1" dirty="0">
              <a:solidFill>
                <a:srgbClr val="0000CC"/>
              </a:solidFill>
              <a:effectLst/>
              <a:latin typeface="Calibri" panose="020F0502020204030204"/>
              <a:ea typeface="Calibri" panose="020F0502020204030204"/>
              <a:cs typeface="Times New Roman" panose="02020603050405020304"/>
            </a:endParaRPr>
          </a:p>
        </p:txBody>
      </p:sp>
      <p:pic>
        <p:nvPicPr>
          <p:cNvPr id="18" name="Picture 17"/>
          <p:cNvPicPr/>
          <p:nvPr/>
        </p:nvPicPr>
        <p:blipFill rotWithShape="1">
          <a:blip r:embed="rId3"/>
          <a:srcRect l="39951" t="57385" r="39362" b="19459"/>
          <a:stretch>
            <a:fillRect/>
          </a:stretch>
        </p:blipFill>
        <p:spPr bwMode="auto">
          <a:xfrm>
            <a:off x="10131220" y="3048000"/>
            <a:ext cx="6008099" cy="3886200"/>
          </a:xfrm>
          <a:prstGeom prst="rect">
            <a:avLst/>
          </a:prstGeom>
          <a:ln>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557045" y="332937"/>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SẢN XUẤT THỦ CÔNG VÀ CÔNG NGHIỆP ( T 2)</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8"/>
          <p:cNvGrpSpPr/>
          <p:nvPr/>
        </p:nvGrpSpPr>
        <p:grpSpPr>
          <a:xfrm>
            <a:off x="823119" y="1370772"/>
            <a:ext cx="139446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965476" y="2519754"/>
              <a:ext cx="8218050" cy="46018"/>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050723" y="1201150"/>
            <a:ext cx="14175192" cy="769441"/>
          </a:xfrm>
          <a:prstGeom prst="rect">
            <a:avLst/>
          </a:prstGeom>
        </p:spPr>
        <p:txBody>
          <a:bodyPr wrap="square">
            <a:spAutoFit/>
          </a:bodyPr>
          <a:lstStyle/>
          <a:p>
            <a:pPr>
              <a:spcAft>
                <a:spcPts val="0"/>
              </a:spcAft>
            </a:pPr>
            <a:r>
              <a:rPr lang="vi-VN" sz="4400" b="1" dirty="0">
                <a:solidFill>
                  <a:srgbClr val="0000CC"/>
                </a:solidFill>
                <a:latin typeface="Times New Roman" panose="02020603050405020304"/>
                <a:ea typeface="Times New Roman" panose="02020603050405020304"/>
              </a:rPr>
              <a:t>*HĐ2</a:t>
            </a:r>
            <a:r>
              <a:rPr lang="nl-NL" sz="4400" b="1" dirty="0">
                <a:solidFill>
                  <a:srgbClr val="0000CC"/>
                </a:solidFill>
                <a:latin typeface="Times New Roman" panose="02020603050405020304"/>
                <a:ea typeface="Times New Roman" panose="02020603050405020304"/>
              </a:rPr>
              <a:t>. </a:t>
            </a:r>
            <a:r>
              <a:rPr lang="nl-NL" sz="4400" b="1" dirty="0">
                <a:solidFill>
                  <a:srgbClr val="0000CC"/>
                </a:solidFill>
                <a:latin typeface="Times New Roman" panose="02020603050405020304"/>
                <a:ea typeface="Calibri" panose="020F0502020204030204"/>
                <a:cs typeface="Times New Roman" panose="02020603050405020304"/>
              </a:rPr>
              <a:t>Lợi ích của một số hoạt động sản xuất công nghiệp</a:t>
            </a:r>
            <a:r>
              <a:rPr lang="vi-VN" sz="4400" b="1" dirty="0">
                <a:solidFill>
                  <a:srgbClr val="0000CC"/>
                </a:solidFill>
                <a:latin typeface="Times New Roman" panose="02020603050405020304"/>
                <a:ea typeface="Calibri" panose="020F0502020204030204"/>
                <a:cs typeface="Times New Roman" panose="02020603050405020304"/>
              </a:rPr>
              <a:t>.</a:t>
            </a:r>
            <a:endParaRPr lang="en-US" sz="4400" b="1" dirty="0">
              <a:solidFill>
                <a:srgbClr val="0000CC"/>
              </a:solidFill>
              <a:latin typeface="Calibri" panose="020F0502020204030204"/>
              <a:ea typeface="Calibri" panose="020F0502020204030204"/>
              <a:cs typeface="Times New Roman" panose="02020603050405020304"/>
            </a:endParaRPr>
          </a:p>
        </p:txBody>
      </p:sp>
      <p:pic>
        <p:nvPicPr>
          <p:cNvPr id="18" name="Picture 17"/>
          <p:cNvPicPr/>
          <p:nvPr/>
        </p:nvPicPr>
        <p:blipFill rotWithShape="1">
          <a:blip r:embed="rId3"/>
          <a:srcRect l="39951" t="57385" r="39362" b="19459"/>
          <a:stretch>
            <a:fillRect/>
          </a:stretch>
        </p:blipFill>
        <p:spPr bwMode="auto">
          <a:xfrm>
            <a:off x="10131220" y="3048000"/>
            <a:ext cx="6008099" cy="4419600"/>
          </a:xfrm>
          <a:prstGeom prst="rect">
            <a:avLst/>
          </a:prstGeom>
          <a:ln>
            <a:noFill/>
          </a:ln>
        </p:spPr>
      </p:pic>
      <p:pic>
        <p:nvPicPr>
          <p:cNvPr id="15" name="Picture 14"/>
          <p:cNvPicPr/>
          <p:nvPr/>
        </p:nvPicPr>
        <p:blipFill rotWithShape="1">
          <a:blip r:embed="rId4"/>
          <a:srcRect l="37623" t="33927" r="39258" b="35054"/>
          <a:stretch>
            <a:fillRect/>
          </a:stretch>
        </p:blipFill>
        <p:spPr bwMode="auto">
          <a:xfrm>
            <a:off x="1201738" y="2667000"/>
            <a:ext cx="8763000" cy="5791200"/>
          </a:xfrm>
          <a:prstGeom prst="rect">
            <a:avLst/>
          </a:prstGeom>
          <a:ln>
            <a:noFill/>
          </a:ln>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537299" y="216473"/>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SẢN XUẤT THỦ CÔNG VÀ CÔNG NGHIỆP ( T 2)</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8"/>
          <p:cNvGrpSpPr/>
          <p:nvPr/>
        </p:nvGrpSpPr>
        <p:grpSpPr>
          <a:xfrm>
            <a:off x="289718" y="875602"/>
            <a:ext cx="15834517"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965476" y="2519754"/>
              <a:ext cx="8218050" cy="46018"/>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608353" y="715656"/>
            <a:ext cx="15834518" cy="769441"/>
          </a:xfrm>
          <a:prstGeom prst="rect">
            <a:avLst/>
          </a:prstGeom>
        </p:spPr>
        <p:txBody>
          <a:bodyPr wrap="square">
            <a:spAutoFit/>
          </a:bodyPr>
          <a:lstStyle/>
          <a:p>
            <a:pPr>
              <a:spcAft>
                <a:spcPts val="0"/>
              </a:spcAft>
            </a:pPr>
            <a:r>
              <a:rPr lang="vi-VN" sz="4400" b="1" dirty="0">
                <a:solidFill>
                  <a:srgbClr val="0000CC"/>
                </a:solidFill>
                <a:latin typeface="Times New Roman" panose="02020603050405020304" pitchFamily="18" charset="0"/>
                <a:ea typeface="Times New Roman" panose="02020603050405020304"/>
                <a:cs typeface="Times New Roman" panose="02020603050405020304" pitchFamily="18" charset="0"/>
              </a:rPr>
              <a:t>*</a:t>
            </a:r>
            <a:r>
              <a:rPr lang="vi-VN"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HĐ3</a:t>
            </a:r>
            <a:r>
              <a:rPr lang="nl-NL"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nl-NL" sz="4400" b="1" dirty="0">
                <a:solidFill>
                  <a:srgbClr val="FF0000"/>
                </a:solidFill>
                <a:latin typeface="Times New Roman" panose="02020603050405020304" pitchFamily="18" charset="0"/>
                <a:ea typeface="Calibri" panose="020F0502020204030204"/>
                <a:cs typeface="Times New Roman" panose="02020603050405020304" pitchFamily="18" charset="0"/>
              </a:rPr>
              <a:t>Kể tên một số hoạt động sản xuất công nghiệp mà em biết</a:t>
            </a:r>
            <a:r>
              <a:rPr lang="vi-VN" sz="4400" b="1" dirty="0">
                <a:solidFill>
                  <a:srgbClr val="FF0000"/>
                </a:solidFill>
                <a:latin typeface="Times New Roman" panose="02020603050405020304" pitchFamily="18" charset="0"/>
                <a:ea typeface="Calibri" panose="020F0502020204030204"/>
                <a:cs typeface="Times New Roman" panose="02020603050405020304" pitchFamily="18" charset="0"/>
              </a:rPr>
              <a:t>.</a:t>
            </a:r>
            <a:endParaRPr lang="en-US" sz="3600" b="1" dirty="0">
              <a:solidFill>
                <a:srgbClr val="FF0000"/>
              </a:solidFill>
              <a:latin typeface="Times New Roman" panose="02020603050405020304" pitchFamily="18" charset="0"/>
              <a:ea typeface="Calibri" panose="020F0502020204030204"/>
              <a:cs typeface="Times New Roman" panose="02020603050405020304" pitchFamily="18" charset="0"/>
            </a:endParaRPr>
          </a:p>
        </p:txBody>
      </p:sp>
      <p:sp>
        <p:nvSpPr>
          <p:cNvPr id="3" name="Rectangle 2"/>
          <p:cNvSpPr/>
          <p:nvPr/>
        </p:nvSpPr>
        <p:spPr>
          <a:xfrm>
            <a:off x="1026206" y="1984280"/>
            <a:ext cx="14998811" cy="1323439"/>
          </a:xfrm>
          <a:prstGeom prst="rect">
            <a:avLst/>
          </a:prstGeom>
        </p:spPr>
        <p:txBody>
          <a:bodyPr wrap="square">
            <a:spAutoFit/>
          </a:bodyPr>
          <a:lstStyle/>
          <a:p>
            <a:pPr>
              <a:spcAft>
                <a:spcPts val="0"/>
              </a:spcAft>
            </a:pPr>
            <a:r>
              <a:rPr lang="vi-VN" sz="4000" b="1" dirty="0">
                <a:solidFill>
                  <a:srgbClr val="FF0000"/>
                </a:solidFill>
                <a:latin typeface="Times New Roman" panose="02020603050405020304"/>
                <a:ea typeface="Calibri" panose="020F0502020204030204"/>
                <a:cs typeface="Times New Roman" panose="02020603050405020304"/>
              </a:rPr>
              <a:t>-Hãy kể tên và sản phẩm của </a:t>
            </a:r>
            <a:r>
              <a:rPr lang="nl-NL" sz="4000" b="1" dirty="0">
                <a:solidFill>
                  <a:srgbClr val="FF0000"/>
                </a:solidFill>
                <a:latin typeface="Times New Roman" panose="02020603050405020304"/>
                <a:ea typeface="Calibri" panose="020F0502020204030204"/>
                <a:cs typeface="Times New Roman" panose="02020603050405020304"/>
              </a:rPr>
              <a:t>một </a:t>
            </a:r>
            <a:r>
              <a:rPr lang="vi-VN" sz="4000" b="1" dirty="0">
                <a:solidFill>
                  <a:srgbClr val="FF0000"/>
                </a:solidFill>
                <a:latin typeface="Times New Roman" panose="02020603050405020304"/>
                <a:ea typeface="Calibri" panose="020F0502020204030204"/>
                <a:cs typeface="Times New Roman" panose="02020603050405020304"/>
              </a:rPr>
              <a:t>số </a:t>
            </a:r>
            <a:r>
              <a:rPr lang="nl-NL" sz="4000" b="1" dirty="0">
                <a:solidFill>
                  <a:srgbClr val="FF0000"/>
                </a:solidFill>
                <a:latin typeface="Times New Roman" panose="02020603050405020304"/>
                <a:ea typeface="Calibri" panose="020F0502020204030204"/>
                <a:cs typeface="Times New Roman" panose="02020603050405020304"/>
              </a:rPr>
              <a:t>hoạt động sản xuất công nghiệ</a:t>
            </a:r>
            <a:r>
              <a:rPr lang="vi-VN" sz="4000" b="1" dirty="0">
                <a:solidFill>
                  <a:srgbClr val="FF0000"/>
                </a:solidFill>
                <a:latin typeface="Times New Roman" panose="02020603050405020304"/>
                <a:ea typeface="Calibri" panose="020F0502020204030204"/>
                <a:cs typeface="Times New Roman" panose="02020603050405020304"/>
              </a:rPr>
              <a:t>p khác mà em biết?</a:t>
            </a:r>
            <a:endParaRPr lang="en-US" sz="4000" b="1" dirty="0">
              <a:solidFill>
                <a:srgbClr val="FF0000"/>
              </a:solidFill>
              <a:effectLst/>
              <a:latin typeface="Calibri" panose="020F0502020204030204"/>
              <a:ea typeface="Calibri" panose="020F0502020204030204"/>
              <a:cs typeface="Times New Roman" panose="02020603050405020304"/>
            </a:endParaRPr>
          </a:p>
        </p:txBody>
      </p:sp>
      <p:sp>
        <p:nvSpPr>
          <p:cNvPr id="4" name="Rectangle 3"/>
          <p:cNvSpPr/>
          <p:nvPr/>
        </p:nvSpPr>
        <p:spPr>
          <a:xfrm>
            <a:off x="1092481" y="3635679"/>
            <a:ext cx="14770211" cy="4401205"/>
          </a:xfrm>
          <a:prstGeom prst="rect">
            <a:avLst/>
          </a:prstGeom>
        </p:spPr>
        <p:txBody>
          <a:bodyPr wrap="square">
            <a:spAutoFit/>
          </a:bodyPr>
          <a:lstStyle/>
          <a:p>
            <a:r>
              <a:rPr lang="vi-VN" sz="4000" b="1" dirty="0">
                <a:solidFill>
                  <a:srgbClr val="0000CC"/>
                </a:solidFill>
                <a:latin typeface="Times New Roman" panose="02020603050405020304"/>
                <a:ea typeface="Calibri" panose="020F0502020204030204"/>
              </a:rPr>
              <a:t>-</a:t>
            </a:r>
            <a:r>
              <a:rPr lang="en-US" sz="4000" b="1" dirty="0">
                <a:solidFill>
                  <a:srgbClr val="0000CC"/>
                </a:solidFill>
                <a:latin typeface="Times New Roman" panose="02020603050405020304"/>
                <a:ea typeface="Calibri" panose="020F0502020204030204"/>
              </a:rPr>
              <a:t> </a:t>
            </a:r>
            <a:r>
              <a:rPr lang="nl-NL" sz="4000" b="1" dirty="0">
                <a:solidFill>
                  <a:srgbClr val="0000CC"/>
                </a:solidFill>
                <a:latin typeface="Times New Roman" panose="02020603050405020304"/>
                <a:ea typeface="Calibri" panose="020F0502020204030204"/>
              </a:rPr>
              <a:t>Công nghiệp là một lĩnh vực sản xuất, bao gồm các nhiều ngành nghề: khai thác tài nguyên, chế biến sản phẩm, chế tạo và sửa chữa máy móc, thiết bị... Hoạt động sản xuất công nghiệp thường diễn ra trong các nhà máy hoặc các khu vực riêng. Có nhiều ngành công nghiệp như: công nghiệp khai thác khoáng s</a:t>
            </a:r>
            <a:r>
              <a:rPr lang="vi-VN" sz="4000" b="1" dirty="0">
                <a:solidFill>
                  <a:srgbClr val="0000CC"/>
                </a:solidFill>
                <a:latin typeface="Times New Roman" panose="02020603050405020304"/>
                <a:ea typeface="Calibri" panose="020F0502020204030204"/>
              </a:rPr>
              <a:t>ả</a:t>
            </a:r>
            <a:r>
              <a:rPr lang="nl-NL" sz="4000" b="1" dirty="0">
                <a:solidFill>
                  <a:srgbClr val="0000CC"/>
                </a:solidFill>
                <a:latin typeface="Times New Roman" panose="02020603050405020304"/>
                <a:ea typeface="Calibri" panose="020F0502020204030204"/>
              </a:rPr>
              <a:t>n, công nghiệp năng lượng, công nghiệp dệt may, công nghiệp đóng tàu, công nghiệp sản xuất hàng tiêu dùng, công nghiệp thực phẩm...</a:t>
            </a:r>
            <a:endParaRPr lang="en-US" sz="4000" b="1" dirty="0">
              <a:solidFill>
                <a:srgbClr val="0000CC"/>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557045" y="294521"/>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SẢN XUẤT THỦ CÔNG VÀ CÔNG NGHIỆP ( T 2)</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8"/>
          <p:cNvGrpSpPr/>
          <p:nvPr/>
        </p:nvGrpSpPr>
        <p:grpSpPr>
          <a:xfrm>
            <a:off x="823119" y="1747514"/>
            <a:ext cx="14945519" cy="677108"/>
            <a:chOff x="1508918" y="1888664"/>
            <a:chExt cx="9297256"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965476" y="2519754"/>
              <a:ext cx="884069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271441" y="1630176"/>
            <a:ext cx="14782800" cy="1446550"/>
          </a:xfrm>
          <a:prstGeom prst="rect">
            <a:avLst/>
          </a:prstGeom>
        </p:spPr>
        <p:txBody>
          <a:bodyPr wrap="square">
            <a:spAutoFit/>
          </a:bodyPr>
          <a:lstStyle/>
          <a:p>
            <a:pPr>
              <a:spcAft>
                <a:spcPts val="0"/>
              </a:spcAft>
            </a:pPr>
            <a:r>
              <a:rPr lang="vi-VN"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*HĐ4</a:t>
            </a:r>
            <a:r>
              <a:rPr lang="nl-NL"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 Kể tên một số hoạt động sản xuất công nghiệp ở địa phương</a:t>
            </a:r>
            <a:r>
              <a:rPr lang="vi-VN"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a:t>
            </a:r>
            <a:r>
              <a:rPr lang="nl-NL"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en-US" sz="4400" b="1" dirty="0">
              <a:solidFill>
                <a:srgbClr val="FF0000"/>
              </a:solidFill>
              <a:latin typeface="Times New Roman" panose="02020603050405020304" pitchFamily="18" charset="0"/>
              <a:ea typeface="Calibri" panose="020F0502020204030204"/>
              <a:cs typeface="Times New Roman" panose="02020603050405020304" pitchFamily="18" charset="0"/>
            </a:endParaRPr>
          </a:p>
        </p:txBody>
      </p:sp>
      <p:sp>
        <p:nvSpPr>
          <p:cNvPr id="3" name="Rectangle 2"/>
          <p:cNvSpPr/>
          <p:nvPr/>
        </p:nvSpPr>
        <p:spPr>
          <a:xfrm>
            <a:off x="1163436" y="3073400"/>
            <a:ext cx="14137684" cy="1323439"/>
          </a:xfrm>
          <a:prstGeom prst="rect">
            <a:avLst/>
          </a:prstGeom>
        </p:spPr>
        <p:txBody>
          <a:bodyPr wrap="square">
            <a:spAutoFit/>
          </a:bodyPr>
          <a:lstStyle/>
          <a:p>
            <a:pPr>
              <a:spcAft>
                <a:spcPts val="0"/>
              </a:spcAft>
            </a:pPr>
            <a:r>
              <a:rPr lang="vi-VN" sz="4000" b="1" dirty="0">
                <a:solidFill>
                  <a:srgbClr val="FF0000"/>
                </a:solidFill>
                <a:latin typeface="Times New Roman" panose="02020603050405020304"/>
                <a:ea typeface="Calibri" panose="020F0502020204030204"/>
                <a:cs typeface="Times New Roman" panose="02020603050405020304"/>
              </a:rPr>
              <a:t>-</a:t>
            </a:r>
            <a:r>
              <a:rPr lang="en-US" sz="4000" b="1" dirty="0" err="1">
                <a:solidFill>
                  <a:srgbClr val="FF0000"/>
                </a:solidFill>
                <a:latin typeface="Times New Roman" panose="02020603050405020304"/>
                <a:ea typeface="Calibri" panose="020F0502020204030204"/>
                <a:cs typeface="Times New Roman" panose="02020603050405020304"/>
              </a:rPr>
              <a:t>Tên</a:t>
            </a:r>
            <a:r>
              <a:rPr lang="en-US" sz="4000" b="1" dirty="0">
                <a:solidFill>
                  <a:srgbClr val="FF0000"/>
                </a:solidFill>
                <a:latin typeface="Times New Roman" panose="02020603050405020304"/>
                <a:ea typeface="Calibri" panose="020F0502020204030204"/>
                <a:cs typeface="Times New Roman" panose="02020603050405020304"/>
              </a:rPr>
              <a:t> </a:t>
            </a:r>
            <a:r>
              <a:rPr lang="vi-VN" sz="4000" b="1" dirty="0">
                <a:solidFill>
                  <a:srgbClr val="FF0000"/>
                </a:solidFill>
                <a:latin typeface="Times New Roman" panose="02020603050405020304"/>
                <a:ea typeface="Calibri" panose="020F0502020204030204"/>
                <a:cs typeface="Times New Roman" panose="02020603050405020304"/>
              </a:rPr>
              <a:t>một số </a:t>
            </a:r>
            <a:r>
              <a:rPr lang="en-US" sz="4000" b="1" dirty="0" err="1">
                <a:solidFill>
                  <a:srgbClr val="FF0000"/>
                </a:solidFill>
                <a:latin typeface="Times New Roman" panose="02020603050405020304"/>
                <a:ea typeface="Calibri" panose="020F0502020204030204"/>
                <a:cs typeface="Times New Roman" panose="02020603050405020304"/>
              </a:rPr>
              <a:t>sản</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phẩm</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của</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hoạt</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động</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sản</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xuất</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công</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nghiệp</a:t>
            </a:r>
            <a:r>
              <a:rPr lang="en-US" sz="3200" b="1" dirty="0">
                <a:solidFill>
                  <a:srgbClr val="FF0000"/>
                </a:solidFill>
                <a:latin typeface="Times New Roman" panose="02020603050405020304"/>
                <a:ea typeface="Calibri" panose="020F0502020204030204"/>
              </a:rPr>
              <a:t> </a:t>
            </a:r>
            <a:r>
              <a:rPr lang="vi-VN" sz="4000" b="1" dirty="0">
                <a:solidFill>
                  <a:srgbClr val="FF0000"/>
                </a:solidFill>
                <a:latin typeface="Times New Roman" panose="02020603050405020304"/>
                <a:ea typeface="Calibri" panose="020F0502020204030204"/>
              </a:rPr>
              <a:t>ở địa phương</a:t>
            </a:r>
            <a:endParaRPr lang="en-US" sz="4000" b="1" dirty="0">
              <a:solidFill>
                <a:srgbClr val="FF0000"/>
              </a:solidFill>
              <a:effectLst/>
              <a:latin typeface="Calibri" panose="020F0502020204030204"/>
              <a:ea typeface="Calibri" panose="020F0502020204030204"/>
              <a:cs typeface="Times New Roman" panose="02020603050405020304"/>
            </a:endParaRPr>
          </a:p>
        </p:txBody>
      </p:sp>
      <p:sp>
        <p:nvSpPr>
          <p:cNvPr id="4" name="Rectangle 3"/>
          <p:cNvSpPr/>
          <p:nvPr/>
        </p:nvSpPr>
        <p:spPr>
          <a:xfrm>
            <a:off x="1140507" y="4267200"/>
            <a:ext cx="14770211" cy="1323439"/>
          </a:xfrm>
          <a:prstGeom prst="rect">
            <a:avLst/>
          </a:prstGeom>
        </p:spPr>
        <p:txBody>
          <a:bodyPr wrap="square">
            <a:spAutoFit/>
          </a:bodyPr>
          <a:lstStyle/>
          <a:p>
            <a:r>
              <a:rPr lang="vi-VN" sz="4000" b="1" dirty="0">
                <a:solidFill>
                  <a:srgbClr val="0000CC"/>
                </a:solidFill>
                <a:latin typeface="Times New Roman" panose="02020603050405020304"/>
                <a:ea typeface="Calibri" panose="020F0502020204030204"/>
              </a:rPr>
              <a:t>-</a:t>
            </a:r>
            <a:r>
              <a:rPr lang="nl-NL" sz="4000" b="1" dirty="0">
                <a:solidFill>
                  <a:srgbClr val="0000CC"/>
                </a:solidFill>
                <a:latin typeface="Times New Roman" panose="02020603050405020304"/>
                <a:ea typeface="Calibri" panose="020F0502020204030204"/>
              </a:rPr>
              <a:t> </a:t>
            </a:r>
            <a:r>
              <a:rPr lang="vi-VN" sz="4000" b="1" dirty="0">
                <a:solidFill>
                  <a:srgbClr val="0000CC"/>
                </a:solidFill>
                <a:latin typeface="Times New Roman" panose="02020603050405020304"/>
                <a:ea typeface="Calibri" panose="020F0502020204030204"/>
              </a:rPr>
              <a:t>K</a:t>
            </a:r>
            <a:r>
              <a:rPr lang="nl-NL" sz="4000" b="1" dirty="0">
                <a:solidFill>
                  <a:srgbClr val="0000CC"/>
                </a:solidFill>
                <a:latin typeface="Times New Roman" panose="02020603050405020304"/>
                <a:ea typeface="Calibri" panose="020F0502020204030204"/>
              </a:rPr>
              <a:t>hai thác tài nguyên, chế biến sản phẩm, chế tạo và sửa chữa máy móc, thiết bị...</a:t>
            </a:r>
            <a:endParaRPr lang="en-US" sz="4000" b="1" dirty="0">
              <a:solidFill>
                <a:srgbClr val="0000CC"/>
              </a:solidFill>
            </a:endParaRPr>
          </a:p>
        </p:txBody>
      </p:sp>
      <p:sp>
        <p:nvSpPr>
          <p:cNvPr id="7" name="Rectangle 6"/>
          <p:cNvSpPr/>
          <p:nvPr/>
        </p:nvSpPr>
        <p:spPr>
          <a:xfrm>
            <a:off x="1163436" y="5603339"/>
            <a:ext cx="12734278" cy="707886"/>
          </a:xfrm>
          <a:prstGeom prst="rect">
            <a:avLst/>
          </a:prstGeom>
        </p:spPr>
        <p:txBody>
          <a:bodyPr wrap="square">
            <a:spAutoFit/>
          </a:bodyPr>
          <a:lstStyle/>
          <a:p>
            <a:pPr>
              <a:spcAft>
                <a:spcPts val="0"/>
              </a:spcAft>
            </a:pP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Ích</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lợi</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của</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hoạt</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động</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sản</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xuất</a:t>
            </a:r>
            <a:r>
              <a:rPr lang="en-US" sz="4000" b="1" dirty="0">
                <a:solidFill>
                  <a:srgbClr val="FF0000"/>
                </a:solidFill>
                <a:latin typeface="Times New Roman" panose="02020603050405020304"/>
                <a:ea typeface="Calibri" panose="020F0502020204030204"/>
                <a:cs typeface="Times New Roman" panose="02020603050405020304"/>
              </a:rPr>
              <a:t> </a:t>
            </a:r>
            <a:r>
              <a:rPr lang="en-US" sz="4000" b="1" dirty="0" err="1">
                <a:solidFill>
                  <a:srgbClr val="FF0000"/>
                </a:solidFill>
                <a:latin typeface="Times New Roman" panose="02020603050405020304"/>
                <a:ea typeface="Calibri" panose="020F0502020204030204"/>
                <a:cs typeface="Times New Roman" panose="02020603050405020304"/>
              </a:rPr>
              <a:t>đó</a:t>
            </a:r>
            <a:endParaRPr lang="en-US" sz="4000" b="1" dirty="0">
              <a:solidFill>
                <a:srgbClr val="FF0000"/>
              </a:solidFill>
              <a:effectLst/>
              <a:latin typeface="Calibri" panose="020F0502020204030204"/>
              <a:ea typeface="Calibri" panose="020F0502020204030204"/>
              <a:cs typeface="Times New Roman" panose="02020603050405020304"/>
            </a:endParaRPr>
          </a:p>
        </p:txBody>
      </p:sp>
      <p:sp>
        <p:nvSpPr>
          <p:cNvPr id="17" name="Rectangle 16"/>
          <p:cNvSpPr/>
          <p:nvPr/>
        </p:nvSpPr>
        <p:spPr>
          <a:xfrm>
            <a:off x="1163436" y="6323925"/>
            <a:ext cx="12734278" cy="707886"/>
          </a:xfrm>
          <a:prstGeom prst="rect">
            <a:avLst/>
          </a:prstGeom>
        </p:spPr>
        <p:txBody>
          <a:bodyPr wrap="square">
            <a:spAutoFit/>
          </a:bodyPr>
          <a:lstStyle/>
          <a:p>
            <a:pPr>
              <a:spcAft>
                <a:spcPts val="0"/>
              </a:spcAft>
            </a:pPr>
            <a:r>
              <a:rPr lang="vi-VN" sz="4000" b="1" dirty="0">
                <a:solidFill>
                  <a:srgbClr val="0000CC"/>
                </a:solidFill>
                <a:effectLst/>
                <a:latin typeface="Times New Roman" panose="02020603050405020304" pitchFamily="18" charset="0"/>
                <a:ea typeface="Calibri" panose="020F0502020204030204"/>
                <a:cs typeface="Times New Roman" panose="02020603050405020304" pitchFamily="18" charset="0"/>
              </a:rPr>
              <a:t>- Đem bán / xuất khẩu thu lại lợi ích kinh tế. </a:t>
            </a:r>
            <a:endParaRPr lang="en-US" sz="4000" b="1" dirty="0">
              <a:solidFill>
                <a:srgbClr val="0000CC"/>
              </a:solidFill>
              <a:effectLst/>
              <a:latin typeface="Times New Roman" panose="02020603050405020304" pitchFamily="18" charset="0"/>
              <a:ea typeface="Calibri" panose="020F0502020204030204"/>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 Box 14"/>
          <p:cNvSpPr txBox="1">
            <a:spLocks noChangeArrowheads="1"/>
          </p:cNvSpPr>
          <p:nvPr/>
        </p:nvSpPr>
        <p:spPr bwMode="auto">
          <a:xfrm>
            <a:off x="1557045" y="291994"/>
            <a:ext cx="134874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spcBef>
                <a:spcPts val="1800"/>
              </a:spcBef>
              <a:defRPr/>
            </a:pP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SẢN XUẤT THỦ CÔNG VÀ CÔNG NGHIỆP ( T 2)</a:t>
            </a:r>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9" name="Group 8"/>
          <p:cNvGrpSpPr/>
          <p:nvPr/>
        </p:nvGrpSpPr>
        <p:grpSpPr>
          <a:xfrm>
            <a:off x="823119" y="1747514"/>
            <a:ext cx="14945519" cy="677108"/>
            <a:chOff x="1508918" y="1888664"/>
            <a:chExt cx="9297256"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965476" y="2519754"/>
              <a:ext cx="884069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271441" y="1626850"/>
            <a:ext cx="14782800" cy="1446550"/>
          </a:xfrm>
          <a:prstGeom prst="rect">
            <a:avLst/>
          </a:prstGeom>
        </p:spPr>
        <p:txBody>
          <a:bodyPr wrap="square">
            <a:spAutoFit/>
          </a:bodyPr>
          <a:lstStyle/>
          <a:p>
            <a:pPr>
              <a:spcAft>
                <a:spcPts val="0"/>
              </a:spcAft>
            </a:pPr>
            <a:r>
              <a:rPr lang="vi-VN"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*HĐ4</a:t>
            </a:r>
            <a:r>
              <a:rPr lang="nl-NL"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 Kể tên một số hoạt động sản xuất công nghiệp ở địa phương</a:t>
            </a:r>
            <a:r>
              <a:rPr lang="vi-VN"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a:t>
            </a:r>
            <a:r>
              <a:rPr lang="nl-NL" sz="4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en-US" sz="4400" b="1" dirty="0">
              <a:solidFill>
                <a:srgbClr val="FF0000"/>
              </a:solidFill>
              <a:latin typeface="Times New Roman" panose="02020603050405020304" pitchFamily="18" charset="0"/>
              <a:ea typeface="Calibri" panose="020F0502020204030204"/>
              <a:cs typeface="Times New Roman" panose="02020603050405020304" pitchFamily="18" charset="0"/>
            </a:endParaRPr>
          </a:p>
        </p:txBody>
      </p:sp>
      <p:sp>
        <p:nvSpPr>
          <p:cNvPr id="3" name="Rectangle 2"/>
          <p:cNvSpPr/>
          <p:nvPr/>
        </p:nvSpPr>
        <p:spPr>
          <a:xfrm>
            <a:off x="1163436" y="3073400"/>
            <a:ext cx="9184683" cy="1323439"/>
          </a:xfrm>
          <a:prstGeom prst="rect">
            <a:avLst/>
          </a:prstGeom>
        </p:spPr>
        <p:txBody>
          <a:bodyPr wrap="square">
            <a:spAutoFit/>
          </a:bodyPr>
          <a:lstStyle/>
          <a:p>
            <a:pPr>
              <a:spcAft>
                <a:spcPts val="0"/>
              </a:spcAft>
            </a:pPr>
            <a:r>
              <a:rPr lang="vi-VN" sz="4000" b="1" dirty="0">
                <a:solidFill>
                  <a:srgbClr val="FF0000"/>
                </a:solidFill>
                <a:latin typeface="Times New Roman" panose="02020603050405020304"/>
                <a:ea typeface="Calibri" panose="020F0502020204030204"/>
                <a:cs typeface="Times New Roman" panose="02020603050405020304"/>
              </a:rPr>
              <a:t>-Em sẽ nói và làm gì khi gặp tình huống sau? Vì sao?</a:t>
            </a:r>
            <a:endParaRPr lang="en-US" sz="4000" b="1" dirty="0">
              <a:solidFill>
                <a:srgbClr val="FF0000"/>
              </a:solidFill>
              <a:effectLst/>
              <a:latin typeface="Calibri" panose="020F0502020204030204"/>
              <a:ea typeface="Calibri" panose="020F0502020204030204"/>
              <a:cs typeface="Times New Roman" panose="02020603050405020304"/>
            </a:endParaRPr>
          </a:p>
        </p:txBody>
      </p:sp>
      <p:pic>
        <p:nvPicPr>
          <p:cNvPr id="16" name="Picture 15"/>
          <p:cNvPicPr/>
          <p:nvPr/>
        </p:nvPicPr>
        <p:blipFill rotWithShape="1">
          <a:blip r:embed="rId3"/>
          <a:srcRect l="39477" t="43233" r="40458" b="30789"/>
          <a:stretch>
            <a:fillRect/>
          </a:stretch>
        </p:blipFill>
        <p:spPr bwMode="auto">
          <a:xfrm>
            <a:off x="10348119" y="2743200"/>
            <a:ext cx="5420519" cy="3558926"/>
          </a:xfrm>
          <a:prstGeom prst="rect">
            <a:avLst/>
          </a:prstGeom>
          <a:ln>
            <a:noFill/>
          </a:ln>
        </p:spPr>
      </p:pic>
      <p:sp>
        <p:nvSpPr>
          <p:cNvPr id="5" name="Rectangle 4"/>
          <p:cNvSpPr/>
          <p:nvPr/>
        </p:nvSpPr>
        <p:spPr>
          <a:xfrm>
            <a:off x="1168199" y="4363134"/>
            <a:ext cx="8963021" cy="1938992"/>
          </a:xfrm>
          <a:prstGeom prst="rect">
            <a:avLst/>
          </a:prstGeom>
        </p:spPr>
        <p:txBody>
          <a:bodyPr wrap="square">
            <a:spAutoFit/>
          </a:bodyPr>
          <a:lstStyle/>
          <a:p>
            <a:pPr>
              <a:spcAft>
                <a:spcPts val="0"/>
              </a:spcAft>
            </a:pPr>
            <a:r>
              <a:rPr lang="nl-NL" sz="4000" b="1" dirty="0">
                <a:solidFill>
                  <a:srgbClr val="0000CC"/>
                </a:solidFill>
                <a:latin typeface="Times New Roman" panose="02020603050405020304"/>
                <a:ea typeface="Calibri" panose="020F0502020204030204"/>
              </a:rPr>
              <a:t>TH1: Tình huống: Một bạn nam phát hiện ra em gái của mình đã xé vở trắng để lấy giấy gấp</a:t>
            </a:r>
            <a:r>
              <a:rPr lang="vi-VN" sz="4000" b="1" dirty="0">
                <a:solidFill>
                  <a:srgbClr val="0000CC"/>
                </a:solidFill>
                <a:latin typeface="Times New Roman" panose="02020603050405020304"/>
                <a:ea typeface="Calibri" panose="020F0502020204030204"/>
              </a:rPr>
              <a:t> </a:t>
            </a:r>
            <a:r>
              <a:rPr lang="nl-NL" sz="4000" b="1" dirty="0">
                <a:solidFill>
                  <a:srgbClr val="0000CC"/>
                </a:solidFill>
                <a:latin typeface="Times New Roman" panose="02020603050405020304"/>
                <a:ea typeface="Calibri" panose="020F0502020204030204"/>
                <a:cs typeface="Times New Roman" panose="02020603050405020304"/>
              </a:rPr>
              <a:t>máy bay làm đồ chơi.</a:t>
            </a:r>
            <a:endParaRPr lang="en-US" sz="3200" b="1" dirty="0">
              <a:solidFill>
                <a:srgbClr val="0000CC"/>
              </a:solidFill>
              <a:latin typeface="Calibri" panose="020F0502020204030204"/>
              <a:ea typeface="Calibri" panose="020F0502020204030204"/>
              <a:cs typeface="Times New Roman" panose="02020603050405020304"/>
            </a:endParaRPr>
          </a:p>
        </p:txBody>
      </p:sp>
      <p:sp>
        <p:nvSpPr>
          <p:cNvPr id="6" name="Rectangle 5"/>
          <p:cNvSpPr/>
          <p:nvPr/>
        </p:nvSpPr>
        <p:spPr>
          <a:xfrm>
            <a:off x="1114077" y="6302126"/>
            <a:ext cx="14415642" cy="2554545"/>
          </a:xfrm>
          <a:prstGeom prst="rect">
            <a:avLst/>
          </a:prstGeom>
        </p:spPr>
        <p:txBody>
          <a:bodyPr wrap="square">
            <a:spAutoFit/>
          </a:bodyPr>
          <a:lstStyle/>
          <a:p>
            <a:pPr>
              <a:spcAft>
                <a:spcPts val="0"/>
              </a:spcAft>
            </a:pPr>
            <a:r>
              <a:rPr lang="nl-NL" sz="4000" b="1" dirty="0">
                <a:solidFill>
                  <a:srgbClr val="0000CC"/>
                </a:solidFill>
                <a:latin typeface="Times New Roman" panose="02020603050405020304"/>
                <a:ea typeface="Calibri" panose="020F0502020204030204"/>
                <a:cs typeface="Times New Roman" panose="02020603050405020304"/>
              </a:rPr>
              <a:t>Xử lí: Em sẽ khuyên em gái là không nên sử dụng giấy trắng để gấp máy bay vì sẽ phải tốn tiền mua vở mới, như thế là không tiết kiệm tiền: nên dùng giấy đã qua sử dụng để gấp máy bay hay làm đồ chơi.</a:t>
            </a:r>
            <a:endParaRPr lang="en-US" sz="4000" b="1" dirty="0">
              <a:solidFill>
                <a:srgbClr val="0000CC"/>
              </a:solidFill>
              <a:effectLst/>
              <a:latin typeface="Calibri" panose="020F0502020204030204"/>
              <a:ea typeface="Calibri" panose="020F0502020204030204"/>
              <a:cs typeface="Times New Roman" panose="02020603050405020304"/>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4</TotalTime>
  <Words>742</Words>
  <Application>Microsoft Office PowerPoint</Application>
  <PresentationFormat>Custom</PresentationFormat>
  <Paragraphs>38</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Lê Thắm</cp:lastModifiedBy>
  <cp:revision>1157</cp:revision>
  <dcterms:created xsi:type="dcterms:W3CDTF">2008-09-09T22:52:00Z</dcterms:created>
  <dcterms:modified xsi:type="dcterms:W3CDTF">2025-11-30T00:32:37Z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04BA2DF9E647444DBB3ABD7766CB2334_12</vt:lpwstr>
  </property>
  <property fmtid="{D5CDD505-2E9C-101B-9397-08002B2CF9AE}" pid="3" name="KSOProductBuildVer">
    <vt:lpwstr>1033-12.2.0.18911</vt:lpwstr>
  </property>
</Properties>
</file>