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9" r:id="rId3"/>
    <p:sldId id="289" r:id="rId4"/>
    <p:sldId id="301" r:id="rId5"/>
    <p:sldId id="297" r:id="rId6"/>
    <p:sldId id="306" r:id="rId7"/>
    <p:sldId id="262" r:id="rId8"/>
    <p:sldId id="286" r:id="rId9"/>
    <p:sldId id="309" r:id="rId10"/>
    <p:sldId id="302" r:id="rId11"/>
    <p:sldId id="268" r:id="rId12"/>
    <p:sldId id="272" r:id="rId13"/>
    <p:sldId id="281" r:id="rId14"/>
    <p:sldId id="282" r:id="rId15"/>
    <p:sldId id="284" r:id="rId16"/>
    <p:sldId id="305" r:id="rId17"/>
    <p:sldId id="285" r:id="rId18"/>
    <p:sldId id="308" r:id="rId19"/>
    <p:sldId id="275" r:id="rId20"/>
    <p:sldId id="277" r:id="rId2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E6"/>
    <a:srgbClr val="FAE460"/>
    <a:srgbClr val="FBE879"/>
    <a:srgbClr val="FFFF85"/>
    <a:srgbClr val="BD196F"/>
    <a:srgbClr val="FDF4BF"/>
    <a:srgbClr val="FAE14C"/>
    <a:srgbClr val="FCC94A"/>
    <a:srgbClr val="FF19AD"/>
    <a:srgbClr val="FACD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5" autoAdjust="0"/>
    <p:restoredTop sz="90747" autoAdjust="0"/>
  </p:normalViewPr>
  <p:slideViewPr>
    <p:cSldViewPr>
      <p:cViewPr varScale="1">
        <p:scale>
          <a:sx n="58" d="100"/>
          <a:sy n="58" d="100"/>
        </p:scale>
        <p:origin x="906" y="7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12/2/2022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có thể sửa, thêm thắt nội dung nếu thấy chưa phù hợp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H"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67689" y="3597"/>
            <a:ext cx="6626461" cy="6626463"/>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27" t="45690" r="29358" b="27155"/>
          <a:stretch/>
        </p:blipFill>
        <p:spPr bwMode="auto">
          <a:xfrm>
            <a:off x="2786245" y="304800"/>
            <a:ext cx="7258507" cy="257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158" t="30828" r="29251" b="29418"/>
          <a:stretch/>
        </p:blipFill>
        <p:spPr bwMode="auto">
          <a:xfrm>
            <a:off x="2966966" y="2849770"/>
            <a:ext cx="6945454"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a16="http://schemas.microsoft.com/office/drawing/2014/main"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a16="http://schemas.microsoft.com/office/drawing/2014/main"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a16="http://schemas.microsoft.com/office/drawing/2014/main"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a16="http://schemas.microsoft.com/office/drawing/2014/main"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a16="http://schemas.microsoft.com/office/drawing/2014/main"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a16="http://schemas.microsoft.com/office/drawing/2014/main"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a16="http://schemas.microsoft.com/office/drawing/2014/main"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a16="http://schemas.microsoft.com/office/drawing/2014/main"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a16="http://schemas.microsoft.com/office/drawing/2014/main"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3" name="kể chuyện lớp 1 lửa, mưa và con hồ hung hăng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6126" y="639058"/>
            <a:ext cx="8345983"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Kể chuyện</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51805" y="327016"/>
            <a:ext cx="10934429" cy="1015663"/>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575" r="50000" b="38391"/>
          <a:stretch/>
        </p:blipFill>
        <p:spPr>
          <a:xfrm>
            <a:off x="3109119" y="1524000"/>
            <a:ext cx="5486400" cy="4961856"/>
          </a:xfrm>
          <a:prstGeom prst="rect">
            <a:avLst/>
          </a:prstGeom>
        </p:spPr>
      </p:pic>
    </p:spTree>
    <p:extLst>
      <p:ext uri="{BB962C8B-B14F-4D97-AF65-F5344CB8AC3E}">
        <p14:creationId xmlns:p14="http://schemas.microsoft.com/office/powerpoint/2010/main" val="2476448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420" t="29885" r="1580" b="39081"/>
          <a:stretch/>
        </p:blipFill>
        <p:spPr>
          <a:xfrm>
            <a:off x="3185319" y="662152"/>
            <a:ext cx="6066396" cy="5486400"/>
          </a:xfrm>
          <a:prstGeom prst="rect">
            <a:avLst/>
          </a:prstGeom>
        </p:spPr>
      </p:pic>
    </p:spTree>
    <p:extLst>
      <p:ext uri="{BB962C8B-B14F-4D97-AF65-F5344CB8AC3E}">
        <p14:creationId xmlns:p14="http://schemas.microsoft.com/office/powerpoint/2010/main" val="1121410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34" t="63594" r="51219" b="5372"/>
          <a:stretch/>
        </p:blipFill>
        <p:spPr>
          <a:xfrm>
            <a:off x="3261519" y="662152"/>
            <a:ext cx="5562584" cy="5486400"/>
          </a:xfrm>
          <a:prstGeom prst="rect">
            <a:avLst/>
          </a:prstGeom>
        </p:spPr>
      </p:pic>
    </p:spTree>
    <p:extLst>
      <p:ext uri="{BB962C8B-B14F-4D97-AF65-F5344CB8AC3E}">
        <p14:creationId xmlns:p14="http://schemas.microsoft.com/office/powerpoint/2010/main" val="234074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810" t="62435" r="1190" b="6531"/>
          <a:stretch/>
        </p:blipFill>
        <p:spPr>
          <a:xfrm>
            <a:off x="3185319" y="662152"/>
            <a:ext cx="6066396" cy="5486400"/>
          </a:xfrm>
          <a:prstGeom prst="rect">
            <a:avLst/>
          </a:prstGeom>
        </p:spPr>
      </p:pic>
    </p:spTree>
    <p:extLst>
      <p:ext uri="{BB962C8B-B14F-4D97-AF65-F5344CB8AC3E}">
        <p14:creationId xmlns:p14="http://schemas.microsoft.com/office/powerpoint/2010/main" val="2521283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42" y="327016"/>
            <a:ext cx="12027872"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5" t="30841" r="1190" b="6531"/>
          <a:stretch/>
        </p:blipFill>
        <p:spPr>
          <a:xfrm>
            <a:off x="3028348" y="1447800"/>
            <a:ext cx="5522781" cy="5186854"/>
          </a:xfrm>
          <a:prstGeom prst="rect">
            <a:avLst/>
          </a:prstGeom>
        </p:spPr>
      </p:pic>
    </p:spTree>
    <p:extLst>
      <p:ext uri="{BB962C8B-B14F-4D97-AF65-F5344CB8AC3E}">
        <p14:creationId xmlns:p14="http://schemas.microsoft.com/office/powerpoint/2010/main" val="3976553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3719" y="533400"/>
            <a:ext cx="8686800" cy="3886200"/>
          </a:xfrm>
        </p:spPr>
        <p:txBody>
          <a:bodyPr>
            <a:noAutofit/>
          </a:bodyPr>
          <a:lstStyle/>
          <a:p>
            <a:r>
              <a:rPr lang="en-US" u="sng">
                <a:solidFill>
                  <a:srgbClr val="002060"/>
                </a:solidFill>
                <a:latin typeface="Arial-Rounded" pitchFamily="34" charset="0"/>
                <a:ea typeface="Arial-Rounded" pitchFamily="34" charset="0"/>
                <a:cs typeface="Arial-Rounded" pitchFamily="34" charset="0"/>
              </a:rPr>
              <a:t>Bài học:</a:t>
            </a:r>
            <a:br>
              <a:rPr lang="en-US" u="sng">
                <a:solidFill>
                  <a:srgbClr val="00206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Trong cuộc sống, chúng ta nên khiêm tốn, lịch sự khi giao tiếp và gặp gỡ; không nên hung hăng, kiêu căng, xem thường người khác.</a:t>
            </a:r>
          </a:p>
        </p:txBody>
      </p:sp>
    </p:spTree>
    <p:extLst>
      <p:ext uri="{BB962C8B-B14F-4D97-AF65-F5344CB8AC3E}">
        <p14:creationId xmlns:p14="http://schemas.microsoft.com/office/powerpoint/2010/main" val="3354861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38494476"/>
              </p:ext>
            </p:extLst>
          </p:nvPr>
        </p:nvGraphicFramePr>
        <p:xfrm>
          <a:off x="1935765" y="3581399"/>
          <a:ext cx="10012554" cy="2895600"/>
        </p:xfrm>
        <a:graphic>
          <a:graphicData uri="http://schemas.openxmlformats.org/drawingml/2006/table">
            <a:tbl>
              <a:tblPr firstRow="1" bandRow="1">
                <a:tableStyleId>{5C22544A-7EE6-4342-B048-85BDC9FD1C3A}</a:tableStyleId>
              </a:tblPr>
              <a:tblGrid>
                <a:gridCol w="1668759">
                  <a:extLst>
                    <a:ext uri="{9D8B030D-6E8A-4147-A177-3AD203B41FA5}">
                      <a16:colId xmlns:a16="http://schemas.microsoft.com/office/drawing/2014/main" val="20000"/>
                    </a:ext>
                  </a:extLst>
                </a:gridCol>
                <a:gridCol w="1668759">
                  <a:extLst>
                    <a:ext uri="{9D8B030D-6E8A-4147-A177-3AD203B41FA5}">
                      <a16:colId xmlns:a16="http://schemas.microsoft.com/office/drawing/2014/main" val="20001"/>
                    </a:ext>
                  </a:extLst>
                </a:gridCol>
                <a:gridCol w="1668759">
                  <a:extLst>
                    <a:ext uri="{9D8B030D-6E8A-4147-A177-3AD203B41FA5}">
                      <a16:colId xmlns:a16="http://schemas.microsoft.com/office/drawing/2014/main" val="20002"/>
                    </a:ext>
                  </a:extLst>
                </a:gridCol>
                <a:gridCol w="1668759">
                  <a:extLst>
                    <a:ext uri="{9D8B030D-6E8A-4147-A177-3AD203B41FA5}">
                      <a16:colId xmlns:a16="http://schemas.microsoft.com/office/drawing/2014/main" val="20003"/>
                    </a:ext>
                  </a:extLst>
                </a:gridCol>
                <a:gridCol w="1668759">
                  <a:extLst>
                    <a:ext uri="{9D8B030D-6E8A-4147-A177-3AD203B41FA5}">
                      <a16:colId xmlns:a16="http://schemas.microsoft.com/office/drawing/2014/main" val="20004"/>
                    </a:ext>
                  </a:extLst>
                </a:gridCol>
                <a:gridCol w="1668759">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 name="Rectangle 1"/>
          <p:cNvSpPr/>
          <p:nvPr/>
        </p:nvSpPr>
        <p:spPr>
          <a:xfrm>
            <a:off x="-84457" y="-167309"/>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372015" y="742950"/>
            <a:ext cx="1127504" cy="943848"/>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65</a:t>
            </a: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212149" y="6960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a:solidFill>
                  <a:schemeClr val="bg1"/>
                </a:solidFill>
                <a:latin typeface="Arial-Rounded" pitchFamily="34" charset="0"/>
                <a:ea typeface="Arial-Rounded" pitchFamily="34" charset="0"/>
                <a:cs typeface="Arial-Rounded" pitchFamily="34" charset="0"/>
              </a:rPr>
              <a:t>ÔN TẬP</a:t>
            </a:r>
          </a:p>
          <a:p>
            <a:pPr>
              <a:lnSpc>
                <a:spcPct val="120000"/>
              </a:lnSpc>
            </a:pPr>
            <a:r>
              <a:rPr lang="en-US" b="1">
                <a:solidFill>
                  <a:schemeClr val="bg1"/>
                </a:solidFill>
                <a:latin typeface="Arial-Rounded" pitchFamily="34" charset="0"/>
                <a:ea typeface="Arial-Rounded" pitchFamily="34" charset="0"/>
                <a:cs typeface="Arial-Rounded" pitchFamily="34" charset="0"/>
              </a:rPr>
              <a:t>VÀ KỂ CHUYỆN</a:t>
            </a:r>
          </a:p>
        </p:txBody>
      </p:sp>
      <p:sp>
        <p:nvSpPr>
          <p:cNvPr id="39" name="Title 1"/>
          <p:cNvSpPr txBox="1">
            <a:spLocks/>
          </p:cNvSpPr>
          <p:nvPr/>
        </p:nvSpPr>
        <p:spPr>
          <a:xfrm>
            <a:off x="3498492" y="3756026"/>
            <a:ext cx="166559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trong</a:t>
            </a:r>
            <a:endParaRPr lang="en-US" dirty="0">
              <a:solidFill>
                <a:srgbClr val="0070C0"/>
              </a:solidFill>
              <a:latin typeface="Arial-Rounded" pitchFamily="34" charset="0"/>
              <a:ea typeface="Arial-Rounded" pitchFamily="34" charset="0"/>
              <a:cs typeface="Arial-Rounded" pitchFamily="34" charset="0"/>
            </a:endParaRPr>
          </a:p>
        </p:txBody>
      </p:sp>
      <p:sp>
        <p:nvSpPr>
          <p:cNvPr id="61" name="Title 1"/>
          <p:cNvSpPr txBox="1">
            <a:spLocks/>
          </p:cNvSpPr>
          <p:nvPr/>
        </p:nvSpPr>
        <p:spPr>
          <a:xfrm>
            <a:off x="5100820"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trông</a:t>
            </a:r>
            <a:endParaRPr lang="en-US" dirty="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916674"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26" name="Title 1"/>
          <p:cNvSpPr txBox="1">
            <a:spLocks/>
          </p:cNvSpPr>
          <p:nvPr/>
        </p:nvSpPr>
        <p:spPr>
          <a:xfrm>
            <a:off x="8577421"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29" name="Title 1"/>
          <p:cNvSpPr txBox="1">
            <a:spLocks/>
          </p:cNvSpPr>
          <p:nvPr/>
        </p:nvSpPr>
        <p:spPr>
          <a:xfrm>
            <a:off x="2048134" y="47092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30" name="Title 1"/>
          <p:cNvSpPr txBox="1">
            <a:spLocks/>
          </p:cNvSpPr>
          <p:nvPr/>
        </p:nvSpPr>
        <p:spPr>
          <a:xfrm>
            <a:off x="3649146" y="4709237"/>
            <a:ext cx="160407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0070C0"/>
                </a:solidFill>
                <a:latin typeface="Arial-Rounded" pitchFamily="34" charset="0"/>
                <a:ea typeface="Arial-Rounded" pitchFamily="34" charset="0"/>
                <a:cs typeface="Arial-Rounded" pitchFamily="34" charset="0"/>
              </a:rPr>
              <a:t>chiên</a:t>
            </a:r>
            <a:endParaRPr lang="en-US" dirty="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5166519"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33" name="Title 1"/>
          <p:cNvSpPr txBox="1">
            <a:spLocks/>
          </p:cNvSpPr>
          <p:nvPr/>
        </p:nvSpPr>
        <p:spPr>
          <a:xfrm>
            <a:off x="688029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34" name="Title 1"/>
          <p:cNvSpPr txBox="1">
            <a:spLocks/>
          </p:cNvSpPr>
          <p:nvPr/>
        </p:nvSpPr>
        <p:spPr>
          <a:xfrm>
            <a:off x="857975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35" name="Title 1"/>
          <p:cNvSpPr txBox="1">
            <a:spLocks/>
          </p:cNvSpPr>
          <p:nvPr/>
        </p:nvSpPr>
        <p:spPr>
          <a:xfrm>
            <a:off x="1023046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36" name="Title 1"/>
          <p:cNvSpPr txBox="1">
            <a:spLocks/>
          </p:cNvSpPr>
          <p:nvPr/>
        </p:nvSpPr>
        <p:spPr>
          <a:xfrm>
            <a:off x="3566319"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37" name="Title 1"/>
          <p:cNvSpPr txBox="1">
            <a:spLocks/>
          </p:cNvSpPr>
          <p:nvPr/>
        </p:nvSpPr>
        <p:spPr>
          <a:xfrm>
            <a:off x="5234247"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38" name="Title 1"/>
          <p:cNvSpPr txBox="1">
            <a:spLocks/>
          </p:cNvSpPr>
          <p:nvPr/>
        </p:nvSpPr>
        <p:spPr>
          <a:xfrm>
            <a:off x="6884957"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61" grpId="0"/>
      <p:bldP spid="25" grpId="0"/>
      <p:bldP spid="26" grpId="0"/>
      <p:bldP spid="29" grpId="0"/>
      <p:bldP spid="30" grpId="0"/>
      <p:bldP spid="31" grpId="0"/>
      <p:bldP spid="33" grpId="0"/>
      <p:bldP spid="34" grpId="0"/>
      <p:bldP spid="35" grpId="0"/>
      <p:bldP spid="36" grpId="0"/>
      <p:bldP spid="37"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391" y="0"/>
            <a:ext cx="9189212" cy="6858000"/>
          </a:xfrm>
          <a:prstGeom prst="rect">
            <a:avLst/>
          </a:prstGeom>
        </p:spPr>
      </p:pic>
    </p:spTree>
    <p:extLst>
      <p:ext uri="{BB962C8B-B14F-4D97-AF65-F5344CB8AC3E}">
        <p14:creationId xmlns:p14="http://schemas.microsoft.com/office/powerpoint/2010/main" val="254242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rong biển</a:t>
            </a:r>
          </a:p>
        </p:txBody>
      </p:sp>
      <p:pic>
        <p:nvPicPr>
          <p:cNvPr id="2" name="Picture 2" descr="Rong Biển Sấy Truyền Thống Cao Cấp Hàn Quốc 50g Ít Calo, Giàu Dinh Dư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524000"/>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ng biển làm th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181" y="2133600"/>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của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xanh bao la. Bầu trời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cxnSp>
        <p:nvCxnSpPr>
          <p:cNvPr id="4" name="Straight Connector 3"/>
          <p:cNvCxnSpPr/>
          <p:nvPr/>
        </p:nvCxnSpPr>
        <p:spPr>
          <a:xfrm flipH="1">
            <a:off x="9459237" y="1728886"/>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02668" y="905550"/>
            <a:ext cx="522765"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itchFamily="34" charset="0"/>
                <a:ea typeface="Arial-Rounded" pitchFamily="34" charset="0"/>
                <a:cs typeface="Arial" pitchFamily="34" charset="0"/>
              </a:rPr>
              <a:t>1</a:t>
            </a:r>
          </a:p>
        </p:txBody>
      </p:sp>
      <p:sp>
        <p:nvSpPr>
          <p:cNvPr id="6" name="Oval 5"/>
          <p:cNvSpPr/>
          <p:nvPr/>
        </p:nvSpPr>
        <p:spPr>
          <a:xfrm>
            <a:off x="3569798" y="1591726"/>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3463155" y="1728886"/>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05022" y="2402406"/>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9588275" y="157919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9731000" y="2548675"/>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668058" y="2270171"/>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4</a:t>
            </a:r>
          </a:p>
        </p:txBody>
      </p:sp>
      <p:cxnSp>
        <p:nvCxnSpPr>
          <p:cNvPr id="13" name="Straight Connector 12"/>
          <p:cNvCxnSpPr/>
          <p:nvPr/>
        </p:nvCxnSpPr>
        <p:spPr>
          <a:xfrm flipH="1">
            <a:off x="5931078" y="3092240"/>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808509" y="2265246"/>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5</a:t>
            </a:r>
          </a:p>
        </p:txBody>
      </p:sp>
      <p:cxnSp>
        <p:nvCxnSpPr>
          <p:cNvPr id="15" name="Straight Connector 14"/>
          <p:cNvCxnSpPr/>
          <p:nvPr/>
        </p:nvCxnSpPr>
        <p:spPr>
          <a:xfrm flipH="1">
            <a:off x="7460420" y="3765760"/>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113652" y="3163812"/>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6</a:t>
            </a:r>
          </a:p>
        </p:txBody>
      </p:sp>
      <p:cxnSp>
        <p:nvCxnSpPr>
          <p:cNvPr id="17" name="Straight Connector 16"/>
          <p:cNvCxnSpPr/>
          <p:nvPr/>
        </p:nvCxnSpPr>
        <p:spPr>
          <a:xfrm flipH="1">
            <a:off x="6766719" y="5421182"/>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817373" y="376576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7</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4" grpId="0" animBg="1"/>
      <p:bldP spid="16"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621"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p:cNvCxnSpPr/>
          <p:nvPr/>
        </p:nvCxnSpPr>
        <p:spPr>
          <a:xfrm>
            <a:off x="7176621"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Trái đất của chúng ta có đặc điểm gì?</a:t>
            </a:r>
          </a:p>
        </p:txBody>
      </p:sp>
      <p:sp>
        <p:nvSpPr>
          <p:cNvPr id="11" name="Rounded Rectangle 10"/>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Trên trái đất có những gì?</a:t>
            </a:r>
          </a:p>
        </p:txBody>
      </p:sp>
      <p:cxnSp>
        <p:nvCxnSpPr>
          <p:cNvPr id="12" name="Straight Connector 11"/>
          <p:cNvCxnSpPr/>
          <p:nvPr/>
        </p:nvCxnSpPr>
        <p:spPr>
          <a:xfrm>
            <a:off x="657312" y="2057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372583" y="2057400"/>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6176" y="284029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68610" y="2821637"/>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Chúng ta cần làm gì cho sự sống trên trái đất?</a:t>
            </a:r>
          </a:p>
        </p:txBody>
      </p:sp>
      <p:cxnSp>
        <p:nvCxnSpPr>
          <p:cNvPr id="23" name="Straight Connector 22"/>
          <p:cNvCxnSpPr/>
          <p:nvPr/>
        </p:nvCxnSpPr>
        <p:spPr>
          <a:xfrm>
            <a:off x="5387719" y="43434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56711" y="43434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513655" y="42672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1233"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grpSp>
        <p:nvGrpSpPr>
          <p:cNvPr id="2" name="Group 1"/>
          <p:cNvGrpSpPr/>
          <p:nvPr/>
        </p:nvGrpSpPr>
        <p:grpSpPr>
          <a:xfrm>
            <a:off x="59564"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63621" y="3087644"/>
            <a:ext cx="13499608"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 Cá</a:t>
            </a:r>
            <a:r>
              <a:rPr lang="el-GR" sz="6800">
                <a:solidFill>
                  <a:srgbClr val="FF0000"/>
                </a:solidFill>
                <a:latin typeface="HP001 4 hàng" pitchFamily="34" charset="0"/>
              </a:rPr>
              <a:t>ζ </a:t>
            </a:r>
            <a:r>
              <a:rPr lang="vi-VN" sz="6800">
                <a:solidFill>
                  <a:srgbClr val="FF0000"/>
                </a:solidFill>
                <a:latin typeface="HP001 4 hàng" pitchFamily="34" charset="0"/>
              </a:rPr>
              <a:t>d</a:t>
            </a:r>
            <a:r>
              <a:rPr lang="el-GR" sz="6800">
                <a:solidFill>
                  <a:srgbClr val="FF0000"/>
                </a:solidFill>
                <a:latin typeface="HP001 4 hàng" pitchFamily="34" charset="0"/>
              </a:rPr>
              <a:t>Ηϛ</a:t>
            </a:r>
            <a:r>
              <a:rPr lang="vi-VN" sz="6800">
                <a:solidFill>
                  <a:srgbClr val="FF0000"/>
                </a:solidFill>
                <a:latin typeface="HP001 4 hàng" pitchFamily="34" charset="0"/>
              </a:rPr>
              <a:t>u </a:t>
            </a:r>
            <a:r>
              <a:rPr lang="el-GR" sz="6800">
                <a:solidFill>
                  <a:srgbClr val="FF0000"/>
                </a:solidFill>
                <a:latin typeface="HP001 4 hàng" pitchFamily="34" charset="0"/>
              </a:rPr>
              <a:t>ε</a:t>
            </a:r>
            <a:r>
              <a:rPr lang="vi-VN" sz="6800">
                <a:solidFill>
                  <a:srgbClr val="FF0000"/>
                </a:solidFill>
                <a:latin typeface="HP001 4 hàng" pitchFamily="34" charset="0"/>
              </a:rPr>
              <a:t>ao l</a:t>
            </a:r>
            <a:r>
              <a:rPr lang="el-GR" sz="6800">
                <a:solidFill>
                  <a:srgbClr val="FF0000"/>
                </a:solidFill>
                <a:latin typeface="HP001 4 hàng" pitchFamily="34" charset="0"/>
              </a:rPr>
              <a:t>Η</a:t>
            </a:r>
            <a:r>
              <a:rPr lang="vi-VN" sz="6800">
                <a:solidFill>
                  <a:srgbClr val="FF0000"/>
                </a:solidFill>
                <a:latin typeface="HP001 4 hàng" pitchFamily="34" charset="0"/>
              </a:rPr>
              <a:t>İng </a:t>
            </a:r>
            <a:r>
              <a:rPr lang="el-GR" sz="6800">
                <a:solidFill>
                  <a:srgbClr val="FF0000"/>
                </a:solidFill>
                <a:latin typeface="HP001 4 hàng" pitchFamily="34" charset="0"/>
              </a:rPr>
              <a:t>Λ</a:t>
            </a:r>
            <a:r>
              <a:rPr lang="vi-VN" sz="6800">
                <a:solidFill>
                  <a:srgbClr val="FF0000"/>
                </a:solidFill>
                <a:latin typeface="HP001 4 hàng" pitchFamily="34" charset="0"/>
              </a:rPr>
              <a:t>łn bầu </a:t>
            </a:r>
            <a:endParaRPr lang="en-US" sz="6800">
              <a:solidFill>
                <a:srgbClr val="FF0000"/>
              </a:solidFill>
              <a:latin typeface="HP001 4 hàng" pitchFamily="34" charset="0"/>
            </a:endParaRPr>
          </a:p>
        </p:txBody>
      </p:sp>
      <p:grpSp>
        <p:nvGrpSpPr>
          <p:cNvPr id="9" name="Group 8"/>
          <p:cNvGrpSpPr/>
          <p:nvPr/>
        </p:nvGrpSpPr>
        <p:grpSpPr>
          <a:xfrm>
            <a:off x="59564"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15081" y="4469447"/>
            <a:ext cx="9220414"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ǇrƟ</a:t>
            </a:r>
            <a:r>
              <a:rPr lang="en-US" sz="6800">
                <a:solidFill>
                  <a:srgbClr val="FF0000"/>
                </a:solidFill>
                <a:latin typeface="HP001 4 hàng" pitchFamily="34" charset="0"/>
              </a:rPr>
              <a:t>.</a:t>
            </a:r>
            <a:r>
              <a:rPr lang="vi-VN" sz="6800">
                <a:solidFill>
                  <a:srgbClr val="FF0000"/>
                </a:solidFill>
                <a:latin typeface="HP001 4 hàng" pitchFamily="34" charset="0"/>
              </a:rPr>
              <a:t> </a:t>
            </a:r>
            <a:endParaRPr lang="en-US" sz="6800">
              <a:solidFill>
                <a:srgbClr val="FF0000"/>
              </a:solidFill>
              <a:latin typeface="HP001 4 hàng" pitchFamily="34" charset="0"/>
            </a:endParaRPr>
          </a:p>
        </p:txBody>
      </p:sp>
    </p:spTree>
    <p:extLst>
      <p:ext uri="{BB962C8B-B14F-4D97-AF65-F5344CB8AC3E}">
        <p14:creationId xmlns:p14="http://schemas.microsoft.com/office/powerpoint/2010/main" val="849526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564"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183247" y="3392293"/>
            <a:ext cx="13499608" cy="646133"/>
          </a:xfrm>
          <a:prstGeom prst="rect">
            <a:avLst/>
          </a:prstGeom>
          <a:noFill/>
        </p:spPr>
        <p:txBody>
          <a:bodyPr wrap="square" lIns="121725" tIns="60862" rIns="121725" bIns="60862" rtlCol="0">
            <a:spAutoFit/>
          </a:bodyPr>
          <a:lstStyle/>
          <a:p>
            <a:pPr algn="just"/>
            <a:r>
              <a:rPr lang="vi-VN" sz="3400">
                <a:solidFill>
                  <a:srgbClr val="FF0000"/>
                </a:solidFill>
                <a:latin typeface="HP001 4 hàng" pitchFamily="34" charset="0"/>
              </a:rPr>
              <a:t> Cá</a:t>
            </a:r>
            <a:r>
              <a:rPr lang="el-GR" sz="3400">
                <a:solidFill>
                  <a:srgbClr val="FF0000"/>
                </a:solidFill>
                <a:latin typeface="HP001 4 hàng" pitchFamily="34" charset="0"/>
              </a:rPr>
              <a:t>ζ </a:t>
            </a:r>
            <a:r>
              <a:rPr lang="vi-VN" sz="3400">
                <a:solidFill>
                  <a:srgbClr val="FF0000"/>
                </a:solidFill>
                <a:latin typeface="HP001 4 hàng" pitchFamily="34" charset="0"/>
              </a:rPr>
              <a:t>d</a:t>
            </a:r>
            <a:r>
              <a:rPr lang="el-GR" sz="3400">
                <a:solidFill>
                  <a:srgbClr val="FF0000"/>
                </a:solidFill>
                <a:latin typeface="HP001 4 hàng" pitchFamily="34" charset="0"/>
              </a:rPr>
              <a:t>Ηϛ</a:t>
            </a:r>
            <a:r>
              <a:rPr lang="vi-VN" sz="3400">
                <a:solidFill>
                  <a:srgbClr val="FF0000"/>
                </a:solidFill>
                <a:latin typeface="HP001 4 hàng" pitchFamily="34" charset="0"/>
              </a:rPr>
              <a:t>u </a:t>
            </a:r>
            <a:r>
              <a:rPr lang="el-GR" sz="3400">
                <a:solidFill>
                  <a:srgbClr val="FF0000"/>
                </a:solidFill>
                <a:latin typeface="HP001 4 hàng" pitchFamily="34" charset="0"/>
              </a:rPr>
              <a:t>ε</a:t>
            </a:r>
            <a:r>
              <a:rPr lang="vi-VN" sz="3400">
                <a:solidFill>
                  <a:srgbClr val="FF0000"/>
                </a:solidFill>
                <a:latin typeface="HP001 4 hàng" pitchFamily="34" charset="0"/>
              </a:rPr>
              <a:t>ao l</a:t>
            </a:r>
            <a:r>
              <a:rPr lang="el-GR" sz="3400">
                <a:solidFill>
                  <a:srgbClr val="FF0000"/>
                </a:solidFill>
                <a:latin typeface="HP001 4 hàng" pitchFamily="34" charset="0"/>
              </a:rPr>
              <a:t>Η</a:t>
            </a:r>
            <a:r>
              <a:rPr lang="vi-VN" sz="3400">
                <a:solidFill>
                  <a:srgbClr val="FF0000"/>
                </a:solidFill>
                <a:latin typeface="HP001 4 hàng" pitchFamily="34" charset="0"/>
              </a:rPr>
              <a:t>İng </a:t>
            </a:r>
            <a:r>
              <a:rPr lang="el-GR" sz="3400">
                <a:solidFill>
                  <a:srgbClr val="FF0000"/>
                </a:solidFill>
                <a:latin typeface="HP001 4 hàng" pitchFamily="34" charset="0"/>
              </a:rPr>
              <a:t>Λ</a:t>
            </a:r>
            <a:r>
              <a:rPr lang="vi-VN" sz="3400">
                <a:solidFill>
                  <a:srgbClr val="FF0000"/>
                </a:solidFill>
                <a:latin typeface="HP001 4 hàng" pitchFamily="34" charset="0"/>
              </a:rPr>
              <a:t>łn bầu</a:t>
            </a:r>
            <a:r>
              <a:rPr lang="en-US" sz="3400">
                <a:solidFill>
                  <a:srgbClr val="FF0000"/>
                </a:solidFill>
                <a:latin typeface="HP001 4 hàng" pitchFamily="34" charset="0"/>
              </a:rPr>
              <a:t> </a:t>
            </a:r>
            <a:r>
              <a:rPr lang="vi-VN" sz="3400">
                <a:solidFill>
                  <a:srgbClr val="FF0000"/>
                </a:solidFill>
                <a:latin typeface="HP001 4 hàng" pitchFamily="34" charset="0"/>
              </a:rPr>
              <a:t>ǇrƟ</a:t>
            </a:r>
            <a:r>
              <a:rPr lang="en-US" sz="3400">
                <a:solidFill>
                  <a:srgbClr val="FF0000"/>
                </a:solidFill>
                <a:latin typeface="HP001 4 hàng" pitchFamily="34" charset="0"/>
              </a:rPr>
              <a:t>.</a:t>
            </a:r>
            <a:r>
              <a:rPr lang="vi-VN" sz="3400">
                <a:solidFill>
                  <a:srgbClr val="FF0000"/>
                </a:solidFill>
                <a:latin typeface="HP001 4 hàng" pitchFamily="34" charset="0"/>
              </a:rPr>
              <a:t> </a:t>
            </a:r>
            <a:endParaRPr lang="en-US" sz="3400">
              <a:solidFill>
                <a:srgbClr val="FF0000"/>
              </a:solidFill>
              <a:latin typeface="HP001 4 hàng" pitchFamily="34" charset="0"/>
            </a:endParaRPr>
          </a:p>
        </p:txBody>
      </p:sp>
      <p:grpSp>
        <p:nvGrpSpPr>
          <p:cNvPr id="9" name="Group 8"/>
          <p:cNvGrpSpPr/>
          <p:nvPr/>
        </p:nvGrpSpPr>
        <p:grpSpPr>
          <a:xfrm>
            <a:off x="59564"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8523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2244</TotalTime>
  <Words>337</Words>
  <Application>Microsoft Office PowerPoint</Application>
  <PresentationFormat>Custom</PresentationFormat>
  <Paragraphs>57</Paragraphs>
  <Slides>20</Slides>
  <Notes>8</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.VnArialH</vt:lpstr>
      <vt:lpstr>.VnCooper</vt:lpstr>
      <vt:lpstr>Arial</vt:lpstr>
      <vt:lpstr>Arial Rounded MT Bold</vt:lpstr>
      <vt:lpstr>Arial-Rounded</vt:lpstr>
      <vt:lpstr>Arrus-Black</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Trong cuộc sống, chúng ta nên khiêm tốn, lịch sự khi giao tiếp và gặp gỡ; không nên hung hăng, kiêu căng, xem thường người khác.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John Washington</cp:lastModifiedBy>
  <cp:revision>271</cp:revision>
  <dcterms:created xsi:type="dcterms:W3CDTF">2021-05-08T14:00:55Z</dcterms:created>
  <dcterms:modified xsi:type="dcterms:W3CDTF">2022-12-02T01:22:02Z</dcterms:modified>
</cp:coreProperties>
</file>