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427" r:id="rId3"/>
    <p:sldId id="432" r:id="rId4"/>
    <p:sldId id="440" r:id="rId5"/>
    <p:sldId id="441" r:id="rId6"/>
    <p:sldId id="443" r:id="rId7"/>
    <p:sldId id="444" r:id="rId8"/>
    <p:sldId id="447" r:id="rId9"/>
    <p:sldId id="448" r:id="rId10"/>
    <p:sldId id="449" r:id="rId11"/>
    <p:sldId id="431" r:id="rId12"/>
  </p:sldIdLst>
  <p:sldSz cx="16276320"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showGuides="1">
      <p:cViewPr varScale="1">
        <p:scale>
          <a:sx n="55" d="100"/>
          <a:sy n="55" d="100"/>
        </p:scale>
        <p:origin x="564" y="90"/>
      </p:cViewPr>
      <p:guideLst>
        <p:guide orient="horz" pos="2880"/>
        <p:guide pos="515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GIF"/><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dirty="0">
                <a:solidFill>
                  <a:srgbClr val="FF0066"/>
                </a:solidFill>
                <a:latin typeface="Times New Roman" panose="02020603050405020304" pitchFamily="18" charset="0"/>
              </a:rPr>
              <a:t>TRƯỜNG TIỂU </a:t>
            </a:r>
            <a:r>
              <a:rPr lang="en-US" altLang="en-US" sz="3500" b="1" dirty="0" smtClean="0">
                <a:solidFill>
                  <a:srgbClr val="FF0066"/>
                </a:solidFill>
                <a:latin typeface="Times New Roman" panose="02020603050405020304" pitchFamily="18" charset="0"/>
              </a:rPr>
              <a:t>HỌC NGUYỄN ĐỐC TÍN</a:t>
            </a:r>
            <a:endParaRPr lang="en-US" altLang="en-US" sz="3500" b="1" dirty="0">
              <a:solidFill>
                <a:srgbClr val="FF0066"/>
              </a:solidFill>
              <a:latin typeface="Times New Roman" panose="02020603050405020304"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120536" y="1435652"/>
            <a:ext cx="12656582"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endPar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21: CHĂM SÓC VÀ BẢO VỆ CƠ QUAN TUẦN HOÀN (</a:t>
            </a:r>
            <a:r>
              <a:rPr lang="en-US" sz="4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Text Box 18"/>
          <p:cNvSpPr txBox="1">
            <a:spLocks noChangeArrowheads="1"/>
          </p:cNvSpPr>
          <p:nvPr/>
        </p:nvSpPr>
        <p:spPr bwMode="auto">
          <a:xfrm>
            <a:off x="4099719" y="6019800"/>
            <a:ext cx="7102225" cy="100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dirty="0" err="1">
                <a:solidFill>
                  <a:srgbClr val="0000CC"/>
                </a:solidFill>
                <a:latin typeface="Times New Roman" panose="02020603050405020304" pitchFamily="18" charset="0"/>
              </a:rPr>
              <a:t>Giáo</a:t>
            </a:r>
            <a:r>
              <a:rPr lang="en-US" altLang="en-US" sz="2800" b="1" i="1" dirty="0">
                <a:solidFill>
                  <a:srgbClr val="0000CC"/>
                </a:solidFill>
                <a:latin typeface="Times New Roman" panose="02020603050405020304" pitchFamily="18" charset="0"/>
              </a:rPr>
              <a:t> </a:t>
            </a:r>
            <a:r>
              <a:rPr lang="en-US" altLang="en-US" sz="2800" b="1" i="1" dirty="0" err="1" smtClean="0">
                <a:solidFill>
                  <a:srgbClr val="0000CC"/>
                </a:solidFill>
                <a:latin typeface="Times New Roman" panose="02020603050405020304" pitchFamily="18" charset="0"/>
              </a:rPr>
              <a:t>viên</a:t>
            </a:r>
            <a:r>
              <a:rPr lang="en-US" altLang="en-US" sz="2800" b="1" i="1" dirty="0" smtClean="0">
                <a:solidFill>
                  <a:srgbClr val="0000CC"/>
                </a:solidFill>
                <a:latin typeface="Times New Roman" panose="02020603050405020304" pitchFamily="18" charset="0"/>
              </a:rPr>
              <a:t>: Lê Thị Thắm</a:t>
            </a:r>
            <a:endParaRPr lang="en-US" altLang="en-US" sz="2800" b="1" i="1" dirty="0" smtClean="0">
              <a:solidFill>
                <a:srgbClr val="0000CC"/>
              </a:solidFill>
              <a:latin typeface="Times New Roman" panose="02020603050405020304" pitchFamily="18" charset="0"/>
            </a:endParaRPr>
          </a:p>
          <a:p>
            <a:pPr eaLnBrk="1" hangingPunct="1"/>
            <a:r>
              <a:rPr lang="en-US" altLang="en-US" sz="2800" b="1" i="1" dirty="0" err="1" smtClean="0">
                <a:solidFill>
                  <a:srgbClr val="0000CC"/>
                </a:solidFill>
                <a:latin typeface="Times New Roman" panose="02020603050405020304" pitchFamily="18" charset="0"/>
              </a:rPr>
              <a:t>Lớp</a:t>
            </a:r>
            <a:r>
              <a:rPr lang="en-US" altLang="en-US" sz="2800" b="1" i="1" dirty="0" smtClean="0">
                <a:solidFill>
                  <a:srgbClr val="0000CC"/>
                </a:solidFill>
                <a:latin typeface="Times New Roman" panose="02020603050405020304" pitchFamily="18" charset="0"/>
              </a:rPr>
              <a:t>:  3</a:t>
            </a:r>
            <a:endParaRPr lang="en-US" altLang="en-US" sz="2800" b="1" i="1" dirty="0">
              <a:solidFill>
                <a:srgbClr val="0000CC"/>
              </a:solidFill>
              <a:latin typeface="Times New Roman" panose="02020603050405020304" pitchFamily="18" charset="0"/>
            </a:endParaRPr>
          </a:p>
        </p:txBody>
      </p:sp>
      <p:pic>
        <p:nvPicPr>
          <p:cNvPr id="30"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319" y="4006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9"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anose="02020603050405020304" pitchFamily="18" charset="0"/>
                  <a:cs typeface="Times New Roman" panose="02020603050405020304" pitchFamily="18" charset="0"/>
                </a:rPr>
                <a:t>TỰ NHIÊN VÀ XÃ HỘI</a:t>
              </a:r>
              <a:endParaRPr lang="en-US" sz="2800" b="1">
                <a:solidFill>
                  <a:srgbClr val="FF0066"/>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21: CHĂM SÓC VÀ BẢO VỆ SƠ QUAN TUẦN HOÀN (TIẾT 2)</a:t>
            </a:r>
            <a:endPar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228811" y="1978487"/>
            <a:ext cx="15300907" cy="1200329"/>
          </a:xfrm>
          <a:prstGeom prst="rect">
            <a:avLst/>
          </a:prstGeom>
        </p:spPr>
        <p:txBody>
          <a:bodyPr wrap="square">
            <a:spAutoFit/>
          </a:bodyPr>
          <a:lstStyle/>
          <a:p>
            <a:pPr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1. Hoàn thành bảng những việc nên làm, không nên làm để chăm sóc và bảo vệ cơ quan tuần hoàn theo gợi ý sau:</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2331772" y="3380108"/>
          <a:ext cx="10851092" cy="3858892"/>
        </p:xfrm>
        <a:graphic>
          <a:graphicData uri="http://schemas.openxmlformats.org/drawingml/2006/table">
            <a:tbl>
              <a:tblPr firstRow="1" bandRow="1">
                <a:tableStyleId>{5940675A-B579-460E-94D1-54222C63F5DA}</a:tableStyleId>
              </a:tblPr>
              <a:tblGrid>
                <a:gridCol w="5425546"/>
                <a:gridCol w="5425546"/>
              </a:tblGrid>
              <a:tr h="964723">
                <a:tc>
                  <a:txBody>
                    <a:bodyPr/>
                    <a:lstStyle/>
                    <a:p>
                      <a:pPr algn="ctr"/>
                      <a:r>
                        <a:rPr lang="en-US" sz="4000" dirty="0" smtClean="0">
                          <a:latin typeface="Times New Roman" panose="02020603050405020304" pitchFamily="18" charset="0"/>
                          <a:cs typeface="Times New Roman" panose="02020603050405020304" pitchFamily="18" charset="0"/>
                        </a:rPr>
                        <a:t>Việc</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nên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làm</a:t>
                      </a:r>
                      <a:endParaRPr lang="en-US" sz="4000" dirty="0">
                        <a:latin typeface="Times New Roman" panose="02020603050405020304" pitchFamily="18" charset="0"/>
                        <a:cs typeface="Times New Roman" panose="02020603050405020304" pitchFamily="18" charset="0"/>
                      </a:endParaRPr>
                    </a:p>
                  </a:txBody>
                  <a:tcPr>
                    <a:solidFill>
                      <a:srgbClr val="00B0F0"/>
                    </a:solidFill>
                  </a:tcPr>
                </a:tc>
                <a:tc>
                  <a:txBody>
                    <a:bodyPr/>
                    <a:lstStyle/>
                    <a:p>
                      <a:pPr algn="ctr"/>
                      <a:r>
                        <a:rPr lang="en-US" sz="4000" dirty="0" smtClean="0">
                          <a:latin typeface="Times New Roman" panose="02020603050405020304" pitchFamily="18" charset="0"/>
                          <a:cs typeface="Times New Roman" panose="02020603050405020304" pitchFamily="18" charset="0"/>
                        </a:rPr>
                        <a:t>Việc</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nên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làm</a:t>
                      </a:r>
                      <a:endParaRPr lang="en-US" sz="4000" dirty="0">
                        <a:latin typeface="Times New Roman" panose="02020603050405020304" pitchFamily="18" charset="0"/>
                        <a:cs typeface="Times New Roman" panose="02020603050405020304" pitchFamily="18" charset="0"/>
                      </a:endParaRPr>
                    </a:p>
                  </a:txBody>
                  <a:tcPr>
                    <a:solidFill>
                      <a:srgbClr val="00B0F0"/>
                    </a:solidFill>
                  </a:tcPr>
                </a:tc>
              </a:tr>
              <a:tr h="964723">
                <a:tc>
                  <a:txBody>
                    <a:bodyPr/>
                    <a:lstStyle/>
                    <a:p>
                      <a:pPr algn="ctr"/>
                      <a:r>
                        <a:rPr lang="en-US" sz="4000" dirty="0" smtClean="0">
                          <a:latin typeface="Times New Roman" panose="02020603050405020304" pitchFamily="18" charset="0"/>
                          <a:cs typeface="Times New Roman" panose="02020603050405020304" pitchFamily="18" charset="0"/>
                        </a:rPr>
                        <a:t>Tập</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thể</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dục</a:t>
                      </a:r>
                      <a:endParaRPr lang="en-US" sz="4000"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dirty="0" err="1" smtClean="0">
                          <a:latin typeface="Times New Roman" panose="02020603050405020304" pitchFamily="18" charset="0"/>
                          <a:cs typeface="Times New Roman" panose="02020603050405020304" pitchFamily="18" charset="0"/>
                        </a:rPr>
                        <a:t>Chạy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nhảy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quá</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mạnh</a:t>
                      </a:r>
                      <a:endParaRPr lang="en-US" sz="4000" dirty="0">
                        <a:latin typeface="Times New Roman" panose="02020603050405020304" pitchFamily="18" charset="0"/>
                        <a:cs typeface="Times New Roman" panose="02020603050405020304" pitchFamily="18" charset="0"/>
                      </a:endParaRPr>
                    </a:p>
                  </a:txBody>
                  <a:tcPr>
                    <a:solidFill>
                      <a:srgbClr val="FFCC99"/>
                    </a:solidFill>
                  </a:tcPr>
                </a:tc>
              </a:tr>
              <a:tr h="964723">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tr>
              <a:tr h="964723">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rgbClr val="FFCC99"/>
                    </a:solidFill>
                  </a:tcPr>
                </a:tc>
              </a:tr>
            </a:tbl>
          </a:graphicData>
        </a:graphic>
      </p:graphicFrame>
      <p:sp>
        <p:nvSpPr>
          <p:cNvPr id="3" name="Rectangle 2"/>
          <p:cNvSpPr/>
          <p:nvPr/>
        </p:nvSpPr>
        <p:spPr>
          <a:xfrm>
            <a:off x="2331772" y="5309554"/>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phẩm</a:t>
            </a:r>
            <a:r>
              <a:rPr lang="en-US" sz="3600" dirty="0" smtClean="0">
                <a:latin typeface="Times New Roman" panose="02020603050405020304" pitchFamily="18" charset="0"/>
                <a:cs typeface="Times New Roman" panose="02020603050405020304" pitchFamily="18" charset="0"/>
              </a:rPr>
              <a:t> sạch</a:t>
            </a: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7757318" y="5309554"/>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Đi </a:t>
            </a:r>
            <a:r>
              <a:rPr lang="en-US" sz="3600" dirty="0" err="1" smtClean="0">
                <a:latin typeface="Times New Roman" panose="02020603050405020304" pitchFamily="18" charset="0"/>
                <a:cs typeface="Times New Roman" panose="02020603050405020304" pitchFamily="18" charset="0"/>
              </a:rPr>
              <a:t>giày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chật</a:t>
            </a:r>
            <a:endParaRPr lang="en-US" sz="3600" dirty="0">
              <a:latin typeface="Times New Roman" panose="02020603050405020304" pitchFamily="18" charset="0"/>
              <a:cs typeface="Times New Roman" panose="02020603050405020304" pitchFamily="18" charset="0"/>
            </a:endParaRPr>
          </a:p>
        </p:txBody>
      </p:sp>
      <p:sp>
        <p:nvSpPr>
          <p:cNvPr id="21" name="Rectangle 20"/>
          <p:cNvSpPr/>
          <p:nvPr/>
        </p:nvSpPr>
        <p:spPr>
          <a:xfrm>
            <a:off x="2331771" y="6274277"/>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Uống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đủ</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endParaRPr lang="en-US" sz="3600" dirty="0">
              <a:latin typeface="Times New Roman" panose="02020603050405020304" pitchFamily="18" charset="0"/>
              <a:cs typeface="Times New Roman" panose="02020603050405020304" pitchFamily="18" charset="0"/>
            </a:endParaRPr>
          </a:p>
        </p:txBody>
      </p:sp>
      <p:sp>
        <p:nvSpPr>
          <p:cNvPr id="22" name="Rectangle 21"/>
          <p:cNvSpPr/>
          <p:nvPr/>
        </p:nvSpPr>
        <p:spPr>
          <a:xfrm>
            <a:off x="7757317" y="6299439"/>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rán</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 calcmode="lin" valueType="num">
                                      <p:cBhvr>
                                        <p:cTn id="3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2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anose="02020603050405020304"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442119" y="1608191"/>
            <a:ext cx="15147833" cy="646331"/>
          </a:xfrm>
          <a:prstGeom prst="rect">
            <a:avLst/>
          </a:prstGeom>
        </p:spPr>
        <p:txBody>
          <a:bodyPr wrap="square">
            <a:spAutoFit/>
          </a:bodyPr>
          <a:lstStyle/>
          <a:p>
            <a:pPr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2. Chia sẻ với các bạn lí do vì sao nên hay không nên làm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33" b="95751" l="3958" r="95417">
                        <a14:foregroundMark x1="31458" y1="55807" x2="31458" y2="55807"/>
                        <a14:foregroundMark x1="28125" y1="70255" x2="28125" y2="70255"/>
                        <a14:foregroundMark x1="25208" y1="66856" x2="25208" y2="66856"/>
                        <a14:foregroundMark x1="26458" y1="60057" x2="26458" y2="60057"/>
                        <a14:foregroundMark x1="39583" y1="60623" x2="39583" y2="60623"/>
                        <a14:foregroundMark x1="35208" y1="64873" x2="35208" y2="64873"/>
                        <a14:foregroundMark x1="42708" y1="69688" x2="42708" y2="69688"/>
                        <a14:foregroundMark x1="21875" y1="69122" x2="21875" y2="69122"/>
                        <a14:foregroundMark x1="23125" y1="76771" x2="23125" y2="76771"/>
                        <a14:foregroundMark x1="22917" y1="62890" x2="22917" y2="62890"/>
                        <a14:foregroundMark x1="15833" y1="81586" x2="15833" y2="81586"/>
                        <a14:foregroundMark x1="6458" y1="87252" x2="6458" y2="87252"/>
                        <a14:foregroundMark x1="73125" y1="69688" x2="73125" y2="69688"/>
                        <a14:foregroundMark x1="84792" y1="88102" x2="84792" y2="88102"/>
                        <a14:foregroundMark x1="93958" y1="84419" x2="93958" y2="84419"/>
                        <a14:foregroundMark x1="79375" y1="87535" x2="79375" y2="87535"/>
                        <a14:foregroundMark x1="62917" y1="83853" x2="62917" y2="83853"/>
                        <a14:foregroundMark x1="48333" y1="83853" x2="48333" y2="83853"/>
                        <a14:foregroundMark x1="43958" y1="83853" x2="43958" y2="83853"/>
                        <a14:foregroundMark x1="35625" y1="83853" x2="34792" y2="83853"/>
                        <a14:foregroundMark x1="29583" y1="83853" x2="29583" y2="83853"/>
                        <a14:foregroundMark x1="27917" y1="83853" x2="27083" y2="83853"/>
                        <a14:foregroundMark x1="22708" y1="83853" x2="21458" y2="83853"/>
                        <a14:foregroundMark x1="19792" y1="83853" x2="19792" y2="83853"/>
                        <a14:foregroundMark x1="18958" y1="83853" x2="18958" y2="83853"/>
                        <a14:foregroundMark x1="14792" y1="85269" x2="14792" y2="85269"/>
                        <a14:foregroundMark x1="13750" y1="85269" x2="13750" y2="85269"/>
                        <a14:foregroundMark x1="12917" y1="85552" x2="12292" y2="85552"/>
                        <a14:foregroundMark x1="11250" y1="84703" x2="11250" y2="84703"/>
                        <a14:foregroundMark x1="10833" y1="84703" x2="10000" y2="84703"/>
                        <a14:foregroundMark x1="10000" y1="87252" x2="10000" y2="87252"/>
                        <a14:foregroundMark x1="27500" y1="93201" x2="28958" y2="93201"/>
                        <a14:foregroundMark x1="40625" y1="91218" x2="42917" y2="91218"/>
                        <a14:foregroundMark x1="44375" y1="85269" x2="92917" y2="83853"/>
                        <a14:foregroundMark x1="81875" y1="20963" x2="81875" y2="20963"/>
                        <a14:foregroundMark x1="84583" y1="21813" x2="84583" y2="21813"/>
                        <a14:foregroundMark x1="79167" y1="31445" x2="79167" y2="31445"/>
                        <a14:foregroundMark x1="79167" y1="31445" x2="79167" y2="31445"/>
                        <a14:foregroundMark x1="79167" y1="31445" x2="79167" y2="31445"/>
                        <a14:foregroundMark x1="30625" y1="68272" x2="30625" y2="68272"/>
                        <a14:foregroundMark x1="30625" y1="68272" x2="30625" y2="68272"/>
                        <a14:foregroundMark x1="20417" y1="69405" x2="20417" y2="69405"/>
                        <a14:foregroundMark x1="23125" y1="67422" x2="23125" y2="67422"/>
                        <a14:foregroundMark x1="29583" y1="65439" x2="29583" y2="65439"/>
                        <a14:foregroundMark x1="28958" y1="60057" x2="28958" y2="60057"/>
                        <a14:foregroundMark x1="35625" y1="66856" x2="35625" y2="66856"/>
                        <a14:foregroundMark x1="43333" y1="62040" x2="43333" y2="62040"/>
                        <a14:foregroundMark x1="49583" y1="62890" x2="49583" y2="62890"/>
                        <a14:foregroundMark x1="45000" y1="62040" x2="45000" y2="62040"/>
                        <a14:foregroundMark x1="17083" y1="32295" x2="17083" y2="32295"/>
                        <a14:foregroundMark x1="19792" y1="28895" x2="19792" y2="28895"/>
                        <a14:foregroundMark x1="85000" y1="22946" x2="85000" y2="22946"/>
                        <a14:foregroundMark x1="85000" y1="22946" x2="84375" y2="22946"/>
                        <a14:foregroundMark x1="80833" y1="22663" x2="80833" y2="22663"/>
                        <a14:foregroundMark x1="80833" y1="22663" x2="80833" y2="22663"/>
                        <a14:foregroundMark x1="78958" y1="29462" x2="78958" y2="29462"/>
                        <a14:foregroundMark x1="77708" y1="33144" x2="77708" y2="33144"/>
                        <a14:foregroundMark x1="82292" y1="30312" x2="82292" y2="30312"/>
                        <a14:foregroundMark x1="81667" y1="26912" x2="81667" y2="26912"/>
                        <a14:foregroundMark x1="81667" y1="26912" x2="81667" y2="26912"/>
                        <a14:foregroundMark x1="85208" y1="24646" x2="85208" y2="24646"/>
                        <a14:foregroundMark x1="87708" y1="22096" x2="87708" y2="22096"/>
                        <a14:foregroundMark x1="80833" y1="28045" x2="80833" y2="28045"/>
                        <a14:foregroundMark x1="78333" y1="29462" x2="78333" y2="29462"/>
                        <a14:foregroundMark x1="77083" y1="34561" x2="77083" y2="34561"/>
                        <a14:backgroundMark x1="53125" y1="34278" x2="53125" y2="34278"/>
                        <a14:backgroundMark x1="53125" y1="29745" x2="53125" y2="29745"/>
                        <a14:backgroundMark x1="55625" y1="24079" x2="55625" y2="24079"/>
                        <a14:backgroundMark x1="61667" y1="20113" x2="61667" y2="20113"/>
                        <a14:backgroundMark x1="67500" y1="19830" x2="67500" y2="19830"/>
                        <a14:backgroundMark x1="73542" y1="20397" x2="73542" y2="20397"/>
                        <a14:backgroundMark x1="50208" y1="33711" x2="50208" y2="33711"/>
                        <a14:backgroundMark x1="47292" y1="51558" x2="47292" y2="51558"/>
                        <a14:backgroundMark x1="90625" y1="66572" x2="90625" y2="66572"/>
                        <a14:backgroundMark x1="52708" y1="68272" x2="52708" y2="68272"/>
                        <a14:backgroundMark x1="51042" y1="71388" x2="51042" y2="71388"/>
                        <a14:backgroundMark x1="44792" y1="75921" x2="44792" y2="75921"/>
                        <a14:backgroundMark x1="34792" y1="73088" x2="34792" y2="73088"/>
                      </a14:backgroundRemoval>
                    </a14:imgEffect>
                  </a14:imgLayer>
                </a14:imgProps>
              </a:ext>
              <a:ext uri="{28A0092B-C50C-407E-A947-70E740481C1C}">
                <a14:useLocalDpi xmlns:a14="http://schemas.microsoft.com/office/drawing/2010/main" val="0"/>
              </a:ext>
            </a:extLst>
          </a:blip>
          <a:srcRect/>
          <a:stretch>
            <a:fillRect/>
          </a:stretch>
        </p:blipFill>
        <p:spPr bwMode="auto">
          <a:xfrm>
            <a:off x="6690519" y="3768435"/>
            <a:ext cx="7786254" cy="435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rot="151660">
            <a:off x="5651682" y="2611523"/>
            <a:ext cx="4724400" cy="2169701"/>
          </a:xfrm>
          <a:prstGeom prst="wedgeEllipseCallout">
            <a:avLst>
              <a:gd name="adj1" fmla="val 6187"/>
              <a:gd name="adj2" fmla="val 7183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33"/>
          <p:cNvSpPr txBox="1"/>
          <p:nvPr/>
        </p:nvSpPr>
        <p:spPr>
          <a:xfrm>
            <a:off x="5702131" y="2764030"/>
            <a:ext cx="4623501" cy="1938992"/>
          </a:xfrm>
          <a:prstGeom prst="rect">
            <a:avLst/>
          </a:prstGeom>
          <a:noFill/>
        </p:spPr>
        <p:txBody>
          <a:bodyPr wrap="square" rtlCol="0">
            <a:spAutoFit/>
          </a:bodyPr>
          <a:lstStyle/>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Mình</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không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nên</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đi</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giày</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endPar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dép</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quá</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chặt</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vì</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ảnh</a:t>
            </a:r>
            <a:endPar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a:p>
            <a:pPr algn="ctr" eaLnBrk="1" fontAlgn="auto" hangingPunct="1">
              <a:spcBef>
                <a:spcPts val="0"/>
              </a:spcBef>
              <a:spcAft>
                <a:spcPts val="0"/>
              </a:spcAft>
            </a:pP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hưởng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đến</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sự</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lưu</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thông</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endPar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a:p>
            <a:pPr algn="ctr" eaLnBrk="1" fontAlgn="auto" hangingPunct="1">
              <a:spcBef>
                <a:spcPts val="0"/>
              </a:spcBef>
              <a:spcAft>
                <a:spcPts val="0"/>
              </a:spcAft>
            </a:pP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của</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máu</a:t>
            </a:r>
            <a:r>
              <a:rPr lang="en-US" altLang="zh-CN" sz="3000" spc="-150" dirty="0" smtClean="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a:t>
            </a:r>
            <a:endParaRPr lang="zh-CN" altLang="en-US"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5" name="Oval Callout 4"/>
          <p:cNvSpPr/>
          <p:nvPr/>
        </p:nvSpPr>
        <p:spPr>
          <a:xfrm>
            <a:off x="12710319" y="4472916"/>
            <a:ext cx="914400" cy="411431"/>
          </a:xfrm>
          <a:prstGeom prst="wedgeEllipseCallout">
            <a:avLst>
              <a:gd name="adj1" fmla="val -59294"/>
              <a:gd name="adj2" fmla="val 1394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i="1" dirty="0" smtClean="0">
                <a:latin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9"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anose="02020603050405020304"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6484" y="1655673"/>
            <a:ext cx="16069603" cy="1231106"/>
          </a:xfrm>
          <a:prstGeom prst="rect">
            <a:avLst/>
          </a:prstGeom>
        </p:spPr>
        <p:txBody>
          <a:bodyPr wrap="square">
            <a:spAutoFit/>
          </a:bodyPr>
          <a:lstStyle/>
          <a:p>
            <a:pPr lvl="0" eaLnBrk="1" fontAlgn="auto" hangingPunct="1">
              <a:spcBef>
                <a:spcPts val="0"/>
              </a:spcBef>
              <a:spcAft>
                <a:spcPts val="0"/>
              </a:spcAft>
            </a:pPr>
            <a:r>
              <a:rPr lang="en-US" sz="3800" b="1" dirty="0">
                <a:solidFill>
                  <a:srgbClr val="FF0066"/>
                </a:solidFill>
                <a:latin typeface="Times New Roman" panose="02020603050405020304" pitchFamily="18" charset="0"/>
                <a:cs typeface="Times New Roman" panose="02020603050405020304" pitchFamily="18" charset="0"/>
              </a:rPr>
              <a:t>3</a:t>
            </a:r>
            <a:r>
              <a:rPr kumimoji="0" lang="en-US" sz="3800" b="1"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những việc làm bạn đã làm ở nhà , ở trường để chăm sóc, bảo vệ cơ quan tuần hoàn</a:t>
            </a:r>
            <a:r>
              <a:rPr lang="nl-NL" sz="3600" b="1" i="1"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575720" y="3443769"/>
            <a:ext cx="6019800" cy="3416320"/>
          </a:xfrm>
          <a:prstGeom prst="rect">
            <a:avLst/>
          </a:prstGeom>
          <a:noFill/>
        </p:spPr>
        <p:txBody>
          <a:bodyPr wrap="square" rtlCol="0">
            <a:spAutoFit/>
          </a:bodyPr>
          <a:lstStyle/>
          <a:p>
            <a:pPr marL="571500" indent="-571500" algn="just"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Tập </a:t>
            </a:r>
            <a:r>
              <a:rPr lang="en-US" sz="3600" b="1" dirty="0" err="1">
                <a:solidFill>
                  <a:srgbClr val="0000CC"/>
                </a:solidFill>
                <a:latin typeface="Times New Roman" panose="02020603050405020304" pitchFamily="18" charset="0"/>
                <a:cs typeface="Times New Roman" panose="02020603050405020304" pitchFamily="18" charset="0"/>
              </a:rPr>
              <a:t>thể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buổi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ngày</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lí</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Ngủ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additive="base">
                                        <p:cTn id="30"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 calcmode="lin" valueType="num">
                                      <p:cBhvr additive="base">
                                        <p:cTn id="3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 calcmode="lin" valueType="num">
                                      <p:cBhvr additive="base">
                                        <p:cTn id="4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498184"/>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anose="02020603050405020304"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 name="文本框 19"/>
          <p:cNvSpPr txBox="1"/>
          <p:nvPr/>
        </p:nvSpPr>
        <p:spPr>
          <a:xfrm>
            <a:off x="746919" y="1673258"/>
            <a:ext cx="8601797" cy="921755"/>
          </a:xfrm>
          <a:prstGeom prst="rect">
            <a:avLst/>
          </a:prstGeom>
          <a:solidFill>
            <a:srgbClr val="FFDB40"/>
          </a:solidFill>
        </p:spPr>
        <p:txBody>
          <a:bodyPr wrap="square" rtlCol="0">
            <a:spAutoFit/>
          </a:bodyPr>
          <a:lstStyle/>
          <a:p>
            <a:pPr algn="ctr" eaLnBrk="1" fontAlgn="auto" hangingPunct="1">
              <a:spcBef>
                <a:spcPts val="0"/>
              </a:spcBef>
              <a:spcAft>
                <a:spcPts val="0"/>
              </a:spcAft>
              <a:defRPr/>
            </a:pPr>
            <a:r>
              <a:rPr lang="en-US" altLang="zh-CN" sz="54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lang="en-US" altLang="zh-CN" sz="54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lang="en-US" altLang="zh-CN" sz="54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vận</a:t>
            </a:r>
            <a:r>
              <a:rPr lang="en-US" altLang="zh-CN" sz="54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dụng</a:t>
            </a:r>
            <a:endParaRPr lang="zh-CN" altLang="en-US" sz="54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3" name="Rounded Rectangle 4"/>
          <p:cNvSpPr/>
          <p:nvPr/>
        </p:nvSpPr>
        <p:spPr>
          <a:xfrm>
            <a:off x="1102854" y="2654799"/>
            <a:ext cx="14070928" cy="1447801"/>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vi-VN"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Điều gì sẽ xảy ra với cơ quan tuần hoàn nếu</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ta</a:t>
            </a:r>
            <a:r>
              <a:rPr kumimoji="0" lang="vi-VN"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vận động quá sức; mặc quần áo đi giày dép quá chặt, ăn nhiều muối…</a:t>
            </a:r>
            <a:endPar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19" y="4102600"/>
            <a:ext cx="10840532" cy="429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2"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1" animBg="1"/>
      <p:bldP spid="13"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9"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anose="02020603050405020304"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7071519" y="2742162"/>
            <a:ext cx="4419600" cy="1257269"/>
          </a:xfrm>
          <a:prstGeom prst="rect">
            <a:avLst/>
          </a:prstGeom>
          <a:noFill/>
          <a:ln>
            <a:noFill/>
          </a:ln>
          <a:effectLst/>
        </p:spPr>
        <p:txBody>
          <a:bodyPr lIns="91416" tIns="45710" rIns="91416" bIns="45710" rtlCol="0" anchor="ctr"/>
          <a:lstStyle/>
          <a:p>
            <a:pPr algn="ctr" defTabSz="914400" eaLnBrk="1" fontAlgn="auto" hangingPunct="1">
              <a:spcBef>
                <a:spcPts val="0"/>
              </a:spcBef>
              <a:spcAft>
                <a:spcPts val="0"/>
              </a:spcAft>
              <a:defRPr/>
            </a:pPr>
            <a:r>
              <a:rPr lang="en-US" sz="3600" b="1" kern="0" dirty="0" err="1">
                <a:solidFill>
                  <a:srgbClr val="FF0000"/>
                </a:solidFill>
                <a:latin typeface="Times New Roman" panose="02020603050405020304" pitchFamily="18" charset="0"/>
                <a:cs typeface="Times New Roman" panose="02020603050405020304" pitchFamily="18" charset="0"/>
              </a:rPr>
              <a:t>Thảo</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luận</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smtClean="0">
                <a:solidFill>
                  <a:srgbClr val="FF0000"/>
                </a:solidFill>
                <a:latin typeface="Times New Roman" panose="02020603050405020304" pitchFamily="18" charset="0"/>
                <a:cs typeface="Times New Roman" panose="02020603050405020304" pitchFamily="18" charset="0"/>
              </a:rPr>
              <a:t>theo</a:t>
            </a:r>
            <a:r>
              <a:rPr lang="en-US" sz="3600" b="1" kern="0" dirty="0" smtClean="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nhóm</a:t>
            </a:r>
            <a:endParaRPr lang="en-US" sz="3600" b="1" kern="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737519" y="4191310"/>
            <a:ext cx="13030200" cy="1200329"/>
          </a:xfrm>
          <a:prstGeom prst="rect">
            <a:avLst/>
          </a:prstGeom>
        </p:spPr>
        <p:txBody>
          <a:bodyPr wrap="square">
            <a:spAutoFit/>
          </a:bodyPr>
          <a:lstStyle/>
          <a:p>
            <a:pPr eaLnBrk="1" fontAlgn="auto" hangingPunct="1">
              <a:spcBef>
                <a:spcPts val="0"/>
              </a:spcBef>
              <a:spcAft>
                <a:spcPts val="0"/>
              </a:spcAft>
            </a:pPr>
            <a:r>
              <a:rPr lang="nl-NL" sz="3600" b="1" i="1" dirty="0">
                <a:solidFill>
                  <a:srgbClr val="002060"/>
                </a:solidFill>
                <a:latin typeface="Times New Roman" panose="02020603050405020304" pitchFamily="18" charset="0"/>
                <a:cs typeface="Times New Roman" panose="02020603050405020304" pitchFamily="18" charset="0"/>
              </a:rPr>
              <a:t>- Vận động quá sức sẽ dẫn đến nhịp tim bất thường , gia tăng nguy cơ đột quỵ do trụy tim.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78460" y="6096000"/>
            <a:ext cx="13944600" cy="2308324"/>
          </a:xfrm>
          <a:prstGeom prst="rect">
            <a:avLst/>
          </a:prstGeom>
        </p:spPr>
        <p:txBody>
          <a:bodyPr wrap="square">
            <a:spAutoFit/>
          </a:bodyPr>
          <a:lstStyle/>
          <a:p>
            <a:pPr eaLnBrk="1" fontAlgn="auto" hangingPunct="1">
              <a:spcBef>
                <a:spcPts val="0"/>
              </a:spcBef>
              <a:spcAft>
                <a:spcPts val="0"/>
              </a:spcAft>
            </a:pPr>
            <a:r>
              <a:rPr lang="nl-NL" sz="3600" b="1" i="1" dirty="0">
                <a:solidFill>
                  <a:srgbClr val="002060"/>
                </a:solidFill>
                <a:latin typeface="Times New Roman" panose="02020603050405020304" pitchFamily="18" charset="0"/>
                <a:cs typeface="Times New Roman" panose="02020603050405020304" pitchFamily="18" charset="0"/>
              </a:rPr>
              <a:t>- Ăn quá nhiều muối, đồ chiên rán sẽ khiến chúng ta phải uống nhiều nước, làm tăng khối lượng máu tuần hoàn và khiến tim làm việc nhiều hơn. Tình trạng này kéo dài làm tâm thất trái to lên, dẫn đến hiện tượng suy tim.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9" name="Rounded Rectangle 4"/>
          <p:cNvSpPr/>
          <p:nvPr/>
        </p:nvSpPr>
        <p:spPr>
          <a:xfrm>
            <a:off x="670719" y="1614602"/>
            <a:ext cx="14070928" cy="1447801"/>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vi-VN"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Điều gì sẽ xảy ra với cơ quan tuần hoàn nếu</a:t>
            </a: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chúng</a:t>
            </a:r>
            <a:r>
              <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ta</a:t>
            </a:r>
            <a:r>
              <a:rPr kumimoji="0" lang="vi-VN"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vận động quá sức; mặc quần áo đi giày dép quá chặt, ăn nhiều muối…</a:t>
            </a:r>
            <a:endParaRPr kumimoji="0" lang="en-US" sz="36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p:cTn id="20"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4" name="Rectangle 13"/>
          <p:cNvSpPr/>
          <p:nvPr/>
        </p:nvSpPr>
        <p:spPr>
          <a:xfrm>
            <a:off x="1851819" y="3506081"/>
            <a:ext cx="130302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Vận động quá sức sẽ dẫn đến nhịp tim bất thường , gia tăng nguy cơ đột quỵ do trụy tim.</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356519" y="4901784"/>
            <a:ext cx="139446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Ăn quá nhiều muối, đồ chiên rán sẽ khiến chúng ta phải uống nhiều nước, làm tăng khối lượng máu tuần hoàn và khiến tim làm việc nhiều hơn. Tình trạng này kéo dài làm tâm thất trái to lên, dẫn đến hiện tượng suy tim.</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18319" y="2086933"/>
            <a:ext cx="15316200" cy="1200329"/>
          </a:xfrm>
          <a:prstGeom prst="rect">
            <a:avLst/>
          </a:prstGeom>
        </p:spPr>
        <p:txBody>
          <a:bodyPr wrap="square">
            <a:spAutoFit/>
          </a:bodyPr>
          <a:lstStyle/>
          <a:p>
            <a:pPr lvl="0"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2. Chia sẻ với người thân những việc cần làm để chăm sóc và bảo vệ cơ quan tuần hoàn</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9"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anose="02020603050405020304"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18319" y="2086933"/>
            <a:ext cx="153162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nl-NL"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Chia sẻ với người thân những việc cần làm để chăm sóc và bảo vệ cơ quan tuần hoàn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4719" y="3505200"/>
            <a:ext cx="61912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9"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anose="02020603050405020304"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21: CHĂM SÓC VÀ BẢO VỆ SƠ QUAN TUẦN HOÀN (TIẾT 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064" y="2709254"/>
            <a:ext cx="9712036" cy="589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泪滴形 16"/>
          <p:cNvSpPr/>
          <p:nvPr/>
        </p:nvSpPr>
        <p:spPr bwMode="auto">
          <a:xfrm rot="10800000">
            <a:off x="772869" y="2042755"/>
            <a:ext cx="2625984" cy="1286106"/>
          </a:xfrm>
          <a:prstGeom prst="teardrop">
            <a:avLst/>
          </a:prstGeom>
          <a:solidFill>
            <a:srgbClr val="FFC000"/>
          </a:solidFill>
          <a:ln w="38100" cap="flat" cmpd="sng" algn="ctr">
            <a:solidFill>
              <a:sysClr val="window" lastClr="FFFFFF">
                <a:lumMod val="85000"/>
              </a:sysClr>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smtClean="0">
                <a:ln>
                  <a:noFill/>
                </a:ln>
                <a:solidFill>
                  <a:prstClr val="black"/>
                </a:solidFill>
                <a:effectLst/>
                <a:uLnTx/>
                <a:uFillTx/>
                <a:latin typeface="Arial" panose="020B0604020202020204" pitchFamily="34" charset="0"/>
              </a:rPr>
              <a:t> </a:t>
            </a:r>
            <a:endParaRPr kumimoji="0" lang="zh-CN" altLang="en-US" sz="2400" b="1"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3" name="Rectangle 12"/>
          <p:cNvSpPr/>
          <p:nvPr/>
        </p:nvSpPr>
        <p:spPr>
          <a:xfrm>
            <a:off x="670719" y="2331865"/>
            <a:ext cx="2473584" cy="707886"/>
          </a:xfrm>
          <a:prstGeom prst="rect">
            <a:avLst/>
          </a:prstGeom>
        </p:spPr>
        <p:txBody>
          <a:bodyPr wrap="square">
            <a:spAutoFit/>
          </a:bodyPr>
          <a:lstStyle/>
          <a:p>
            <a:pPr eaLnBrk="1" fontAlgn="auto" hangingPunct="1">
              <a:spcBef>
                <a:spcPts val="0"/>
              </a:spcBef>
              <a:spcAft>
                <a:spcPts val="0"/>
              </a:spcAft>
            </a:pPr>
            <a:r>
              <a:rPr lang="nl-NL" sz="4000" b="1" i="1" dirty="0">
                <a:solidFill>
                  <a:srgbClr val="002060"/>
                </a:solidFill>
                <a:latin typeface="Times New Roman" panose="02020603050405020304" pitchFamily="18" charset="0"/>
                <a:cs typeface="Times New Roman" panose="02020603050405020304" pitchFamily="18" charset="0"/>
              </a:rPr>
              <a:t>Kết luận:</a:t>
            </a:r>
            <a:endParaRPr lang="en-US" sz="40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13"/>
                                        </p:tgtEl>
                                        <p:attrNameLst>
                                          <p:attrName>ppt_x</p:attrName>
                                          <p:attrName>ppt_y</p:attrName>
                                        </p:attrNameLst>
                                      </p:cBhvr>
                                    </p:animMotion>
                                    <p:animRot by="1500000">
                                      <p:cBhvr>
                                        <p:cTn id="11" dur="125" fill="hold">
                                          <p:stCondLst>
                                            <p:cond delay="0"/>
                                          </p:stCondLst>
                                        </p:cTn>
                                        <p:tgtEl>
                                          <p:spTgt spid="13"/>
                                        </p:tgtEl>
                                        <p:attrNameLst>
                                          <p:attrName>r</p:attrName>
                                        </p:attrNameLst>
                                      </p:cBhvr>
                                    </p:animRot>
                                    <p:animRot by="-1500000">
                                      <p:cBhvr>
                                        <p:cTn id="12" dur="125" fill="hold">
                                          <p:stCondLst>
                                            <p:cond delay="125"/>
                                          </p:stCondLst>
                                        </p:cTn>
                                        <p:tgtEl>
                                          <p:spTgt spid="13"/>
                                        </p:tgtEl>
                                        <p:attrNameLst>
                                          <p:attrName>r</p:attrName>
                                        </p:attrNameLst>
                                      </p:cBhvr>
                                    </p:animRot>
                                    <p:animRot by="-1500000">
                                      <p:cBhvr>
                                        <p:cTn id="13" dur="125" fill="hold">
                                          <p:stCondLst>
                                            <p:cond delay="250"/>
                                          </p:stCondLst>
                                        </p:cTn>
                                        <p:tgtEl>
                                          <p:spTgt spid="13"/>
                                        </p:tgtEl>
                                        <p:attrNameLst>
                                          <p:attrName>r</p:attrName>
                                        </p:attrNameLst>
                                      </p:cBhvr>
                                    </p:animRot>
                                    <p:animRot by="1500000">
                                      <p:cBhvr>
                                        <p:cTn id="14" dur="125" fill="hold">
                                          <p:stCondLst>
                                            <p:cond delay="375"/>
                                          </p:stCondLst>
                                        </p:cTn>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ags/tag1.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0</TotalTime>
  <Words>2391</Words>
  <Application>WPS Presentation</Application>
  <PresentationFormat>Custom</PresentationFormat>
  <Paragraphs>111</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Times New Roman</vt:lpstr>
      <vt:lpstr>方正卡通简体</vt:lpstr>
      <vt:lpstr>字魂59号-创粗黑</vt:lpstr>
      <vt:lpstr>Arial</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Thắm Lê</cp:lastModifiedBy>
  <cp:revision>1105</cp:revision>
  <dcterms:created xsi:type="dcterms:W3CDTF">2008-09-09T22:52:00Z</dcterms:created>
  <dcterms:modified xsi:type="dcterms:W3CDTF">2025-03-11T07:01:43Z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72B340BFF44342BD8758C3070B202E94_12</vt:lpwstr>
  </property>
  <property fmtid="{D5CDD505-2E9C-101B-9397-08002B2CF9AE}" pid="3" name="KSOProductBuildVer">
    <vt:lpwstr>1033-12.2.0.20326</vt:lpwstr>
  </property>
</Properties>
</file>