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</p:sldMasterIdLst>
  <p:notesMasterIdLst>
    <p:notesMasterId r:id="rId27"/>
  </p:notesMasterIdLst>
  <p:sldIdLst>
    <p:sldId id="377" r:id="rId8"/>
    <p:sldId id="264" r:id="rId9"/>
    <p:sldId id="265" r:id="rId10"/>
    <p:sldId id="258" r:id="rId11"/>
    <p:sldId id="272" r:id="rId12"/>
    <p:sldId id="260" r:id="rId13"/>
    <p:sldId id="259" r:id="rId14"/>
    <p:sldId id="257" r:id="rId15"/>
    <p:sldId id="266" r:id="rId16"/>
    <p:sldId id="263" r:id="rId17"/>
    <p:sldId id="262" r:id="rId18"/>
    <p:sldId id="268" r:id="rId19"/>
    <p:sldId id="267" r:id="rId20"/>
    <p:sldId id="273" r:id="rId21"/>
    <p:sldId id="270" r:id="rId22"/>
    <p:sldId id="269" r:id="rId23"/>
    <p:sldId id="378" r:id="rId24"/>
    <p:sldId id="271" r:id="rId25"/>
    <p:sldId id="3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3AA1-FA2C-4C5D-85C8-5BD72A92B6C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BEF6A-3C22-4924-858E-2BAF35C8E71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12786784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8" y="-136525"/>
            <a:ext cx="104521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C53DE6E-3D17-43BC-B803-C0D5D9979CF6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637056B-F1CB-4854-968E-DFD702F63CAF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804985F-D99C-4B45-8703-27F9A6E13D3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DC2364D-B5E9-41B9-A149-CBB0997C49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8A767F1-716F-46EC-A355-8ABDA0C05969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666E47CC-295E-470E-9B1C-D2F1B1F0D538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CD6C82-CB65-4149-994D-1818BECE18F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CB9D08C-FDE1-4A48-97A0-663D232A10B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E87AB8A-3D3F-4AF1-8823-6224AF2CF963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7C5126-F161-47C2-AD6D-FAC918FAF73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CBB4D65-CC8F-4CAA-AEBF-2FCBD5C59373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AB33570-FD0E-4D75-A06C-424B1623635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1D8DE-5FC2-4EE0-B1E9-90DA24E7DAD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4B2AEEF-EAE7-40AC-A5CC-A6E348ADE91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B9E9CC5-D9B8-446E-81FE-195478425DF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4779A98-619B-42DF-BCB1-32DA0A77EAEF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4B077-4EF0-43E7-9127-711EBF09722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CB07-8969-4153-B7D2-7954446586C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0CB1D88-F332-4262-AD20-1354A42B19C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D7EF79-CB16-4127-8472-DF4B8889F1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250" advClick="0" advTm="0">
        <p14:switch dir="r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Microsoft YaHei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rgbClr val="FFFFFF">
                  <a:alpha val="0"/>
                </a:srgbClr>
              </a:solidFill>
              <a:latin typeface="Microsoft YaHei" panose="020B0503020204020204" pitchFamily="34" charset="-122"/>
              <a:sym typeface="+mn-ea"/>
            </a:endParaRP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6.xml"/><Relationship Id="rId1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8" Type="http://schemas.openxmlformats.org/officeDocument/2006/relationships/image" Target="../media/image31.png"/><Relationship Id="rId7" Type="http://schemas.openxmlformats.org/officeDocument/2006/relationships/image" Target="../media/image30.png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46.xml"/><Relationship Id="rId12" Type="http://schemas.openxmlformats.org/officeDocument/2006/relationships/image" Target="../media/image33.png"/><Relationship Id="rId11" Type="http://schemas.openxmlformats.org/officeDocument/2006/relationships/image" Target="../media/image32.png"/><Relationship Id="rId10" Type="http://schemas.microsoft.com/office/2007/relationships/media" Target="../media/media2.mp3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8030" y="6237027"/>
            <a:ext cx="394420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2024 - 2025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159385" y="2297081"/>
            <a:ext cx="9873230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TỰ NHIÊN VÀ XÃ HỘI 3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BÀI: MỘT SỐ BỘ PHẬN CỦA THỰC VẬT (TIẾT 1). 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endParaRPr lang="en-US" sz="3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895" y="250915"/>
            <a:ext cx="11504840" cy="646339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603" y="380332"/>
            <a:ext cx="11480346" cy="64776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000" y="193351"/>
            <a:ext cx="11180445" cy="631276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6967" y="0"/>
            <a:ext cx="11800601" cy="670124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620" y="15401"/>
            <a:ext cx="11875605" cy="665996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32000" y="2934269"/>
          <a:ext cx="7644264" cy="2988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132"/>
                <a:gridCol w="3822132"/>
              </a:tblGrid>
              <a:tr h="996286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Rể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cọc</a:t>
                      </a:r>
                      <a:endParaRPr lang="en-US" sz="3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Rể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chùm</a:t>
                      </a:r>
                      <a:endParaRPr lang="en-US" sz="3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996286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</a:tr>
              <a:tr h="996286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032000" y="1666206"/>
            <a:ext cx="7548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9241" y="859809"/>
            <a:ext cx="3343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III. </a:t>
            </a:r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2000" y="2844380"/>
            <a:ext cx="7681626" cy="307874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070" y="521661"/>
            <a:ext cx="11449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 Nhận xét và so sánh hình dạng, kích thước các rễ cây đó.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134" y="1385738"/>
            <a:ext cx="10198170" cy="50450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651" y="887104"/>
            <a:ext cx="4626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4. </a:t>
            </a:r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38200" y="1825625"/>
          <a:ext cx="9713841" cy="4711806"/>
        </p:xfrm>
        <a:graphic>
          <a:graphicData uri="http://schemas.openxmlformats.org/drawingml/2006/table">
            <a:tbl>
              <a:tblPr/>
              <a:tblGrid>
                <a:gridCol w="3237947"/>
                <a:gridCol w="3237947"/>
                <a:gridCol w="3237947"/>
              </a:tblGrid>
              <a:tr h="1113960">
                <a:tc>
                  <a:txBody>
                    <a:bodyPr/>
                    <a:lstStyle/>
                    <a:p>
                      <a:pPr algn="just" fontAlgn="t"/>
                      <a:b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396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rau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dền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06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Cây cần tây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806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396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</a:rPr>
                        <a:t>Cây bưởi</a:t>
                      </a:r>
                      <a:endParaRPr lang="vi-VN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V="1">
            <a:off x="838200" y="1783318"/>
            <a:ext cx="9736156" cy="45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6506948"/>
            <a:ext cx="9736156" cy="30483"/>
          </a:xfrm>
          <a:prstGeom prst="rect">
            <a:avLst/>
          </a:prstGeom>
        </p:spPr>
      </p:pic>
      <p:cxnSp>
        <p:nvCxnSpPr>
          <p:cNvPr id="22" name="Straight Connector 21"/>
          <p:cNvCxnSpPr>
            <a:stCxn id="5" idx="1"/>
          </p:cNvCxnSpPr>
          <p:nvPr/>
        </p:nvCxnSpPr>
        <p:spPr>
          <a:xfrm>
            <a:off x="838200" y="1806177"/>
            <a:ext cx="0" cy="4700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5" idx="3"/>
          </p:cNvCxnSpPr>
          <p:nvPr/>
        </p:nvCxnSpPr>
        <p:spPr>
          <a:xfrm>
            <a:off x="10574356" y="1806177"/>
            <a:ext cx="0" cy="47118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38199" y="2961564"/>
            <a:ext cx="97138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0517" y="4053385"/>
            <a:ext cx="97361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38198" y="4722125"/>
            <a:ext cx="97584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15882" y="5418161"/>
            <a:ext cx="978079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4067033" y="1825625"/>
            <a:ext cx="0" cy="4681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345523" y="1825625"/>
            <a:ext cx="0" cy="4661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38471" y="1086679"/>
          <a:ext cx="9713841" cy="5049078"/>
        </p:xfrm>
        <a:graphic>
          <a:graphicData uri="http://schemas.openxmlformats.org/drawingml/2006/table">
            <a:tbl>
              <a:tblPr/>
              <a:tblGrid>
                <a:gridCol w="3237947"/>
                <a:gridCol w="3237947"/>
                <a:gridCol w="3237947"/>
              </a:tblGrid>
              <a:tr h="1197204">
                <a:tc>
                  <a:txBody>
                    <a:bodyPr/>
                    <a:lstStyle/>
                    <a:p>
                      <a:pPr algn="just" fontAlgn="t"/>
                      <a:b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  <a:endParaRPr lang="vi-VN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20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Cây rau dền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rễ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rễ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xung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quanh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73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Cây cần tây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Nhiều rễ con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873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Nhiều rễ con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7204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</a:rPr>
                        <a:t>Cây bưởi</a:t>
                      </a:r>
                      <a:endParaRPr lang="vi-VN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Một rễ cọc và nhiều rễ con xung quanh</a:t>
                      </a:r>
                      <a:endParaRPr lang="en-US" sz="28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Lớn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338471" y="1086679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38471" y="3518453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38471" y="2319131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38471" y="4240696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38471" y="4949688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38471" y="6135758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38471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18781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85253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052308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/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6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/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/>
            <p:cNvSpPr txBox="1"/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st="1961.0000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>
              <a:defRPr/>
            </a:pPr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2" name="Group 30"/>
          <p:cNvGrpSpPr>
            <a:grpSpLocks noGrp="1" noRot="1" noChangeAspect="1" noMove="1" noResize="1" noUngrp="1"/>
          </p:cNvGrpSpPr>
          <p:nvPr/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32" name="Rectangle 31"/>
            <p:cNvSpPr/>
            <p:nvPr/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rtlCol="0" anchor="ctr"/>
            <a:lstStyle/>
            <a:p>
              <a:pPr algn="ctr" defTabSz="304800">
                <a:defRPr/>
              </a:pPr>
              <a:endParaRPr lang="en-US" sz="8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3" name="Rectangle 32"/>
            <p:cNvSpPr/>
            <p:nvPr/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</a:ln>
          </p:spPr>
          <p:txBody>
            <a:bodyPr rtlCol="0" anchor="ctr"/>
            <a:lstStyle/>
            <a:p>
              <a:pPr algn="ctr" defTabSz="304800">
                <a:defRPr/>
              </a:pPr>
              <a:endParaRPr lang="en-US" sz="8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23248" y="3285850"/>
            <a:ext cx="6455833" cy="2203869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/>
          <a:p>
            <a:pPr algn="ctr" defTabSz="6096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7000" b="1" dirty="0">
                <a:solidFill>
                  <a:srgbClr val="FF0000"/>
                </a:solidFill>
                <a:latin typeface="Nunito Black" panose="00000A00000000000000" pitchFamily="2" charset="0"/>
              </a:rPr>
              <a:t>I. </a:t>
            </a:r>
            <a:r>
              <a:rPr lang="en-US" sz="7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Khởi</a:t>
            </a:r>
            <a:r>
              <a:rPr lang="en-US" sz="7000" b="1" dirty="0">
                <a:solidFill>
                  <a:srgbClr val="FF0000"/>
                </a:solidFill>
                <a:latin typeface="Nunito Black" panose="00000A00000000000000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Nunito Black" panose="00000A00000000000000" pitchFamily="2" charset="0"/>
              </a:rPr>
              <a:t>động</a:t>
            </a:r>
            <a:endParaRPr lang="en-US" sz="7000" b="1" dirty="0">
              <a:solidFill>
                <a:srgbClr val="FF0000"/>
              </a:solidFill>
              <a:latin typeface="Nunito Black" panose="00000A00000000000000" pitchFamily="2" charset="0"/>
            </a:endParaRPr>
          </a:p>
          <a:p>
            <a:pPr algn="ctr" defTabSz="60960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endParaRPr lang="en-US" sz="6400" dirty="0">
              <a:solidFill>
                <a:srgbClr val="FF0000"/>
              </a:solidFill>
              <a:latin typeface="Nunito Black" panose="00000A00000000000000" pitchFamily="2" charset="0"/>
            </a:endParaRPr>
          </a:p>
        </p:txBody>
      </p:sp>
      <p:sp>
        <p:nvSpPr>
          <p:cNvPr id="44" name="Freeform: Shape 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709037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042288" y="1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Freeform: Shape 4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856477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00">
              <a:defRPr/>
            </a:pPr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541215" y="3055154"/>
            <a:ext cx="2195580" cy="3052066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21994" y="4188812"/>
            <a:ext cx="3027145" cy="24658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1689" y="736979"/>
            <a:ext cx="850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THỨ NĂM NGÀY 14 THÁNG 12 NĂM 2023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04669" y="1663963"/>
            <a:ext cx="5019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TỰ NHIÊN VÀ XÃ HỘI</a:t>
            </a:r>
            <a:endParaRPr lang="en-US" sz="2400" u="sng" dirty="0"/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MỘT SỐ BỘ PHẬN CỦA THỰC VẬT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Vườn cây nhà bé - Bậc Thang Vàng channel (online-video-cutter.com)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00892" y="671104"/>
            <a:ext cx="10789920" cy="6069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2878" y="24773"/>
            <a:ext cx="794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những loại cây có trong bài hát?</a:t>
            </a:r>
            <a:endParaRPr lang="en-US" sz="3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891" y="232007"/>
            <a:ext cx="11403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Xung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quanh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chúng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ta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rất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nhiều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cây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khác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nhau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cây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?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Vì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sao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?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799" y="1540871"/>
            <a:ext cx="8969829" cy="51133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1600" y="2782389"/>
            <a:ext cx="640080" cy="587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908" y="142356"/>
            <a:ext cx="11280292" cy="657276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2811" y="192818"/>
            <a:ext cx="10724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hình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đang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quan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sát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những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cây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Nêu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đặc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điểm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cây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hình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4010" y="1493520"/>
            <a:ext cx="8760460" cy="536448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898" y="163044"/>
            <a:ext cx="10737668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Ngoài các cây trong hình, em còn biết những cây nào? </a:t>
            </a:r>
            <a:endParaRPr lang="nl-NL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ặc điểm của một số cây em biết.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3320" y="1342854"/>
            <a:ext cx="6023370" cy="53649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995" y="881249"/>
            <a:ext cx="10228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Quan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2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nhận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xét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đặc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của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rễ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cọc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rễ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 panose="020B0606030504020204"/>
              </a:rPr>
              <a:t>chùm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 panose="020B0606030504020204"/>
              </a:rPr>
              <a:t>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734" y="1961379"/>
            <a:ext cx="11080740" cy="4704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7995" y="346682"/>
            <a:ext cx="3216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II. </a:t>
            </a:r>
            <a:r>
              <a:rPr lang="en-US" sz="3000" b="1" dirty="0" err="1">
                <a:solidFill>
                  <a:srgbClr val="FF0000"/>
                </a:solidFill>
              </a:rPr>
              <a:t>Khám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phá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9485" y="204005"/>
            <a:ext cx="11360331" cy="647587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935</Words>
  <Application>WPS Presentation</Application>
  <PresentationFormat>Widescreen</PresentationFormat>
  <Paragraphs>85</Paragraphs>
  <Slides>19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19</vt:i4>
      </vt:variant>
    </vt:vector>
  </HeadingPairs>
  <TitlesOfParts>
    <vt:vector size="39" baseType="lpstr">
      <vt:lpstr>Arial</vt:lpstr>
      <vt:lpstr>SimSun</vt:lpstr>
      <vt:lpstr>Wingdings</vt:lpstr>
      <vt:lpstr>Calibri</vt:lpstr>
      <vt:lpstr>等线</vt:lpstr>
      <vt:lpstr>等线</vt:lpstr>
      <vt:lpstr>Microsoft YaHei</vt:lpstr>
      <vt:lpstr>Calibri</vt:lpstr>
      <vt:lpstr>Nunito Black</vt:lpstr>
      <vt:lpstr>Times New Roman</vt:lpstr>
      <vt:lpstr>Open Sans</vt:lpstr>
      <vt:lpstr>义启紫水晶体</vt:lpstr>
      <vt:lpstr>Arial Unicode MS</vt:lpstr>
      <vt:lpstr>Calibri Light</vt:lpstr>
      <vt:lpstr>Office Theme</vt:lpstr>
      <vt:lpstr>自定义设计方案</vt:lpstr>
      <vt:lpstr>1_Office Theme</vt:lpstr>
      <vt:lpstr>2_Office Theme</vt:lpstr>
      <vt:lpstr>1_Office 主题​​</vt:lpstr>
      <vt:lpstr>1_包图主题2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Thắm Lê</cp:lastModifiedBy>
  <cp:revision>20</cp:revision>
  <dcterms:created xsi:type="dcterms:W3CDTF">2023-12-13T13:55:00Z</dcterms:created>
  <dcterms:modified xsi:type="dcterms:W3CDTF">2025-03-05T15:30:29Z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3E68A42EF8C144CC8DFA5A48CFB471FD_13</vt:lpwstr>
  </property>
  <property fmtid="{D5CDD505-2E9C-101B-9397-08002B2CF9AE}" pid="3" name="KSOProductBuildVer">
    <vt:lpwstr>1033-12.2.0.20323</vt:lpwstr>
  </property>
</Properties>
</file>