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  <p:sldMasterId id="2147483712" r:id="rId6"/>
    <p:sldMasterId id="2147483724" r:id="rId7"/>
  </p:sldMasterIdLst>
  <p:notesMasterIdLst>
    <p:notesMasterId r:id="rId33"/>
  </p:notesMasterIdLst>
  <p:sldIdLst>
    <p:sldId id="761" r:id="rId8"/>
    <p:sldId id="762" r:id="rId9"/>
    <p:sldId id="314" r:id="rId10"/>
    <p:sldId id="315" r:id="rId11"/>
    <p:sldId id="316" r:id="rId12"/>
    <p:sldId id="317" r:id="rId13"/>
    <p:sldId id="318" r:id="rId14"/>
    <p:sldId id="319" r:id="rId15"/>
    <p:sldId id="280" r:id="rId16"/>
    <p:sldId id="748" r:id="rId17"/>
    <p:sldId id="295" r:id="rId18"/>
    <p:sldId id="309" r:id="rId19"/>
    <p:sldId id="311" r:id="rId20"/>
    <p:sldId id="752" r:id="rId21"/>
    <p:sldId id="310" r:id="rId22"/>
    <p:sldId id="754" r:id="rId23"/>
    <p:sldId id="756" r:id="rId24"/>
    <p:sldId id="753" r:id="rId25"/>
    <p:sldId id="300" r:id="rId26"/>
    <p:sldId id="757" r:id="rId27"/>
    <p:sldId id="758" r:id="rId28"/>
    <p:sldId id="755" r:id="rId29"/>
    <p:sldId id="759" r:id="rId30"/>
    <p:sldId id="760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 showGuides="1">
      <p:cViewPr>
        <p:scale>
          <a:sx n="47" d="100"/>
          <a:sy n="47" d="100"/>
        </p:scale>
        <p:origin x="894" y="56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01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81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4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8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8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09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91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6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1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04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4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88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35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8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1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89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50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64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24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54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66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4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xmlns="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25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4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file:///D:\giao%20an%20tin%20hoc\NHAC\VUIDEHOC.WAV" TargetMode="External"/><Relationship Id="rId1" Type="http://schemas.microsoft.com/office/2007/relationships/media" Target="file:///D:\giao%20an%20tin%20hoc\NHAC\VUIDEHOC.WAV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slide" Target="slide8.xml"/><Relationship Id="rId4" Type="http://schemas.openxmlformats.org/officeDocument/2006/relationships/image" Target="../media/image14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5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1"/>
          <p:cNvSpPr>
            <a:spLocks noChangeArrowheads="1"/>
          </p:cNvSpPr>
          <p:nvPr/>
        </p:nvSpPr>
        <p:spPr bwMode="auto">
          <a:xfrm>
            <a:off x="2088108" y="2294344"/>
            <a:ext cx="8219271" cy="2862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KHOA HỌC LỚP  5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CÁC GIA ĐOẠN PHÁT TRIỂN CHÍNH CỦA CON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 ( TIẾT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VUIDEHOC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438400" y="5433665"/>
            <a:ext cx="7868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Huyên</a:t>
            </a:r>
            <a:endParaRPr lang="en-US" sz="36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031" y="111868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3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17594" y="111867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148384" y="69123"/>
            <a:ext cx="6293273" cy="52747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ĐỐC TÍN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51B99B-5790-74E4-7889-D7FFF5570439}"/>
              </a:ext>
            </a:extLst>
          </p:cNvPr>
          <p:cNvSpPr/>
          <p:nvPr/>
        </p:nvSpPr>
        <p:spPr>
          <a:xfrm>
            <a:off x="1371601" y="958004"/>
            <a:ext cx="9580095" cy="484272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732005"/>
              </a:avLst>
            </a:prstTxWarp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 ĐẾN VỚI TIẾT HỌC LỚP 5B</a:t>
            </a:r>
          </a:p>
        </p:txBody>
      </p:sp>
    </p:spTree>
    <p:extLst>
      <p:ext uri="{BB962C8B-B14F-4D97-AF65-F5344CB8AC3E}">
        <p14:creationId xmlns:p14="http://schemas.microsoft.com/office/powerpoint/2010/main" val="254511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071983" y="2273514"/>
              <a:ext cx="5894977" cy="178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một số đặc điểm nổi bật của con người ở tuổi vị thành niên.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5" y="3865184"/>
            <a:ext cx="3166986" cy="3166986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xmlns="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A5160F-5764-A30D-777B-6CC9D05C7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" y="1721723"/>
            <a:ext cx="10678160" cy="19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310709" y="1198880"/>
            <a:ext cx="8403771" cy="389128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Đặc điểm nổi bật của con người ở tuổi vị thành niên là: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Đây là giai đoạn chuyển tiếp từ trẻ em sang người lớn, với sự phát triển mạnh mẽ về thể chất và tinh thần.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216401" y="1816314"/>
              <a:ext cx="5571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nữ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1645920" y="398924"/>
            <a:ext cx="9224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3, đọc thông tin và cho biết một số thay đổi của nam và nữ ở tuổi dậy thì.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15B3E9-D335-6244-1FC7-9194F245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40" y="1552557"/>
            <a:ext cx="7947660" cy="4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976E9F6-6AE1-2119-5E8B-2497A102F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88193"/>
              </p:ext>
            </p:extLst>
          </p:nvPr>
        </p:nvGraphicFramePr>
        <p:xfrm>
          <a:off x="985520" y="1412240"/>
          <a:ext cx="10647678" cy="409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8080">
                  <a:extLst>
                    <a:ext uri="{9D8B030D-6E8A-4147-A177-3AD203B41FA5}">
                      <a16:colId xmlns:a16="http://schemas.microsoft.com/office/drawing/2014/main" xmlns="" val="5137779"/>
                    </a:ext>
                  </a:extLst>
                </a:gridCol>
                <a:gridCol w="3410372">
                  <a:extLst>
                    <a:ext uri="{9D8B030D-6E8A-4147-A177-3AD203B41FA5}">
                      <a16:colId xmlns:a16="http://schemas.microsoft.com/office/drawing/2014/main" xmlns="" val="1049110460"/>
                    </a:ext>
                  </a:extLst>
                </a:gridCol>
                <a:gridCol w="3549226">
                  <a:extLst>
                    <a:ext uri="{9D8B030D-6E8A-4147-A177-3AD203B41FA5}">
                      <a16:colId xmlns:a16="http://schemas.microsoft.com/office/drawing/2014/main" xmlns="" val="2506847900"/>
                    </a:ext>
                  </a:extLst>
                </a:gridCol>
              </a:tblGrid>
              <a:tr h="6110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dậy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2346187"/>
                  </a:ext>
                </a:extLst>
              </a:tr>
              <a:tr h="611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4811814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9950606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4719552"/>
                  </a:ext>
                </a:extLst>
              </a:tr>
              <a:tr h="8781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158926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790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8EE91B0-43F9-9A4A-997D-005183207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40295"/>
              </p:ext>
            </p:extLst>
          </p:nvPr>
        </p:nvGraphicFramePr>
        <p:xfrm>
          <a:off x="1107440" y="680720"/>
          <a:ext cx="10190479" cy="4998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7760">
                  <a:extLst>
                    <a:ext uri="{9D8B030D-6E8A-4147-A177-3AD203B41FA5}">
                      <a16:colId xmlns:a16="http://schemas.microsoft.com/office/drawing/2014/main" xmlns="" val="454164356"/>
                    </a:ext>
                  </a:extLst>
                </a:gridCol>
                <a:gridCol w="4395245">
                  <a:extLst>
                    <a:ext uri="{9D8B030D-6E8A-4147-A177-3AD203B41FA5}">
                      <a16:colId xmlns:a16="http://schemas.microsoft.com/office/drawing/2014/main" xmlns="" val="1335833773"/>
                    </a:ext>
                  </a:extLst>
                </a:gridCol>
                <a:gridCol w="3397474">
                  <a:extLst>
                    <a:ext uri="{9D8B030D-6E8A-4147-A177-3AD203B41FA5}">
                      <a16:colId xmlns:a16="http://schemas.microsoft.com/office/drawing/2014/main" xmlns="" val="1867063116"/>
                    </a:ext>
                  </a:extLst>
                </a:gridCol>
              </a:tblGrid>
              <a:tr h="4429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 dậy thì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9871108"/>
                  </a:ext>
                </a:extLst>
              </a:tr>
              <a:tr h="442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9018120"/>
                  </a:ext>
                </a:extLst>
              </a:tr>
              <a:tr h="4429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0633971"/>
                  </a:ext>
                </a:extLst>
              </a:tr>
              <a:tr h="13288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mu;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nhờn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5017552"/>
                  </a:ext>
                </a:extLst>
              </a:tr>
              <a:tr h="14343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 quan sinh dục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ngực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nở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Vú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nguyệt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1481327"/>
                  </a:ext>
                </a:extLst>
              </a:tr>
              <a:tr h="9066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 cách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297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916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86" y="3108960"/>
            <a:ext cx="4903048" cy="3922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rò chơi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Chuyên gia tâm lí.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0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xmlns="" id="{788603F7-84B6-5246-E5A3-986AA8B6B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893182"/>
            <a:ext cx="5593388" cy="3816947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xmlns="" id="{F847FC1F-7753-225A-2A32-DD6EF3294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520" y="910147"/>
            <a:ext cx="6929120" cy="139286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hia sẻ về vai trò của tuổi dậy thì đối với cuộc đời mỗi con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2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1168400" y="3596640"/>
            <a:ext cx="10261600" cy="309880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Tuổi dậy thì có tầm quan trọng đặc biệt đối với cuộc đời của mỗi con người vì đây là thời kì có nhiều thay đổi nhất: </a:t>
            </a:r>
            <a:r>
              <a:rPr lang="vi-VN" sz="3200" dirty="0">
                <a:solidFill>
                  <a:srgbClr val="FF0000"/>
                </a:solidFill>
                <a:latin typeface="Calibri" panose="020F0502020204030204"/>
              </a:rPr>
              <a:t>Cơ thể phát triển nhanh về cân nặng và chiều cao; con gái xuất hiện kinh nguyệt, con trai có hiện tượng xuất tinh; biến đổi về tình cảm, suy nghĩ và mối quan hệ xã hội.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098" name="Picture 2" descr="Thay đổi tuổi dậy thì ở nam và nữ khác nhau như thế nào?">
            <a:extLst>
              <a:ext uri="{FF2B5EF4-FFF2-40B4-BE49-F238E27FC236}">
                <a16:creationId xmlns:a16="http://schemas.microsoft.com/office/drawing/2014/main" xmlns="" id="{C66C4279-075E-2302-54AA-0A606A8B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40" y="547053"/>
            <a:ext cx="5073347" cy="266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7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69440" y="2383971"/>
            <a:ext cx="864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vai trò của con người ở tuổi vị thành niên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56E385-CA70-41EC-61DF-13562E2C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1365884"/>
            <a:ext cx="3473943" cy="4866581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xmlns="" id="{49F55E29-04A7-7495-B692-DFA85B8E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899987"/>
            <a:ext cx="7193280" cy="221913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l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à lứa tuổi sẽ có đóng góp cho xã hội về nguồn lực lao động trong tương lai.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80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xmlns="" id="{BAC968C9-1064-CD90-A698-2E7E6B0092C8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Sự phát triển của con người được chia làm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giai đoạn 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00B6319B-6FF4-02C5-8826-CFE6CDFD4B16}"/>
              </a:ext>
            </a:extLst>
          </p:cNvPr>
          <p:cNvSpPr/>
          <p:nvPr/>
        </p:nvSpPr>
        <p:spPr>
          <a:xfrm>
            <a:off x="4084321" y="3291165"/>
            <a:ext cx="4216400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9C900C8-A67A-BE8E-E972-2A0D7903D4F0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4CBE9577-9071-83C2-7F3A-61A44864819F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xmlns="" id="{D9991C48-3DC0-110E-83F4-2FA05069FCEF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vị thành niên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D950D0AE-654C-9D3C-707B-E36F121C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xmlns="" id="{EFC82920-D7DE-61D1-4329-88CE1EDB78A7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10 đến 19 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0D74CFCA-7BD2-301D-4239-53E1C42D03E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18134F6A-96CE-C077-AF45-17988A7BB4A1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xmlns="" id="{27B5CD2A-9BE2-A9D1-D932-BAFBD3796D1B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090C5281-6762-02FA-3A58-95EDEF1D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xmlns="" id="{381194AB-A796-6F26-5999-40689F3E48B6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3D03734-AD4A-5AAF-F792-08532DA7577B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AF7B807C-C377-BFC1-5017-487B34D0F5C1}"/>
              </a:ext>
            </a:extLst>
          </p:cNvPr>
          <p:cNvGrpSpPr/>
          <p:nvPr/>
        </p:nvGrpSpPr>
        <p:grpSpPr>
          <a:xfrm>
            <a:off x="593560" y="612849"/>
            <a:ext cx="11273321" cy="1348142"/>
            <a:chOff x="308203" y="2337884"/>
            <a:chExt cx="13184883" cy="1399407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xmlns="" id="{66ACF81A-AC21-B666-91D5-8A35848B0003}"/>
                </a:ext>
              </a:extLst>
            </p:cNvPr>
            <p:cNvSpPr/>
            <p:nvPr/>
          </p:nvSpPr>
          <p:spPr>
            <a:xfrm>
              <a:off x="749933" y="2345059"/>
              <a:ext cx="12743153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95634" h="1341230" fill="none" extrusionOk="0">
                          <a:moveTo>
                            <a:pt x="0" y="327542"/>
                          </a:moveTo>
                          <a:cubicBezTo>
                            <a:pt x="-5375" y="168740"/>
                            <a:pt x="93830" y="-16694"/>
                            <a:pt x="257646" y="0"/>
                          </a:cubicBezTo>
                          <a:cubicBezTo>
                            <a:pt x="3113685" y="70941"/>
                            <a:pt x="8004773" y="-426441"/>
                            <a:pt x="10637987" y="0"/>
                          </a:cubicBezTo>
                          <a:cubicBezTo>
                            <a:pt x="10800701" y="6499"/>
                            <a:pt x="10867610" y="122068"/>
                            <a:pt x="10895634" y="327542"/>
                          </a:cubicBezTo>
                          <a:cubicBezTo>
                            <a:pt x="10971182" y="520244"/>
                            <a:pt x="10863895" y="771430"/>
                            <a:pt x="10895634" y="1013687"/>
                          </a:cubicBezTo>
                          <a:cubicBezTo>
                            <a:pt x="10925892" y="1170023"/>
                            <a:pt x="10796798" y="1322381"/>
                            <a:pt x="10637987" y="1341230"/>
                          </a:cubicBezTo>
                          <a:cubicBezTo>
                            <a:pt x="8865318" y="1421621"/>
                            <a:pt x="3069647" y="1176640"/>
                            <a:pt x="257646" y="1341230"/>
                          </a:cubicBezTo>
                          <a:cubicBezTo>
                            <a:pt x="100065" y="1336113"/>
                            <a:pt x="-40049" y="1193959"/>
                            <a:pt x="0" y="1013687"/>
                          </a:cubicBezTo>
                          <a:cubicBezTo>
                            <a:pt x="-7991" y="768054"/>
                            <a:pt x="6965" y="482760"/>
                            <a:pt x="0" y="327542"/>
                          </a:cubicBezTo>
                          <a:close/>
                        </a:path>
                        <a:path w="10895634" h="1341230" stroke="0" extrusionOk="0">
                          <a:moveTo>
                            <a:pt x="0" y="327542"/>
                          </a:moveTo>
                          <a:cubicBezTo>
                            <a:pt x="-28129" y="112314"/>
                            <a:pt x="110681" y="1394"/>
                            <a:pt x="257646" y="0"/>
                          </a:cubicBezTo>
                          <a:cubicBezTo>
                            <a:pt x="1431210" y="-157041"/>
                            <a:pt x="9572925" y="80225"/>
                            <a:pt x="10637987" y="0"/>
                          </a:cubicBezTo>
                          <a:cubicBezTo>
                            <a:pt x="10779103" y="-32967"/>
                            <a:pt x="10868703" y="147928"/>
                            <a:pt x="10895634" y="327542"/>
                          </a:cubicBezTo>
                          <a:cubicBezTo>
                            <a:pt x="10827937" y="573189"/>
                            <a:pt x="10886603" y="800873"/>
                            <a:pt x="10895634" y="1013687"/>
                          </a:cubicBezTo>
                          <a:cubicBezTo>
                            <a:pt x="10903745" y="1176368"/>
                            <a:pt x="10788946" y="1328354"/>
                            <a:pt x="10637987" y="1341230"/>
                          </a:cubicBezTo>
                          <a:cubicBezTo>
                            <a:pt x="6538813" y="1284570"/>
                            <a:pt x="4453100" y="1363508"/>
                            <a:pt x="257646" y="1341230"/>
                          </a:cubicBezTo>
                          <a:cubicBezTo>
                            <a:pt x="133090" y="1353553"/>
                            <a:pt x="-19504" y="1222685"/>
                            <a:pt x="0" y="1013687"/>
                          </a:cubicBezTo>
                          <a:cubicBezTo>
                            <a:pt x="-34609" y="796976"/>
                            <a:pt x="-35939" y="468436"/>
                            <a:pt x="0" y="327542"/>
                          </a:cubicBezTo>
                          <a:close/>
                        </a:path>
                        <a:path w="10895634" h="1341230" fill="none" stroke="0" extrusionOk="0">
                          <a:moveTo>
                            <a:pt x="0" y="327542"/>
                          </a:moveTo>
                          <a:cubicBezTo>
                            <a:pt x="-8556" y="144234"/>
                            <a:pt x="95237" y="-4074"/>
                            <a:pt x="257646" y="0"/>
                          </a:cubicBezTo>
                          <a:cubicBezTo>
                            <a:pt x="3770558" y="133130"/>
                            <a:pt x="8294930" y="-103426"/>
                            <a:pt x="10637987" y="0"/>
                          </a:cubicBezTo>
                          <a:cubicBezTo>
                            <a:pt x="10762222" y="-13806"/>
                            <a:pt x="10872795" y="128765"/>
                            <a:pt x="10895634" y="327542"/>
                          </a:cubicBezTo>
                          <a:cubicBezTo>
                            <a:pt x="10982410" y="554948"/>
                            <a:pt x="10876912" y="743434"/>
                            <a:pt x="10895634" y="1013687"/>
                          </a:cubicBezTo>
                          <a:cubicBezTo>
                            <a:pt x="10911104" y="1178055"/>
                            <a:pt x="10774927" y="1328287"/>
                            <a:pt x="10637987" y="1341230"/>
                          </a:cubicBezTo>
                          <a:cubicBezTo>
                            <a:pt x="9001369" y="1501705"/>
                            <a:pt x="3082150" y="1254883"/>
                            <a:pt x="257646" y="1341230"/>
                          </a:cubicBezTo>
                          <a:cubicBezTo>
                            <a:pt x="86976" y="1341222"/>
                            <a:pt x="-44204" y="1218020"/>
                            <a:pt x="0" y="1013687"/>
                          </a:cubicBezTo>
                          <a:cubicBezTo>
                            <a:pt x="-11866" y="790552"/>
                            <a:pt x="-7673" y="486047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Tuổi ấu thơ có thể chia thành </a:t>
              </a:r>
              <a:r>
                <a:rPr lang="en-US" sz="4400" b="1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mấy</a:t>
              </a: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giai đoạn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0018E264-B451-9F6F-56E8-70666E3C5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xmlns="" id="{03BC0F6D-8007-0673-4615-5DB34A963FE0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xmlns="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xmlns="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xmlns="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867" y="1959796"/>
            <a:ext cx="4499238" cy="15668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8DD6FE-B4EB-346B-7192-D3D83C06C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799" y="3330555"/>
            <a:ext cx="315800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7ECBD3-B9D5-4C37-A5C0-887684BDD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FD53BA-FDBD-4727-A998-272AE785C1C9}">
  <ds:schemaRefs>
    <ds:schemaRef ds:uri="http://schemas.microsoft.com/office/2006/metadata/properti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549</Words>
  <Application>Microsoft Office PowerPoint</Application>
  <PresentationFormat>Widescreen</PresentationFormat>
  <Paragraphs>65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#9Slide05 SVNClementine</vt:lpstr>
      <vt:lpstr>Arial</vt:lpstr>
      <vt:lpstr>Calibri</vt:lpstr>
      <vt:lpstr>Calibri Light</vt:lpstr>
      <vt:lpstr>Cambria</vt:lpstr>
      <vt:lpstr>Segoe UI Black</vt:lpstr>
      <vt:lpstr>Tahoma</vt:lpstr>
      <vt:lpstr>Times New Roman</vt:lpstr>
      <vt:lpstr>Office Theme</vt:lpstr>
      <vt:lpstr>1_Office Theme</vt:lpstr>
      <vt:lpstr>1_Chủ đề Office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39</cp:revision>
  <dcterms:created xsi:type="dcterms:W3CDTF">2022-11-24T13:00:56Z</dcterms:created>
  <dcterms:modified xsi:type="dcterms:W3CDTF">2025-03-01T03:28:14Z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