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8" r:id="rId3"/>
    <p:sldId id="260" r:id="rId5"/>
    <p:sldId id="261" r:id="rId6"/>
    <p:sldId id="264" r:id="rId7"/>
    <p:sldId id="265" r:id="rId8"/>
    <p:sldId id="266" r:id="rId9"/>
    <p:sldId id="267" r:id="rId10"/>
    <p:sldId id="270"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8" d="100"/>
          <a:sy n="68" d="100"/>
        </p:scale>
        <p:origin x="17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 Type="http://schemas.openxmlformats.org/officeDocument/2006/relationships/theme" Target="theme/theme1.xml"/><Relationship Id="rId14" Type="http://schemas.openxmlformats.org/officeDocument/2006/relationships/tableStyles" Target="tableStyles.xml"/><Relationship Id="rId13" Type="http://schemas.openxmlformats.org/officeDocument/2006/relationships/viewProps" Target="viewProps.xml"/><Relationship Id="rId12" Type="http://schemas.openxmlformats.org/officeDocument/2006/relationships/presProps" Target="presProps.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77E584-B179-47E5-8E57-766DF49AEB46}"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930105-5329-43BD-9396-6841EC090EE0}"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giới thiệu bạn Đoremon đến VN để du lịch, và bạn ấy sẽ là người bạn của các em trong tiết học hôm nay.</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9C060-03AA-4C03-B1A4-881930BE6E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3765947-F90A-4280-8791-704B2CC2650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33429F-8029-474F-AD55-302C8DF39A79}"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3765947-F90A-4280-8791-704B2CC2650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33429F-8029-474F-AD55-302C8DF39A79}"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3765947-F90A-4280-8791-704B2CC2650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33429F-8029-474F-AD55-302C8DF39A79}"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3765947-F90A-4280-8791-704B2CC2650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33429F-8029-474F-AD55-302C8DF39A79}"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endParaRPr lang="en-US" smtClean="0"/>
          </a:p>
        </p:txBody>
      </p:sp>
      <p:sp>
        <p:nvSpPr>
          <p:cNvPr id="4" name="Date Placeholder 3"/>
          <p:cNvSpPr>
            <a:spLocks noGrp="1"/>
          </p:cNvSpPr>
          <p:nvPr>
            <p:ph type="dt" sz="half" idx="10"/>
          </p:nvPr>
        </p:nvSpPr>
        <p:spPr/>
        <p:txBody>
          <a:bodyPr/>
          <a:lstStyle/>
          <a:p>
            <a:fld id="{13765947-F90A-4280-8791-704B2CC2650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33429F-8029-474F-AD55-302C8DF39A79}"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13765947-F90A-4280-8791-704B2CC2650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33429F-8029-474F-AD55-302C8DF39A79}"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endParaRPr lang="en-US" smtClean="0"/>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endParaRPr lang="en-US" smtClean="0"/>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13765947-F90A-4280-8791-704B2CC2650B}"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33429F-8029-474F-AD55-302C8DF39A79}"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3765947-F90A-4280-8791-704B2CC2650B}"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33429F-8029-474F-AD55-302C8DF39A79}"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765947-F90A-4280-8791-704B2CC2650B}"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33429F-8029-474F-AD55-302C8DF39A79}"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endParaRPr lang="en-US" smtClean="0"/>
          </a:p>
        </p:txBody>
      </p:sp>
      <p:sp>
        <p:nvSpPr>
          <p:cNvPr id="5" name="Date Placeholder 4"/>
          <p:cNvSpPr>
            <a:spLocks noGrp="1"/>
          </p:cNvSpPr>
          <p:nvPr>
            <p:ph type="dt" sz="half" idx="10"/>
          </p:nvPr>
        </p:nvSpPr>
        <p:spPr/>
        <p:txBody>
          <a:bodyPr/>
          <a:lstStyle/>
          <a:p>
            <a:fld id="{13765947-F90A-4280-8791-704B2CC2650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33429F-8029-474F-AD55-302C8DF39A79}"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endParaRPr lang="en-US" smtClean="0"/>
          </a:p>
        </p:txBody>
      </p:sp>
      <p:sp>
        <p:nvSpPr>
          <p:cNvPr id="5" name="Date Placeholder 4"/>
          <p:cNvSpPr>
            <a:spLocks noGrp="1"/>
          </p:cNvSpPr>
          <p:nvPr>
            <p:ph type="dt" sz="half" idx="10"/>
          </p:nvPr>
        </p:nvSpPr>
        <p:spPr/>
        <p:txBody>
          <a:bodyPr/>
          <a:lstStyle/>
          <a:p>
            <a:fld id="{13765947-F90A-4280-8791-704B2CC2650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33429F-8029-474F-AD55-302C8DF39A79}"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765947-F90A-4280-8791-704B2CC2650B}"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33429F-8029-474F-AD55-302C8DF39A79}"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microsoft.com/office/2007/relationships/hdphoto" Target="../media/image4.wdp"/><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microsoft.com/office/2007/relationships/media" Target="../media/media1.mp4"/><Relationship Id="rId1" Type="http://schemas.openxmlformats.org/officeDocument/2006/relationships/video" Target="../media/media1.mp4"/></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hdphoto" Target="../media/image10.wdp"/><Relationship Id="rId4" Type="http://schemas.openxmlformats.org/officeDocument/2006/relationships/image" Target="../media/image9.png"/><Relationship Id="rId3" Type="http://schemas.microsoft.com/office/2007/relationships/hdphoto" Target="../media/image8.wdp"/><Relationship Id="rId2" Type="http://schemas.openxmlformats.org/officeDocument/2006/relationships/image" Target="../media/image7.png"/><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jpe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microsoft.com/office/2007/relationships/hdphoto" Target="../media/image15.wdp"/><Relationship Id="rId3" Type="http://schemas.openxmlformats.org/officeDocument/2006/relationships/image" Target="../media/image14.png"/><Relationship Id="rId2" Type="http://schemas.microsoft.com/office/2007/relationships/hdphoto" Target="../media/image13.wdp"/><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7.jpeg"/><Relationship Id="rId1"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19.wdp"/><Relationship Id="rId1"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1"/>
          <a:srcRect l="2943" t="27047" r="-24021"/>
          <a:stretch>
            <a:fillRect/>
          </a:stretch>
        </p:blipFill>
        <p:spPr>
          <a:xfrm>
            <a:off x="0" y="38788"/>
            <a:ext cx="12192000" cy="6840232"/>
          </a:xfrm>
          <a:prstGeom prst="rect">
            <a:avLst/>
          </a:prstGeom>
        </p:spPr>
      </p:pic>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7341" t="7042" r="15277" b="-6976"/>
          <a:stretch>
            <a:fillRect/>
          </a:stretch>
        </p:blipFill>
        <p:spPr>
          <a:xfrm>
            <a:off x="5411068" y="4348"/>
            <a:ext cx="6780931" cy="6840232"/>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a:solidFill>
            <a:srgbClr val="FFF3DA"/>
          </a:solidFill>
        </p:spPr>
      </p:pic>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2901" b="94613" l="5357" r="95330">
                        <a14:foregroundMark x1="24725" y1="23343" x2="42582" y2="56354"/>
                        <a14:foregroundMark x1="42582" y1="56354" x2="42582" y2="56354"/>
                        <a14:foregroundMark x1="39973" y1="23895" x2="39698" y2="55110"/>
                        <a14:foregroundMark x1="13874" y1="38398" x2="57418" y2="61464"/>
                        <a14:foregroundMark x1="57418" y1="61464" x2="63736" y2="71823"/>
                        <a14:foregroundMark x1="63736" y1="71823" x2="65522" y2="80525"/>
                        <a14:foregroundMark x1="91071" y1="55663" x2="91896" y2="69890"/>
                        <a14:foregroundMark x1="90659" y1="57320" x2="95330" y2="56215"/>
                        <a14:foregroundMark x1="91346" y1="64227" x2="95330" y2="62431"/>
                        <a14:foregroundMark x1="37088" y1="11602" x2="21841" y2="27901"/>
                        <a14:foregroundMark x1="21841" y1="27901" x2="21841" y2="27901"/>
                        <a14:foregroundMark x1="35027" y1="13260" x2="43269" y2="28177"/>
                        <a14:foregroundMark x1="39286" y1="2901" x2="40934" y2="24724"/>
                        <a14:foregroundMark x1="40934" y1="24724" x2="47940" y2="46409"/>
                        <a14:foregroundMark x1="33104" y1="28177" x2="36951" y2="43232"/>
                        <a14:foregroundMark x1="28984" y1="30663" x2="28571" y2="47652"/>
                        <a14:foregroundMark x1="8104" y1="91436" x2="49863" y2="85635"/>
                        <a14:foregroundMark x1="49863" y1="85635" x2="56044" y2="82735"/>
                        <a14:foregroundMark x1="40247" y1="49862" x2="47390" y2="72238"/>
                        <a14:foregroundMark x1="47390" y1="72238" x2="38462" y2="58011"/>
                        <a14:foregroundMark x1="38462" y1="58011" x2="36951" y2="58564"/>
                        <a14:foregroundMark x1="45604" y1="46961" x2="51374" y2="62983"/>
                        <a14:foregroundMark x1="51374" y1="62983" x2="37912" y2="68646"/>
                        <a14:foregroundMark x1="37912" y1="68646" x2="32418" y2="63260"/>
                        <a14:foregroundMark x1="32418" y1="63260" x2="48489" y2="74724"/>
                        <a14:foregroundMark x1="48489" y1="74724" x2="52060" y2="79420"/>
                        <a14:foregroundMark x1="47665" y1="75691" x2="25962" y2="53315"/>
                        <a14:foregroundMark x1="48901" y1="83149" x2="42995" y2="80387"/>
                        <a14:foregroundMark x1="66071" y1="70856" x2="53159" y2="71133"/>
                        <a14:foregroundMark x1="38462" y1="83702" x2="28434" y2="77486"/>
                        <a14:foregroundMark x1="33929" y1="92680" x2="6868" y2="94613"/>
                        <a14:foregroundMark x1="6868" y1="94613" x2="5357" y2="92127"/>
                        <a14:foregroundMark x1="22115" y1="25829" x2="18819" y2="33840"/>
                        <a14:foregroundMark x1="18819" y1="33840" x2="18819" y2="33840"/>
                        <a14:foregroundMark x1="20742" y1="26519" x2="18132" y2="32044"/>
                      </a14:backgroundRemoval>
                    </a14:imgEffect>
                  </a14:imgLayer>
                </a14:imgProps>
              </a:ext>
            </a:extLst>
          </a:blip>
          <a:stretch>
            <a:fillRect/>
          </a:stretch>
        </p:blipFill>
        <p:spPr>
          <a:xfrm>
            <a:off x="2707755" y="4838329"/>
            <a:ext cx="1826856" cy="1268389"/>
          </a:xfrm>
          <a:prstGeom prst="rect">
            <a:avLst/>
          </a:prstGeom>
        </p:spPr>
      </p:pic>
      <p:sp>
        <p:nvSpPr>
          <p:cNvPr id="8" name="TextBox 7"/>
          <p:cNvSpPr txBox="1">
            <a:spLocks noChangeArrowheads="1"/>
          </p:cNvSpPr>
          <p:nvPr/>
        </p:nvSpPr>
        <p:spPr bwMode="auto">
          <a:xfrm>
            <a:off x="1529797" y="503758"/>
            <a:ext cx="9132406" cy="491801"/>
          </a:xfrm>
          <a:prstGeom prst="rect">
            <a:avLst/>
          </a:prstGeom>
          <a:noFill/>
          <a:ln w="9525">
            <a:noFill/>
            <a:miter lim="800000"/>
          </a:ln>
        </p:spPr>
        <p:txBody>
          <a:bodyPr lIns="0" tIns="0" rIns="0" bIns="0">
            <a:spAutoFit/>
          </a:bodyPr>
          <a:lstStyle/>
          <a:p>
            <a:pPr algn="ctr" defTabSz="911860"/>
            <a:r>
              <a:rPr lang="en-US" altLang="en-US" sz="3195" b="1" dirty="0" err="1">
                <a:solidFill>
                  <a:srgbClr val="0000FF"/>
                </a:solidFill>
                <a:latin typeface="Times New Roman" panose="02020603050405020304" pitchFamily="18" charset="0"/>
                <a:cs typeface="Times New Roman" panose="02020603050405020304" pitchFamily="18" charset="0"/>
              </a:rPr>
              <a:t>Tự</a:t>
            </a:r>
            <a:r>
              <a:rPr lang="en-US" altLang="en-US" sz="3195" b="1" dirty="0">
                <a:solidFill>
                  <a:srgbClr val="0000FF"/>
                </a:solidFill>
                <a:latin typeface="Times New Roman" panose="02020603050405020304" pitchFamily="18" charset="0"/>
                <a:cs typeface="Times New Roman" panose="02020603050405020304" pitchFamily="18" charset="0"/>
              </a:rPr>
              <a:t> </a:t>
            </a:r>
            <a:r>
              <a:rPr lang="en-US" altLang="en-US" sz="3195" b="1" dirty="0" err="1">
                <a:solidFill>
                  <a:srgbClr val="0000FF"/>
                </a:solidFill>
                <a:latin typeface="Times New Roman" panose="02020603050405020304" pitchFamily="18" charset="0"/>
                <a:cs typeface="Times New Roman" panose="02020603050405020304" pitchFamily="18" charset="0"/>
              </a:rPr>
              <a:t>nhiên</a:t>
            </a:r>
            <a:r>
              <a:rPr lang="en-US" altLang="en-US" sz="3195" b="1" dirty="0">
                <a:solidFill>
                  <a:srgbClr val="0000FF"/>
                </a:solidFill>
                <a:latin typeface="Times New Roman" panose="02020603050405020304" pitchFamily="18" charset="0"/>
                <a:cs typeface="Times New Roman" panose="02020603050405020304" pitchFamily="18" charset="0"/>
              </a:rPr>
              <a:t> </a:t>
            </a:r>
            <a:r>
              <a:rPr lang="en-US" altLang="en-US" sz="3195" b="1" dirty="0" err="1">
                <a:solidFill>
                  <a:srgbClr val="0000FF"/>
                </a:solidFill>
                <a:latin typeface="Times New Roman" panose="02020603050405020304" pitchFamily="18" charset="0"/>
                <a:cs typeface="Times New Roman" panose="02020603050405020304" pitchFamily="18" charset="0"/>
              </a:rPr>
              <a:t>và</a:t>
            </a:r>
            <a:r>
              <a:rPr lang="en-US" altLang="en-US" sz="3195" b="1" dirty="0">
                <a:solidFill>
                  <a:srgbClr val="0000FF"/>
                </a:solidFill>
                <a:latin typeface="Times New Roman" panose="02020603050405020304" pitchFamily="18" charset="0"/>
                <a:cs typeface="Times New Roman" panose="02020603050405020304" pitchFamily="18" charset="0"/>
              </a:rPr>
              <a:t> </a:t>
            </a:r>
            <a:r>
              <a:rPr lang="en-US" altLang="en-US" sz="3195" b="1" dirty="0" err="1">
                <a:solidFill>
                  <a:srgbClr val="0000FF"/>
                </a:solidFill>
                <a:latin typeface="Times New Roman" panose="02020603050405020304" pitchFamily="18" charset="0"/>
                <a:cs typeface="Times New Roman" panose="02020603050405020304" pitchFamily="18" charset="0"/>
              </a:rPr>
              <a:t>xã</a:t>
            </a:r>
            <a:r>
              <a:rPr lang="en-US" altLang="en-US" sz="3195" b="1" dirty="0">
                <a:solidFill>
                  <a:srgbClr val="0000FF"/>
                </a:solidFill>
                <a:latin typeface="Times New Roman" panose="02020603050405020304" pitchFamily="18" charset="0"/>
                <a:cs typeface="Times New Roman" panose="02020603050405020304" pitchFamily="18" charset="0"/>
              </a:rPr>
              <a:t> </a:t>
            </a:r>
            <a:r>
              <a:rPr lang="en-US" altLang="en-US" sz="3195" b="1" dirty="0" err="1">
                <a:solidFill>
                  <a:srgbClr val="0000FF"/>
                </a:solidFill>
                <a:latin typeface="Times New Roman" panose="02020603050405020304" pitchFamily="18" charset="0"/>
                <a:cs typeface="Times New Roman" panose="02020603050405020304" pitchFamily="18" charset="0"/>
              </a:rPr>
              <a:t>hội</a:t>
            </a:r>
            <a:endParaRPr lang="en-US" altLang="en-US" sz="3195" b="1"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a ngon nen lung linh.mp4">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4347"/>
            <a:ext cx="12192000" cy="6851310"/>
          </a:xfrm>
          <a:prstGeom prst="rect">
            <a:avLst/>
          </a:prstGeom>
        </p:spPr>
      </p:pic>
    </p:spTree>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6"/>
          <p:cNvPicPr>
            <a:picLocks noChangeAspect="1"/>
          </p:cNvPicPr>
          <p:nvPr/>
        </p:nvPicPr>
        <p:blipFill rotWithShape="1">
          <a:blip r:embed="rId1"/>
          <a:srcRect l="17448"/>
          <a:stretch>
            <a:fillRect/>
          </a:stretch>
        </p:blipFill>
        <p:spPr>
          <a:xfrm>
            <a:off x="53104" y="2605862"/>
            <a:ext cx="1923295" cy="2288666"/>
          </a:xfrm>
          <a:prstGeom prst="rect">
            <a:avLst/>
          </a:prstGeom>
        </p:spPr>
      </p:pic>
      <p:sp>
        <p:nvSpPr>
          <p:cNvPr id="33" name="TextBox 32"/>
          <p:cNvSpPr txBox="1"/>
          <p:nvPr/>
        </p:nvSpPr>
        <p:spPr>
          <a:xfrm>
            <a:off x="54771" y="1385612"/>
            <a:ext cx="4813468" cy="954107"/>
          </a:xfrm>
          <a:prstGeom prst="rect">
            <a:avLst/>
          </a:prstGeom>
          <a:noFill/>
        </p:spPr>
        <p:txBody>
          <a:bodyPr wrap="square" rtlCol="0">
            <a:spAutoFit/>
          </a:bodyPr>
          <a:lstStyle/>
          <a:p>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Hoạt</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động</a:t>
            </a:r>
            <a:r>
              <a:rPr lang="en-US" sz="2800" b="1" dirty="0" smtClean="0">
                <a:solidFill>
                  <a:srgbClr val="0000FF"/>
                </a:solidFill>
                <a:latin typeface="Times New Roman" panose="02020603050405020304" pitchFamily="18" charset="0"/>
                <a:cs typeface="Times New Roman" panose="02020603050405020304" pitchFamily="18" charset="0"/>
              </a:rPr>
              <a:t> 1: </a:t>
            </a:r>
            <a:r>
              <a:rPr lang="en-US" sz="2800" b="1" dirty="0" err="1" smtClean="0">
                <a:solidFill>
                  <a:srgbClr val="0000FF"/>
                </a:solidFill>
                <a:latin typeface="Times New Roman" panose="02020603050405020304" pitchFamily="18" charset="0"/>
                <a:cs typeface="Times New Roman" panose="02020603050405020304" pitchFamily="18" charset="0"/>
              </a:rPr>
              <a:t>Các</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bộ</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phận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của</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cơ</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quan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tuần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hoàn</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17" name="TextBox 16"/>
          <p:cNvSpPr txBox="1">
            <a:spLocks noChangeArrowheads="1"/>
          </p:cNvSpPr>
          <p:nvPr/>
        </p:nvSpPr>
        <p:spPr bwMode="auto">
          <a:xfrm>
            <a:off x="0" y="384995"/>
            <a:ext cx="12192000" cy="430887"/>
          </a:xfrm>
          <a:prstGeom prst="rect">
            <a:avLst/>
          </a:prstGeom>
          <a:noFill/>
          <a:ln w="9525">
            <a:noFill/>
            <a:miter lim="800000"/>
          </a:ln>
        </p:spPr>
        <p:txBody>
          <a:bodyPr wrap="square" lIns="0" tIns="0" rIns="0" bIns="0">
            <a:spAutoFit/>
          </a:bodyPr>
          <a:lstStyle/>
          <a:p>
            <a:pPr algn="ctr" defTabSz="911860"/>
            <a:r>
              <a:rPr lang="en-US" altLang="en-US" sz="2800" b="1" dirty="0" err="1">
                <a:solidFill>
                  <a:srgbClr val="0000FF"/>
                </a:solidFill>
                <a:latin typeface="Times New Roman" panose="02020603050405020304" pitchFamily="18" charset="0"/>
                <a:cs typeface="Times New Roman" panose="02020603050405020304" pitchFamily="18" charset="0"/>
              </a:rPr>
              <a:t>Tự</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nhiên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xã</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hội</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0" y="793263"/>
            <a:ext cx="12192000" cy="523220"/>
          </a:xfrm>
          <a:prstGeom prst="rect">
            <a:avLst/>
          </a:prstGeom>
          <a:noFill/>
        </p:spPr>
        <p:txBody>
          <a:bodyPr wrap="square" rtlCol="0">
            <a:spAutoFit/>
          </a:bodyP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Bài</a:t>
            </a:r>
            <a:r>
              <a:rPr lang="en-US" sz="2800" b="1" dirty="0" smtClean="0">
                <a:solidFill>
                  <a:srgbClr val="FF0000"/>
                </a:solidFill>
                <a:latin typeface="Times New Roman" panose="02020603050405020304" pitchFamily="18" charset="0"/>
                <a:cs typeface="Times New Roman" panose="02020603050405020304" pitchFamily="18" charset="0"/>
              </a:rPr>
              <a:t> 20. </a:t>
            </a:r>
            <a:r>
              <a:rPr lang="en-US" sz="2800" b="1" dirty="0" err="1" smtClean="0">
                <a:solidFill>
                  <a:srgbClr val="FF0000"/>
                </a:solidFill>
                <a:latin typeface="Times New Roman" panose="02020603050405020304" pitchFamily="18" charset="0"/>
                <a:cs typeface="Times New Roman" panose="02020603050405020304" pitchFamily="18" charset="0"/>
              </a:rPr>
              <a:t>Cơ</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quan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tuần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hoàn</a:t>
            </a:r>
            <a:r>
              <a:rPr lang="en-US" sz="2800" b="1" dirty="0" smtClean="0">
                <a:solidFill>
                  <a:srgbClr val="FF0000"/>
                </a:solidFill>
                <a:latin typeface="Times New Roman" panose="02020603050405020304" pitchFamily="18" charset="0"/>
                <a:cs typeface="Times New Roman" panose="02020603050405020304" pitchFamily="18" charset="0"/>
              </a:rPr>
              <a:t> (2 </a:t>
            </a:r>
            <a:r>
              <a:rPr lang="en-US" sz="2800" b="1" dirty="0" err="1" smtClean="0">
                <a:solidFill>
                  <a:srgbClr val="FF0000"/>
                </a:solidFill>
                <a:latin typeface="Times New Roman" panose="02020603050405020304" pitchFamily="18" charset="0"/>
                <a:cs typeface="Times New Roman" panose="02020603050405020304" pitchFamily="18" charset="0"/>
              </a:rPr>
              <a:t>tiết</a:t>
            </a:r>
            <a:r>
              <a:rPr lang="en-US" sz="2800" b="1" dirty="0" smtClean="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787858" y="2605862"/>
            <a:ext cx="3193576" cy="1384995"/>
          </a:xfrm>
          <a:prstGeom prst="rect">
            <a:avLst/>
          </a:prstGeom>
          <a:noFill/>
        </p:spPr>
        <p:txBody>
          <a:bodyPr wrap="square" rtlCol="0">
            <a:spAutoFit/>
          </a:bodyPr>
          <a:lstStyle/>
          <a:p>
            <a:r>
              <a:rPr lang="en-US" sz="2800" dirty="0" smtClean="0">
                <a:solidFill>
                  <a:srgbClr val="008000"/>
                </a:solidFill>
                <a:latin typeface="Times New Roman" panose="02020603050405020304" pitchFamily="18" charset="0"/>
                <a:cs typeface="Times New Roman" panose="02020603050405020304" pitchFamily="18" charset="0"/>
              </a:rPr>
              <a:t>* </a:t>
            </a:r>
            <a:r>
              <a:rPr lang="nl-NL" sz="2800" b="1" kern="0" dirty="0">
                <a:solidFill>
                  <a:srgbClr val="008000"/>
                </a:solidFill>
                <a:latin typeface="Times New Roman" panose="02020603050405020304" pitchFamily="18" charset="0"/>
                <a:cs typeface="Times New Roman" panose="02020603050405020304" pitchFamily="18" charset="0"/>
              </a:rPr>
              <a:t>Hãy chỉ và nói tên các bộ phận của cơ quan tuần hoàn</a:t>
            </a:r>
            <a:r>
              <a:rPr lang="nl-NL" sz="2800" b="1" kern="0" dirty="0" smtClean="0">
                <a:solidFill>
                  <a:srgbClr val="008000"/>
                </a:solidFill>
                <a:latin typeface="Times New Roman" panose="02020603050405020304" pitchFamily="18" charset="0"/>
                <a:cs typeface="Times New Roman" panose="02020603050405020304" pitchFamily="18" charset="0"/>
              </a:rPr>
              <a:t>.</a:t>
            </a:r>
            <a:endParaRPr lang="en-US" sz="2800" b="1" kern="0" dirty="0">
              <a:solidFill>
                <a:srgbClr val="008000"/>
              </a:solidFill>
              <a:latin typeface="Times New Roman" panose="02020603050405020304" pitchFamily="18" charset="0"/>
              <a:cs typeface="Times New Roman" panose="02020603050405020304" pitchFamily="18" charset="0"/>
            </a:endParaRPr>
          </a:p>
        </p:txBody>
      </p:sp>
      <p:pic>
        <p:nvPicPr>
          <p:cNvPr id="24" name="Picture 1"/>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868239" y="1309392"/>
            <a:ext cx="5684365" cy="53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39679" l="46310" r="100000">
                        <a14:foregroundMark x1="47417" y1="22244" x2="69188" y2="2605"/>
                        <a14:foregroundMark x1="48155" y1="22645" x2="68819" y2="33066"/>
                        <a14:foregroundMark x1="72878" y1="1403" x2="69188" y2="3607"/>
                        <a14:foregroundMark x1="73801" y1="1202" x2="85793" y2="1202"/>
                        <a14:foregroundMark x1="86531" y1="1403" x2="94649" y2="8216"/>
                        <a14:foregroundMark x1="94465" y1="8818" x2="97786" y2="23046"/>
                        <a14:foregroundMark x1="97232" y1="22645" x2="90406" y2="34269"/>
                        <a14:foregroundMark x1="90775" y1="34870" x2="66974" y2="34870"/>
                        <a14:foregroundMark x1="71771" y1="28657" x2="82841" y2="1603"/>
                        <a14:foregroundMark x1="88561" y1="33066" x2="96679" y2="17836"/>
                        <a14:foregroundMark x1="63100" y1="12024" x2="92066" y2="29259"/>
                        <a14:foregroundMark x1="63284" y1="25651" x2="76568" y2="2405"/>
                        <a14:foregroundMark x1="81919" y1="21643" x2="88745" y2="6613"/>
                        <a14:foregroundMark x1="82657" y1="7415" x2="82657" y2="7415"/>
                        <a14:foregroundMark x1="70849" y1="29058" x2="70849" y2="29058"/>
                        <a14:foregroundMark x1="66421" y1="28858" x2="75830" y2="32866"/>
                        <a14:foregroundMark x1="84133" y1="29259" x2="84133" y2="29259"/>
                        <a14:foregroundMark x1="85424" y1="10421" x2="85424" y2="10421"/>
                        <a14:foregroundMark x1="69188" y1="8617" x2="69188" y2="8617"/>
                        <a14:backgroundMark x1="46679" y1="21242" x2="52214" y2="18036"/>
                        <a14:backgroundMark x1="59041" y1="9820" x2="69742" y2="1403"/>
                        <a14:backgroundMark x1="66052" y1="33667" x2="64022" y2="41283"/>
                        <a14:backgroundMark x1="66974" y1="34269" x2="66974" y2="34269"/>
                        <a14:backgroundMark x1="68081" y1="35271" x2="68081" y2="35271"/>
                        <a14:backgroundMark x1="69004" y1="35872" x2="69004" y2="35872"/>
                        <a14:backgroundMark x1="59963" y1="29860" x2="59963" y2="29860"/>
                        <a14:backgroundMark x1="62362" y1="30060" x2="62362" y2="30060"/>
                      </a14:backgroundRemoval>
                    </a14:imgEffect>
                    <a14:imgEffect>
                      <a14:sharpenSoften amount="50000"/>
                    </a14:imgEffect>
                  </a14:imgLayer>
                </a14:imgProps>
              </a:ext>
              <a:ext uri="{28A0092B-C50C-407E-A947-70E740481C1C}">
                <a14:useLocalDpi xmlns:a14="http://schemas.microsoft.com/office/drawing/2010/main" val="0"/>
              </a:ext>
            </a:extLst>
          </a:blip>
          <a:srcRect l="46119" r="2016" b="60622"/>
          <a:stretch>
            <a:fillRect/>
          </a:stretch>
        </p:blipFill>
        <p:spPr bwMode="auto">
          <a:xfrm>
            <a:off x="8521201" y="1622005"/>
            <a:ext cx="3670799" cy="1745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ounded Rectangle 33"/>
          <p:cNvSpPr/>
          <p:nvPr/>
        </p:nvSpPr>
        <p:spPr>
          <a:xfrm>
            <a:off x="5343270" y="2227558"/>
            <a:ext cx="1008985" cy="378304"/>
          </a:xfrm>
          <a:prstGeom prst="round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FF0000"/>
                </a:solidFill>
                <a:latin typeface="Times New Roman" panose="02020603050405020304" pitchFamily="18" charset="0"/>
                <a:cs typeface="Times New Roman" panose="02020603050405020304" pitchFamily="18" charset="0"/>
              </a:rPr>
              <a:t>Tim</a:t>
            </a:r>
            <a:endParaRPr lang="vi-VN" sz="1800" dirty="0">
              <a:solidFill>
                <a:srgbClr val="FF0000"/>
              </a:solidFill>
              <a:latin typeface="Times New Roman" panose="02020603050405020304" pitchFamily="18" charset="0"/>
              <a:cs typeface="Times New Roman" panose="02020603050405020304" pitchFamily="18" charset="0"/>
            </a:endParaRPr>
          </a:p>
        </p:txBody>
      </p:sp>
      <p:sp>
        <p:nvSpPr>
          <p:cNvPr id="35" name="Rounded Rectangle 34"/>
          <p:cNvSpPr/>
          <p:nvPr/>
        </p:nvSpPr>
        <p:spPr>
          <a:xfrm>
            <a:off x="5219924" y="4239946"/>
            <a:ext cx="1588951" cy="556101"/>
          </a:xfrm>
          <a:prstGeom prst="roundRect">
            <a:avLst/>
          </a:prstGeom>
          <a:solidFill>
            <a:srgbClr val="ED7D31">
              <a:lumMod val="20000"/>
              <a:lumOff val="80000"/>
            </a:srgbClr>
          </a:solidFill>
          <a:ln w="12700" cap="flat" cmpd="sng" algn="ctr">
            <a:solidFill>
              <a:srgbClr val="ED7D31">
                <a:lumMod val="75000"/>
              </a:srgbClr>
            </a:solidFill>
            <a:prstDash val="solid"/>
            <a:miter lim="800000"/>
          </a:ln>
          <a:effectLst/>
        </p:spPr>
        <p:txBody>
          <a:bodyPr rtlCol="0" anchor="ctr"/>
          <a:lstStyle/>
          <a:p>
            <a:pPr algn="ctr" defTabSz="685165">
              <a:defRPr/>
            </a:pPr>
            <a:r>
              <a:rPr lang="en-US" sz="1800" kern="0" dirty="0">
                <a:solidFill>
                  <a:srgbClr val="FF0000"/>
                </a:solidFill>
                <a:latin typeface="Times New Roman" panose="02020603050405020304" pitchFamily="18" charset="0"/>
                <a:cs typeface="Times New Roman" panose="02020603050405020304" pitchFamily="18" charset="0"/>
              </a:rPr>
              <a:t>Các </a:t>
            </a:r>
            <a:r>
              <a:rPr lang="en-US" sz="1800" kern="0" dirty="0" err="1">
                <a:solidFill>
                  <a:srgbClr val="FF0000"/>
                </a:solidFill>
                <a:latin typeface="Times New Roman" panose="02020603050405020304" pitchFamily="18" charset="0"/>
                <a:cs typeface="Times New Roman" panose="02020603050405020304" pitchFamily="18" charset="0"/>
              </a:rPr>
              <a:t>mạch</a:t>
            </a:r>
            <a:r>
              <a:rPr lang="en-US" sz="1800" kern="0" dirty="0">
                <a:solidFill>
                  <a:srgbClr val="FF0000"/>
                </a:solidFill>
                <a:latin typeface="Times New Roman" panose="02020603050405020304" pitchFamily="18" charset="0"/>
                <a:cs typeface="Times New Roman" panose="02020603050405020304" pitchFamily="18" charset="0"/>
              </a:rPr>
              <a:t> </a:t>
            </a:r>
            <a:r>
              <a:rPr lang="en-US" sz="1800" kern="0" dirty="0" err="1">
                <a:solidFill>
                  <a:srgbClr val="FF0000"/>
                </a:solidFill>
                <a:latin typeface="Times New Roman" panose="02020603050405020304" pitchFamily="18" charset="0"/>
                <a:cs typeface="Times New Roman" panose="02020603050405020304" pitchFamily="18" charset="0"/>
              </a:rPr>
              <a:t>máu</a:t>
            </a:r>
            <a:endParaRPr lang="vi-VN" sz="1800" kern="0"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9307773" y="5022376"/>
            <a:ext cx="2715905" cy="954107"/>
          </a:xfrm>
          <a:prstGeom prst="rect">
            <a:avLst/>
          </a:prstGeom>
          <a:noFill/>
        </p:spPr>
        <p:txBody>
          <a:bodyPr wrap="square" rtlCol="0">
            <a:spAutoFit/>
          </a:bodyPr>
          <a:lstStyle/>
          <a:p>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Sơ</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đồ</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của</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cơ</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quan</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tuần</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hoàn</a:t>
            </a:r>
            <a:endParaRPr lang="en-US" sz="2800" b="1"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fill="hold"/>
                                        <p:tgtEl>
                                          <p:spTgt spid="33"/>
                                        </p:tgtEl>
                                        <p:attrNameLst>
                                          <p:attrName>ppt_x</p:attrName>
                                        </p:attrNameLst>
                                      </p:cBhvr>
                                      <p:tavLst>
                                        <p:tav tm="0">
                                          <p:val>
                                            <p:strVal val="#ppt_x"/>
                                          </p:val>
                                        </p:tav>
                                        <p:tav tm="100000">
                                          <p:val>
                                            <p:strVal val="#ppt_x"/>
                                          </p:val>
                                        </p:tav>
                                      </p:tavLst>
                                    </p:anim>
                                    <p:anim calcmode="lin" valueType="num">
                                      <p:cBhvr additive="base">
                                        <p:cTn id="1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par>
                          <p:cTn id="19" fill="hold">
                            <p:stCondLst>
                              <p:cond delay="0"/>
                            </p:stCondLst>
                            <p:childTnLst>
                              <p:par>
                                <p:cTn id="20" presetID="10" presetClass="entr" presetSubtype="0"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p:cTn id="33" dur="1000" fill="hold"/>
                                        <p:tgtEl>
                                          <p:spTgt spid="32"/>
                                        </p:tgtEl>
                                        <p:attrNameLst>
                                          <p:attrName>ppt_w</p:attrName>
                                        </p:attrNameLst>
                                      </p:cBhvr>
                                      <p:tavLst>
                                        <p:tav tm="0">
                                          <p:val>
                                            <p:fltVal val="0"/>
                                          </p:val>
                                        </p:tav>
                                        <p:tav tm="100000">
                                          <p:val>
                                            <p:strVal val="#ppt_w"/>
                                          </p:val>
                                        </p:tav>
                                      </p:tavLst>
                                    </p:anim>
                                    <p:anim calcmode="lin" valueType="num">
                                      <p:cBhvr>
                                        <p:cTn id="34" dur="1000" fill="hold"/>
                                        <p:tgtEl>
                                          <p:spTgt spid="32"/>
                                        </p:tgtEl>
                                        <p:attrNameLst>
                                          <p:attrName>ppt_h</p:attrName>
                                        </p:attrNameLst>
                                      </p:cBhvr>
                                      <p:tavLst>
                                        <p:tav tm="0">
                                          <p:val>
                                            <p:fltVal val="0"/>
                                          </p:val>
                                        </p:tav>
                                        <p:tav tm="100000">
                                          <p:val>
                                            <p:strVal val="#ppt_h"/>
                                          </p:val>
                                        </p:tav>
                                      </p:tavLst>
                                    </p:anim>
                                    <p:anim calcmode="lin" valueType="num">
                                      <p:cBhvr>
                                        <p:cTn id="35" dur="1000" fill="hold"/>
                                        <p:tgtEl>
                                          <p:spTgt spid="32"/>
                                        </p:tgtEl>
                                        <p:attrNameLst>
                                          <p:attrName>style.rotation</p:attrName>
                                        </p:attrNameLst>
                                      </p:cBhvr>
                                      <p:tavLst>
                                        <p:tav tm="0">
                                          <p:val>
                                            <p:fltVal val="90"/>
                                          </p:val>
                                        </p:tav>
                                        <p:tav tm="100000">
                                          <p:val>
                                            <p:fltVal val="0"/>
                                          </p:val>
                                        </p:tav>
                                      </p:tavLst>
                                    </p:anim>
                                    <p:animEffect transition="in" filter="fade">
                                      <p:cBhvr>
                                        <p:cTn id="36" dur="10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34"/>
                                        </p:tgtEl>
                                        <p:attrNameLst>
                                          <p:attrName>style.visibility</p:attrName>
                                        </p:attrNameLst>
                                      </p:cBhvr>
                                      <p:to>
                                        <p:strVal val="visible"/>
                                      </p:to>
                                    </p:set>
                                    <p:anim calcmode="lin" valueType="num">
                                      <p:cBhvr>
                                        <p:cTn id="41" dur="1000" fill="hold"/>
                                        <p:tgtEl>
                                          <p:spTgt spid="34"/>
                                        </p:tgtEl>
                                        <p:attrNameLst>
                                          <p:attrName>ppt_w</p:attrName>
                                        </p:attrNameLst>
                                      </p:cBhvr>
                                      <p:tavLst>
                                        <p:tav tm="0">
                                          <p:val>
                                            <p:fltVal val="0"/>
                                          </p:val>
                                        </p:tav>
                                        <p:tav tm="100000">
                                          <p:val>
                                            <p:strVal val="#ppt_w"/>
                                          </p:val>
                                        </p:tav>
                                      </p:tavLst>
                                    </p:anim>
                                    <p:anim calcmode="lin" valueType="num">
                                      <p:cBhvr>
                                        <p:cTn id="42" dur="1000" fill="hold"/>
                                        <p:tgtEl>
                                          <p:spTgt spid="34"/>
                                        </p:tgtEl>
                                        <p:attrNameLst>
                                          <p:attrName>ppt_h</p:attrName>
                                        </p:attrNameLst>
                                      </p:cBhvr>
                                      <p:tavLst>
                                        <p:tav tm="0">
                                          <p:val>
                                            <p:fltVal val="0"/>
                                          </p:val>
                                        </p:tav>
                                        <p:tav tm="100000">
                                          <p:val>
                                            <p:strVal val="#ppt_h"/>
                                          </p:val>
                                        </p:tav>
                                      </p:tavLst>
                                    </p:anim>
                                    <p:anim calcmode="lin" valueType="num">
                                      <p:cBhvr>
                                        <p:cTn id="43" dur="1000" fill="hold"/>
                                        <p:tgtEl>
                                          <p:spTgt spid="34"/>
                                        </p:tgtEl>
                                        <p:attrNameLst>
                                          <p:attrName>style.rotation</p:attrName>
                                        </p:attrNameLst>
                                      </p:cBhvr>
                                      <p:tavLst>
                                        <p:tav tm="0">
                                          <p:val>
                                            <p:fltVal val="90"/>
                                          </p:val>
                                        </p:tav>
                                        <p:tav tm="100000">
                                          <p:val>
                                            <p:fltVal val="0"/>
                                          </p:val>
                                        </p:tav>
                                      </p:tavLst>
                                    </p:anim>
                                    <p:animEffect transition="in" filter="fade">
                                      <p:cBhvr>
                                        <p:cTn id="44" dur="1000"/>
                                        <p:tgtEl>
                                          <p:spTgt spid="34"/>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p:cTn id="49" dur="1000" fill="hold"/>
                                        <p:tgtEl>
                                          <p:spTgt spid="35"/>
                                        </p:tgtEl>
                                        <p:attrNameLst>
                                          <p:attrName>ppt_w</p:attrName>
                                        </p:attrNameLst>
                                      </p:cBhvr>
                                      <p:tavLst>
                                        <p:tav tm="0">
                                          <p:val>
                                            <p:fltVal val="0"/>
                                          </p:val>
                                        </p:tav>
                                        <p:tav tm="100000">
                                          <p:val>
                                            <p:strVal val="#ppt_w"/>
                                          </p:val>
                                        </p:tav>
                                      </p:tavLst>
                                    </p:anim>
                                    <p:anim calcmode="lin" valueType="num">
                                      <p:cBhvr>
                                        <p:cTn id="50" dur="1000" fill="hold"/>
                                        <p:tgtEl>
                                          <p:spTgt spid="35"/>
                                        </p:tgtEl>
                                        <p:attrNameLst>
                                          <p:attrName>ppt_h</p:attrName>
                                        </p:attrNameLst>
                                      </p:cBhvr>
                                      <p:tavLst>
                                        <p:tav tm="0">
                                          <p:val>
                                            <p:fltVal val="0"/>
                                          </p:val>
                                        </p:tav>
                                        <p:tav tm="100000">
                                          <p:val>
                                            <p:strVal val="#ppt_h"/>
                                          </p:val>
                                        </p:tav>
                                      </p:tavLst>
                                    </p:anim>
                                    <p:anim calcmode="lin" valueType="num">
                                      <p:cBhvr>
                                        <p:cTn id="51" dur="1000" fill="hold"/>
                                        <p:tgtEl>
                                          <p:spTgt spid="35"/>
                                        </p:tgtEl>
                                        <p:attrNameLst>
                                          <p:attrName>style.rotation</p:attrName>
                                        </p:attrNameLst>
                                      </p:cBhvr>
                                      <p:tavLst>
                                        <p:tav tm="0">
                                          <p:val>
                                            <p:fltVal val="90"/>
                                          </p:val>
                                        </p:tav>
                                        <p:tav tm="100000">
                                          <p:val>
                                            <p:fltVal val="0"/>
                                          </p:val>
                                        </p:tav>
                                      </p:tavLst>
                                    </p:anim>
                                    <p:animEffect transition="in" filter="fade">
                                      <p:cBhvr>
                                        <p:cTn id="52" dur="1000"/>
                                        <p:tgtEl>
                                          <p:spTgt spid="35"/>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 calcmode="lin" valueType="num">
                                      <p:cBhvr additive="base">
                                        <p:cTn id="57" dur="500" fill="hold"/>
                                        <p:tgtEl>
                                          <p:spTgt spid="4"/>
                                        </p:tgtEl>
                                        <p:attrNameLst>
                                          <p:attrName>ppt_x</p:attrName>
                                        </p:attrNameLst>
                                      </p:cBhvr>
                                      <p:tavLst>
                                        <p:tav tm="0">
                                          <p:val>
                                            <p:strVal val="#ppt_x"/>
                                          </p:val>
                                        </p:tav>
                                        <p:tav tm="100000">
                                          <p:val>
                                            <p:strVal val="#ppt_x"/>
                                          </p:val>
                                        </p:tav>
                                      </p:tavLst>
                                    </p:anim>
                                    <p:anim calcmode="lin" valueType="num">
                                      <p:cBhvr additive="base">
                                        <p:cTn id="5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 grpId="0"/>
      <p:bldP spid="3" grpId="0"/>
      <p:bldP spid="34" grpId="0" animBg="1"/>
      <p:bldP spid="35" grpId="0" animBg="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0" y="1461408"/>
            <a:ext cx="6040706" cy="523220"/>
          </a:xfrm>
          <a:prstGeom prst="rect">
            <a:avLst/>
          </a:prstGeom>
          <a:noFill/>
        </p:spPr>
        <p:txBody>
          <a:bodyPr wrap="square" rtlCol="0">
            <a:spAutoFit/>
          </a:bodyPr>
          <a:lstStyle/>
          <a:p>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Hoạt</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động</a:t>
            </a:r>
            <a:r>
              <a:rPr lang="en-US" sz="2800" b="1" dirty="0" smtClean="0">
                <a:solidFill>
                  <a:srgbClr val="0000FF"/>
                </a:solidFill>
                <a:latin typeface="Times New Roman" panose="02020603050405020304" pitchFamily="18" charset="0"/>
                <a:cs typeface="Times New Roman" panose="02020603050405020304" pitchFamily="18" charset="0"/>
              </a:rPr>
              <a:t> 2. </a:t>
            </a:r>
            <a:r>
              <a:rPr lang="en-US" sz="2800" b="1" dirty="0" err="1" smtClean="0">
                <a:solidFill>
                  <a:srgbClr val="0000FF"/>
                </a:solidFill>
                <a:latin typeface="Times New Roman" panose="02020603050405020304" pitchFamily="18" charset="0"/>
                <a:cs typeface="Times New Roman" panose="02020603050405020304" pitchFamily="18" charset="0"/>
              </a:rPr>
              <a:t>Mở</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rộng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kiến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thức</a:t>
            </a:r>
            <a:endParaRPr lang="en-US" sz="2800" b="1" dirty="0">
              <a:solidFill>
                <a:srgbClr val="0000FF"/>
              </a:solidFill>
              <a:latin typeface="Times New Roman" panose="02020603050405020304" pitchFamily="18" charset="0"/>
              <a:cs typeface="Times New Roman" panose="02020603050405020304" pitchFamily="18" charset="0"/>
            </a:endParaRPr>
          </a:p>
        </p:txBody>
      </p:sp>
      <p:pic>
        <p:nvPicPr>
          <p:cNvPr id="14" name="Picture 4" descr="Huyết thanh là gì? Cách phân biệt huyết thanh và huyết tương? | Medlatec"/>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647302" y="2424398"/>
            <a:ext cx="5544698" cy="44336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Text Box 13"/>
          <p:cNvSpPr txBox="1">
            <a:spLocks noChangeArrowheads="1"/>
          </p:cNvSpPr>
          <p:nvPr/>
        </p:nvSpPr>
        <p:spPr bwMode="auto">
          <a:xfrm>
            <a:off x="7294629" y="1858850"/>
            <a:ext cx="43736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vi-VN" sz="2800" b="1" dirty="0" err="1">
                <a:ln w="0"/>
                <a:solidFill>
                  <a:srgbClr val="008000"/>
                </a:solidFill>
                <a:cs typeface="Times New Roman" panose="02020603050405020304" pitchFamily="18" charset="0"/>
              </a:rPr>
              <a:t>Các</a:t>
            </a:r>
            <a:r>
              <a:rPr lang="en-US" altLang="vi-VN" sz="2800" b="1" dirty="0">
                <a:ln w="0"/>
                <a:solidFill>
                  <a:srgbClr val="008000"/>
                </a:solidFill>
                <a:cs typeface="Times New Roman" panose="02020603050405020304" pitchFamily="18" charset="0"/>
              </a:rPr>
              <a:t> </a:t>
            </a:r>
            <a:r>
              <a:rPr lang="en-US" altLang="vi-VN" sz="2800" b="1" dirty="0" err="1">
                <a:ln w="0"/>
                <a:solidFill>
                  <a:srgbClr val="008000"/>
                </a:solidFill>
                <a:cs typeface="Times New Roman" panose="02020603050405020304" pitchFamily="18" charset="0"/>
              </a:rPr>
              <a:t>thành</a:t>
            </a:r>
            <a:r>
              <a:rPr lang="en-US" altLang="vi-VN" sz="2800" b="1" dirty="0">
                <a:ln w="0"/>
                <a:solidFill>
                  <a:srgbClr val="008000"/>
                </a:solidFill>
                <a:cs typeface="Times New Roman" panose="02020603050405020304" pitchFamily="18" charset="0"/>
              </a:rPr>
              <a:t> </a:t>
            </a:r>
            <a:r>
              <a:rPr lang="en-US" altLang="vi-VN" sz="2800" b="1" dirty="0" err="1">
                <a:ln w="0"/>
                <a:solidFill>
                  <a:srgbClr val="008000"/>
                </a:solidFill>
                <a:cs typeface="Times New Roman" panose="02020603050405020304" pitchFamily="18" charset="0"/>
              </a:rPr>
              <a:t>phần</a:t>
            </a:r>
            <a:r>
              <a:rPr lang="en-US" altLang="vi-VN" sz="2800" b="1" dirty="0">
                <a:ln w="0"/>
                <a:solidFill>
                  <a:srgbClr val="008000"/>
                </a:solidFill>
                <a:cs typeface="Times New Roman" panose="02020603050405020304" pitchFamily="18" charset="0"/>
              </a:rPr>
              <a:t> </a:t>
            </a:r>
            <a:r>
              <a:rPr lang="en-US" altLang="vi-VN" sz="2800" b="1" dirty="0" err="1">
                <a:ln w="0"/>
                <a:solidFill>
                  <a:srgbClr val="008000"/>
                </a:solidFill>
                <a:cs typeface="Times New Roman" panose="02020603050405020304" pitchFamily="18" charset="0"/>
              </a:rPr>
              <a:t>của</a:t>
            </a:r>
            <a:r>
              <a:rPr lang="en-US" altLang="vi-VN" sz="2800" b="1" dirty="0">
                <a:ln w="0"/>
                <a:solidFill>
                  <a:srgbClr val="008000"/>
                </a:solidFill>
                <a:cs typeface="Times New Roman" panose="02020603050405020304" pitchFamily="18" charset="0"/>
              </a:rPr>
              <a:t> </a:t>
            </a:r>
            <a:r>
              <a:rPr lang="en-US" altLang="vi-VN" sz="2800" b="1" dirty="0" err="1">
                <a:ln w="0"/>
                <a:solidFill>
                  <a:srgbClr val="008000"/>
                </a:solidFill>
                <a:cs typeface="Times New Roman" panose="02020603050405020304" pitchFamily="18" charset="0"/>
              </a:rPr>
              <a:t>máu</a:t>
            </a:r>
            <a:endParaRPr lang="en-US" altLang="vi-VN" sz="2800" b="1" dirty="0">
              <a:ln w="0"/>
              <a:solidFill>
                <a:srgbClr val="008000"/>
              </a:solidFill>
              <a:cs typeface="Times New Roman" panose="02020603050405020304" pitchFamily="18" charset="0"/>
            </a:endParaRPr>
          </a:p>
        </p:txBody>
      </p:sp>
      <p:sp>
        <p:nvSpPr>
          <p:cNvPr id="16" name="Text Box 13"/>
          <p:cNvSpPr txBox="1">
            <a:spLocks noChangeArrowheads="1"/>
          </p:cNvSpPr>
          <p:nvPr/>
        </p:nvSpPr>
        <p:spPr bwMode="auto">
          <a:xfrm>
            <a:off x="2257152" y="2424399"/>
            <a:ext cx="3045587" cy="523220"/>
          </a:xfrm>
          <a:prstGeom prst="rect">
            <a:avLst/>
          </a:prstGeom>
          <a:solidFill>
            <a:srgbClr val="ED7D31"/>
          </a:solidFill>
          <a:ln w="38100" cap="flat" cmpd="sng" algn="ctr">
            <a:noFill/>
            <a:prstDash val="solid"/>
            <a:miter lim="800000"/>
          </a:ln>
          <a:effectLst/>
        </p:spPr>
        <p:txBody>
          <a:bodyPr wrap="square">
            <a:spAutoFit/>
          </a:bodyPr>
          <a:lstStyle>
            <a:defPPr>
              <a:defRPr lang="en-US"/>
            </a:defPPr>
            <a:lvl1pPr>
              <a:spcBef>
                <a:spcPct val="50000"/>
              </a:spcBef>
              <a:defRPr sz="2800" b="1">
                <a:ln w="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stStyle>
          <a:p>
            <a:pPr algn="ctr" defTabSz="685165">
              <a:defRPr/>
            </a:pPr>
            <a:r>
              <a:rPr lang="en-US" altLang="vi-VN" kern="0" dirty="0" err="1">
                <a:solidFill>
                  <a:prstClr val="white"/>
                </a:solidFill>
              </a:rPr>
              <a:t>Huyết</a:t>
            </a:r>
            <a:r>
              <a:rPr lang="en-US" altLang="vi-VN" kern="0" dirty="0">
                <a:solidFill>
                  <a:prstClr val="white"/>
                </a:solidFill>
              </a:rPr>
              <a:t> </a:t>
            </a:r>
            <a:r>
              <a:rPr lang="en-US" altLang="vi-VN" kern="0" dirty="0" err="1">
                <a:solidFill>
                  <a:prstClr val="white"/>
                </a:solidFill>
              </a:rPr>
              <a:t>tương</a:t>
            </a:r>
            <a:endParaRPr lang="en-US" altLang="vi-VN" kern="0" dirty="0">
              <a:solidFill>
                <a:prstClr val="white"/>
              </a:solidFill>
            </a:endParaRPr>
          </a:p>
        </p:txBody>
      </p:sp>
      <p:sp>
        <p:nvSpPr>
          <p:cNvPr id="19" name="Rectangle 18"/>
          <p:cNvSpPr/>
          <p:nvPr/>
        </p:nvSpPr>
        <p:spPr>
          <a:xfrm>
            <a:off x="805218" y="3742875"/>
            <a:ext cx="5500048" cy="954107"/>
          </a:xfrm>
          <a:prstGeom prst="rect">
            <a:avLst/>
          </a:prstGeom>
          <a:solidFill>
            <a:srgbClr val="ED7D31"/>
          </a:solidFill>
          <a:ln w="38100" cap="flat" cmpd="sng" algn="ctr">
            <a:noFill/>
            <a:prstDash val="solid"/>
            <a:miter lim="800000"/>
          </a:ln>
          <a:effectLst/>
        </p:spPr>
        <p:txBody>
          <a:bodyPr wrap="square">
            <a:spAutoFit/>
          </a:bodyPr>
          <a:lstStyle/>
          <a:p>
            <a:pPr defTabSz="685165">
              <a:spcBef>
                <a:spcPct val="50000"/>
              </a:spcBef>
              <a:defRPr/>
            </a:pPr>
            <a:r>
              <a:rPr lang="en-US" sz="2800" b="1" kern="0" dirty="0">
                <a:ln w="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800" b="1" kern="0" dirty="0">
                <a:ln w="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Đây là phần dung dịch, có màu vàng, thành phần chủ yếu là nước</a:t>
            </a:r>
            <a:r>
              <a:rPr lang="en-US" sz="2800" b="1" kern="0" dirty="0">
                <a:ln w="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vi-VN" sz="2800" b="1" kern="0" dirty="0">
              <a:ln w="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0" name="Text Box 13"/>
          <p:cNvSpPr txBox="1">
            <a:spLocks noChangeArrowheads="1"/>
          </p:cNvSpPr>
          <p:nvPr/>
        </p:nvSpPr>
        <p:spPr bwMode="auto">
          <a:xfrm>
            <a:off x="2621484" y="5051238"/>
            <a:ext cx="2754562" cy="523220"/>
          </a:xfrm>
          <a:prstGeom prst="rect">
            <a:avLst/>
          </a:prstGeom>
          <a:solidFill>
            <a:srgbClr val="70AD47"/>
          </a:solidFill>
          <a:ln w="28575" cap="flat" cmpd="sng" algn="ctr">
            <a:solidFill>
              <a:sysClr val="windowText" lastClr="000000"/>
            </a:solidFill>
            <a:prstDash val="solid"/>
            <a:miter lim="800000"/>
          </a:ln>
          <a:effectLst/>
        </p:spPr>
        <p:txBody>
          <a:bodyPr wrap="square">
            <a:spAutoFit/>
          </a:bodyPr>
          <a:lstStyle>
            <a:defPPr>
              <a:defRPr lang="en-US"/>
            </a:defPPr>
            <a:lvl1pPr algn="ctr">
              <a:spcBef>
                <a:spcPct val="50000"/>
              </a:spcBef>
              <a:defRPr sz="2800" b="1">
                <a:ln w="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stStyle>
          <a:p>
            <a:pPr defTabSz="685165">
              <a:defRPr/>
            </a:pPr>
            <a:r>
              <a:rPr lang="en-US" altLang="vi-VN" kern="0" dirty="0" err="1">
                <a:solidFill>
                  <a:prstClr val="white"/>
                </a:solidFill>
              </a:rPr>
              <a:t>Huyết</a:t>
            </a:r>
            <a:r>
              <a:rPr lang="en-US" altLang="vi-VN" kern="0" dirty="0">
                <a:solidFill>
                  <a:prstClr val="white"/>
                </a:solidFill>
              </a:rPr>
              <a:t> </a:t>
            </a:r>
            <a:r>
              <a:rPr lang="en-US" altLang="vi-VN" kern="0" dirty="0" err="1">
                <a:solidFill>
                  <a:prstClr val="white"/>
                </a:solidFill>
              </a:rPr>
              <a:t>cầu</a:t>
            </a:r>
            <a:endParaRPr lang="en-US" altLang="vi-VN" kern="0" dirty="0">
              <a:solidFill>
                <a:prstClr val="white"/>
              </a:solidFill>
            </a:endParaRPr>
          </a:p>
        </p:txBody>
      </p:sp>
      <p:sp>
        <p:nvSpPr>
          <p:cNvPr id="21" name="Rectangle 20"/>
          <p:cNvSpPr/>
          <p:nvPr/>
        </p:nvSpPr>
        <p:spPr>
          <a:xfrm>
            <a:off x="900752" y="6217452"/>
            <a:ext cx="2509973" cy="523220"/>
          </a:xfrm>
          <a:prstGeom prst="rect">
            <a:avLst/>
          </a:prstGeom>
          <a:solidFill>
            <a:srgbClr val="4472C4"/>
          </a:solidFill>
          <a:ln w="19050" cap="flat" cmpd="sng" algn="ctr">
            <a:solidFill>
              <a:sysClr val="window" lastClr="FFFFFF"/>
            </a:solidFill>
            <a:prstDash val="solid"/>
            <a:miter lim="800000"/>
          </a:ln>
          <a:effectLst/>
        </p:spPr>
        <p:txBody>
          <a:bodyPr wrap="square">
            <a:spAutoFit/>
          </a:bodyPr>
          <a:lstStyle/>
          <a:p>
            <a:pPr algn="ctr" defTabSz="685165">
              <a:spcBef>
                <a:spcPct val="50000"/>
              </a:spcBef>
              <a:defRPr/>
            </a:pPr>
            <a:r>
              <a:rPr lang="vi-VN" sz="2800" b="1" kern="0" dirty="0">
                <a:ln w="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Huyết cầu đỏ</a:t>
            </a:r>
            <a:endParaRPr lang="vi-VN" sz="2800" b="1" kern="0" dirty="0">
              <a:ln w="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2" name="Rectangle 21"/>
          <p:cNvSpPr/>
          <p:nvPr/>
        </p:nvSpPr>
        <p:spPr>
          <a:xfrm>
            <a:off x="3862316" y="6181219"/>
            <a:ext cx="2685373" cy="523220"/>
          </a:xfrm>
          <a:prstGeom prst="rect">
            <a:avLst/>
          </a:prstGeom>
          <a:solidFill>
            <a:srgbClr val="4472C4"/>
          </a:solidFill>
          <a:ln w="19050" cap="flat" cmpd="sng" algn="ctr">
            <a:solidFill>
              <a:sysClr val="window" lastClr="FFFFFF"/>
            </a:solidFill>
            <a:prstDash val="solid"/>
            <a:miter lim="800000"/>
          </a:ln>
          <a:effectLst/>
        </p:spPr>
        <p:txBody>
          <a:bodyPr wrap="square">
            <a:spAutoFit/>
          </a:bodyPr>
          <a:lstStyle/>
          <a:p>
            <a:pPr algn="ctr" defTabSz="685165">
              <a:spcBef>
                <a:spcPct val="50000"/>
              </a:spcBef>
              <a:defRPr/>
            </a:pPr>
            <a:r>
              <a:rPr lang="vi-VN" sz="2800" b="1" kern="0" dirty="0">
                <a:ln w="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Huyết cầu trắng</a:t>
            </a:r>
            <a:endParaRPr lang="vi-VN" sz="2800" b="1" kern="0" dirty="0">
              <a:ln w="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23" name="Straight Arrow Connector 22"/>
          <p:cNvCxnSpPr/>
          <p:nvPr/>
        </p:nvCxnSpPr>
        <p:spPr>
          <a:xfrm flipH="1" flipV="1">
            <a:off x="5349740" y="2757914"/>
            <a:ext cx="2801052" cy="1584327"/>
          </a:xfrm>
          <a:prstGeom prst="straightConnector1">
            <a:avLst/>
          </a:prstGeom>
          <a:noFill/>
          <a:ln w="38100" cap="flat" cmpd="sng" algn="ctr">
            <a:solidFill>
              <a:srgbClr val="FFC000"/>
            </a:solidFill>
            <a:prstDash val="solid"/>
            <a:miter lim="800000"/>
            <a:tailEnd type="triangle"/>
          </a:ln>
          <a:effectLst/>
        </p:spPr>
      </p:cxnSp>
      <p:cxnSp>
        <p:nvCxnSpPr>
          <p:cNvPr id="24" name="Straight Arrow Connector 23"/>
          <p:cNvCxnSpPr/>
          <p:nvPr/>
        </p:nvCxnSpPr>
        <p:spPr>
          <a:xfrm>
            <a:off x="3726955" y="2947619"/>
            <a:ext cx="0" cy="834343"/>
          </a:xfrm>
          <a:prstGeom prst="straightConnector1">
            <a:avLst/>
          </a:prstGeom>
          <a:noFill/>
          <a:ln w="38100" cap="flat" cmpd="sng" algn="ctr">
            <a:solidFill>
              <a:sysClr val="windowText" lastClr="000000"/>
            </a:solidFill>
            <a:prstDash val="solid"/>
            <a:miter lim="800000"/>
            <a:tailEnd type="triangle"/>
          </a:ln>
          <a:effectLst/>
        </p:spPr>
      </p:cxnSp>
      <p:cxnSp>
        <p:nvCxnSpPr>
          <p:cNvPr id="25" name="Straight Arrow Connector 24"/>
          <p:cNvCxnSpPr/>
          <p:nvPr/>
        </p:nvCxnSpPr>
        <p:spPr>
          <a:xfrm flipH="1">
            <a:off x="5405447" y="5162108"/>
            <a:ext cx="2745344" cy="151424"/>
          </a:xfrm>
          <a:prstGeom prst="straightConnector1">
            <a:avLst/>
          </a:prstGeom>
          <a:noFill/>
          <a:ln w="38100" cap="flat" cmpd="sng" algn="ctr">
            <a:solidFill>
              <a:srgbClr val="4472C4"/>
            </a:solidFill>
            <a:prstDash val="solid"/>
            <a:miter lim="800000"/>
            <a:tailEnd type="triangle"/>
          </a:ln>
          <a:effectLst/>
        </p:spPr>
      </p:cxnSp>
      <p:cxnSp>
        <p:nvCxnSpPr>
          <p:cNvPr id="31" name="Straight Arrow Connector 30"/>
          <p:cNvCxnSpPr>
            <a:endCxn id="21" idx="0"/>
          </p:cNvCxnSpPr>
          <p:nvPr/>
        </p:nvCxnSpPr>
        <p:spPr>
          <a:xfrm flipH="1">
            <a:off x="2155739" y="5574458"/>
            <a:ext cx="864614" cy="642994"/>
          </a:xfrm>
          <a:prstGeom prst="straightConnector1">
            <a:avLst/>
          </a:prstGeom>
          <a:noFill/>
          <a:ln w="57150" cap="flat" cmpd="sng" algn="ctr">
            <a:solidFill>
              <a:srgbClr val="C00000"/>
            </a:solidFill>
            <a:prstDash val="solid"/>
            <a:miter lim="800000"/>
            <a:tailEnd type="triangle"/>
          </a:ln>
          <a:effectLst/>
        </p:spPr>
      </p:cxnSp>
      <p:cxnSp>
        <p:nvCxnSpPr>
          <p:cNvPr id="32" name="Straight Arrow Connector 31"/>
          <p:cNvCxnSpPr>
            <a:endCxn id="22" idx="0"/>
          </p:cNvCxnSpPr>
          <p:nvPr/>
        </p:nvCxnSpPr>
        <p:spPr>
          <a:xfrm>
            <a:off x="4636417" y="5574458"/>
            <a:ext cx="568586" cy="606761"/>
          </a:xfrm>
          <a:prstGeom prst="straightConnector1">
            <a:avLst/>
          </a:prstGeom>
          <a:noFill/>
          <a:ln w="57150" cap="flat" cmpd="sng" algn="ctr">
            <a:solidFill>
              <a:srgbClr val="C00000"/>
            </a:solidFill>
            <a:prstDash val="solid"/>
            <a:miter lim="800000"/>
            <a:tailEnd type="triangle"/>
          </a:ln>
          <a:effectLst/>
        </p:spPr>
      </p:cxnSp>
      <p:sp>
        <p:nvSpPr>
          <p:cNvPr id="34" name="TextBox 33"/>
          <p:cNvSpPr txBox="1">
            <a:spLocks noChangeArrowheads="1"/>
          </p:cNvSpPr>
          <p:nvPr/>
        </p:nvSpPr>
        <p:spPr bwMode="auto">
          <a:xfrm>
            <a:off x="0" y="384995"/>
            <a:ext cx="12192000" cy="430887"/>
          </a:xfrm>
          <a:prstGeom prst="rect">
            <a:avLst/>
          </a:prstGeom>
          <a:noFill/>
          <a:ln w="9525">
            <a:noFill/>
            <a:miter lim="800000"/>
          </a:ln>
        </p:spPr>
        <p:txBody>
          <a:bodyPr wrap="square" lIns="0" tIns="0" rIns="0" bIns="0">
            <a:spAutoFit/>
          </a:bodyPr>
          <a:lstStyle/>
          <a:p>
            <a:pPr algn="ctr" defTabSz="911860"/>
            <a:r>
              <a:rPr lang="en-US" altLang="en-US" sz="2800" b="1" dirty="0" err="1">
                <a:solidFill>
                  <a:srgbClr val="0000FF"/>
                </a:solidFill>
                <a:latin typeface="Times New Roman" panose="02020603050405020304" pitchFamily="18" charset="0"/>
                <a:cs typeface="Times New Roman" panose="02020603050405020304" pitchFamily="18" charset="0"/>
              </a:rPr>
              <a:t>Tự</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nhiên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xã</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hội</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
        <p:nvSpPr>
          <p:cNvPr id="35" name="TextBox 34"/>
          <p:cNvSpPr txBox="1"/>
          <p:nvPr/>
        </p:nvSpPr>
        <p:spPr>
          <a:xfrm>
            <a:off x="0" y="793263"/>
            <a:ext cx="12192000" cy="523220"/>
          </a:xfrm>
          <a:prstGeom prst="rect">
            <a:avLst/>
          </a:prstGeom>
          <a:noFill/>
        </p:spPr>
        <p:txBody>
          <a:bodyPr wrap="square" rtlCol="0">
            <a:spAutoFit/>
          </a:bodyP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Bài</a:t>
            </a:r>
            <a:r>
              <a:rPr lang="en-US" sz="2800" b="1" dirty="0" smtClean="0">
                <a:solidFill>
                  <a:srgbClr val="FF0000"/>
                </a:solidFill>
                <a:latin typeface="Times New Roman" panose="02020603050405020304" pitchFamily="18" charset="0"/>
                <a:cs typeface="Times New Roman" panose="02020603050405020304" pitchFamily="18" charset="0"/>
              </a:rPr>
              <a:t> 20. </a:t>
            </a:r>
            <a:r>
              <a:rPr lang="en-US" sz="2800" b="1" dirty="0" err="1" smtClean="0">
                <a:solidFill>
                  <a:srgbClr val="FF0000"/>
                </a:solidFill>
                <a:latin typeface="Times New Roman" panose="02020603050405020304" pitchFamily="18" charset="0"/>
                <a:cs typeface="Times New Roman" panose="02020603050405020304" pitchFamily="18" charset="0"/>
              </a:rPr>
              <a:t>Cơ</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quan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tuần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hoàn</a:t>
            </a:r>
            <a:r>
              <a:rPr lang="en-US" sz="2800" b="1" dirty="0" smtClean="0">
                <a:solidFill>
                  <a:srgbClr val="FF0000"/>
                </a:solidFill>
                <a:latin typeface="Times New Roman" panose="02020603050405020304" pitchFamily="18" charset="0"/>
                <a:cs typeface="Times New Roman" panose="02020603050405020304" pitchFamily="18" charset="0"/>
              </a:rPr>
              <a:t> (2 </a:t>
            </a:r>
            <a:r>
              <a:rPr lang="en-US" sz="2800" b="1" dirty="0" err="1" smtClean="0">
                <a:solidFill>
                  <a:srgbClr val="FF0000"/>
                </a:solidFill>
                <a:latin typeface="Times New Roman" panose="02020603050405020304" pitchFamily="18" charset="0"/>
                <a:cs typeface="Times New Roman" panose="02020603050405020304" pitchFamily="18" charset="0"/>
              </a:rPr>
              <a:t>tiết</a:t>
            </a:r>
            <a:r>
              <a:rPr lang="en-US" sz="2800" b="1" dirty="0" smtClean="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ppt_x"/>
                                          </p:val>
                                        </p:tav>
                                        <p:tav tm="100000">
                                          <p:val>
                                            <p:strVal val="#ppt_x"/>
                                          </p:val>
                                        </p:tav>
                                      </p:tavLst>
                                    </p:anim>
                                    <p:anim calcmode="lin" valueType="num">
                                      <p:cBhvr additive="base">
                                        <p:cTn id="28" dur="500" fill="hold"/>
                                        <p:tgtEl>
                                          <p:spTgt spid="2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ppt_x"/>
                                          </p:val>
                                        </p:tav>
                                        <p:tav tm="100000">
                                          <p:val>
                                            <p:strVal val="#ppt_x"/>
                                          </p:val>
                                        </p:tav>
                                      </p:tavLst>
                                    </p:anim>
                                    <p:anim calcmode="lin" valueType="num">
                                      <p:cBhvr additive="base">
                                        <p:cTn id="38" dur="500" fill="hold"/>
                                        <p:tgtEl>
                                          <p:spTgt spid="2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additive="base">
                                        <p:cTn id="47" dur="500" fill="hold"/>
                                        <p:tgtEl>
                                          <p:spTgt spid="31"/>
                                        </p:tgtEl>
                                        <p:attrNameLst>
                                          <p:attrName>ppt_x</p:attrName>
                                        </p:attrNameLst>
                                      </p:cBhvr>
                                      <p:tavLst>
                                        <p:tav tm="0">
                                          <p:val>
                                            <p:strVal val="#ppt_x"/>
                                          </p:val>
                                        </p:tav>
                                        <p:tav tm="100000">
                                          <p:val>
                                            <p:strVal val="#ppt_x"/>
                                          </p:val>
                                        </p:tav>
                                      </p:tavLst>
                                    </p:anim>
                                    <p:anim calcmode="lin" valueType="num">
                                      <p:cBhvr additive="base">
                                        <p:cTn id="48" dur="500" fill="hold"/>
                                        <p:tgtEl>
                                          <p:spTgt spid="31"/>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additive="base">
                                        <p:cTn id="51" dur="500" fill="hold"/>
                                        <p:tgtEl>
                                          <p:spTgt spid="21"/>
                                        </p:tgtEl>
                                        <p:attrNameLst>
                                          <p:attrName>ppt_x</p:attrName>
                                        </p:attrNameLst>
                                      </p:cBhvr>
                                      <p:tavLst>
                                        <p:tav tm="0">
                                          <p:val>
                                            <p:strVal val="#ppt_x"/>
                                          </p:val>
                                        </p:tav>
                                        <p:tav tm="100000">
                                          <p:val>
                                            <p:strVal val="#ppt_x"/>
                                          </p:val>
                                        </p:tav>
                                      </p:tavLst>
                                    </p:anim>
                                    <p:anim calcmode="lin" valueType="num">
                                      <p:cBhvr additive="base">
                                        <p:cTn id="5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32"/>
                                        </p:tgtEl>
                                        <p:attrNameLst>
                                          <p:attrName>style.visibility</p:attrName>
                                        </p:attrNameLst>
                                      </p:cBhvr>
                                      <p:to>
                                        <p:strVal val="visible"/>
                                      </p:to>
                                    </p:set>
                                    <p:anim calcmode="lin" valueType="num">
                                      <p:cBhvr additive="base">
                                        <p:cTn id="57" dur="500" fill="hold"/>
                                        <p:tgtEl>
                                          <p:spTgt spid="32"/>
                                        </p:tgtEl>
                                        <p:attrNameLst>
                                          <p:attrName>ppt_x</p:attrName>
                                        </p:attrNameLst>
                                      </p:cBhvr>
                                      <p:tavLst>
                                        <p:tav tm="0">
                                          <p:val>
                                            <p:strVal val="#ppt_x"/>
                                          </p:val>
                                        </p:tav>
                                        <p:tav tm="100000">
                                          <p:val>
                                            <p:strVal val="#ppt_x"/>
                                          </p:val>
                                        </p:tav>
                                      </p:tavLst>
                                    </p:anim>
                                    <p:anim calcmode="lin" valueType="num">
                                      <p:cBhvr additive="base">
                                        <p:cTn id="58" dur="500" fill="hold"/>
                                        <p:tgtEl>
                                          <p:spTgt spid="32"/>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additive="base">
                                        <p:cTn id="61" dur="500" fill="hold"/>
                                        <p:tgtEl>
                                          <p:spTgt spid="22"/>
                                        </p:tgtEl>
                                        <p:attrNameLst>
                                          <p:attrName>ppt_x</p:attrName>
                                        </p:attrNameLst>
                                      </p:cBhvr>
                                      <p:tavLst>
                                        <p:tav tm="0">
                                          <p:val>
                                            <p:strVal val="#ppt_x"/>
                                          </p:val>
                                        </p:tav>
                                        <p:tav tm="100000">
                                          <p:val>
                                            <p:strVal val="#ppt_x"/>
                                          </p:val>
                                        </p:tav>
                                      </p:tavLst>
                                    </p:anim>
                                    <p:anim calcmode="lin" valueType="num">
                                      <p:cBhvr additive="base">
                                        <p:cTn id="6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9" grpId="0" animBg="1"/>
      <p:bldP spid="20" grpId="0" animBg="1"/>
      <p:bldP spid="21"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p:cNvSpPr txBox="1"/>
          <p:nvPr/>
        </p:nvSpPr>
        <p:spPr>
          <a:xfrm>
            <a:off x="0" y="1552315"/>
            <a:ext cx="12191999" cy="1815882"/>
          </a:xfrm>
          <a:prstGeom prst="rect">
            <a:avLst/>
          </a:prstGeom>
          <a:noFill/>
        </p:spPr>
        <p:txBody>
          <a:bodyPr wrap="square" rtlCol="0">
            <a:spAutoFit/>
          </a:bodyPr>
          <a:lstStyle/>
          <a:p>
            <a:r>
              <a:rPr lang="en-US" sz="2800" b="1" dirty="0" smtClean="0">
                <a:solidFill>
                  <a:srgbClr val="002060"/>
                </a:solidFill>
                <a:latin typeface="Times New Roman" panose="02020603050405020304" pitchFamily="18" charset="0"/>
                <a:cs typeface="Times New Roman" panose="02020603050405020304" pitchFamily="18" charset="0"/>
              </a:rPr>
              <a:t>* </a:t>
            </a:r>
            <a:r>
              <a:rPr lang="vi-VN" sz="2800" b="1" i="1" dirty="0" smtClean="0">
                <a:solidFill>
                  <a:srgbClr val="FF0000"/>
                </a:solidFill>
                <a:latin typeface="Times New Roman" panose="02020603050405020304" pitchFamily="18" charset="0"/>
                <a:cs typeface="Times New Roman" panose="02020603050405020304" pitchFamily="18" charset="0"/>
              </a:rPr>
              <a:t>Huyết </a:t>
            </a:r>
            <a:r>
              <a:rPr lang="vi-VN" sz="2800" b="1" i="1" dirty="0">
                <a:solidFill>
                  <a:srgbClr val="FF0000"/>
                </a:solidFill>
                <a:latin typeface="Times New Roman" panose="02020603050405020304" pitchFamily="18" charset="0"/>
                <a:cs typeface="Times New Roman" panose="02020603050405020304" pitchFamily="18" charset="0"/>
              </a:rPr>
              <a:t>cầu đỏ</a:t>
            </a:r>
            <a:r>
              <a:rPr lang="en-US" sz="2800" b="1" i="1" dirty="0">
                <a:solidFill>
                  <a:srgbClr val="FF0000"/>
                </a:solidFill>
                <a:latin typeface="Times New Roman" panose="02020603050405020304" pitchFamily="18" charset="0"/>
                <a:cs typeface="Times New Roman" panose="02020603050405020304" pitchFamily="18" charset="0"/>
              </a:rPr>
              <a:t> ( </a:t>
            </a:r>
            <a:r>
              <a:rPr lang="en-US" sz="2800" b="1" i="1" dirty="0" err="1">
                <a:solidFill>
                  <a:srgbClr val="FF0000"/>
                </a:solidFill>
                <a:latin typeface="Times New Roman" panose="02020603050405020304" pitchFamily="18" charset="0"/>
                <a:cs typeface="Times New Roman" panose="02020603050405020304" pitchFamily="18" charset="0"/>
              </a:rPr>
              <a:t>hồng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cầu</a:t>
            </a:r>
            <a:r>
              <a:rPr lang="en-US" sz="2800" b="1" i="1" dirty="0" smtClean="0">
                <a:solidFill>
                  <a:srgbClr val="FF0000"/>
                </a:solidFill>
                <a:latin typeface="Times New Roman" panose="02020603050405020304" pitchFamily="18" charset="0"/>
                <a:cs typeface="Times New Roman" panose="02020603050405020304" pitchFamily="18" charset="0"/>
              </a:rPr>
              <a:t>): </a:t>
            </a:r>
            <a:r>
              <a:rPr lang="vi-VN" sz="2800" b="1" i="1" dirty="0" smtClean="0">
                <a:solidFill>
                  <a:srgbClr val="FF0000"/>
                </a:solidFill>
                <a:latin typeface="Times New Roman" panose="02020603050405020304" pitchFamily="18" charset="0"/>
                <a:cs typeface="Times New Roman" panose="02020603050405020304" pitchFamily="18" charset="0"/>
              </a:rPr>
              <a:t> </a:t>
            </a:r>
            <a:r>
              <a:rPr lang="vi-VN" sz="2800" b="1" dirty="0">
                <a:solidFill>
                  <a:srgbClr val="002060"/>
                </a:solidFill>
                <a:latin typeface="Times New Roman" panose="02020603050405020304" pitchFamily="18" charset="0"/>
                <a:cs typeface="Times New Roman" panose="02020603050405020304" pitchFamily="18" charset="0"/>
              </a:rPr>
              <a:t>có  dạng </a:t>
            </a:r>
            <a:r>
              <a:rPr lang="en-US" sz="2800" b="1" dirty="0" err="1">
                <a:solidFill>
                  <a:srgbClr val="002060"/>
                </a:solidFill>
                <a:latin typeface="Times New Roman" panose="02020603050405020304" pitchFamily="18" charset="0"/>
                <a:cs typeface="Times New Roman" panose="02020603050405020304" pitchFamily="18" charset="0"/>
              </a:rPr>
              <a:t>tròn</a:t>
            </a:r>
            <a:r>
              <a:rPr lang="en-US" sz="2800" b="1" dirty="0">
                <a:solidFill>
                  <a:srgbClr val="002060"/>
                </a:solidFill>
                <a:latin typeface="Times New Roman" panose="02020603050405020304" pitchFamily="18" charset="0"/>
                <a:cs typeface="Times New Roman" panose="02020603050405020304" pitchFamily="18" charset="0"/>
              </a:rPr>
              <a:t> </a:t>
            </a:r>
            <a:r>
              <a:rPr lang="vi-VN" sz="2800" b="1" dirty="0">
                <a:solidFill>
                  <a:srgbClr val="002060"/>
                </a:solidFill>
                <a:latin typeface="Times New Roman" panose="02020603050405020304" pitchFamily="18" charset="0"/>
                <a:cs typeface="Times New Roman" panose="02020603050405020304" pitchFamily="18" charset="0"/>
              </a:rPr>
              <a:t>như </a:t>
            </a:r>
            <a:r>
              <a:rPr lang="en-US" sz="2800" b="1" dirty="0" err="1">
                <a:solidFill>
                  <a:srgbClr val="002060"/>
                </a:solidFill>
                <a:latin typeface="Times New Roman" panose="02020603050405020304" pitchFamily="18" charset="0"/>
                <a:cs typeface="Times New Roman" panose="02020603050405020304" pitchFamily="18" charset="0"/>
              </a:rPr>
              <a:t>cái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đĩa</a:t>
            </a:r>
            <a:r>
              <a:rPr 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a:solidFill>
                  <a:srgbClr val="002060"/>
                </a:solidFill>
                <a:latin typeface="Times New Roman" panose="02020603050405020304" pitchFamily="18" charset="0"/>
                <a:cs typeface="Times New Roman" panose="02020603050405020304" pitchFamily="18" charset="0"/>
              </a:rPr>
              <a:t>hai </a:t>
            </a:r>
            <a:r>
              <a:rPr lang="en-US" altLang="en-US" sz="2800" b="1" dirty="0" err="1">
                <a:solidFill>
                  <a:srgbClr val="002060"/>
                </a:solidFill>
                <a:latin typeface="Times New Roman" panose="02020603050405020304" pitchFamily="18" charset="0"/>
                <a:cs typeface="Times New Roman" panose="02020603050405020304" pitchFamily="18" charset="0"/>
              </a:rPr>
              <a:t>mặt</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lõm</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chúng</a:t>
            </a:r>
            <a:r>
              <a:rPr lang="en-US" altLang="en-US" sz="2800" b="1" dirty="0">
                <a:solidFill>
                  <a:srgbClr val="002060"/>
                </a:solidFill>
                <a:latin typeface="Times New Roman" panose="02020603050405020304" pitchFamily="18" charset="0"/>
                <a:cs typeface="Times New Roman" panose="02020603050405020304" pitchFamily="18" charset="0"/>
              </a:rPr>
              <a:t>  di </a:t>
            </a:r>
            <a:r>
              <a:rPr lang="en-US" altLang="en-US" sz="2800" b="1" dirty="0" err="1">
                <a:solidFill>
                  <a:srgbClr val="002060"/>
                </a:solidFill>
                <a:latin typeface="Times New Roman" panose="02020603050405020304" pitchFamily="18" charset="0"/>
                <a:cs typeface="Times New Roman" panose="02020603050405020304" pitchFamily="18" charset="0"/>
              </a:rPr>
              <a:t>chuyển</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trong</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các</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mạch</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máu</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smtClean="0">
                <a:solidFill>
                  <a:srgbClr val="002060"/>
                </a:solidFill>
                <a:latin typeface="Times New Roman" panose="02020603050405020304" pitchFamily="18" charset="0"/>
                <a:cs typeface="Times New Roman" panose="02020603050405020304" pitchFamily="18" charset="0"/>
              </a:rPr>
              <a:t>có</a:t>
            </a:r>
            <a:r>
              <a:rPr lang="en-US" altLang="en-US" sz="2800" b="1" dirty="0" smtClean="0">
                <a:solidFill>
                  <a:srgbClr val="002060"/>
                </a:solidFill>
                <a:latin typeface="Times New Roman" panose="02020603050405020304" pitchFamily="18" charset="0"/>
                <a:cs typeface="Times New Roman" panose="02020603050405020304" pitchFamily="18" charset="0"/>
              </a:rPr>
              <a:t> </a:t>
            </a:r>
            <a:r>
              <a:rPr lang="en-US" altLang="en-US" sz="2800" b="1" dirty="0" err="1" smtClean="0">
                <a:solidFill>
                  <a:srgbClr val="002060"/>
                </a:solidFill>
                <a:latin typeface="Times New Roman" panose="02020603050405020304" pitchFamily="18" charset="0"/>
                <a:cs typeface="Times New Roman" panose="02020603050405020304" pitchFamily="18" charset="0"/>
              </a:rPr>
              <a:t>chức</a:t>
            </a:r>
            <a:r>
              <a:rPr lang="en-US" altLang="en-US" sz="2800" b="1" dirty="0" smtClean="0">
                <a:solidFill>
                  <a:srgbClr val="002060"/>
                </a:solidFill>
                <a:latin typeface="Times New Roman" panose="02020603050405020304" pitchFamily="18" charset="0"/>
                <a:cs typeface="Times New Roman" panose="02020603050405020304" pitchFamily="18" charset="0"/>
              </a:rPr>
              <a:t> </a:t>
            </a:r>
            <a:r>
              <a:rPr lang="en-US" altLang="en-US" sz="2800" b="1" dirty="0" err="1" smtClean="0">
                <a:solidFill>
                  <a:srgbClr val="002060"/>
                </a:solidFill>
                <a:latin typeface="Times New Roman" panose="02020603050405020304" pitchFamily="18" charset="0"/>
                <a:cs typeface="Times New Roman" panose="02020603050405020304" pitchFamily="18" charset="0"/>
              </a:rPr>
              <a:t>năng</a:t>
            </a:r>
            <a:r>
              <a:rPr lang="en-US" altLang="en-US" sz="2800" b="1" dirty="0" smtClean="0">
                <a:solidFill>
                  <a:srgbClr val="002060"/>
                </a:solidFill>
                <a:latin typeface="Times New Roman" panose="02020603050405020304" pitchFamily="18" charset="0"/>
                <a:cs typeface="Times New Roman" panose="02020603050405020304" pitchFamily="18" charset="0"/>
              </a:rPr>
              <a:t> </a:t>
            </a:r>
            <a:r>
              <a:rPr lang="en-US" altLang="en-US" sz="2800" b="1" dirty="0" err="1" smtClean="0">
                <a:solidFill>
                  <a:srgbClr val="002060"/>
                </a:solidFill>
                <a:latin typeface="Times New Roman" panose="02020603050405020304" pitchFamily="18" charset="0"/>
                <a:cs typeface="Times New Roman" panose="02020603050405020304" pitchFamily="18" charset="0"/>
              </a:rPr>
              <a:t>vận</a:t>
            </a:r>
            <a:r>
              <a:rPr lang="en-US" altLang="en-US" sz="2800" b="1" dirty="0" smtClean="0">
                <a:solidFill>
                  <a:srgbClr val="002060"/>
                </a:solidFill>
                <a:latin typeface="Times New Roman" panose="02020603050405020304" pitchFamily="18" charset="0"/>
                <a:cs typeface="Times New Roman" panose="02020603050405020304" pitchFamily="18" charset="0"/>
              </a:rPr>
              <a:t> </a:t>
            </a:r>
            <a:r>
              <a:rPr lang="en-US" altLang="en-US" sz="2800" b="1" dirty="0" err="1" smtClean="0">
                <a:solidFill>
                  <a:srgbClr val="002060"/>
                </a:solidFill>
                <a:latin typeface="Times New Roman" panose="02020603050405020304" pitchFamily="18" charset="0"/>
                <a:cs typeface="Times New Roman" panose="02020603050405020304" pitchFamily="18" charset="0"/>
              </a:rPr>
              <a:t>chuyển</a:t>
            </a:r>
            <a:r>
              <a:rPr lang="en-US" altLang="en-US" sz="2800" b="1" dirty="0" smtClean="0">
                <a:solidFill>
                  <a:srgbClr val="002060"/>
                </a:solidFill>
                <a:latin typeface="Times New Roman" panose="02020603050405020304" pitchFamily="18" charset="0"/>
                <a:cs typeface="Times New Roman" panose="02020603050405020304" pitchFamily="18" charset="0"/>
              </a:rPr>
              <a:t> </a:t>
            </a:r>
            <a:r>
              <a:rPr lang="en-US" altLang="en-US" sz="2800" b="1" dirty="0" err="1" smtClean="0">
                <a:solidFill>
                  <a:srgbClr val="002060"/>
                </a:solidFill>
                <a:latin typeface="Times New Roman" panose="02020603050405020304" pitchFamily="18" charset="0"/>
                <a:cs typeface="Times New Roman" panose="02020603050405020304" pitchFamily="18" charset="0"/>
              </a:rPr>
              <a:t>khí</a:t>
            </a:r>
            <a:r>
              <a:rPr lang="en-US" altLang="en-US" sz="2800" b="1" dirty="0" smtClean="0">
                <a:solidFill>
                  <a:srgbClr val="002060"/>
                </a:solidFill>
                <a:latin typeface="Times New Roman" panose="02020603050405020304" pitchFamily="18" charset="0"/>
                <a:cs typeface="Times New Roman" panose="02020603050405020304" pitchFamily="18" charset="0"/>
              </a:rPr>
              <a:t> ô-xi </a:t>
            </a:r>
            <a:r>
              <a:rPr lang="en-US" altLang="en-US" sz="2800" b="1" dirty="0" err="1" smtClean="0">
                <a:solidFill>
                  <a:srgbClr val="002060"/>
                </a:solidFill>
                <a:latin typeface="Times New Roman" panose="02020603050405020304" pitchFamily="18" charset="0"/>
                <a:cs typeface="Times New Roman" panose="02020603050405020304" pitchFamily="18" charset="0"/>
              </a:rPr>
              <a:t>và</a:t>
            </a:r>
            <a:r>
              <a:rPr lang="en-US" altLang="en-US" sz="2800" b="1" dirty="0" smtClean="0">
                <a:solidFill>
                  <a:srgbClr val="002060"/>
                </a:solidFill>
                <a:latin typeface="Times New Roman" panose="02020603050405020304" pitchFamily="18" charset="0"/>
                <a:cs typeface="Times New Roman" panose="02020603050405020304" pitchFamily="18" charset="0"/>
              </a:rPr>
              <a:t> </a:t>
            </a:r>
            <a:r>
              <a:rPr lang="en-US" altLang="en-US" sz="2800" b="1" dirty="0" err="1" smtClean="0">
                <a:solidFill>
                  <a:srgbClr val="002060"/>
                </a:solidFill>
                <a:latin typeface="Times New Roman" panose="02020603050405020304" pitchFamily="18" charset="0"/>
                <a:cs typeface="Times New Roman" panose="02020603050405020304" pitchFamily="18" charset="0"/>
              </a:rPr>
              <a:t>các</a:t>
            </a:r>
            <a:r>
              <a:rPr lang="en-US" altLang="en-US" sz="2800" b="1" dirty="0" smtClean="0">
                <a:solidFill>
                  <a:srgbClr val="002060"/>
                </a:solidFill>
                <a:latin typeface="Times New Roman" panose="02020603050405020304" pitchFamily="18" charset="0"/>
                <a:cs typeface="Times New Roman" panose="02020603050405020304" pitchFamily="18" charset="0"/>
              </a:rPr>
              <a:t> </a:t>
            </a:r>
            <a:r>
              <a:rPr lang="en-US" altLang="en-US" sz="2800" b="1" dirty="0" err="1" smtClean="0">
                <a:solidFill>
                  <a:srgbClr val="002060"/>
                </a:solidFill>
                <a:latin typeface="Times New Roman" panose="02020603050405020304" pitchFamily="18" charset="0"/>
                <a:cs typeface="Times New Roman" panose="02020603050405020304" pitchFamily="18" charset="0"/>
              </a:rPr>
              <a:t>chất</a:t>
            </a:r>
            <a:r>
              <a:rPr lang="en-US" altLang="en-US" sz="2800" b="1" dirty="0" smtClean="0">
                <a:solidFill>
                  <a:srgbClr val="002060"/>
                </a:solidFill>
                <a:latin typeface="Times New Roman" panose="02020603050405020304" pitchFamily="18" charset="0"/>
                <a:cs typeface="Times New Roman" panose="02020603050405020304" pitchFamily="18" charset="0"/>
              </a:rPr>
              <a:t> </a:t>
            </a:r>
            <a:r>
              <a:rPr lang="en-US" altLang="en-US" sz="2800" b="1" dirty="0" err="1" smtClean="0">
                <a:solidFill>
                  <a:srgbClr val="002060"/>
                </a:solidFill>
                <a:latin typeface="Times New Roman" panose="02020603050405020304" pitchFamily="18" charset="0"/>
                <a:cs typeface="Times New Roman" panose="02020603050405020304" pitchFamily="18" charset="0"/>
              </a:rPr>
              <a:t>dinh</a:t>
            </a:r>
            <a:r>
              <a:rPr lang="en-US" altLang="en-US" sz="2800" b="1" dirty="0" smtClean="0">
                <a:solidFill>
                  <a:srgbClr val="002060"/>
                </a:solidFill>
                <a:latin typeface="Times New Roman" panose="02020603050405020304" pitchFamily="18" charset="0"/>
                <a:cs typeface="Times New Roman" panose="02020603050405020304" pitchFamily="18" charset="0"/>
              </a:rPr>
              <a:t> </a:t>
            </a:r>
            <a:r>
              <a:rPr lang="en-US" altLang="en-US" sz="2800" b="1" dirty="0" err="1" smtClean="0">
                <a:solidFill>
                  <a:srgbClr val="002060"/>
                </a:solidFill>
                <a:latin typeface="Times New Roman" panose="02020603050405020304" pitchFamily="18" charset="0"/>
                <a:cs typeface="Times New Roman" panose="02020603050405020304" pitchFamily="18" charset="0"/>
              </a:rPr>
              <a:t>dưỡng</a:t>
            </a:r>
            <a:r>
              <a:rPr lang="en-US" altLang="en-US" sz="2800" b="1" dirty="0" smtClean="0">
                <a:solidFill>
                  <a:srgbClr val="002060"/>
                </a:solidFill>
                <a:latin typeface="Times New Roman" panose="02020603050405020304" pitchFamily="18" charset="0"/>
                <a:cs typeface="Times New Roman" panose="02020603050405020304" pitchFamily="18" charset="0"/>
              </a:rPr>
              <a:t> </a:t>
            </a:r>
            <a:r>
              <a:rPr lang="en-US" altLang="en-US" sz="2800" b="1" dirty="0" err="1" smtClean="0">
                <a:solidFill>
                  <a:srgbClr val="002060"/>
                </a:solidFill>
                <a:latin typeface="Times New Roman" panose="02020603050405020304" pitchFamily="18" charset="0"/>
                <a:cs typeface="Times New Roman" panose="02020603050405020304" pitchFamily="18" charset="0"/>
              </a:rPr>
              <a:t>đi</a:t>
            </a:r>
            <a:r>
              <a:rPr lang="en-US" altLang="en-US" sz="2800" b="1" dirty="0" smtClean="0">
                <a:solidFill>
                  <a:srgbClr val="002060"/>
                </a:solidFill>
                <a:latin typeface="Times New Roman" panose="02020603050405020304" pitchFamily="18" charset="0"/>
                <a:cs typeface="Times New Roman" panose="02020603050405020304" pitchFamily="18" charset="0"/>
              </a:rPr>
              <a:t> </a:t>
            </a:r>
            <a:r>
              <a:rPr lang="en-US" altLang="en-US" sz="2800" b="1" dirty="0" err="1" smtClean="0">
                <a:solidFill>
                  <a:srgbClr val="002060"/>
                </a:solidFill>
                <a:latin typeface="Times New Roman" panose="02020603050405020304" pitchFamily="18" charset="0"/>
                <a:cs typeface="Times New Roman" panose="02020603050405020304" pitchFamily="18" charset="0"/>
              </a:rPr>
              <a:t>nuôi</a:t>
            </a:r>
            <a:r>
              <a:rPr lang="en-US" altLang="en-US" sz="2800" b="1" dirty="0" smtClean="0">
                <a:solidFill>
                  <a:srgbClr val="002060"/>
                </a:solidFill>
                <a:latin typeface="Times New Roman" panose="02020603050405020304" pitchFamily="18" charset="0"/>
                <a:cs typeface="Times New Roman" panose="02020603050405020304" pitchFamily="18" charset="0"/>
              </a:rPr>
              <a:t> </a:t>
            </a:r>
            <a:r>
              <a:rPr lang="en-US" altLang="en-US" sz="2800" b="1" dirty="0" err="1" smtClean="0">
                <a:solidFill>
                  <a:srgbClr val="002060"/>
                </a:solidFill>
                <a:latin typeface="Times New Roman" panose="02020603050405020304" pitchFamily="18" charset="0"/>
                <a:cs typeface="Times New Roman" panose="02020603050405020304" pitchFamily="18" charset="0"/>
              </a:rPr>
              <a:t>cơ</a:t>
            </a:r>
            <a:r>
              <a:rPr lang="en-US" altLang="en-US" sz="2800" b="1" dirty="0" smtClean="0">
                <a:solidFill>
                  <a:srgbClr val="002060"/>
                </a:solidFill>
                <a:latin typeface="Times New Roman" panose="02020603050405020304" pitchFamily="18" charset="0"/>
                <a:cs typeface="Times New Roman" panose="02020603050405020304" pitchFamily="18" charset="0"/>
              </a:rPr>
              <a:t> </a:t>
            </a:r>
            <a:r>
              <a:rPr lang="en-US" altLang="en-US" sz="2800" b="1" dirty="0" err="1" smtClean="0">
                <a:solidFill>
                  <a:srgbClr val="002060"/>
                </a:solidFill>
                <a:latin typeface="Times New Roman" panose="02020603050405020304" pitchFamily="18" charset="0"/>
                <a:cs typeface="Times New Roman" panose="02020603050405020304" pitchFamily="18" charset="0"/>
              </a:rPr>
              <a:t>thể</a:t>
            </a:r>
            <a:r>
              <a:rPr lang="en-US" altLang="en-US" sz="2800" b="1" dirty="0" smtClean="0">
                <a:solidFill>
                  <a:srgbClr val="002060"/>
                </a:solidFill>
                <a:latin typeface="Times New Roman" panose="02020603050405020304" pitchFamily="18" charset="0"/>
                <a:cs typeface="Times New Roman" panose="02020603050405020304" pitchFamily="18" charset="0"/>
              </a:rPr>
              <a:t> </a:t>
            </a:r>
            <a:r>
              <a:rPr lang="en-US" altLang="en-US" sz="2800" b="1" dirty="0" err="1" smtClean="0">
                <a:solidFill>
                  <a:srgbClr val="002060"/>
                </a:solidFill>
                <a:latin typeface="Times New Roman" panose="02020603050405020304" pitchFamily="18" charset="0"/>
                <a:cs typeface="Times New Roman" panose="02020603050405020304" pitchFamily="18" charset="0"/>
              </a:rPr>
              <a:t>và</a:t>
            </a:r>
            <a:r>
              <a:rPr lang="en-US" altLang="en-US" sz="2800" b="1" dirty="0" smtClean="0">
                <a:solidFill>
                  <a:srgbClr val="002060"/>
                </a:solidFill>
                <a:latin typeface="Times New Roman" panose="02020603050405020304" pitchFamily="18" charset="0"/>
                <a:cs typeface="Times New Roman" panose="02020603050405020304" pitchFamily="18" charset="0"/>
              </a:rPr>
              <a:t> </a:t>
            </a:r>
            <a:r>
              <a:rPr lang="en-US" altLang="en-US" sz="2800" b="1" dirty="0" err="1" smtClean="0">
                <a:solidFill>
                  <a:srgbClr val="002060"/>
                </a:solidFill>
                <a:latin typeface="Times New Roman" panose="02020603050405020304" pitchFamily="18" charset="0"/>
                <a:cs typeface="Times New Roman" panose="02020603050405020304" pitchFamily="18" charset="0"/>
              </a:rPr>
              <a:t>mang</a:t>
            </a:r>
            <a:r>
              <a:rPr lang="en-US" altLang="en-US" sz="2800" b="1" dirty="0" smtClean="0">
                <a:solidFill>
                  <a:srgbClr val="002060"/>
                </a:solidFill>
                <a:latin typeface="Times New Roman" panose="02020603050405020304" pitchFamily="18" charset="0"/>
                <a:cs typeface="Times New Roman" panose="02020603050405020304" pitchFamily="18" charset="0"/>
              </a:rPr>
              <a:t> </a:t>
            </a:r>
            <a:r>
              <a:rPr lang="en-US" altLang="en-US" sz="2800" b="1" dirty="0" err="1" smtClean="0">
                <a:solidFill>
                  <a:srgbClr val="002060"/>
                </a:solidFill>
                <a:latin typeface="Times New Roman" panose="02020603050405020304" pitchFamily="18" charset="0"/>
                <a:cs typeface="Times New Roman" panose="02020603050405020304" pitchFamily="18" charset="0"/>
              </a:rPr>
              <a:t>khí</a:t>
            </a:r>
            <a:r>
              <a:rPr lang="en-US" altLang="en-US" sz="2800" b="1" dirty="0" smtClean="0">
                <a:solidFill>
                  <a:srgbClr val="002060"/>
                </a:solidFill>
                <a:latin typeface="Times New Roman" panose="02020603050405020304" pitchFamily="18" charset="0"/>
                <a:cs typeface="Times New Roman" panose="02020603050405020304" pitchFamily="18" charset="0"/>
              </a:rPr>
              <a:t> </a:t>
            </a:r>
            <a:r>
              <a:rPr lang="en-US" altLang="en-US" sz="2800" b="1" dirty="0" err="1" smtClean="0">
                <a:solidFill>
                  <a:srgbClr val="002060"/>
                </a:solidFill>
                <a:latin typeface="Times New Roman" panose="02020603050405020304" pitchFamily="18" charset="0"/>
                <a:cs typeface="Times New Roman" panose="02020603050405020304" pitchFamily="18" charset="0"/>
              </a:rPr>
              <a:t>các-bô-níc</a:t>
            </a:r>
            <a:r>
              <a:rPr lang="en-US" altLang="en-US" sz="2800" b="1" dirty="0" smtClean="0">
                <a:solidFill>
                  <a:srgbClr val="002060"/>
                </a:solidFill>
                <a:latin typeface="Times New Roman" panose="02020603050405020304" pitchFamily="18" charset="0"/>
                <a:cs typeface="Times New Roman" panose="02020603050405020304" pitchFamily="18" charset="0"/>
              </a:rPr>
              <a:t> </a:t>
            </a:r>
            <a:r>
              <a:rPr lang="en-US" altLang="en-US" sz="2800" b="1" dirty="0" err="1" smtClean="0">
                <a:solidFill>
                  <a:srgbClr val="002060"/>
                </a:solidFill>
                <a:latin typeface="Times New Roman" panose="02020603050405020304" pitchFamily="18" charset="0"/>
                <a:cs typeface="Times New Roman" panose="02020603050405020304" pitchFamily="18" charset="0"/>
              </a:rPr>
              <a:t>từ</a:t>
            </a:r>
            <a:r>
              <a:rPr lang="en-US" altLang="en-US" sz="2800" b="1" dirty="0" smtClean="0">
                <a:solidFill>
                  <a:srgbClr val="002060"/>
                </a:solidFill>
                <a:latin typeface="Times New Roman" panose="02020603050405020304" pitchFamily="18" charset="0"/>
                <a:cs typeface="Times New Roman" panose="02020603050405020304" pitchFamily="18" charset="0"/>
              </a:rPr>
              <a:t> </a:t>
            </a:r>
            <a:r>
              <a:rPr lang="en-US" altLang="en-US" sz="2800" b="1" dirty="0" err="1" smtClean="0">
                <a:solidFill>
                  <a:srgbClr val="002060"/>
                </a:solidFill>
                <a:latin typeface="Times New Roman" panose="02020603050405020304" pitchFamily="18" charset="0"/>
                <a:cs typeface="Times New Roman" panose="02020603050405020304" pitchFamily="18" charset="0"/>
              </a:rPr>
              <a:t>các</a:t>
            </a:r>
            <a:r>
              <a:rPr lang="en-US" altLang="en-US" sz="2800" b="1" dirty="0" smtClean="0">
                <a:solidFill>
                  <a:srgbClr val="002060"/>
                </a:solidFill>
                <a:latin typeface="Times New Roman" panose="02020603050405020304" pitchFamily="18" charset="0"/>
                <a:cs typeface="Times New Roman" panose="02020603050405020304" pitchFamily="18" charset="0"/>
              </a:rPr>
              <a:t> </a:t>
            </a:r>
            <a:r>
              <a:rPr lang="en-US" altLang="en-US" sz="2800" b="1" dirty="0" err="1" smtClean="0">
                <a:solidFill>
                  <a:srgbClr val="002060"/>
                </a:solidFill>
                <a:latin typeface="Times New Roman" panose="02020603050405020304" pitchFamily="18" charset="0"/>
                <a:cs typeface="Times New Roman" panose="02020603050405020304" pitchFamily="18" charset="0"/>
              </a:rPr>
              <a:t>cơ</a:t>
            </a:r>
            <a:r>
              <a:rPr lang="en-US" altLang="en-US" sz="2800" b="1" dirty="0" smtClean="0">
                <a:solidFill>
                  <a:srgbClr val="002060"/>
                </a:solidFill>
                <a:latin typeface="Times New Roman" panose="02020603050405020304" pitchFamily="18" charset="0"/>
                <a:cs typeface="Times New Roman" panose="02020603050405020304" pitchFamily="18" charset="0"/>
              </a:rPr>
              <a:t> </a:t>
            </a:r>
            <a:r>
              <a:rPr lang="en-US" altLang="en-US" sz="2800" b="1" dirty="0" err="1" smtClean="0">
                <a:solidFill>
                  <a:srgbClr val="002060"/>
                </a:solidFill>
                <a:latin typeface="Times New Roman" panose="02020603050405020304" pitchFamily="18" charset="0"/>
                <a:cs typeface="Times New Roman" panose="02020603050405020304" pitchFamily="18" charset="0"/>
              </a:rPr>
              <a:t>quan</a:t>
            </a:r>
            <a:r>
              <a:rPr lang="en-US" altLang="en-US" sz="2800" b="1" dirty="0" smtClean="0">
                <a:solidFill>
                  <a:srgbClr val="002060"/>
                </a:solidFill>
                <a:latin typeface="Times New Roman" panose="02020603050405020304" pitchFamily="18" charset="0"/>
                <a:cs typeface="Times New Roman" panose="02020603050405020304" pitchFamily="18" charset="0"/>
              </a:rPr>
              <a:t> </a:t>
            </a:r>
            <a:r>
              <a:rPr lang="en-US" altLang="en-US" sz="2800" b="1" dirty="0" err="1" smtClean="0">
                <a:solidFill>
                  <a:srgbClr val="002060"/>
                </a:solidFill>
                <a:latin typeface="Times New Roman" panose="02020603050405020304" pitchFamily="18" charset="0"/>
                <a:cs typeface="Times New Roman" panose="02020603050405020304" pitchFamily="18" charset="0"/>
              </a:rPr>
              <a:t>về</a:t>
            </a:r>
            <a:r>
              <a:rPr lang="en-US" altLang="en-US" sz="2800" b="1" dirty="0" smtClean="0">
                <a:solidFill>
                  <a:srgbClr val="002060"/>
                </a:solidFill>
                <a:latin typeface="Times New Roman" panose="02020603050405020304" pitchFamily="18" charset="0"/>
                <a:cs typeface="Times New Roman" panose="02020603050405020304" pitchFamily="18" charset="0"/>
              </a:rPr>
              <a:t> </a:t>
            </a:r>
            <a:r>
              <a:rPr lang="en-US" altLang="en-US" sz="2800" b="1" dirty="0" err="1" smtClean="0">
                <a:solidFill>
                  <a:srgbClr val="002060"/>
                </a:solidFill>
                <a:latin typeface="Times New Roman" panose="02020603050405020304" pitchFamily="18" charset="0"/>
                <a:cs typeface="Times New Roman" panose="02020603050405020304" pitchFamily="18" charset="0"/>
              </a:rPr>
              <a:t>phổi</a:t>
            </a:r>
            <a:r>
              <a:rPr lang="en-US" altLang="en-US" sz="2800" b="1" dirty="0" smtClean="0">
                <a:solidFill>
                  <a:srgbClr val="002060"/>
                </a:solidFill>
                <a:latin typeface="Times New Roman" panose="02020603050405020304" pitchFamily="18" charset="0"/>
                <a:cs typeface="Times New Roman" panose="02020603050405020304" pitchFamily="18" charset="0"/>
              </a:rPr>
              <a:t> </a:t>
            </a:r>
            <a:r>
              <a:rPr lang="en-US" altLang="en-US" sz="2800" b="1" dirty="0" err="1" smtClean="0">
                <a:solidFill>
                  <a:srgbClr val="002060"/>
                </a:solidFill>
                <a:latin typeface="Times New Roman" panose="02020603050405020304" pitchFamily="18" charset="0"/>
                <a:cs typeface="Times New Roman" panose="02020603050405020304" pitchFamily="18" charset="0"/>
              </a:rPr>
              <a:t>để</a:t>
            </a:r>
            <a:r>
              <a:rPr lang="en-US" altLang="en-US" sz="2800" b="1" dirty="0" smtClean="0">
                <a:solidFill>
                  <a:srgbClr val="002060"/>
                </a:solidFill>
                <a:latin typeface="Times New Roman" panose="02020603050405020304" pitchFamily="18" charset="0"/>
                <a:cs typeface="Times New Roman" panose="02020603050405020304" pitchFamily="18" charset="0"/>
              </a:rPr>
              <a:t> </a:t>
            </a:r>
            <a:r>
              <a:rPr lang="en-US" altLang="en-US" sz="2800" b="1" dirty="0" err="1" smtClean="0">
                <a:solidFill>
                  <a:srgbClr val="002060"/>
                </a:solidFill>
                <a:latin typeface="Times New Roman" panose="02020603050405020304" pitchFamily="18" charset="0"/>
                <a:cs typeface="Times New Roman" panose="02020603050405020304" pitchFamily="18" charset="0"/>
              </a:rPr>
              <a:t>thải</a:t>
            </a:r>
            <a:r>
              <a:rPr lang="en-US" altLang="en-US" sz="2800" b="1" dirty="0" smtClean="0">
                <a:solidFill>
                  <a:srgbClr val="002060"/>
                </a:solidFill>
                <a:latin typeface="Times New Roman" panose="02020603050405020304" pitchFamily="18" charset="0"/>
                <a:cs typeface="Times New Roman" panose="02020603050405020304" pitchFamily="18" charset="0"/>
              </a:rPr>
              <a:t> </a:t>
            </a:r>
            <a:r>
              <a:rPr lang="en-US" altLang="en-US" sz="2800" b="1" dirty="0" err="1" smtClean="0">
                <a:solidFill>
                  <a:srgbClr val="002060"/>
                </a:solidFill>
                <a:latin typeface="Times New Roman" panose="02020603050405020304" pitchFamily="18" charset="0"/>
                <a:cs typeface="Times New Roman" panose="02020603050405020304" pitchFamily="18" charset="0"/>
              </a:rPr>
              <a:t>ra</a:t>
            </a:r>
            <a:r>
              <a:rPr lang="en-US" altLang="en-US" sz="2800" b="1" dirty="0" smtClean="0">
                <a:solidFill>
                  <a:srgbClr val="002060"/>
                </a:solidFill>
                <a:latin typeface="Times New Roman" panose="02020603050405020304" pitchFamily="18" charset="0"/>
                <a:cs typeface="Times New Roman" panose="02020603050405020304" pitchFamily="18" charset="0"/>
              </a:rPr>
              <a:t> </a:t>
            </a:r>
            <a:r>
              <a:rPr lang="en-US" altLang="en-US" sz="2800" b="1" dirty="0" err="1" smtClean="0">
                <a:solidFill>
                  <a:srgbClr val="002060"/>
                </a:solidFill>
                <a:latin typeface="Times New Roman" panose="02020603050405020304" pitchFamily="18" charset="0"/>
                <a:cs typeface="Times New Roman" panose="02020603050405020304" pitchFamily="18" charset="0"/>
              </a:rPr>
              <a:t>ngoài</a:t>
            </a:r>
            <a:r>
              <a:rPr lang="en-US" sz="2800" b="1" dirty="0" smtClean="0">
                <a:solidFill>
                  <a:srgbClr val="002060"/>
                </a:solidFill>
                <a:latin typeface="Times New Roman" panose="02020603050405020304" pitchFamily="18" charset="0"/>
                <a:cs typeface="Times New Roman" panose="02020603050405020304" pitchFamily="18" charset="0"/>
              </a:rPr>
              <a:t>.</a:t>
            </a:r>
            <a:r>
              <a:rPr lang="en-US" altLang="en-US" sz="2800" b="1" dirty="0" smtClean="0">
                <a:solidFill>
                  <a:srgbClr val="002060"/>
                </a:solidFill>
                <a:latin typeface="Times New Roman" panose="02020603050405020304" pitchFamily="18" charset="0"/>
                <a:cs typeface="Times New Roman" panose="02020603050405020304" pitchFamily="18" charset="0"/>
              </a:rPr>
              <a:t> </a:t>
            </a:r>
            <a:endParaRPr lang="en-US" altLang="en-US" sz="2800" b="1" dirty="0" smtClean="0">
              <a:solidFill>
                <a:srgbClr val="002060"/>
              </a:solidFill>
              <a:latin typeface="Times New Roman" panose="02020603050405020304" pitchFamily="18" charset="0"/>
              <a:cs typeface="Times New Roman" panose="02020603050405020304" pitchFamily="18" charset="0"/>
            </a:endParaRPr>
          </a:p>
        </p:txBody>
      </p:sp>
      <p:pic>
        <p:nvPicPr>
          <p:cNvPr id="35" name="Picture 2" descr="Hướng dẫn đọc kết quả xét nghiệm huyết học"/>
          <p:cNvPicPr>
            <a:picLocks noChangeAspect="1" noChangeArrowheads="1"/>
          </p:cNvPicPr>
          <p:nvPr/>
        </p:nvPicPr>
        <p:blipFill>
          <a:blip r:embed="rId1">
            <a:extLst>
              <a:ext uri="{BEBA8EAE-BF5A-486C-A8C5-ECC9F3942E4B}">
                <a14:imgProps xmlns:a14="http://schemas.microsoft.com/office/drawing/2010/main">
                  <a14:imgLayer r:embed="rId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 y="3368197"/>
            <a:ext cx="5867690" cy="33956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6" name="Picture 35"/>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6121429" y="3368197"/>
            <a:ext cx="6070571" cy="34223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TextBox 13"/>
          <p:cNvSpPr txBox="1">
            <a:spLocks noChangeArrowheads="1"/>
          </p:cNvSpPr>
          <p:nvPr/>
        </p:nvSpPr>
        <p:spPr bwMode="auto">
          <a:xfrm>
            <a:off x="0" y="384995"/>
            <a:ext cx="12192000" cy="430887"/>
          </a:xfrm>
          <a:prstGeom prst="rect">
            <a:avLst/>
          </a:prstGeom>
          <a:noFill/>
          <a:ln w="9525">
            <a:noFill/>
            <a:miter lim="800000"/>
          </a:ln>
        </p:spPr>
        <p:txBody>
          <a:bodyPr wrap="square" lIns="0" tIns="0" rIns="0" bIns="0">
            <a:spAutoFit/>
          </a:bodyPr>
          <a:lstStyle/>
          <a:p>
            <a:pPr algn="ctr" defTabSz="911860"/>
            <a:r>
              <a:rPr lang="en-US" altLang="en-US" sz="2800" b="1" dirty="0" err="1">
                <a:solidFill>
                  <a:srgbClr val="0000FF"/>
                </a:solidFill>
                <a:latin typeface="Times New Roman" panose="02020603050405020304" pitchFamily="18" charset="0"/>
                <a:cs typeface="Times New Roman" panose="02020603050405020304" pitchFamily="18" charset="0"/>
              </a:rPr>
              <a:t>Tự</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nhiên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xã</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hội</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0" y="793263"/>
            <a:ext cx="12192000" cy="523220"/>
          </a:xfrm>
          <a:prstGeom prst="rect">
            <a:avLst/>
          </a:prstGeom>
          <a:noFill/>
        </p:spPr>
        <p:txBody>
          <a:bodyPr wrap="square" rtlCol="0">
            <a:spAutoFit/>
          </a:bodyP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Bài</a:t>
            </a:r>
            <a:r>
              <a:rPr lang="en-US" sz="2800" b="1" dirty="0" smtClean="0">
                <a:solidFill>
                  <a:srgbClr val="FF0000"/>
                </a:solidFill>
                <a:latin typeface="Times New Roman" panose="02020603050405020304" pitchFamily="18" charset="0"/>
                <a:cs typeface="Times New Roman" panose="02020603050405020304" pitchFamily="18" charset="0"/>
              </a:rPr>
              <a:t> 20. </a:t>
            </a:r>
            <a:r>
              <a:rPr lang="en-US" sz="2800" b="1" dirty="0" err="1" smtClean="0">
                <a:solidFill>
                  <a:srgbClr val="FF0000"/>
                </a:solidFill>
                <a:latin typeface="Times New Roman" panose="02020603050405020304" pitchFamily="18" charset="0"/>
                <a:cs typeface="Times New Roman" panose="02020603050405020304" pitchFamily="18" charset="0"/>
              </a:rPr>
              <a:t>Cơ</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quan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tuần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hoàn</a:t>
            </a:r>
            <a:r>
              <a:rPr lang="en-US" sz="2800" b="1" dirty="0" smtClean="0">
                <a:solidFill>
                  <a:srgbClr val="FF0000"/>
                </a:solidFill>
                <a:latin typeface="Times New Roman" panose="02020603050405020304" pitchFamily="18" charset="0"/>
                <a:cs typeface="Times New Roman" panose="02020603050405020304" pitchFamily="18" charset="0"/>
              </a:rPr>
              <a:t> (2 </a:t>
            </a:r>
            <a:r>
              <a:rPr lang="en-US" sz="2800" b="1" dirty="0" err="1" smtClean="0">
                <a:solidFill>
                  <a:srgbClr val="FF0000"/>
                </a:solidFill>
                <a:latin typeface="Times New Roman" panose="02020603050405020304" pitchFamily="18" charset="0"/>
                <a:cs typeface="Times New Roman" panose="02020603050405020304" pitchFamily="18" charset="0"/>
              </a:rPr>
              <a:t>tiết</a:t>
            </a:r>
            <a:r>
              <a:rPr lang="en-US" sz="2800" b="1" dirty="0" smtClean="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 fill="hold"/>
                                        <p:tgtEl>
                                          <p:spTgt spid="35"/>
                                        </p:tgtEl>
                                        <p:attrNameLst>
                                          <p:attrName>ppt_x</p:attrName>
                                        </p:attrNameLst>
                                      </p:cBhvr>
                                      <p:tavLst>
                                        <p:tav tm="0">
                                          <p:val>
                                            <p:strVal val="#ppt_x"/>
                                          </p:val>
                                        </p:tav>
                                        <p:tav tm="100000">
                                          <p:val>
                                            <p:strVal val="#ppt_x"/>
                                          </p:val>
                                        </p:tav>
                                      </p:tavLst>
                                    </p:anim>
                                    <p:anim calcmode="lin" valueType="num">
                                      <p:cBhvr additive="base">
                                        <p:cTn id="13"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500" fill="hold"/>
                                        <p:tgtEl>
                                          <p:spTgt spid="36"/>
                                        </p:tgtEl>
                                        <p:attrNameLst>
                                          <p:attrName>ppt_x</p:attrName>
                                        </p:attrNameLst>
                                      </p:cBhvr>
                                      <p:tavLst>
                                        <p:tav tm="0">
                                          <p:val>
                                            <p:strVal val="#ppt_x"/>
                                          </p:val>
                                        </p:tav>
                                        <p:tav tm="100000">
                                          <p:val>
                                            <p:strVal val="#ppt_x"/>
                                          </p:val>
                                        </p:tav>
                                      </p:tavLst>
                                    </p:anim>
                                    <p:anim calcmode="lin" valueType="num">
                                      <p:cBhvr additive="base">
                                        <p:cTn id="19"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0" y="1501563"/>
            <a:ext cx="12146507" cy="1338828"/>
          </a:xfrm>
          <a:prstGeom prst="rect">
            <a:avLst/>
          </a:prstGeom>
          <a:noFill/>
        </p:spPr>
        <p:txBody>
          <a:bodyPr wrap="square" rtlCol="0">
            <a:spAutoFit/>
          </a:bodyPr>
          <a:lstStyle/>
          <a:p>
            <a:r>
              <a:rPr lang="en-US" sz="2700" b="1" i="1" dirty="0">
                <a:solidFill>
                  <a:srgbClr val="0000FF"/>
                </a:solidFill>
                <a:latin typeface="Times New Roman" panose="02020603050405020304" pitchFamily="18" charset="0"/>
                <a:cs typeface="Times New Roman" panose="02020603050405020304" pitchFamily="18" charset="0"/>
              </a:rPr>
              <a:t> </a:t>
            </a:r>
            <a:r>
              <a:rPr lang="en-US" sz="2700" b="1" i="1" dirty="0" smtClean="0">
                <a:solidFill>
                  <a:srgbClr val="0000FF"/>
                </a:solidFill>
                <a:latin typeface="Times New Roman" panose="02020603050405020304" pitchFamily="18" charset="0"/>
                <a:cs typeface="Times New Roman" panose="02020603050405020304" pitchFamily="18" charset="0"/>
              </a:rPr>
              <a:t>* </a:t>
            </a:r>
            <a:r>
              <a:rPr lang="en-US" sz="2700" b="1" i="1" dirty="0" err="1" smtClean="0">
                <a:solidFill>
                  <a:srgbClr val="0000FF"/>
                </a:solidFill>
                <a:latin typeface="Times New Roman" panose="02020603050405020304" pitchFamily="18" charset="0"/>
                <a:cs typeface="Times New Roman" panose="02020603050405020304" pitchFamily="18" charset="0"/>
              </a:rPr>
              <a:t>Huyết</a:t>
            </a:r>
            <a:r>
              <a:rPr lang="en-US" sz="2700" b="1" i="1" dirty="0" smtClean="0">
                <a:solidFill>
                  <a:srgbClr val="0000FF"/>
                </a:solidFill>
                <a:latin typeface="Times New Roman" panose="02020603050405020304" pitchFamily="18" charset="0"/>
                <a:cs typeface="Times New Roman" panose="02020603050405020304" pitchFamily="18" charset="0"/>
              </a:rPr>
              <a:t> </a:t>
            </a:r>
            <a:r>
              <a:rPr lang="en-US" sz="2700" b="1" i="1" dirty="0" err="1">
                <a:solidFill>
                  <a:srgbClr val="0000FF"/>
                </a:solidFill>
                <a:latin typeface="Times New Roman" panose="02020603050405020304" pitchFamily="18" charset="0"/>
                <a:cs typeface="Times New Roman" panose="02020603050405020304" pitchFamily="18" charset="0"/>
              </a:rPr>
              <a:t>cầu</a:t>
            </a:r>
            <a:r>
              <a:rPr lang="en-US" sz="2700" b="1" i="1" dirty="0">
                <a:solidFill>
                  <a:srgbClr val="0000FF"/>
                </a:solidFill>
                <a:latin typeface="Times New Roman" panose="02020603050405020304" pitchFamily="18" charset="0"/>
                <a:cs typeface="Times New Roman" panose="02020603050405020304" pitchFamily="18" charset="0"/>
              </a:rPr>
              <a:t> </a:t>
            </a:r>
            <a:r>
              <a:rPr lang="en-US" sz="2700" b="1" i="1" dirty="0" err="1">
                <a:solidFill>
                  <a:srgbClr val="0000FF"/>
                </a:solidFill>
                <a:latin typeface="Times New Roman" panose="02020603050405020304" pitchFamily="18" charset="0"/>
                <a:cs typeface="Times New Roman" panose="02020603050405020304" pitchFamily="18" charset="0"/>
              </a:rPr>
              <a:t>trắng</a:t>
            </a:r>
            <a:r>
              <a:rPr lang="en-US" sz="2700" b="1" i="1" dirty="0">
                <a:solidFill>
                  <a:srgbClr val="0000FF"/>
                </a:solidFill>
                <a:latin typeface="Times New Roman" panose="02020603050405020304" pitchFamily="18" charset="0"/>
                <a:cs typeface="Times New Roman" panose="02020603050405020304" pitchFamily="18" charset="0"/>
              </a:rPr>
              <a:t> (</a:t>
            </a:r>
            <a:r>
              <a:rPr lang="vi-VN" sz="2700" b="1" i="1" dirty="0">
                <a:solidFill>
                  <a:srgbClr val="0000FF"/>
                </a:solidFill>
                <a:latin typeface="Times New Roman" panose="02020603050405020304" pitchFamily="18" charset="0"/>
                <a:cs typeface="Times New Roman" panose="02020603050405020304" pitchFamily="18" charset="0"/>
              </a:rPr>
              <a:t>Bạch cầu</a:t>
            </a:r>
            <a:r>
              <a:rPr lang="en-US" sz="2700" b="1" dirty="0" smtClean="0">
                <a:solidFill>
                  <a:srgbClr val="0000FF"/>
                </a:solidFill>
                <a:latin typeface="Times New Roman" panose="02020603050405020304" pitchFamily="18" charset="0"/>
                <a:cs typeface="Times New Roman" panose="02020603050405020304" pitchFamily="18" charset="0"/>
              </a:rPr>
              <a:t>):  </a:t>
            </a:r>
            <a:r>
              <a:rPr lang="vi-VN" sz="2700" b="1" dirty="0">
                <a:solidFill>
                  <a:srgbClr val="0000FF"/>
                </a:solidFill>
                <a:latin typeface="Times New Roman" panose="02020603050405020304" pitchFamily="18" charset="0"/>
                <a:cs typeface="Times New Roman" panose="02020603050405020304" pitchFamily="18" charset="0"/>
              </a:rPr>
              <a:t>còn được gọi là tế bào miễn dịch</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bởi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nó</a:t>
            </a:r>
            <a:r>
              <a:rPr lang="en-US" sz="2700" b="1" dirty="0">
                <a:solidFill>
                  <a:srgbClr val="0000FF"/>
                </a:solidFill>
                <a:latin typeface="Times New Roman" panose="02020603050405020304" pitchFamily="18" charset="0"/>
                <a:cs typeface="Times New Roman" panose="02020603050405020304" pitchFamily="18" charset="0"/>
              </a:rPr>
              <a:t> </a:t>
            </a:r>
            <a:r>
              <a:rPr lang="vi-VN" sz="2700" b="1" dirty="0">
                <a:solidFill>
                  <a:srgbClr val="0000FF"/>
                </a:solidFill>
                <a:latin typeface="Times New Roman" panose="02020603050405020304" pitchFamily="18" charset="0"/>
                <a:cs typeface="Times New Roman" panose="02020603050405020304" pitchFamily="18" charset="0"/>
              </a:rPr>
              <a:t>có vai trò quan trọng trong nhiệm vụ tăng cường sức đề kháng của cơ thể với các tác nhân gây bệnh, nhất là các bệnh nhiễm khuẩn, nhiễm ký sinh trùng, nhiễm độc</a:t>
            </a:r>
            <a:r>
              <a:rPr lang="en-US" sz="2700" b="1" dirty="0">
                <a:solidFill>
                  <a:srgbClr val="0000FF"/>
                </a:solidFill>
                <a:latin typeface="Times New Roman" panose="02020603050405020304" pitchFamily="18" charset="0"/>
                <a:cs typeface="Times New Roman" panose="02020603050405020304" pitchFamily="18" charset="0"/>
              </a:rPr>
              <a:t>.</a:t>
            </a:r>
            <a:r>
              <a:rPr lang="en-US" altLang="en-US" sz="2700" b="1" dirty="0">
                <a:solidFill>
                  <a:srgbClr val="0000FF"/>
                </a:solidFill>
                <a:latin typeface="Times New Roman" panose="02020603050405020304" pitchFamily="18" charset="0"/>
              </a:rPr>
              <a:t> </a:t>
            </a:r>
            <a:endParaRPr lang="en-US" sz="2700" b="1" dirty="0">
              <a:solidFill>
                <a:srgbClr val="0000FF"/>
              </a:solidFill>
              <a:latin typeface="Times New Roman" panose="02020603050405020304" pitchFamily="18" charset="0"/>
              <a:cs typeface="Times New Roman" panose="02020603050405020304" pitchFamily="18" charset="0"/>
            </a:endParaRPr>
          </a:p>
        </p:txBody>
      </p:sp>
      <p:pic>
        <p:nvPicPr>
          <p:cNvPr id="14" name="Picture 2" descr="bach-cau-mien-dich4 - Tangmiendich.com - Trang cộng đồng dành cho bệnh nhân  Ung thư và Viêm gan B"/>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3243358"/>
            <a:ext cx="5810613" cy="32973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0613" y="3029456"/>
            <a:ext cx="6335894" cy="38285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TextBox 15"/>
          <p:cNvSpPr txBox="1">
            <a:spLocks noChangeArrowheads="1"/>
          </p:cNvSpPr>
          <p:nvPr/>
        </p:nvSpPr>
        <p:spPr bwMode="auto">
          <a:xfrm>
            <a:off x="0" y="384995"/>
            <a:ext cx="12192000" cy="430887"/>
          </a:xfrm>
          <a:prstGeom prst="rect">
            <a:avLst/>
          </a:prstGeom>
          <a:noFill/>
          <a:ln w="9525">
            <a:noFill/>
            <a:miter lim="800000"/>
          </a:ln>
        </p:spPr>
        <p:txBody>
          <a:bodyPr wrap="square" lIns="0" tIns="0" rIns="0" bIns="0">
            <a:spAutoFit/>
          </a:bodyPr>
          <a:lstStyle/>
          <a:p>
            <a:pPr algn="ctr" defTabSz="911860"/>
            <a:r>
              <a:rPr lang="en-US" altLang="en-US" sz="2800" b="1" dirty="0" err="1">
                <a:solidFill>
                  <a:srgbClr val="0000FF"/>
                </a:solidFill>
                <a:latin typeface="Times New Roman" panose="02020603050405020304" pitchFamily="18" charset="0"/>
                <a:cs typeface="Times New Roman" panose="02020603050405020304" pitchFamily="18" charset="0"/>
              </a:rPr>
              <a:t>Tự</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nhiên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xã</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hội</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0" y="793263"/>
            <a:ext cx="12192000" cy="523220"/>
          </a:xfrm>
          <a:prstGeom prst="rect">
            <a:avLst/>
          </a:prstGeom>
          <a:noFill/>
        </p:spPr>
        <p:txBody>
          <a:bodyPr wrap="square" rtlCol="0">
            <a:spAutoFit/>
          </a:bodyP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Bài</a:t>
            </a:r>
            <a:r>
              <a:rPr lang="en-US" sz="2800" b="1" dirty="0" smtClean="0">
                <a:solidFill>
                  <a:srgbClr val="FF0000"/>
                </a:solidFill>
                <a:latin typeface="Times New Roman" panose="02020603050405020304" pitchFamily="18" charset="0"/>
                <a:cs typeface="Times New Roman" panose="02020603050405020304" pitchFamily="18" charset="0"/>
              </a:rPr>
              <a:t> 20. </a:t>
            </a:r>
            <a:r>
              <a:rPr lang="en-US" sz="2800" b="1" dirty="0" err="1" smtClean="0">
                <a:solidFill>
                  <a:srgbClr val="FF0000"/>
                </a:solidFill>
                <a:latin typeface="Times New Roman" panose="02020603050405020304" pitchFamily="18" charset="0"/>
                <a:cs typeface="Times New Roman" panose="02020603050405020304" pitchFamily="18" charset="0"/>
              </a:rPr>
              <a:t>Cơ</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quan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tuần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hoàn</a:t>
            </a:r>
            <a:r>
              <a:rPr lang="en-US" sz="2800" b="1" dirty="0" smtClean="0">
                <a:solidFill>
                  <a:srgbClr val="FF0000"/>
                </a:solidFill>
                <a:latin typeface="Times New Roman" panose="02020603050405020304" pitchFamily="18" charset="0"/>
                <a:cs typeface="Times New Roman" panose="02020603050405020304" pitchFamily="18" charset="0"/>
              </a:rPr>
              <a:t> (2 </a:t>
            </a:r>
            <a:r>
              <a:rPr lang="en-US" sz="2800" b="1" dirty="0" err="1" smtClean="0">
                <a:solidFill>
                  <a:srgbClr val="FF0000"/>
                </a:solidFill>
                <a:latin typeface="Times New Roman" panose="02020603050405020304" pitchFamily="18" charset="0"/>
                <a:cs typeface="Times New Roman" panose="02020603050405020304" pitchFamily="18" charset="0"/>
              </a:rPr>
              <a:t>tiết</a:t>
            </a:r>
            <a:r>
              <a:rPr lang="en-US" sz="2800" b="1" dirty="0" smtClean="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split orient="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0" y="1333231"/>
            <a:ext cx="8714661" cy="523220"/>
          </a:xfrm>
          <a:prstGeom prst="rect">
            <a:avLst/>
          </a:prstGeom>
          <a:noFill/>
        </p:spPr>
        <p:txBody>
          <a:bodyPr wrap="square" rtlCol="0">
            <a:spAutoFit/>
          </a:bodyPr>
          <a:lstStyle/>
          <a:p>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Hoạt</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động</a:t>
            </a:r>
            <a:r>
              <a:rPr lang="en-US" sz="2800" b="1" dirty="0" smtClean="0">
                <a:solidFill>
                  <a:srgbClr val="0000FF"/>
                </a:solidFill>
                <a:latin typeface="Times New Roman" panose="02020603050405020304" pitchFamily="18" charset="0"/>
                <a:cs typeface="Times New Roman" panose="02020603050405020304" pitchFamily="18" charset="0"/>
              </a:rPr>
              <a:t> 3:</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Chức</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năng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của</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cơ</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quan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tuần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hoàn</a:t>
            </a:r>
            <a:r>
              <a:rPr lang="en-US" sz="2800" b="1" dirty="0" smtClean="0">
                <a:solidFill>
                  <a:srgbClr val="0000FF"/>
                </a:solidFill>
                <a:latin typeface="Times New Roman" panose="02020603050405020304" pitchFamily="18" charset="0"/>
                <a:cs typeface="Times New Roman" panose="02020603050405020304" pitchFamily="18" charset="0"/>
              </a:rPr>
              <a:t>.</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0" y="1939105"/>
            <a:ext cx="7315200" cy="2581476"/>
          </a:xfrm>
          <a:prstGeom prst="rect">
            <a:avLst/>
          </a:prstGeom>
        </p:spPr>
        <p:txBody>
          <a:bodyPr wrap="square">
            <a:spAutoFit/>
          </a:bodyPr>
          <a:lstStyle/>
          <a:p>
            <a:r>
              <a:rPr lang="nl-NL" sz="2695" b="1" dirty="0">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rPr>
              <a:t>+ Hãy chỉ vào động mạch, tĩnh mạch và mao mạch trên sơ đồ?</a:t>
            </a:r>
            <a:endParaRPr lang="en-US" sz="2695" b="1" dirty="0">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endParaRPr>
          </a:p>
          <a:p>
            <a:r>
              <a:rPr lang="nl-NL" sz="2695" b="1" dirty="0">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rPr>
              <a:t>+ Động mạch có nhiệm vụ gì?</a:t>
            </a:r>
            <a:endParaRPr lang="en-US" sz="2695" b="1" dirty="0">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endParaRPr>
          </a:p>
          <a:p>
            <a:r>
              <a:rPr lang="nl-NL" sz="2695" b="1" dirty="0">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rPr>
              <a:t>+ Tĩnh mạch có nhiệm vụ gì?</a:t>
            </a:r>
            <a:endParaRPr lang="en-US" sz="2695" b="1" dirty="0">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endParaRPr>
          </a:p>
          <a:p>
            <a:r>
              <a:rPr lang="nl-NL" sz="2695" b="1" dirty="0">
                <a:solidFill>
                  <a:srgbClr val="008000"/>
                </a:solidFill>
                <a:latin typeface="Times New Roman" panose="02020603050405020304" pitchFamily="18" charset="0"/>
                <a:ea typeface="Calibri" panose="020F0502020204030204" pitchFamily="34" charset="0"/>
                <a:cs typeface="Times New Roman" panose="02020603050405020304" pitchFamily="18" charset="0"/>
              </a:rPr>
              <a:t>+ Tim có nhiệm vụ gì?Nếu tim ngừng đập thì cơ thể sẽ như thế nào?</a:t>
            </a:r>
            <a:endParaRPr lang="en-US" sz="2695" b="1" dirty="0">
              <a:solidFill>
                <a:srgbClr val="008000"/>
              </a:solidFill>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rotWithShape="1">
          <a:blip r:embed="rId1">
            <a:extLst>
              <a:ext uri="{BEBA8EAE-BF5A-486C-A8C5-ECC9F3942E4B}">
                <a14:imgProps xmlns:a14="http://schemas.microsoft.com/office/drawing/2010/main">
                  <a14:imgLayer r:embed="rId2">
                    <a14:imgEffect>
                      <a14:saturation sat="300000"/>
                    </a14:imgEffect>
                    <a14:imgEffect>
                      <a14:sharpenSoften amount="50000"/>
                    </a14:imgEffect>
                  </a14:imgLayer>
                </a14:imgProps>
              </a:ext>
            </a:extLst>
          </a:blip>
          <a:srcRect l="38669" t="26000" r="17396" b="8781"/>
          <a:stretch>
            <a:fillRect/>
          </a:stretch>
        </p:blipFill>
        <p:spPr>
          <a:xfrm>
            <a:off x="7465861" y="1939105"/>
            <a:ext cx="4111748" cy="4648800"/>
          </a:xfrm>
          <a:prstGeom prst="rect">
            <a:avLst/>
          </a:prstGeom>
          <a:ln>
            <a:noFill/>
          </a:ln>
          <a:effectLst>
            <a:softEdge rad="112500"/>
          </a:effectLst>
        </p:spPr>
      </p:pic>
      <p:sp>
        <p:nvSpPr>
          <p:cNvPr id="15" name="TextBox 14"/>
          <p:cNvSpPr txBox="1">
            <a:spLocks noChangeArrowheads="1"/>
          </p:cNvSpPr>
          <p:nvPr/>
        </p:nvSpPr>
        <p:spPr bwMode="auto">
          <a:xfrm>
            <a:off x="0" y="384995"/>
            <a:ext cx="12192000" cy="430887"/>
          </a:xfrm>
          <a:prstGeom prst="rect">
            <a:avLst/>
          </a:prstGeom>
          <a:noFill/>
          <a:ln w="9525">
            <a:noFill/>
            <a:miter lim="800000"/>
          </a:ln>
        </p:spPr>
        <p:txBody>
          <a:bodyPr wrap="square" lIns="0" tIns="0" rIns="0" bIns="0">
            <a:spAutoFit/>
          </a:bodyPr>
          <a:lstStyle/>
          <a:p>
            <a:pPr algn="ctr" defTabSz="911860"/>
            <a:r>
              <a:rPr lang="en-US" altLang="en-US" sz="2800" b="1" dirty="0" err="1">
                <a:solidFill>
                  <a:srgbClr val="0000FF"/>
                </a:solidFill>
                <a:latin typeface="Times New Roman" panose="02020603050405020304" pitchFamily="18" charset="0"/>
                <a:cs typeface="Times New Roman" panose="02020603050405020304" pitchFamily="18" charset="0"/>
              </a:rPr>
              <a:t>Tự</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nhiên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xã</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hội</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0" y="793263"/>
            <a:ext cx="12192000" cy="523220"/>
          </a:xfrm>
          <a:prstGeom prst="rect">
            <a:avLst/>
          </a:prstGeom>
          <a:noFill/>
        </p:spPr>
        <p:txBody>
          <a:bodyPr wrap="square" rtlCol="0">
            <a:spAutoFit/>
          </a:bodyP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Bài</a:t>
            </a:r>
            <a:r>
              <a:rPr lang="en-US" sz="2800" b="1" dirty="0" smtClean="0">
                <a:solidFill>
                  <a:srgbClr val="FF0000"/>
                </a:solidFill>
                <a:latin typeface="Times New Roman" panose="02020603050405020304" pitchFamily="18" charset="0"/>
                <a:cs typeface="Times New Roman" panose="02020603050405020304" pitchFamily="18" charset="0"/>
              </a:rPr>
              <a:t> 20. </a:t>
            </a:r>
            <a:r>
              <a:rPr lang="en-US" sz="2800" b="1" dirty="0" err="1" smtClean="0">
                <a:solidFill>
                  <a:srgbClr val="FF0000"/>
                </a:solidFill>
                <a:latin typeface="Times New Roman" panose="02020603050405020304" pitchFamily="18" charset="0"/>
                <a:cs typeface="Times New Roman" panose="02020603050405020304" pitchFamily="18" charset="0"/>
              </a:rPr>
              <a:t>Cơ</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quan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tuần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hoàn</a:t>
            </a:r>
            <a:r>
              <a:rPr lang="en-US" sz="2800" b="1" dirty="0" smtClean="0">
                <a:solidFill>
                  <a:srgbClr val="FF0000"/>
                </a:solidFill>
                <a:latin typeface="Times New Roman" panose="02020603050405020304" pitchFamily="18" charset="0"/>
                <a:cs typeface="Times New Roman" panose="02020603050405020304" pitchFamily="18" charset="0"/>
              </a:rPr>
              <a:t> (2 </a:t>
            </a:r>
            <a:r>
              <a:rPr lang="en-US" sz="2800" b="1" dirty="0" err="1" smtClean="0">
                <a:solidFill>
                  <a:srgbClr val="FF0000"/>
                </a:solidFill>
                <a:latin typeface="Times New Roman" panose="02020603050405020304" pitchFamily="18" charset="0"/>
                <a:cs typeface="Times New Roman" panose="02020603050405020304" pitchFamily="18" charset="0"/>
              </a:rPr>
              <a:t>tiết</a:t>
            </a:r>
            <a:r>
              <a:rPr lang="en-US" sz="2800" b="1" dirty="0" smtClean="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barn(inVertical)">
                                      <p:cBhvr>
                                        <p:cTn id="12" dur="500"/>
                                        <p:tgtEl>
                                          <p:spTgt spid="19">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9">
                                            <p:txEl>
                                              <p:pRg st="1" end="1"/>
                                            </p:txEl>
                                          </p:spTgt>
                                        </p:tgtEl>
                                        <p:attrNameLst>
                                          <p:attrName>style.visibility</p:attrName>
                                        </p:attrNameLst>
                                      </p:cBhvr>
                                      <p:to>
                                        <p:strVal val="visible"/>
                                      </p:to>
                                    </p:set>
                                    <p:animEffect transition="in" filter="fade">
                                      <p:cBhvr>
                                        <p:cTn id="16" dur="500"/>
                                        <p:tgtEl>
                                          <p:spTgt spid="19">
                                            <p:txEl>
                                              <p:pRg st="1" end="1"/>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9">
                                            <p:txEl>
                                              <p:pRg st="2" end="2"/>
                                            </p:txEl>
                                          </p:spTgt>
                                        </p:tgtEl>
                                        <p:attrNameLst>
                                          <p:attrName>style.visibility</p:attrName>
                                        </p:attrNameLst>
                                      </p:cBhvr>
                                      <p:to>
                                        <p:strVal val="visible"/>
                                      </p:to>
                                    </p:set>
                                    <p:animEffect transition="in" filter="fade">
                                      <p:cBhvr>
                                        <p:cTn id="20" dur="500"/>
                                        <p:tgtEl>
                                          <p:spTgt spid="19">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9">
                                            <p:txEl>
                                              <p:pRg st="3" end="3"/>
                                            </p:txEl>
                                          </p:spTgt>
                                        </p:tgtEl>
                                        <p:attrNameLst>
                                          <p:attrName>style.visibility</p:attrName>
                                        </p:attrNameLst>
                                      </p:cBhvr>
                                      <p:to>
                                        <p:strVal val="visible"/>
                                      </p:to>
                                    </p:set>
                                    <p:animEffect transition="in" filter="fade">
                                      <p:cBhvr>
                                        <p:cTn id="23" dur="500"/>
                                        <p:tgtEl>
                                          <p:spTgt spid="19">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
            <a:ext cx="12192000" cy="6853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2728425" y="2402007"/>
            <a:ext cx="6906382" cy="1527612"/>
          </a:xfrm>
          <a:prstGeom prst="rect">
            <a:avLst/>
          </a:prstGeom>
        </p:spPr>
        <p:txBody>
          <a:bodyPr wrap="none" fromWordArt="1">
            <a:prstTxWarp prst="textPlain">
              <a:avLst>
                <a:gd name="adj" fmla="val 50000"/>
              </a:avLst>
            </a:prstTxWarp>
          </a:bodyPr>
          <a:lstStyle/>
          <a:p>
            <a:pPr algn="ctr"/>
            <a:r>
              <a:rPr lang="en-US" sz="4270" b="1" kern="10" dirty="0" smtClean="0">
                <a:ln w="19050">
                  <a:solidFill>
                    <a:srgbClr val="FFFF00"/>
                  </a:solidFill>
                  <a:round/>
                </a:ln>
                <a:solidFill>
                  <a:srgbClr val="008000"/>
                </a:solidFill>
                <a:effectLst>
                  <a:outerShdw dist="35921" dir="2700000" algn="ctr" rotWithShape="0">
                    <a:srgbClr val="990000"/>
                  </a:outerShdw>
                </a:effectLst>
                <a:latin typeface="Arial" panose="020B0604020202020204"/>
                <a:cs typeface="Arial" panose="020B0604020202020204"/>
              </a:rPr>
              <a:t>CHÀO CÁC EM !</a:t>
            </a:r>
            <a:endParaRPr lang="en-US" sz="4270" b="1" kern="10" dirty="0">
              <a:ln w="19050">
                <a:solidFill>
                  <a:srgbClr val="FFFF00"/>
                </a:solidFill>
                <a:round/>
              </a:ln>
              <a:solidFill>
                <a:srgbClr val="008000"/>
              </a:solidFill>
              <a:effectLst>
                <a:outerShdw dist="35921" dir="2700000" algn="ctr" rotWithShape="0">
                  <a:srgbClr val="990000"/>
                </a:outerShdw>
              </a:effectLst>
              <a:latin typeface="Arial" panose="020B0604020202020204"/>
              <a:cs typeface="Arial" panose="020B0604020202020204"/>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1303</Words>
  <Application>WPS Presentation</Application>
  <PresentationFormat>Widescreen</PresentationFormat>
  <Paragraphs>59</Paragraphs>
  <Slides>8</Slides>
  <Notes>2</Notes>
  <HiddenSlides>0</HiddenSlides>
  <MMClips>2</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8</vt:i4>
      </vt:variant>
    </vt:vector>
  </HeadingPairs>
  <TitlesOfParts>
    <vt:vector size="22" baseType="lpstr">
      <vt:lpstr>Arial</vt:lpstr>
      <vt:lpstr>SimSun</vt:lpstr>
      <vt:lpstr>Wingdings</vt:lpstr>
      <vt:lpstr>Times New Roman</vt:lpstr>
      <vt:lpstr>Calibri</vt:lpstr>
      <vt:lpstr>Calibri</vt:lpstr>
      <vt:lpstr>Arial</vt:lpstr>
      <vt:lpstr>Times New Roman</vt:lpstr>
      <vt:lpstr>VNI-Times</vt:lpstr>
      <vt:lpstr>Microsoft YaHei</vt:lpstr>
      <vt:lpstr>Arial Unicode MS</vt:lpstr>
      <vt:lpstr>Calibri Light</vt:lpstr>
      <vt:lpstr>Segoe Print</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computer</dc:creator>
  <cp:lastModifiedBy>Thắm Lê</cp:lastModifiedBy>
  <cp:revision>12</cp:revision>
  <dcterms:created xsi:type="dcterms:W3CDTF">2024-03-05T03:01:00Z</dcterms:created>
  <dcterms:modified xsi:type="dcterms:W3CDTF">2025-03-05T15:29:19Z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87107584E6874C7E82706B7BF48AB8AC_13</vt:lpwstr>
  </property>
  <property fmtid="{D5CDD505-2E9C-101B-9397-08002B2CF9AE}" pid="3" name="KSOProductBuildVer">
    <vt:lpwstr>1033-12.2.0.20323</vt:lpwstr>
  </property>
</Properties>
</file>