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9"/>
  </p:notesMasterIdLst>
  <p:sldIdLst>
    <p:sldId id="467" r:id="rId3"/>
    <p:sldId id="4152" r:id="rId4"/>
    <p:sldId id="4191" r:id="rId5"/>
    <p:sldId id="4192" r:id="rId6"/>
    <p:sldId id="4189" r:id="rId7"/>
    <p:sldId id="4193" r:id="rId8"/>
    <p:sldId id="4194" r:id="rId9"/>
    <p:sldId id="4190" r:id="rId10"/>
    <p:sldId id="4196" r:id="rId11"/>
    <p:sldId id="4198" r:id="rId12"/>
    <p:sldId id="4195" r:id="rId13"/>
    <p:sldId id="4197" r:id="rId14"/>
    <p:sldId id="4199" r:id="rId15"/>
    <p:sldId id="4200" r:id="rId16"/>
    <p:sldId id="4201" r:id="rId17"/>
    <p:sldId id="4218" r:id="rId18"/>
    <p:sldId id="4202" r:id="rId19"/>
    <p:sldId id="4170" r:id="rId20"/>
    <p:sldId id="4205" r:id="rId21"/>
    <p:sldId id="4188" r:id="rId22"/>
    <p:sldId id="4207" r:id="rId23"/>
    <p:sldId id="4167" r:id="rId24"/>
    <p:sldId id="4206" r:id="rId25"/>
    <p:sldId id="4173" r:id="rId26"/>
    <p:sldId id="4174" r:id="rId27"/>
    <p:sldId id="4175" r:id="rId28"/>
    <p:sldId id="4208" r:id="rId29"/>
    <p:sldId id="4209" r:id="rId30"/>
    <p:sldId id="4211" r:id="rId31"/>
    <p:sldId id="4212" r:id="rId32"/>
    <p:sldId id="4213" r:id="rId33"/>
    <p:sldId id="4214" r:id="rId34"/>
    <p:sldId id="4215" r:id="rId35"/>
    <p:sldId id="4216" r:id="rId36"/>
    <p:sldId id="4217" r:id="rId37"/>
    <p:sldId id="4204" r:id="rId38"/>
  </p:sldIdLst>
  <p:sldSz cx="12192000" cy="6858000"/>
  <p:notesSz cx="6858000" cy="9144000"/>
  <p:embeddedFontLst>
    <p:embeddedFont>
      <p:font typeface="Noto Serif Bold" panose="02020800060500020200" pitchFamily="18" charset="0"/>
      <p:bold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bold r:id="rId45"/>
      <p:boldItalic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EDF"/>
    <a:srgbClr val="E17070"/>
    <a:srgbClr val="D1232A"/>
    <a:srgbClr val="FFFFFF"/>
    <a:srgbClr val="55CBF1"/>
    <a:srgbClr val="FCAF19"/>
    <a:srgbClr val="31BEB9"/>
    <a:srgbClr val="DD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39" autoAdjust="0"/>
  </p:normalViewPr>
  <p:slideViewPr>
    <p:cSldViewPr snapToGrid="0">
      <p:cViewPr varScale="1">
        <p:scale>
          <a:sx n="61" d="100"/>
          <a:sy n="61" d="100"/>
        </p:scale>
        <p:origin x="10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có thể nêu câu hỏi: VD: Con đã xếp thêm mấy hình tròn để được 5 hình tròn? (có 2 hình tròn, con xếp thêm 3 hình tròn để được 5 hình tròn)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57636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nếu</a:t>
            </a:r>
            <a:r>
              <a:rPr lang="en-US" baseline="0"/>
              <a:t> ví dụ: theo khay 10, số 5 gồm 2 hình tròn đỏ và 3 hình tròn xanh, vậy 5 gồm có 2 và 3; Nói cách khác, 5 gồm 3 hình tròn xanh và 2 hình tròn đỏ, vậy 5 gồm 3 và 2</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64813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gọi</a:t>
            </a:r>
            <a:r>
              <a:rPr lang="en-US" baseline="0"/>
              <a:t> 1 HS lên trả lời câu hỏi, hỏi các HS khác nhận xét câu trả lời của bạn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37970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gọi</a:t>
            </a:r>
            <a:r>
              <a:rPr lang="en-US" baseline="0"/>
              <a:t> 1 HS lên trả lời câu hỏi, hỏi các HS khác nhận xét câu trả lời của bạn.</a:t>
            </a:r>
          </a:p>
          <a:p>
            <a:r>
              <a:rPr lang="vi-VN"/>
              <a:t>Khay 10 giúp chúng ta đếm đúng, đếm nhanh số lượng, dựa vào khay 10 ta còn biết cấu tạo của một số thật là dễ dàng. Chúng ta cùng nhau làm khay 10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240869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208503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17</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 cho HS vận động tạo không khí vui tươi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20</a:t>
            </a:fld>
            <a:endParaRPr lang="vi-VN"/>
          </a:p>
        </p:txBody>
      </p:sp>
    </p:spTree>
    <p:extLst>
      <p:ext uri="{BB962C8B-B14F-4D97-AF65-F5344CB8AC3E}">
        <p14:creationId xmlns:p14="http://schemas.microsoft.com/office/powerpoint/2010/main" val="360873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nhắc lại nội dung bài học trước, cho HS chia sẻ ý tưởng làm khay 10,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036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làm khay 10</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418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Yêu cầu hs lấy 4 hình tròn trong bộ đồ dùng xếp ra bàn, chỉ vào hình tròn và đếm cho nhau nghe theo nhóm bàn</a:t>
            </a:r>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26684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khay 10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2779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61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2448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43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7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thực</a:t>
            </a:r>
            <a:r>
              <a:rPr lang="en-US" baseline="0">
                <a:latin typeface="Times New Roman" panose="02020603050405020304" pitchFamily="18" charset="0"/>
                <a:cs typeface="Times New Roman" panose="02020603050405020304" pitchFamily="18" charset="0"/>
              </a:rPr>
              <a:t> hiện mẫu cho HS quan sát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9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0019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tổ chức cho các nhóm trình bày, giới thiệu “Khay 10 học toán” của nhóm mình.</a:t>
            </a:r>
          </a:p>
          <a:p>
            <a:r>
              <a:rPr lang="vi-VN">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8022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chơi thử để HS trong nhóm tự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9801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005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cách chơi cho HS nắm được. Cho HS chơi khoảng 3-5 lần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867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0736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70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31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gợi ý cho HS trả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404112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Khay 10 giúp chúng ta điều gì trong học toán? cùng thực hành bài tập 2 chúng ta sẽ giải đáp câu hỏi đó. </a:t>
            </a: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6301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có thể nêu câu hỏi: Vì sao con điền số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(vì khay đó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Làm thế nào để biết khay đó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đếm từ 1 đến hết thấy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thấy hàng ngang trên đã có 5 hình tròn, con đếm tiếp 6, 7. Tất cả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thấy hàng ngang trên có 5 hình tròn, hàng ngang dưới có </a:t>
            </a:r>
            <a:r>
              <a:rPr lang="en-US">
                <a:latin typeface="Times New Roman" panose="02020603050405020304" pitchFamily="18" charset="0"/>
                <a:cs typeface="Times New Roman" panose="02020603050405020304" pitchFamily="18" charset="0"/>
              </a:rPr>
              <a:t>3</a:t>
            </a:r>
            <a:r>
              <a:rPr lang="vi-VN">
                <a:latin typeface="Times New Roman" panose="02020603050405020304" pitchFamily="18" charset="0"/>
                <a:cs typeface="Times New Roman" panose="02020603050405020304" pitchFamily="18" charset="0"/>
              </a:rPr>
              <a:t> hình tròn. 5 hình tròn và </a:t>
            </a:r>
            <a:r>
              <a:rPr lang="en-US">
                <a:latin typeface="Times New Roman" panose="02020603050405020304" pitchFamily="18" charset="0"/>
                <a:cs typeface="Times New Roman" panose="02020603050405020304" pitchFamily="18" charset="0"/>
              </a:rPr>
              <a:t>2</a:t>
            </a:r>
            <a:r>
              <a:rPr lang="vi-VN">
                <a:latin typeface="Times New Roman" panose="02020603050405020304" pitchFamily="18" charset="0"/>
                <a:cs typeface="Times New Roman" panose="02020603050405020304" pitchFamily="18" charset="0"/>
              </a:rPr>
              <a:t> hình tròn tất cả là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91407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chốt: Khay 10 là 1 khung hình chữ nhật được chia thành 10 ô có khoảng cách bằng nhau. Khay 10 có 2 hàng, mỗi hàng có 5 ô.</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217220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232743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8" name="矩形 7"/>
          <p:cNvSpPr/>
          <p:nvPr userDrawn="1"/>
        </p:nvSpPr>
        <p:spPr>
          <a:xfrm>
            <a:off x="0" y="5890260"/>
            <a:ext cx="12263755" cy="1026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5385435"/>
            <a:ext cx="12263755" cy="5048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35" y="-50165"/>
            <a:ext cx="12192635" cy="5435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private/var/folders/30/97l271zd30q763t70kdqd_cc0000gn/T/com.kingsoft.wpsoffice.mac/picturecompress_20230301164511/output_1.pngoutput_1"/>
          <p:cNvPicPr>
            <a:picLocks noChangeAspect="1"/>
          </p:cNvPicPr>
          <p:nvPr userDrawn="1"/>
        </p:nvPicPr>
        <p:blipFill>
          <a:blip r:embed="rId2"/>
          <a:stretch>
            <a:fillRect/>
          </a:stretch>
        </p:blipFill>
        <p:spPr>
          <a:xfrm>
            <a:off x="0" y="-50165"/>
            <a:ext cx="12264390" cy="6858000"/>
          </a:xfrm>
          <a:prstGeom prst="rect">
            <a:avLst/>
          </a:prstGeom>
        </p:spPr>
      </p:pic>
    </p:spTree>
    <p:extLst>
      <p:ext uri="{BB962C8B-B14F-4D97-AF65-F5344CB8AC3E}">
        <p14:creationId xmlns:p14="http://schemas.microsoft.com/office/powerpoint/2010/main" val="151836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280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201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353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1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76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568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3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67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2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0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8530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9EE69D-445E-6552-0330-F5704B78FCF1}"/>
              </a:ext>
            </a:extLst>
          </p:cNvPr>
          <p:cNvPicPr>
            <a:picLocks noChangeAspect="1"/>
          </p:cNvPicPr>
          <p:nvPr/>
        </p:nvPicPr>
        <p:blipFill>
          <a:blip r:embed="rId2"/>
          <a:stretch>
            <a:fillRect/>
          </a:stretch>
        </p:blipFill>
        <p:spPr>
          <a:xfrm>
            <a:off x="1870130" y="4338000"/>
            <a:ext cx="1518721" cy="2520000"/>
          </a:xfrm>
          <a:prstGeom prst="rect">
            <a:avLst/>
          </a:prstGeom>
        </p:spPr>
      </p:pic>
      <p:pic>
        <p:nvPicPr>
          <p:cNvPr id="8" name="Picture 7">
            <a:extLst>
              <a:ext uri="{FF2B5EF4-FFF2-40B4-BE49-F238E27FC236}">
                <a16:creationId xmlns:a16="http://schemas.microsoft.com/office/drawing/2014/main" id="{32CADA32-D2E9-1EEC-B483-005D5BF343C2}"/>
              </a:ext>
            </a:extLst>
          </p:cNvPr>
          <p:cNvPicPr>
            <a:picLocks noChangeAspect="1"/>
          </p:cNvPicPr>
          <p:nvPr/>
        </p:nvPicPr>
        <p:blipFill>
          <a:blip r:embed="rId3"/>
          <a:stretch>
            <a:fillRect/>
          </a:stretch>
        </p:blipFill>
        <p:spPr>
          <a:xfrm>
            <a:off x="9193649" y="4158000"/>
            <a:ext cx="1569601" cy="2700000"/>
          </a:xfrm>
          <a:prstGeom prst="rect">
            <a:avLst/>
          </a:prstGeom>
        </p:spPr>
      </p:pic>
      <p:sp>
        <p:nvSpPr>
          <p:cNvPr id="2" name="TextBox 1">
            <a:extLst>
              <a:ext uri="{FF2B5EF4-FFF2-40B4-BE49-F238E27FC236}">
                <a16:creationId xmlns:a16="http://schemas.microsoft.com/office/drawing/2014/main" id="{F85B48CA-11EF-636E-01AF-8FA549144F38}"/>
              </a:ext>
            </a:extLst>
          </p:cNvPr>
          <p:cNvSpPr txBox="1"/>
          <p:nvPr/>
        </p:nvSpPr>
        <p:spPr>
          <a:xfrm>
            <a:off x="1752784" y="3842146"/>
            <a:ext cx="8388464" cy="523220"/>
          </a:xfrm>
          <a:prstGeom prst="rect">
            <a:avLst/>
          </a:prstGeom>
          <a:noFill/>
        </p:spPr>
        <p:txBody>
          <a:bodyPr wrap="square" rtlCol="0" anchor="t">
            <a:spAutoFit/>
          </a:bodyPr>
          <a:lstStyle/>
          <a:p>
            <a:pPr algn="ctr"/>
            <a:r>
              <a:rPr lang="en-US" sz="2000" b="1" dirty="0">
                <a:solidFill>
                  <a:srgbClr val="FFFF00"/>
                </a:solidFill>
                <a:latin typeface="Noto Serif Bold" panose="02020600060500020200" charset="0"/>
                <a:cs typeface="Noto Serif Bold" panose="02020600060500020200" charset="0"/>
              </a:rPr>
              <a:t>NGƯỜI THỰC HIỆN</a:t>
            </a:r>
            <a:r>
              <a:rPr lang="en-US" sz="2800" b="1" dirty="0">
                <a:solidFill>
                  <a:srgbClr val="FFFF00"/>
                </a:solidFill>
                <a:latin typeface="Noto Serif Bold" panose="02020600060500020200" charset="0"/>
                <a:cs typeface="Noto Serif Bold" panose="02020600060500020200" charset="0"/>
              </a:rPr>
              <a:t>: </a:t>
            </a:r>
            <a:r>
              <a:rPr lang="en-US" sz="2800" b="1" dirty="0" err="1">
                <a:solidFill>
                  <a:srgbClr val="FFFF00"/>
                </a:solidFill>
                <a:latin typeface="Noto Serif Bold" panose="02020600060500020200" charset="0"/>
                <a:cs typeface="Noto Serif Bold" panose="02020600060500020200" charset="0"/>
              </a:rPr>
              <a:t>Đoàn</a:t>
            </a:r>
            <a:r>
              <a:rPr lang="en-US" sz="2800" b="1" dirty="0">
                <a:solidFill>
                  <a:srgbClr val="FFFF00"/>
                </a:solidFill>
                <a:latin typeface="Noto Serif Bold" panose="02020600060500020200" charset="0"/>
                <a:cs typeface="Noto Serif Bold" panose="02020600060500020200" charset="0"/>
              </a:rPr>
              <a:t> </a:t>
            </a:r>
            <a:r>
              <a:rPr lang="en-US" sz="2800" b="1" dirty="0" err="1">
                <a:solidFill>
                  <a:srgbClr val="FFFF00"/>
                </a:solidFill>
                <a:latin typeface="Noto Serif Bold" panose="02020600060500020200" charset="0"/>
                <a:cs typeface="Noto Serif Bold" panose="02020600060500020200" charset="0"/>
              </a:rPr>
              <a:t>Thị</a:t>
            </a:r>
            <a:r>
              <a:rPr lang="en-US" sz="2800" b="1" dirty="0">
                <a:solidFill>
                  <a:srgbClr val="FFFF00"/>
                </a:solidFill>
                <a:latin typeface="Noto Serif Bold" panose="02020600060500020200" charset="0"/>
                <a:cs typeface="Noto Serif Bold" panose="02020600060500020200" charset="0"/>
              </a:rPr>
              <a:t> </a:t>
            </a:r>
            <a:r>
              <a:rPr lang="en-US" sz="2800" b="1" dirty="0" err="1">
                <a:solidFill>
                  <a:srgbClr val="FFFF00"/>
                </a:solidFill>
                <a:latin typeface="Noto Serif Bold" panose="02020600060500020200" charset="0"/>
                <a:cs typeface="Noto Serif Bold" panose="02020600060500020200" charset="0"/>
              </a:rPr>
              <a:t>Việt</a:t>
            </a:r>
            <a:r>
              <a:rPr lang="en-US" sz="2800" b="1" dirty="0">
                <a:solidFill>
                  <a:srgbClr val="FFFF00"/>
                </a:solidFill>
                <a:latin typeface="Noto Serif Bold" panose="02020600060500020200" charset="0"/>
                <a:cs typeface="Noto Serif Bold" panose="02020600060500020200" charset="0"/>
              </a:rPr>
              <a:t> </a:t>
            </a:r>
            <a:r>
              <a:rPr lang="en-US" sz="2800" b="1" dirty="0" err="1">
                <a:solidFill>
                  <a:srgbClr val="FFFF00"/>
                </a:solidFill>
                <a:latin typeface="Noto Serif Bold" panose="02020600060500020200" charset="0"/>
                <a:cs typeface="Noto Serif Bold" panose="02020600060500020200" charset="0"/>
              </a:rPr>
              <a:t>Hương</a:t>
            </a:r>
            <a:endParaRPr lang="en-US" sz="2800" b="1" dirty="0">
              <a:solidFill>
                <a:srgbClr val="FFFF00"/>
              </a:solidFill>
              <a:latin typeface="Noto Serif Bold" panose="02020600060500020200" charset="0"/>
              <a:cs typeface="Noto Serif Bold" panose="02020600060500020200" charset="0"/>
            </a:endParaRPr>
          </a:p>
        </p:txBody>
      </p:sp>
      <p:sp>
        <p:nvSpPr>
          <p:cNvPr id="3" name="TextBox 2">
            <a:extLst>
              <a:ext uri="{FF2B5EF4-FFF2-40B4-BE49-F238E27FC236}">
                <a16:creationId xmlns:a16="http://schemas.microsoft.com/office/drawing/2014/main" id="{B2E5567C-025F-58CF-E91C-085D04EF408C}"/>
              </a:ext>
            </a:extLst>
          </p:cNvPr>
          <p:cNvSpPr txBox="1"/>
          <p:nvPr/>
        </p:nvSpPr>
        <p:spPr>
          <a:xfrm>
            <a:off x="357810" y="222217"/>
            <a:ext cx="11396868" cy="752257"/>
          </a:xfrm>
          <a:prstGeom prst="rect">
            <a:avLst/>
          </a:prstGeom>
          <a:noFill/>
        </p:spPr>
        <p:txBody>
          <a:bodyPr wrap="square" rtlCol="0" anchor="t">
            <a:spAutoFit/>
          </a:bodyPr>
          <a:lstStyle/>
          <a:p>
            <a:pPr algn="ctr">
              <a:lnSpc>
                <a:spcPct val="150000"/>
              </a:lnSpc>
            </a:pPr>
            <a:r>
              <a:rPr lang="en-US" sz="3200" b="1" dirty="0">
                <a:solidFill>
                  <a:srgbClr val="00B0F0"/>
                </a:solidFill>
                <a:latin typeface="Noto Serif Bold" panose="02020600060500020200" charset="0"/>
                <a:cs typeface="Noto Serif Bold" panose="02020600060500020200" charset="0"/>
              </a:rPr>
              <a:t>CHÀO MỪNG CÁC THẦY CÔ GIÁO VỀ DỰ GIỜ LỚP 1A3</a:t>
            </a:r>
          </a:p>
        </p:txBody>
      </p:sp>
      <p:sp>
        <p:nvSpPr>
          <p:cNvPr id="4" name="TextBox 3">
            <a:extLst>
              <a:ext uri="{FF2B5EF4-FFF2-40B4-BE49-F238E27FC236}">
                <a16:creationId xmlns:a16="http://schemas.microsoft.com/office/drawing/2014/main" id="{24BA2E4B-BAF7-DD05-C121-5A5EA16DA560}"/>
              </a:ext>
            </a:extLst>
          </p:cNvPr>
          <p:cNvSpPr txBox="1"/>
          <p:nvPr/>
        </p:nvSpPr>
        <p:spPr>
          <a:xfrm>
            <a:off x="364438" y="1421536"/>
            <a:ext cx="11396868" cy="752257"/>
          </a:xfrm>
          <a:prstGeom prst="rect">
            <a:avLst/>
          </a:prstGeom>
          <a:noFill/>
        </p:spPr>
        <p:txBody>
          <a:bodyPr wrap="square" rtlCol="0" anchor="t">
            <a:spAutoFit/>
          </a:bodyPr>
          <a:lstStyle/>
          <a:p>
            <a:pPr algn="ctr">
              <a:lnSpc>
                <a:spcPct val="150000"/>
              </a:lnSpc>
            </a:pPr>
            <a:r>
              <a:rPr lang="en-US" sz="3200" b="1" dirty="0">
                <a:solidFill>
                  <a:schemeClr val="bg1"/>
                </a:solidFill>
                <a:latin typeface="Noto Serif Bold" panose="02020600060500020200" charset="0"/>
                <a:cs typeface="Noto Serif Bold" panose="02020600060500020200" charset="0"/>
              </a:rPr>
              <a:t>BÀI HỌC STEM</a:t>
            </a:r>
          </a:p>
        </p:txBody>
      </p:sp>
      <p:sp>
        <p:nvSpPr>
          <p:cNvPr id="5" name="TextBox 4">
            <a:extLst>
              <a:ext uri="{FF2B5EF4-FFF2-40B4-BE49-F238E27FC236}">
                <a16:creationId xmlns:a16="http://schemas.microsoft.com/office/drawing/2014/main" id="{9A4E8C46-7E32-A560-DF41-773AA3281188}"/>
              </a:ext>
            </a:extLst>
          </p:cNvPr>
          <p:cNvSpPr txBox="1"/>
          <p:nvPr/>
        </p:nvSpPr>
        <p:spPr>
          <a:xfrm>
            <a:off x="364438" y="2534720"/>
            <a:ext cx="11396868" cy="769441"/>
          </a:xfrm>
          <a:prstGeom prst="rect">
            <a:avLst/>
          </a:prstGeom>
          <a:noFill/>
        </p:spPr>
        <p:txBody>
          <a:bodyPr wrap="square" rtlCol="0" anchor="t">
            <a:spAutoFit/>
          </a:bodyPr>
          <a:lstStyle/>
          <a:p>
            <a:pPr lvl="0" algn="ctr">
              <a:defRPr/>
            </a:pPr>
            <a:r>
              <a:rPr lang="en-US" altLang="zh-CN" sz="4400" b="1" dirty="0" err="1">
                <a:solidFill>
                  <a:srgbClr val="002060"/>
                </a:solidFill>
                <a:latin typeface="Roboto" panose="02000000000000000000" pitchFamily="2" charset="0"/>
                <a:ea typeface="Roboto" panose="02000000000000000000" pitchFamily="2" charset="0"/>
              </a:rPr>
              <a:t>Trải</a:t>
            </a:r>
            <a:r>
              <a:rPr lang="en-US" altLang="zh-CN" sz="4400" b="1" dirty="0">
                <a:solidFill>
                  <a:srgbClr val="002060"/>
                </a:solidFill>
                <a:latin typeface="Roboto" panose="02000000000000000000" pitchFamily="2" charset="0"/>
                <a:ea typeface="Roboto" panose="02000000000000000000" pitchFamily="2" charset="0"/>
              </a:rPr>
              <a:t> </a:t>
            </a:r>
            <a:r>
              <a:rPr lang="en-US" altLang="zh-CN" sz="4400" b="1" dirty="0" err="1">
                <a:solidFill>
                  <a:srgbClr val="002060"/>
                </a:solidFill>
                <a:latin typeface="Roboto" panose="02000000000000000000" pitchFamily="2" charset="0"/>
                <a:ea typeface="Roboto" panose="02000000000000000000" pitchFamily="2" charset="0"/>
              </a:rPr>
              <a:t>nghiệm</a:t>
            </a:r>
            <a:r>
              <a:rPr lang="en-US" altLang="zh-CN" sz="4400" b="1" dirty="0">
                <a:solidFill>
                  <a:srgbClr val="002060"/>
                </a:solidFill>
                <a:latin typeface="Roboto" panose="02000000000000000000" pitchFamily="2" charset="0"/>
                <a:ea typeface="Roboto" panose="02000000000000000000" pitchFamily="2" charset="0"/>
              </a:rPr>
              <a:t> </a:t>
            </a:r>
            <a:r>
              <a:rPr lang="en-US" altLang="zh-CN" sz="4400" b="1" dirty="0" err="1">
                <a:solidFill>
                  <a:srgbClr val="002060"/>
                </a:solidFill>
                <a:latin typeface="Roboto" panose="02000000000000000000" pitchFamily="2" charset="0"/>
                <a:ea typeface="Roboto" panose="02000000000000000000" pitchFamily="2" charset="0"/>
              </a:rPr>
              <a:t>cùng</a:t>
            </a:r>
            <a:r>
              <a:rPr lang="en-US" altLang="zh-CN" sz="4400" b="1" dirty="0">
                <a:solidFill>
                  <a:srgbClr val="002060"/>
                </a:solidFill>
                <a:latin typeface="Roboto" panose="02000000000000000000" pitchFamily="2" charset="0"/>
                <a:ea typeface="Roboto" panose="02000000000000000000" pitchFamily="2" charset="0"/>
              </a:rPr>
              <a:t> </a:t>
            </a:r>
            <a:r>
              <a:rPr lang="en-US" altLang="zh-CN" sz="4400" b="1" dirty="0" err="1">
                <a:solidFill>
                  <a:srgbClr val="002060"/>
                </a:solidFill>
                <a:latin typeface="Roboto" panose="02000000000000000000" pitchFamily="2" charset="0"/>
                <a:ea typeface="Roboto" panose="02000000000000000000" pitchFamily="2" charset="0"/>
              </a:rPr>
              <a:t>khay</a:t>
            </a:r>
            <a:r>
              <a:rPr lang="en-US" altLang="zh-CN" sz="4400" b="1" dirty="0">
                <a:solidFill>
                  <a:srgbClr val="002060"/>
                </a:solidFill>
                <a:latin typeface="Roboto" panose="02000000000000000000" pitchFamily="2" charset="0"/>
                <a:ea typeface="Roboto" panose="02000000000000000000" pitchFamily="2" charset="0"/>
              </a:rPr>
              <a:t> 10 </a:t>
            </a:r>
            <a:r>
              <a:rPr lang="en-US" altLang="zh-CN" sz="4400" b="1" dirty="0" err="1">
                <a:solidFill>
                  <a:srgbClr val="002060"/>
                </a:solidFill>
                <a:latin typeface="Roboto" panose="02000000000000000000" pitchFamily="2" charset="0"/>
                <a:ea typeface="Roboto" panose="02000000000000000000" pitchFamily="2" charset="0"/>
              </a:rPr>
              <a:t>học</a:t>
            </a:r>
            <a:r>
              <a:rPr lang="en-US" altLang="zh-CN" sz="4400" b="1" dirty="0">
                <a:solidFill>
                  <a:srgbClr val="002060"/>
                </a:solidFill>
                <a:latin typeface="Roboto" panose="02000000000000000000" pitchFamily="2" charset="0"/>
                <a:ea typeface="Roboto" panose="02000000000000000000" pitchFamily="2" charset="0"/>
              </a:rPr>
              <a:t> </a:t>
            </a:r>
            <a:r>
              <a:rPr lang="en-US" altLang="zh-CN" sz="4400" b="1" dirty="0" err="1">
                <a:solidFill>
                  <a:srgbClr val="002060"/>
                </a:solidFill>
                <a:latin typeface="Roboto" panose="02000000000000000000" pitchFamily="2" charset="0"/>
                <a:ea typeface="Roboto" panose="02000000000000000000" pitchFamily="2" charset="0"/>
              </a:rPr>
              <a:t>Toán</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01244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1500"/>
                                      </p:stCondLst>
                                      <p:childTnLst>
                                        <p:set>
                                          <p:cBhvr>
                                            <p:cTn id="10" dur="1" fill="hold">
                                              <p:stCondLst>
                                                <p:cond delay="0"/>
                                              </p:stCondLst>
                                            </p:cTn>
                                            <p:tgtEl>
                                              <p:spTgt spid="8"/>
                                            </p:tgtEl>
                                            <p:attrNameLst>
                                              <p:attrName>style.visibility</p:attrName>
                                            </p:attrNameLst>
                                          </p:cBhvr>
                                          <p:to>
                                            <p:strVal val="visible"/>
                                          </p:to>
                                        </p:set>
                                        <p:anim calcmode="lin" valueType="num" p14:bounceEnd="7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3118784" y="306246"/>
            <a:ext cx="5658700"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08099" y="2587915"/>
            <a:ext cx="2911145"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hình gì?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4139086" y="2224278"/>
            <a:ext cx="5662873" cy="2358451"/>
          </a:xfrm>
          <a:prstGeom prst="rect">
            <a:avLst/>
          </a:prstGeom>
        </p:spPr>
      </p:pic>
      <p:sp>
        <p:nvSpPr>
          <p:cNvPr id="24" name="TextBox 23"/>
          <p:cNvSpPr txBox="1"/>
          <p:nvPr/>
        </p:nvSpPr>
        <p:spPr>
          <a:xfrm>
            <a:off x="10181690" y="2673228"/>
            <a:ext cx="1329630"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Khay 10!</a:t>
            </a:r>
            <a:endParaRPr lang="vi-VN" altLang="zh-CN" sz="2400" b="1">
              <a:solidFill>
                <a:srgbClr val="FF0000"/>
              </a:solidFill>
              <a:latin typeface="Roboto" panose="02000000000000000000" pitchFamily="2" charset="0"/>
              <a:ea typeface="Roboto" panose="02000000000000000000" pitchFamily="2" charset="0"/>
            </a:endParaRPr>
          </a:p>
        </p:txBody>
      </p:sp>
      <p:sp>
        <p:nvSpPr>
          <p:cNvPr id="25" name="TextBox 24"/>
          <p:cNvSpPr txBox="1"/>
          <p:nvPr/>
        </p:nvSpPr>
        <p:spPr>
          <a:xfrm>
            <a:off x="651434" y="4277333"/>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mấy hàng?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4139086" y="4822270"/>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Mỗi hàng có mấy ô?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73906" y="3247958"/>
            <a:ext cx="2109762" cy="830997"/>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Khay 10 có hình chữ nhật</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808099" y="4786349"/>
            <a:ext cx="2990982"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Khay 10 có 2 hàng</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4211202" y="5379307"/>
            <a:ext cx="2442147"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Mỗi hàng có 5 ô</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3" name="TextBox 32"/>
          <p:cNvSpPr txBox="1"/>
          <p:nvPr/>
        </p:nvSpPr>
        <p:spPr>
          <a:xfrm>
            <a:off x="7611751" y="4822270"/>
            <a:ext cx="389956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ô như thế nào với nhau</a:t>
            </a:r>
            <a:r>
              <a:rPr lang="es-E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7909898" y="5344133"/>
            <a:ext cx="2775225"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Các ô bằng nhau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 name="Rectangle 2"/>
          <p:cNvSpPr/>
          <p:nvPr/>
        </p:nvSpPr>
        <p:spPr>
          <a:xfrm>
            <a:off x="3988453" y="2114651"/>
            <a:ext cx="5964138" cy="2612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042891" y="2818747"/>
            <a:ext cx="5970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85278" y="3950443"/>
            <a:ext cx="5970488" cy="682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565888" y="2802061"/>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5595452" y="2808804"/>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4" name="TextBox 43"/>
          <p:cNvSpPr txBox="1"/>
          <p:nvPr/>
        </p:nvSpPr>
        <p:spPr>
          <a:xfrm>
            <a:off x="6839598" y="279982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7815876" y="279982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6" name="TextBox 45"/>
          <p:cNvSpPr txBox="1"/>
          <p:nvPr/>
        </p:nvSpPr>
        <p:spPr>
          <a:xfrm>
            <a:off x="9058148" y="2790357"/>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4565888" y="3605597"/>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8" name="TextBox 47"/>
          <p:cNvSpPr txBox="1"/>
          <p:nvPr/>
        </p:nvSpPr>
        <p:spPr>
          <a:xfrm>
            <a:off x="5595452" y="361234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9" name="TextBox 48"/>
          <p:cNvSpPr txBox="1"/>
          <p:nvPr/>
        </p:nvSpPr>
        <p:spPr>
          <a:xfrm>
            <a:off x="6839598" y="3603356"/>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0" name="TextBox 49"/>
          <p:cNvSpPr txBox="1"/>
          <p:nvPr/>
        </p:nvSpPr>
        <p:spPr>
          <a:xfrm>
            <a:off x="7815876" y="3603356"/>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1" name="TextBox 50"/>
          <p:cNvSpPr txBox="1"/>
          <p:nvPr/>
        </p:nvSpPr>
        <p:spPr>
          <a:xfrm>
            <a:off x="9058148" y="3593893"/>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27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3"/>
                                        </p:tgtEl>
                                      </p:cBhvr>
                                    </p:animEffect>
                                    <p:animScale>
                                      <p:cBhvr>
                                        <p:cTn id="24" dur="500" autoRev="1" fill="hold"/>
                                        <p:tgtEl>
                                          <p:spTgt spid="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 presetClass="exit" presetSubtype="0" fill="hold" grpId="2" nodeType="with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35"/>
                                        </p:tgtEl>
                                      </p:cBhvr>
                                    </p:animEffect>
                                    <p:animScale>
                                      <p:cBhvr>
                                        <p:cTn id="46" dur="500" autoRev="1" fill="hold"/>
                                        <p:tgtEl>
                                          <p:spTgt spid="35"/>
                                        </p:tgtEl>
                                      </p:cBhvr>
                                      <p:by x="105000" y="105000"/>
                                    </p:animScale>
                                  </p:childTnLst>
                                </p:cTn>
                              </p:par>
                              <p:par>
                                <p:cTn id="47" presetID="26" presetClass="emph" presetSubtype="0" repeatCount="3000" fill="hold" nodeType="withEffect">
                                  <p:stCondLst>
                                    <p:cond delay="0"/>
                                  </p:st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6" grpId="0"/>
      <p:bldP spid="27" grpId="0"/>
      <p:bldP spid="28" grpId="0"/>
      <p:bldP spid="32" grpId="0"/>
      <p:bldP spid="33" grpId="0"/>
      <p:bldP spid="34" grpId="0"/>
      <p:bldP spid="3" grpId="0" animBg="1"/>
      <p:bldP spid="3" grpId="1" animBg="1"/>
      <p:bldP spid="3" grpId="2" animBg="1"/>
      <p:bldP spid="37" grpId="0"/>
      <p:bldP spid="43" grpId="0"/>
      <p:bldP spid="44" grpId="0"/>
      <p:bldP spid="45" grpId="0"/>
      <p:bldP spid="46" grpId="0"/>
      <p:bldP spid="47" grpId="0"/>
      <p:bldP spid="48"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312762" y="337081"/>
            <a:ext cx="7782097" cy="954107"/>
          </a:xfrm>
          <a:prstGeom prst="rect">
            <a:avLst/>
          </a:prstGeom>
          <a:noFill/>
        </p:spPr>
        <p:txBody>
          <a:bodyPr wrap="square" rtlCol="0">
            <a:spAutoFit/>
          </a:bodyPr>
          <a:lstStyle/>
          <a:p>
            <a:pPr lvl="0" algn="ctr">
              <a:defRPr/>
            </a:pPr>
            <a:r>
              <a:rPr lang="vi-VN" altLang="zh-CN" sz="2800" b="1">
                <a:solidFill>
                  <a:srgbClr val="002060"/>
                </a:solidFill>
                <a:latin typeface="Roboto" panose="02000000000000000000" pitchFamily="2" charset="0"/>
                <a:ea typeface="Roboto" panose="02000000000000000000" pitchFamily="2" charset="0"/>
              </a:rPr>
              <a:t>ĐỀ XUẤT Ý TƯỞNG VÀ CÁCH LÀM </a:t>
            </a:r>
            <a:endParaRPr lang="en-US" altLang="zh-CN" sz="2800" b="1">
              <a:solidFill>
                <a:srgbClr val="002060"/>
              </a:solidFill>
              <a:latin typeface="Roboto" panose="02000000000000000000" pitchFamily="2" charset="0"/>
              <a:ea typeface="Roboto" panose="02000000000000000000" pitchFamily="2" charset="0"/>
            </a:endParaRPr>
          </a:p>
          <a:p>
            <a:pPr lvl="0" algn="ctr">
              <a:defRPr/>
            </a:pPr>
            <a:r>
              <a:rPr lang="vi-VN" altLang="zh-CN" sz="2800" b="1">
                <a:solidFill>
                  <a:srgbClr val="002060"/>
                </a:solidFill>
                <a:latin typeface="Roboto" panose="02000000000000000000" pitchFamily="2" charset="0"/>
                <a:ea typeface="Roboto" panose="02000000000000000000" pitchFamily="2" charset="0"/>
              </a:rPr>
              <a:t>KHAY 10 HỌC TOÁN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2048381" y="1231452"/>
            <a:ext cx="8095238" cy="5046057"/>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54741" y="4209646"/>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620127" y="321097"/>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723015" y="1430145"/>
            <a:ext cx="592460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hãy xếp thêm cho đủ số hình tròn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165020" y="3963556"/>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85159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05817" y="4012684"/>
            <a:ext cx="765425"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98031" y="2093483"/>
            <a:ext cx="4732026" cy="1936323"/>
          </a:xfrm>
          <a:prstGeom prst="rect">
            <a:avLst/>
          </a:prstGeom>
        </p:spPr>
      </p:pic>
      <p:pic>
        <p:nvPicPr>
          <p:cNvPr id="3" name="Picture 2"/>
          <p:cNvPicPr>
            <a:picLocks noChangeAspect="1"/>
          </p:cNvPicPr>
          <p:nvPr/>
        </p:nvPicPr>
        <p:blipFill>
          <a:blip r:embed="rId5"/>
          <a:stretch>
            <a:fillRect/>
          </a:stretch>
        </p:blipFill>
        <p:spPr>
          <a:xfrm>
            <a:off x="7367807" y="2085506"/>
            <a:ext cx="4758177" cy="1936086"/>
          </a:xfrm>
          <a:prstGeom prst="rect">
            <a:avLst/>
          </a:prstGeom>
        </p:spPr>
      </p:pic>
      <p:pic>
        <p:nvPicPr>
          <p:cNvPr id="4" name="Picture 3"/>
          <p:cNvPicPr>
            <a:picLocks noChangeAspect="1"/>
          </p:cNvPicPr>
          <p:nvPr/>
        </p:nvPicPr>
        <p:blipFill>
          <a:blip r:embed="rId6"/>
          <a:stretch>
            <a:fillRect/>
          </a:stretch>
        </p:blipFill>
        <p:spPr>
          <a:xfrm>
            <a:off x="3766234" y="4840108"/>
            <a:ext cx="4736285" cy="1927178"/>
          </a:xfrm>
          <a:prstGeom prst="rect">
            <a:avLst/>
          </a:prstGeom>
        </p:spPr>
      </p:pic>
      <p:sp>
        <p:nvSpPr>
          <p:cNvPr id="5" name="Oval 4"/>
          <p:cNvSpPr/>
          <p:nvPr/>
        </p:nvSpPr>
        <p:spPr>
          <a:xfrm>
            <a:off x="2154746"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75058"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77147"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600430"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502519"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892561" y="505950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794650" y="505950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734762" y="505841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636851" y="505841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27968" y="591339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30057" y="591339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812873"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714962"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647874"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1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14" presetClass="entr" presetSubtype="1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randombar(horizontal)">
                                      <p:cBhvr>
                                        <p:cTn id="56" dur="500"/>
                                        <p:tgtEl>
                                          <p:spTgt spid="38"/>
                                        </p:tgtEl>
                                      </p:cBhvr>
                                    </p:animEffect>
                                  </p:childTnLst>
                                </p:cTn>
                              </p:par>
                              <p:par>
                                <p:cTn id="57" presetID="14" presetClass="entr" presetSubtype="1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randombar(horizontal)">
                                      <p:cBhvr>
                                        <p:cTn id="64" dur="500"/>
                                        <p:tgtEl>
                                          <p:spTgt spid="33"/>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randombar(horizontal)">
                                      <p:cBhvr>
                                        <p:cTn id="67" dur="500"/>
                                        <p:tgtEl>
                                          <p:spTgt spid="3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randombar(horizontal)">
                                      <p:cBhvr>
                                        <p:cTn id="73" dur="500"/>
                                        <p:tgtEl>
                                          <p:spTgt spid="3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randombar(horizontal)">
                                      <p:cBhvr>
                                        <p:cTn id="76" dur="500"/>
                                        <p:tgtEl>
                                          <p:spTgt spid="37"/>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randombar(horizontal)">
                                      <p:cBhvr>
                                        <p:cTn id="79" dur="500"/>
                                        <p:tgtEl>
                                          <p:spTgt spid="4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randombar(horizontal)">
                                      <p:cBhvr>
                                        <p:cTn id="82" dur="500"/>
                                        <p:tgtEl>
                                          <p:spTgt spid="4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randombar(horizontal)">
                                      <p:cBhvr>
                                        <p:cTn id="85" dur="500"/>
                                        <p:tgtEl>
                                          <p:spTgt spid="4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randombar(horizontal)">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P spid="5" grpId="0" animBg="1"/>
      <p:bldP spid="26" grpId="0" animBg="1"/>
      <p:bldP spid="27" grpId="0" animBg="1"/>
      <p:bldP spid="28" grpId="0" animBg="1"/>
      <p:bldP spid="32" grpId="0" animBg="1"/>
      <p:bldP spid="33" grpId="0" animBg="1"/>
      <p:bldP spid="34" grpId="0" animBg="1"/>
      <p:bldP spid="35" grpId="0" animBg="1"/>
      <p:bldP spid="36" grpId="0" animBg="1"/>
      <p:bldP spid="37" grpId="0" animBg="1"/>
      <p:bldP spid="43" grpId="0" animBg="1"/>
      <p:bldP spid="44" grpId="0" animBg="1"/>
      <p:bldP spid="45"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Picture 49"/>
          <p:cNvPicPr>
            <a:picLocks noChangeAspect="1"/>
          </p:cNvPicPr>
          <p:nvPr/>
        </p:nvPicPr>
        <p:blipFill>
          <a:blip r:embed="rId4"/>
          <a:stretch>
            <a:fillRect/>
          </a:stretch>
        </p:blipFill>
        <p:spPr>
          <a:xfrm>
            <a:off x="5534788" y="2144855"/>
            <a:ext cx="5662873" cy="2358451"/>
          </a:xfrm>
          <a:prstGeom prst="rect">
            <a:avLst/>
          </a:prstGeom>
        </p:spPr>
      </p:pic>
      <p:sp>
        <p:nvSpPr>
          <p:cNvPr id="14" name="TextBox 13"/>
          <p:cNvSpPr txBox="1"/>
          <p:nvPr/>
        </p:nvSpPr>
        <p:spPr>
          <a:xfrm>
            <a:off x="2591849" y="303884"/>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2</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3</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 name="Oval 4"/>
          <p:cNvSpPr/>
          <p:nvPr/>
        </p:nvSpPr>
        <p:spPr>
          <a:xfrm>
            <a:off x="7996895" y="253498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196490" y="2537526"/>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50228" y="2537527"/>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863988" y="2086704"/>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Dựa vào khay 10 ta có thể dễ dàng biết cấu tạo của một số</a:t>
            </a:r>
            <a:endParaRPr lang="vi-VN" altLang="zh-CN" sz="2400">
              <a:solidFill>
                <a:srgbClr val="002060"/>
              </a:solidFill>
              <a:latin typeface="Roboto" panose="02000000000000000000" pitchFamily="2" charset="0"/>
              <a:ea typeface="Roboto" panose="02000000000000000000" pitchFamily="2" charset="0"/>
            </a:endParaRPr>
          </a:p>
        </p:txBody>
      </p:sp>
      <p:sp>
        <p:nvSpPr>
          <p:cNvPr id="51" name="Oval 50"/>
          <p:cNvSpPr/>
          <p:nvPr/>
        </p:nvSpPr>
        <p:spPr>
          <a:xfrm>
            <a:off x="5763905" y="2486544"/>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63500" y="2489085"/>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289707" y="5159773"/>
            <a:ext cx="2629382"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3</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2</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152020" y="4750155"/>
            <a:ext cx="101623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Ví dụ</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986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randombar(horizontal)">
                                      <p:cBhvr>
                                        <p:cTn id="36" dur="500"/>
                                        <p:tgtEl>
                                          <p:spTgt spid="5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5" grpId="0" animBg="1"/>
      <p:bldP spid="26" grpId="0" animBg="1"/>
      <p:bldP spid="27" grpId="0" animBg="1"/>
      <p:bldP spid="48" grpId="0" animBg="1"/>
      <p:bldP spid="49" grpId="0"/>
      <p:bldP spid="51" grpId="0" animBg="1"/>
      <p:bldP spid="52" grpId="0" animBg="1"/>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10</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Nhìn khay 10, con hãy cho biết cấu tạo của số 10</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95203"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89729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89460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7</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6</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1</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Nhìn khay 10, con hãy cho biết cấu tạo của số 7</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D1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289707" y="5241967"/>
            <a:ext cx="2629382"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7</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1</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593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312762" y="337081"/>
            <a:ext cx="7782097" cy="954107"/>
          </a:xfrm>
          <a:prstGeom prst="rect">
            <a:avLst/>
          </a:prstGeom>
          <a:noFill/>
        </p:spPr>
        <p:txBody>
          <a:bodyPr wrap="square" rtlCol="0">
            <a:spAutoFit/>
          </a:bodyPr>
          <a:lstStyle/>
          <a:p>
            <a:pPr lvl="0" algn="ctr">
              <a:defRPr/>
            </a:pPr>
            <a:r>
              <a:rPr lang="vi-VN" altLang="zh-CN" sz="2800" b="1">
                <a:solidFill>
                  <a:srgbClr val="002060"/>
                </a:solidFill>
                <a:latin typeface="Roboto" panose="02000000000000000000" pitchFamily="2" charset="0"/>
                <a:ea typeface="Roboto" panose="02000000000000000000" pitchFamily="2" charset="0"/>
              </a:rPr>
              <a:t>ĐỀ XUẤT Ý TƯỞNG VÀ CÁCH LÀM </a:t>
            </a:r>
            <a:endParaRPr lang="en-US" altLang="zh-CN" sz="2800" b="1">
              <a:solidFill>
                <a:srgbClr val="002060"/>
              </a:solidFill>
              <a:latin typeface="Roboto" panose="02000000000000000000" pitchFamily="2" charset="0"/>
              <a:ea typeface="Roboto" panose="02000000000000000000" pitchFamily="2" charset="0"/>
            </a:endParaRPr>
          </a:p>
          <a:p>
            <a:pPr lvl="0" algn="ctr">
              <a:defRPr/>
            </a:pPr>
            <a:r>
              <a:rPr lang="vi-VN" altLang="zh-CN" sz="2800" b="1">
                <a:solidFill>
                  <a:srgbClr val="002060"/>
                </a:solidFill>
                <a:latin typeface="Roboto" panose="02000000000000000000" pitchFamily="2" charset="0"/>
                <a:ea typeface="Roboto" panose="02000000000000000000" pitchFamily="2" charset="0"/>
              </a:rPr>
              <a:t>KHAY 10 HỌC TOÁN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2048381" y="1291188"/>
            <a:ext cx="8095238" cy="4945225"/>
          </a:xfrm>
          <a:prstGeom prst="rect">
            <a:avLst/>
          </a:prstGeom>
        </p:spPr>
      </p:pic>
    </p:spTree>
    <p:extLst>
      <p:ext uri="{BB962C8B-B14F-4D97-AF65-F5344CB8AC3E}">
        <p14:creationId xmlns:p14="http://schemas.microsoft.com/office/powerpoint/2010/main" val="19206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722652" y="19363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7" name="TextBox 6">
            <a:extLst>
              <a:ext uri="{FF2B5EF4-FFF2-40B4-BE49-F238E27FC236}">
                <a16:creationId xmlns:a16="http://schemas.microsoft.com/office/drawing/2014/main" id="{C50EEADF-F242-4F8F-96FE-76601BA8159E}"/>
              </a:ext>
            </a:extLst>
          </p:cNvPr>
          <p:cNvSpPr txBox="1"/>
          <p:nvPr/>
        </p:nvSpPr>
        <p:spPr>
          <a:xfrm>
            <a:off x="2208583" y="2491488"/>
            <a:ext cx="73720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màu, bút chì, tẩy, thước kẻ, kéo, hình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tròn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2147874" y="3654984"/>
            <a:ext cx="1804328" cy="100087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8131245" y="3824247"/>
            <a:ext cx="1357251" cy="83161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920071" y="4177377"/>
            <a:ext cx="1827964" cy="30152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4346074" y="3553828"/>
            <a:ext cx="1193099" cy="12294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129140" y="1584410"/>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613408" y="2402804"/>
            <a:ext cx="5008125" cy="286232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cùng khay 10 </a:t>
            </a:r>
          </a:p>
          <a:p>
            <a:pPr lvl="0" algn="ctr">
              <a:defRPr/>
            </a:pPr>
            <a:r>
              <a:rPr lang="en-US" altLang="zh-CN" sz="6000" b="1">
                <a:solidFill>
                  <a:srgbClr val="002060"/>
                </a:solidFill>
                <a:latin typeface="Roboto" panose="02000000000000000000" pitchFamily="2" charset="0"/>
                <a:ea typeface="Roboto" panose="02000000000000000000" pitchFamily="2" charset="0"/>
              </a:rPr>
              <a:t>học 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055" y="1437075"/>
            <a:ext cx="4808306" cy="4793779"/>
          </a:xfrm>
          <a:prstGeom prst="snip2SameRect">
            <a:avLst/>
          </a:prstGeom>
          <a:effectLst>
            <a:outerShdw blurRad="63500" sx="102000" sy="102000" algn="ctr" rotWithShape="0">
              <a:prstClr val="black">
                <a:alpha val="40000"/>
              </a:prstClr>
            </a:outerShdw>
          </a:effectLst>
        </p:spPr>
      </p:pic>
      <p:grpSp>
        <p:nvGrpSpPr>
          <p:cNvPr id="22" name="Group 21"/>
          <p:cNvGrpSpPr/>
          <p:nvPr/>
        </p:nvGrpSpPr>
        <p:grpSpPr>
          <a:xfrm>
            <a:off x="5019445" y="49902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5636594" y="1260053"/>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4931596" y="2487687"/>
            <a:ext cx="6574148" cy="1938992"/>
          </a:xfrm>
          <a:prstGeom prst="rect">
            <a:avLst/>
          </a:prstGeom>
          <a:noFill/>
        </p:spPr>
        <p:txBody>
          <a:bodyPr wrap="square" rtlCol="0">
            <a:spAutoFit/>
          </a:bodyPr>
          <a:lstStyle/>
          <a:p>
            <a:pPr lvl="0" algn="ctr">
              <a:defRPr/>
            </a:pPr>
            <a:r>
              <a:rPr lang="en-US" altLang="zh-CN" sz="6000" b="1" dirty="0" err="1">
                <a:solidFill>
                  <a:srgbClr val="002060"/>
                </a:solidFill>
                <a:latin typeface="Roboto" panose="02000000000000000000" pitchFamily="2" charset="0"/>
                <a:ea typeface="Roboto" panose="02000000000000000000" pitchFamily="2" charset="0"/>
              </a:rPr>
              <a:t>Trải</a:t>
            </a:r>
            <a:r>
              <a:rPr lang="en-US" altLang="zh-CN" sz="6000" b="1" dirty="0">
                <a:solidFill>
                  <a:srgbClr val="002060"/>
                </a:solidFill>
                <a:latin typeface="Roboto" panose="02000000000000000000" pitchFamily="2" charset="0"/>
                <a:ea typeface="Roboto" panose="02000000000000000000" pitchFamily="2" charset="0"/>
              </a:rPr>
              <a:t> </a:t>
            </a:r>
            <a:r>
              <a:rPr lang="en-US" altLang="zh-CN" sz="6000" b="1" dirty="0" err="1">
                <a:solidFill>
                  <a:srgbClr val="002060"/>
                </a:solidFill>
                <a:latin typeface="Roboto" panose="02000000000000000000" pitchFamily="2" charset="0"/>
                <a:ea typeface="Roboto" panose="02000000000000000000" pitchFamily="2" charset="0"/>
              </a:rPr>
              <a:t>nghiệm</a:t>
            </a:r>
            <a:r>
              <a:rPr lang="en-US" altLang="zh-CN" sz="6000" b="1" dirty="0">
                <a:solidFill>
                  <a:srgbClr val="002060"/>
                </a:solidFill>
                <a:latin typeface="Roboto" panose="02000000000000000000" pitchFamily="2" charset="0"/>
                <a:ea typeface="Roboto" panose="02000000000000000000" pitchFamily="2" charset="0"/>
              </a:rPr>
              <a:t> </a:t>
            </a:r>
            <a:r>
              <a:rPr lang="en-US" altLang="zh-CN" sz="6000" b="1" dirty="0" err="1">
                <a:solidFill>
                  <a:srgbClr val="002060"/>
                </a:solidFill>
                <a:latin typeface="Roboto" panose="02000000000000000000" pitchFamily="2" charset="0"/>
                <a:ea typeface="Roboto" panose="02000000000000000000" pitchFamily="2" charset="0"/>
              </a:rPr>
              <a:t>cùng</a:t>
            </a:r>
            <a:endParaRPr lang="en-US" altLang="zh-CN" sz="6000" b="1" dirty="0">
              <a:solidFill>
                <a:srgbClr val="002060"/>
              </a:solidFill>
              <a:latin typeface="Roboto" panose="02000000000000000000" pitchFamily="2" charset="0"/>
              <a:ea typeface="Roboto" panose="02000000000000000000" pitchFamily="2" charset="0"/>
            </a:endParaRPr>
          </a:p>
          <a:p>
            <a:pPr lvl="0" algn="ctr">
              <a:defRPr/>
            </a:pPr>
            <a:r>
              <a:rPr lang="en-US" altLang="zh-CN" sz="6000" b="1" dirty="0" err="1">
                <a:solidFill>
                  <a:srgbClr val="002060"/>
                </a:solidFill>
                <a:latin typeface="Roboto" panose="02000000000000000000" pitchFamily="2" charset="0"/>
                <a:ea typeface="Roboto" panose="02000000000000000000" pitchFamily="2" charset="0"/>
              </a:rPr>
              <a:t>khay</a:t>
            </a:r>
            <a:r>
              <a:rPr lang="en-US" altLang="zh-CN" sz="6000" b="1" dirty="0">
                <a:solidFill>
                  <a:srgbClr val="002060"/>
                </a:solidFill>
                <a:latin typeface="Roboto" panose="02000000000000000000" pitchFamily="2" charset="0"/>
                <a:ea typeface="Roboto" panose="02000000000000000000" pitchFamily="2" charset="0"/>
              </a:rPr>
              <a:t> 10 </a:t>
            </a:r>
            <a:r>
              <a:rPr lang="en-US" altLang="zh-CN" sz="6000" b="1" dirty="0" err="1">
                <a:solidFill>
                  <a:srgbClr val="002060"/>
                </a:solidFill>
                <a:latin typeface="Roboto" panose="02000000000000000000" pitchFamily="2" charset="0"/>
                <a:ea typeface="Roboto" panose="02000000000000000000" pitchFamily="2" charset="0"/>
              </a:rPr>
              <a:t>học</a:t>
            </a:r>
            <a:r>
              <a:rPr lang="en-US" altLang="zh-CN" sz="6000" b="1" dirty="0">
                <a:solidFill>
                  <a:srgbClr val="002060"/>
                </a:solidFill>
                <a:latin typeface="Roboto" panose="02000000000000000000" pitchFamily="2" charset="0"/>
                <a:ea typeface="Roboto" panose="02000000000000000000" pitchFamily="2" charset="0"/>
              </a:rPr>
              <a:t> </a:t>
            </a:r>
            <a:r>
              <a:rPr lang="en-US" altLang="zh-CN" sz="6000" b="1" dirty="0" err="1">
                <a:solidFill>
                  <a:srgbClr val="002060"/>
                </a:solidFill>
                <a:latin typeface="Roboto" panose="02000000000000000000" pitchFamily="2" charset="0"/>
                <a:ea typeface="Roboto" panose="02000000000000000000" pitchFamily="2" charset="0"/>
              </a:rPr>
              <a:t>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2" name="Group 21"/>
          <p:cNvGrpSpPr/>
          <p:nvPr/>
        </p:nvGrpSpPr>
        <p:grpSpPr>
          <a:xfrm>
            <a:off x="10140593" y="5087067"/>
            <a:ext cx="1131133" cy="1011423"/>
            <a:chOff x="6678202" y="4890499"/>
            <a:chExt cx="1131133" cy="1011423"/>
          </a:xfrm>
        </p:grpSpPr>
        <p:sp>
          <p:nvSpPr>
            <p:cNvPr id="21" name="Oval 20"/>
            <p:cNvSpPr/>
            <p:nvPr/>
          </p:nvSpPr>
          <p:spPr>
            <a:xfrm>
              <a:off x="6678202" y="4890499"/>
              <a:ext cx="1011423" cy="10114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a:stretch>
            <a:fillRect/>
          </a:stretch>
        </p:blipFill>
        <p:spPr>
          <a:xfrm>
            <a:off x="734739" y="2026443"/>
            <a:ext cx="4313816" cy="3463909"/>
          </a:xfrm>
          <a:prstGeom prst="roundRect">
            <a:avLst>
              <a:gd name="adj" fmla="val 10456"/>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841092" y="2897959"/>
            <a:ext cx="3587803" cy="2365819"/>
          </a:xfrm>
          <a:prstGeom prst="rect">
            <a:avLst/>
          </a:prstGeom>
          <a:effectLst>
            <a:outerShdw blurRad="63500" sx="102000" sy="102000" algn="ctr" rotWithShape="0">
              <a:prstClr val="black">
                <a:alpha val="40000"/>
              </a:prstClr>
            </a:outerShdw>
          </a:effectLst>
        </p:spPr>
      </p:pic>
      <p:sp>
        <p:nvSpPr>
          <p:cNvPr id="8" name="TextBox 7"/>
          <p:cNvSpPr txBox="1"/>
          <p:nvPr/>
        </p:nvSpPr>
        <p:spPr>
          <a:xfrm>
            <a:off x="762058" y="2091375"/>
            <a:ext cx="31234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Quy</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định</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về</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động</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err="1">
                <a:ln>
                  <a:noFill/>
                </a:ln>
                <a:solidFill>
                  <a:srgbClr val="FF0000"/>
                </a:solidFill>
                <a:effectLst/>
                <a:uLnTx/>
                <a:uFillTx/>
                <a:latin typeface="Roboto" panose="02000000000000000000" pitchFamily="2" charset="0"/>
                <a:ea typeface="Roboto" panose="02000000000000000000" pitchFamily="2" charset="0"/>
              </a:rPr>
              <a:t>tác</a:t>
            </a:r>
            <a:r>
              <a:rPr kumimoji="0" lang="en-US" altLang="zh-CN"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262146" y="435237"/>
            <a:ext cx="56833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en-US" altLang="zh-CN" sz="3200" b="1">
                <a:solidFill>
                  <a:srgbClr val="002060"/>
                </a:solidFill>
                <a:latin typeface="Roboto" panose="02000000000000000000" pitchFamily="2" charset="0"/>
                <a:ea typeface="Roboto" panose="02000000000000000000" pitchFamily="2" charset="0"/>
              </a:rPr>
              <a:t>THỤT - THÒ”</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790971" y="3038536"/>
            <a:ext cx="73461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Lưu</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ý</a:t>
            </a:r>
            <a:r>
              <a:rPr kumimoji="0" lang="en-US" altLang="zh-CN"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Người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chơi</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thực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hiện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theo</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lời</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nói</a:t>
            </a:r>
            <a:r>
              <a:rPr lang="en-US" altLang="zh-CN" sz="240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không </a:t>
            </a:r>
            <a:r>
              <a:rPr lang="en-US" altLang="zh-CN" sz="2400" dirty="0" err="1">
                <a:solidFill>
                  <a:srgbClr val="002060"/>
                </a:solidFill>
                <a:latin typeface="Roboto" panose="02000000000000000000" pitchFamily="2" charset="0"/>
                <a:ea typeface="Roboto" panose="02000000000000000000" pitchFamily="2" charset="0"/>
              </a:rPr>
              <a:t>thực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err="1">
                <a:solidFill>
                  <a:srgbClr val="002060"/>
                </a:solidFill>
                <a:latin typeface="Roboto" panose="02000000000000000000" pitchFamily="2" charset="0"/>
                <a:ea typeface="Roboto" panose="02000000000000000000" pitchFamily="2" charset="0"/>
              </a:rPr>
              <a:t>theo</a:t>
            </a:r>
            <a:r>
              <a:rPr lang="en-US" altLang="zh-CN" sz="2400">
                <a:solidFill>
                  <a:srgbClr val="002060"/>
                </a:solidFill>
                <a:latin typeface="Roboto" panose="02000000000000000000" pitchFamily="2" charset="0"/>
                <a:ea typeface="Roboto" panose="02000000000000000000" pitchFamily="2" charset="0"/>
              </a:rPr>
              <a:t> hành động của </a:t>
            </a:r>
            <a:r>
              <a:rPr lang="en-US" altLang="zh-CN" sz="2400" dirty="0" err="1">
                <a:solidFill>
                  <a:srgbClr val="002060"/>
                </a:solidFill>
                <a:latin typeface="Roboto" panose="02000000000000000000" pitchFamily="2" charset="0"/>
                <a:ea typeface="Roboto" panose="02000000000000000000" pitchFamily="2" charset="0"/>
              </a:rPr>
              <a:t>quản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trò</a:t>
            </a:r>
            <a:endParaRPr lang="en-US" altLang="zh-CN" sz="2400" dirty="0">
              <a:solidFill>
                <a:srgbClr val="002060"/>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rPr>
              <a:t>Ví</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dụ</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Quản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trò</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hô</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thụt</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nhưng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err="1">
                <a:ln>
                  <a:noFill/>
                </a:ln>
                <a:solidFill>
                  <a:srgbClr val="002060"/>
                </a:solidFill>
                <a:effectLst/>
                <a:uLnTx/>
                <a:uFillTx/>
                <a:latin typeface="Roboto" panose="02000000000000000000" pitchFamily="2" charset="0"/>
                <a:ea typeface="Roboto" panose="02000000000000000000" pitchFamily="2" charset="0"/>
              </a:rPr>
              <a:t>lại</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làm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động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tác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62058" y="4432781"/>
            <a:ext cx="462138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Luật</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chơi</a:t>
            </a:r>
            <a:r>
              <a:rPr lang="en-US" altLang="zh-CN" sz="2400" b="1" dirty="0">
                <a:solidFill>
                  <a:srgbClr val="FF0000"/>
                </a:solidFill>
                <a:latin typeface="Roboto" panose="02000000000000000000" pitchFamily="2" charset="0"/>
                <a:ea typeface="Roboto" panose="02000000000000000000" pitchFamily="2" charset="0"/>
              </a:rPr>
              <a:t>: </a:t>
            </a:r>
            <a:r>
              <a:rPr lang="en-US" altLang="zh-CN" sz="2400" dirty="0">
                <a:solidFill>
                  <a:srgbClr val="002060"/>
                </a:solidFill>
                <a:latin typeface="Roboto" panose="02000000000000000000" pitchFamily="2" charset="0"/>
                <a:ea typeface="Roboto" panose="02000000000000000000" pitchFamily="2" charset="0"/>
              </a:rPr>
              <a:t>Ai </a:t>
            </a:r>
            <a:r>
              <a:rPr lang="en-US" altLang="zh-CN" sz="2400" dirty="0" err="1">
                <a:solidFill>
                  <a:srgbClr val="002060"/>
                </a:solidFill>
                <a:latin typeface="Roboto" panose="02000000000000000000" pitchFamily="2" charset="0"/>
                <a:ea typeface="Roboto" panose="02000000000000000000" pitchFamily="2" charset="0"/>
              </a:rPr>
              <a:t>thực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không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đúng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theo</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quy</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định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phạm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quy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057051" y="1873046"/>
            <a:ext cx="378404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Thò</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đưa</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tay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lên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cao</a:t>
            </a:r>
            <a:r>
              <a:rPr lang="en-US" altLang="zh-CN" sz="2400" noProof="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Thụt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kéo</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tay</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xuống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thấp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02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859555" y="3466999"/>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85582" y="4143579"/>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khay 10?</a:t>
            </a:r>
          </a:p>
        </p:txBody>
      </p:sp>
      <p:sp>
        <p:nvSpPr>
          <p:cNvPr id="9" name="TextBox 8"/>
          <p:cNvSpPr txBox="1"/>
          <p:nvPr/>
        </p:nvSpPr>
        <p:spPr>
          <a:xfrm>
            <a:off x="6570014" y="4143580"/>
            <a:ext cx="301704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ô</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85582" y="4873741"/>
            <a:ext cx="32302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hàng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5" name="TextBox 4">
            <a:extLst>
              <a:ext uri="{FF2B5EF4-FFF2-40B4-BE49-F238E27FC236}">
                <a16:creationId xmlns:a16="http://schemas.microsoft.com/office/drawing/2014/main" id="{378BF85F-3692-5ABE-F35D-D295466A169B}"/>
              </a:ext>
            </a:extLst>
          </p:cNvPr>
          <p:cNvSpPr txBox="1"/>
          <p:nvPr/>
        </p:nvSpPr>
        <p:spPr>
          <a:xfrm>
            <a:off x="6570014" y="4856204"/>
            <a:ext cx="481720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có kích thước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859555" y="2148919"/>
            <a:ext cx="9877633" cy="1077218"/>
          </a:xfrm>
          <a:prstGeom prst="rect">
            <a:avLst/>
          </a:prstGeom>
          <a:noFill/>
        </p:spPr>
        <p:txBody>
          <a:bodyPr wrap="square" rtlCol="0">
            <a:spAutoFit/>
          </a:bodyPr>
          <a:lstStyle/>
          <a:p>
            <a:pPr lvl="0" algn="ctr">
              <a:defRPr/>
            </a:pPr>
            <a:r>
              <a:rPr lang="vi-VN" altLang="zh-CN" sz="3200" b="1">
                <a:solidFill>
                  <a:srgbClr val="FF0000"/>
                </a:solidFill>
                <a:latin typeface="Roboto" panose="02000000000000000000" pitchFamily="2" charset="0"/>
                <a:ea typeface="Roboto" panose="02000000000000000000" pitchFamily="2" charset="0"/>
              </a:rPr>
              <a:t>THẢO LUẬN VÀ CHIA SẺ Ý TƯỞNG </a:t>
            </a:r>
            <a:endParaRPr lang="en-US" altLang="zh-CN" sz="3200" b="1">
              <a:solidFill>
                <a:srgbClr val="FF0000"/>
              </a:solidFill>
              <a:latin typeface="Roboto" panose="02000000000000000000" pitchFamily="2" charset="0"/>
              <a:ea typeface="Roboto" panose="02000000000000000000" pitchFamily="2" charset="0"/>
            </a:endParaRPr>
          </a:p>
          <a:p>
            <a:pPr lvl="0" algn="ctr">
              <a:defRPr/>
            </a:pPr>
            <a:r>
              <a:rPr lang="vi-VN" altLang="zh-CN" sz="3200" b="1">
                <a:solidFill>
                  <a:srgbClr val="FF0000"/>
                </a:solidFill>
                <a:latin typeface="Roboto" panose="02000000000000000000" pitchFamily="2" charset="0"/>
                <a:ea typeface="Roboto" panose="02000000000000000000" pitchFamily="2" charset="0"/>
              </a:rPr>
              <a:t>VỀ KHAY 10 HỌC TOÁN CỦA NHÓM MÌNH</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057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7" grpId="0"/>
      <p:bldP spid="9" grpId="0"/>
      <p:bldP spid="10" grpId="0"/>
      <p:bldP spid="5"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7315199"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7417186"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0" name="TextBox 9"/>
          <p:cNvSpPr txBox="1"/>
          <p:nvPr/>
        </p:nvSpPr>
        <p:spPr>
          <a:xfrm>
            <a:off x="7749733"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id="{3050298F-436E-3C34-55F8-7C8982CABA69}"/>
              </a:ext>
            </a:extLst>
          </p:cNvPr>
          <p:cNvSpPr txBox="1"/>
          <p:nvPr/>
        </p:nvSpPr>
        <p:spPr>
          <a:xfrm>
            <a:off x="7660830"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1119326">
            <a:off x="584296" y="1729665"/>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3941011" y="2389554"/>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6200000">
            <a:off x="1547528" y="3786865"/>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880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95210" y="2744381"/>
            <a:ext cx="5535570" cy="3485714"/>
          </a:xfrm>
          <a:prstGeom prst="rect">
            <a:avLst/>
          </a:prstGeom>
        </p:spPr>
      </p:pic>
      <p:pic>
        <p:nvPicPr>
          <p:cNvPr id="6" name="Picture 5"/>
          <p:cNvPicPr>
            <a:picLocks noChangeAspect="1"/>
          </p:cNvPicPr>
          <p:nvPr/>
        </p:nvPicPr>
        <p:blipFill>
          <a:blip r:embed="rId5"/>
          <a:stretch>
            <a:fillRect/>
          </a:stretch>
        </p:blipFill>
        <p:spPr>
          <a:xfrm>
            <a:off x="5730779" y="2744381"/>
            <a:ext cx="6235807" cy="3485714"/>
          </a:xfrm>
          <a:prstGeom prst="rect">
            <a:avLst/>
          </a:prstGeom>
        </p:spPr>
      </p:pic>
      <p:pic>
        <p:nvPicPr>
          <p:cNvPr id="4" name="Picture 3"/>
          <p:cNvPicPr>
            <a:picLocks noChangeAspect="1"/>
          </p:cNvPicPr>
          <p:nvPr/>
        </p:nvPicPr>
        <p:blipFill>
          <a:blip r:embed="rId6"/>
          <a:stretch>
            <a:fillRect/>
          </a:stretch>
        </p:blipFill>
        <p:spPr>
          <a:xfrm>
            <a:off x="2172219" y="1382476"/>
            <a:ext cx="7457143" cy="13619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585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583167" y="2469099"/>
            <a:ext cx="57856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1626698" y="3393813"/>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8108161" y="3536314"/>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7624292" y="4554300"/>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5728832" y="3427403"/>
            <a:ext cx="1386157" cy="142841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7"/>
          <a:stretch>
            <a:fillRect/>
          </a:stretch>
        </p:blipFill>
        <p:spPr>
          <a:xfrm>
            <a:off x="3779322" y="3427403"/>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98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571076" y="1736205"/>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khay 10 học Toán theo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20289195">
            <a:off x="815905" y="2765868"/>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4543096" y="3491638"/>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5142174">
            <a:off x="8817713" y="3448072"/>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TextBox 10"/>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Tree>
    <p:extLst>
      <p:ext uri="{BB962C8B-B14F-4D97-AF65-F5344CB8AC3E}">
        <p14:creationId xmlns:p14="http://schemas.microsoft.com/office/powerpoint/2010/main" val="2040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131298" y="3824950"/>
            <a:ext cx="36001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Gấp</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đôi tờ giấy A4 theo chiều ngang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5" name="Rectangle 4"/>
          <p:cNvSpPr/>
          <p:nvPr/>
        </p:nvSpPr>
        <p:spPr>
          <a:xfrm>
            <a:off x="5970494" y="3704368"/>
            <a:ext cx="5034579" cy="171849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70494" y="1963532"/>
            <a:ext cx="5034579" cy="1740836"/>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7EDC76-93E4-69B2-B3EB-FFBB9F9285CB}"/>
              </a:ext>
            </a:extLst>
          </p:cNvPr>
          <p:cNvSpPr txBox="1"/>
          <p:nvPr/>
        </p:nvSpPr>
        <p:spPr>
          <a:xfrm>
            <a:off x="956929" y="5053528"/>
            <a:ext cx="44411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mép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932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3" nodeType="clickEffect">
                                  <p:stCondLst>
                                    <p:cond delay="0"/>
                                  </p:stCondLst>
                                  <p:childTnLst>
                                    <p:animMotion origin="layout" path="M 0 0 L 0 0.25 E" pathEditMode="relative" ptsTypes="">
                                      <p:cBhvr>
                                        <p:cTn id="26" dur="2000" fill="hold"/>
                                        <p:tgtEl>
                                          <p:spTgt spid="12"/>
                                        </p:tgtEl>
                                        <p:attrNameLst>
                                          <p:attrName>ppt_x</p:attrName>
                                          <p:attrName>ppt_y</p:attrName>
                                        </p:attrNameLst>
                                      </p:cBhvr>
                                    </p:animMotion>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2" grpId="2" animBg="1"/>
      <p:bldP spid="12" grpId="3"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98562" y="3656353"/>
            <a:ext cx="3914038"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tờ giấy A4 ra và gấp 4 lần theo chiều dọc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rot="16200000">
            <a:off x="6440915" y="1584077"/>
            <a:ext cx="4055634" cy="4055634"/>
          </a:xfrm>
          <a:prstGeom prst="ellipse">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F47EDC76-93E4-69B2-B3EB-FFBB9F9285CB}"/>
              </a:ext>
            </a:extLst>
          </p:cNvPr>
          <p:cNvSpPr txBox="1"/>
          <p:nvPr/>
        </p:nvSpPr>
        <p:spPr>
          <a:xfrm>
            <a:off x="956929" y="5053528"/>
            <a:ext cx="494901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mép giấy bằng nhau, kích thước mỗi đoạn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5260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755348" y="245991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8874557" y="275055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350722" y="4194235"/>
            <a:ext cx="391403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tờ giấy A4 ra, dùng bút màu và thước kẻ tô lại các đường nếp gấp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3" name="Picture 2"/>
          <p:cNvPicPr>
            <a:picLocks noChangeAspect="1"/>
          </p:cNvPicPr>
          <p:nvPr/>
        </p:nvPicPr>
        <p:blipFill rotWithShape="1">
          <a:blip r:embed="rId4"/>
          <a:srcRect l="13718" t="7689" r="13443" b="6764"/>
          <a:stretch/>
        </p:blipFill>
        <p:spPr>
          <a:xfrm>
            <a:off x="4531832" y="2229512"/>
            <a:ext cx="2420470" cy="346072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5"/>
          <a:srcRect l="8271" t="6391" r="7427" b="4746"/>
          <a:stretch/>
        </p:blipFill>
        <p:spPr>
          <a:xfrm>
            <a:off x="643582" y="2357828"/>
            <a:ext cx="2445038" cy="3436451"/>
          </a:xfrm>
          <a:prstGeom prst="rect">
            <a:avLst/>
          </a:prstGeom>
          <a:ln>
            <a:noFill/>
          </a:ln>
          <a:effectLst>
            <a:outerShdw blurRad="190500" algn="tl" rotWithShape="0">
              <a:srgbClr val="000000">
                <a:alpha val="70000"/>
              </a:srgbClr>
            </a:outerShdw>
          </a:effectLst>
        </p:spPr>
      </p:pic>
      <p:sp>
        <p:nvSpPr>
          <p:cNvPr id="5" name="Left Arrow 4"/>
          <p:cNvSpPr/>
          <p:nvPr/>
        </p:nvSpPr>
        <p:spPr>
          <a:xfrm>
            <a:off x="3455581" y="3496235"/>
            <a:ext cx="761417" cy="84985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6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551404"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KIỂM TRA VÀ ĐIỀU CHỈNH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653391"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0" name="TextBox 9"/>
          <p:cNvSpPr txBox="1"/>
          <p:nvPr/>
        </p:nvSpPr>
        <p:spPr>
          <a:xfrm>
            <a:off x="6985938"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8271" t="6391" r="7427" b="4746"/>
          <a:stretch/>
        </p:blipFill>
        <p:spPr>
          <a:xfrm>
            <a:off x="2137727" y="2001501"/>
            <a:ext cx="2445038" cy="343645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909269" y="5634187"/>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a:solidFill>
                  <a:srgbClr val="002060"/>
                </a:solidFill>
                <a:latin typeface="Roboto" panose="02000000000000000000" pitchFamily="2" charset="0"/>
                <a:ea typeface="Roboto" panose="02000000000000000000" pitchFamily="2" charset="0"/>
              </a:rPr>
              <a:t>khay</a:t>
            </a:r>
            <a:r>
              <a:rPr lang="vi-VN" altLang="zh-CN" sz="2400">
                <a:solidFill>
                  <a:srgbClr val="002060"/>
                </a:solidFill>
                <a:latin typeface="Roboto" panose="02000000000000000000" pitchFamily="2" charset="0"/>
                <a:ea typeface="Roboto" panose="02000000000000000000" pitchFamily="2" charset="0"/>
              </a:rPr>
              <a:t> 10</a:t>
            </a:r>
          </a:p>
        </p:txBody>
      </p:sp>
    </p:spTree>
    <p:extLst>
      <p:ext uri="{BB962C8B-B14F-4D97-AF65-F5344CB8AC3E}">
        <p14:creationId xmlns:p14="http://schemas.microsoft.com/office/powerpoint/2010/main" val="424432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3" name="Bài hát thiếu nhi cho bé - Bé tập đế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88974" y="1908314"/>
            <a:ext cx="6016487" cy="3246782"/>
          </a:xfrm>
          <a:prstGeom prst="rect">
            <a:avLst/>
          </a:prstGeom>
        </p:spPr>
      </p:pic>
      <p:sp>
        <p:nvSpPr>
          <p:cNvPr id="14" name="TextBox 13"/>
          <p:cNvSpPr txBox="1"/>
          <p:nvPr/>
        </p:nvSpPr>
        <p:spPr>
          <a:xfrm>
            <a:off x="2842591" y="52164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048657" y="101347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a:solidFill>
                  <a:srgbClr val="002060"/>
                </a:solidFill>
                <a:latin typeface="Roboto" panose="02000000000000000000" pitchFamily="2" charset="0"/>
                <a:ea typeface="Roboto" panose="02000000000000000000" pitchFamily="2" charset="0"/>
              </a:rPr>
              <a:t>khay</a:t>
            </a:r>
            <a:r>
              <a:rPr lang="vi-VN" altLang="zh-CN" sz="2400">
                <a:solidFill>
                  <a:srgbClr val="002060"/>
                </a:solidFill>
                <a:latin typeface="Roboto" panose="02000000000000000000" pitchFamily="2" charset="0"/>
                <a:ea typeface="Roboto" panose="02000000000000000000" pitchFamily="2" charset="0"/>
              </a:rPr>
              <a:t> 10</a:t>
            </a:r>
          </a:p>
        </p:txBody>
      </p:sp>
      <p:pic>
        <p:nvPicPr>
          <p:cNvPr id="2" name="Picture 1"/>
          <p:cNvPicPr>
            <a:picLocks noChangeAspect="1"/>
          </p:cNvPicPr>
          <p:nvPr/>
        </p:nvPicPr>
        <p:blipFill>
          <a:blip r:embed="rId4"/>
          <a:stretch>
            <a:fillRect/>
          </a:stretch>
        </p:blipFill>
        <p:spPr>
          <a:xfrm>
            <a:off x="4587415" y="4391132"/>
            <a:ext cx="3076190" cy="18190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8344643" y="3987235"/>
            <a:ext cx="2754023" cy="208872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9011313" y="1219777"/>
            <a:ext cx="1790700" cy="233362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1198467" y="4256293"/>
            <a:ext cx="1819275" cy="208872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stretch>
            <a:fillRect/>
          </a:stretch>
        </p:blipFill>
        <p:spPr>
          <a:xfrm>
            <a:off x="4539852" y="1219777"/>
            <a:ext cx="3446483" cy="276745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stretch>
            <a:fillRect/>
          </a:stretch>
        </p:blipFill>
        <p:spPr>
          <a:xfrm>
            <a:off x="517430" y="1575190"/>
            <a:ext cx="3181350" cy="24193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477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600461" y="1024230"/>
            <a:ext cx="779096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Em nêu một số bất kì và đố bạn xếp đúng số lượng hình tương ứng với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vừa nêu vào khay 10 học Toán</a:t>
            </a:r>
          </a:p>
        </p:txBody>
      </p:sp>
      <p:pic>
        <p:nvPicPr>
          <p:cNvPr id="4" name="Picture 3"/>
          <p:cNvPicPr>
            <a:picLocks noChangeAspect="1"/>
          </p:cNvPicPr>
          <p:nvPr/>
        </p:nvPicPr>
        <p:blipFill>
          <a:blip r:embed="rId4"/>
          <a:stretch>
            <a:fillRect/>
          </a:stretch>
        </p:blipFill>
        <p:spPr>
          <a:xfrm>
            <a:off x="2780822" y="1855227"/>
            <a:ext cx="6312554" cy="4516136"/>
          </a:xfrm>
          <a:prstGeom prst="rect">
            <a:avLst/>
          </a:prstGeom>
        </p:spPr>
      </p:pic>
    </p:spTree>
    <p:extLst>
      <p:ext uri="{BB962C8B-B14F-4D97-AF65-F5344CB8AC3E}">
        <p14:creationId xmlns:p14="http://schemas.microsoft.com/office/powerpoint/2010/main" val="32923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20" y="1555086"/>
            <a:ext cx="306593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 </a:t>
            </a: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Ai xếp nhanh nhất được 2 điểm</a:t>
            </a: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8" name="Picture 7"/>
          <p:cNvPicPr>
            <a:picLocks noChangeAspect="1"/>
          </p:cNvPicPr>
          <p:nvPr/>
        </p:nvPicPr>
        <p:blipFill>
          <a:blip r:embed="rId4"/>
          <a:stretch>
            <a:fillRect/>
          </a:stretch>
        </p:blipFill>
        <p:spPr>
          <a:xfrm>
            <a:off x="3995983" y="2155250"/>
            <a:ext cx="3446483" cy="27674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97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 </a:t>
            </a: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Ai xếp nhanh nhất được 2 điểm</a:t>
            </a: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5845" b="96998" l="3400" r="98609">
                        <a14:foregroundMark x1="21175" y1="32227" x2="27666" y2="35861"/>
                        <a14:foregroundMark x1="17774" y1="32227" x2="20247" y2="51343"/>
                        <a14:foregroundMark x1="16692" y1="31596" x2="23338" y2="31596"/>
                        <a14:foregroundMark x1="20556" y1="53870" x2="20866" y2="57978"/>
                        <a14:foregroundMark x1="9583" y1="81833" x2="10819" y2="82148"/>
                        <a14:foregroundMark x1="19938" y1="80885" x2="15147" y2="87678"/>
                        <a14:foregroundMark x1="18083" y1="79621" x2="21484" y2="87204"/>
                        <a14:foregroundMark x1="8964" y1="80569" x2="10819" y2="83412"/>
                        <a14:foregroundMark x1="7419" y1="89258" x2="6801" y2="92733"/>
                        <a14:foregroundMark x1="16692" y1="91785" x2="16383" y2="93997"/>
                        <a14:foregroundMark x1="25193" y1="88626" x2="26739" y2="90205"/>
                        <a14:foregroundMark x1="29830" y1="81201" x2="31376" y2="83412"/>
                        <a14:foregroundMark x1="35703" y1="85940" x2="36940" y2="90205"/>
                        <a14:foregroundMark x1="30139" y1="90837" x2="30139" y2="94313"/>
                        <a14:foregroundMark x1="23029" y1="93365" x2="24266" y2="96840"/>
                        <a14:foregroundMark x1="36012" y1="38705" x2="29521" y2="43760"/>
                        <a14:foregroundMark x1="57496" y1="36493" x2="20247" y2="41548"/>
                        <a14:foregroundMark x1="23648" y1="52607" x2="40340" y2="52923"/>
                        <a14:foregroundMark x1="65533" y1="9953" x2="96754" y2="20221"/>
                      </a14:backgroundRemoval>
                    </a14:imgEffect>
                  </a14:imgLayer>
                </a14:imgProps>
              </a:ext>
            </a:extLst>
          </a:blip>
          <a:stretch>
            <a:fillRect/>
          </a:stretch>
        </p:blipFill>
        <p:spPr>
          <a:xfrm>
            <a:off x="3968458" y="1641087"/>
            <a:ext cx="3501534" cy="3425766"/>
          </a:xfrm>
          <a:prstGeom prst="rect">
            <a:avLst/>
          </a:prstGeom>
        </p:spPr>
      </p:pic>
    </p:spTree>
    <p:extLst>
      <p:ext uri="{BB962C8B-B14F-4D97-AF65-F5344CB8AC3E}">
        <p14:creationId xmlns:p14="http://schemas.microsoft.com/office/powerpoint/2010/main" val="18986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254539" y="1555086"/>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 </a:t>
            </a:r>
          </a:p>
        </p:txBody>
      </p:sp>
      <p:sp>
        <p:nvSpPr>
          <p:cNvPr id="6" name="TextBox 5"/>
          <p:cNvSpPr txBox="1"/>
          <p:nvPr/>
        </p:nvSpPr>
        <p:spPr>
          <a:xfrm>
            <a:off x="715702" y="5040620"/>
            <a:ext cx="5003523"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Bạn nêu lên cấu tạo của số đó gồm 2 số nào tương ứng với số lượng hình đã xếp trên khay</a:t>
            </a:r>
            <a:endParaRPr lang="vi-VN" altLang="zh-CN" sz="2400">
              <a:solidFill>
                <a:srgbClr val="002060"/>
              </a:solidFill>
              <a:latin typeface="Roboto" panose="02000000000000000000" pitchFamily="2" charset="0"/>
              <a:ea typeface="Roboto" panose="02000000000000000000" pitchFamily="2" charset="0"/>
            </a:endParaRP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3" name="Picture 2"/>
          <p:cNvPicPr>
            <a:picLocks noChangeAspect="1"/>
          </p:cNvPicPr>
          <p:nvPr/>
        </p:nvPicPr>
        <p:blipFill>
          <a:blip r:embed="rId4"/>
          <a:stretch>
            <a:fillRect/>
          </a:stretch>
        </p:blipFill>
        <p:spPr>
          <a:xfrm>
            <a:off x="3417014" y="1897960"/>
            <a:ext cx="4267762" cy="2845175"/>
          </a:xfrm>
          <a:prstGeom prst="rect">
            <a:avLst/>
          </a:prstGeom>
        </p:spPr>
      </p:pic>
    </p:spTree>
    <p:extLst>
      <p:ext uri="{BB962C8B-B14F-4D97-AF65-F5344CB8AC3E}">
        <p14:creationId xmlns:p14="http://schemas.microsoft.com/office/powerpoint/2010/main" val="2528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5"/>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6"/>
          <a:srcRect l="9571" t="6413" r="10420" b="6660"/>
          <a:stretch/>
        </p:blipFill>
        <p:spPr>
          <a:xfrm>
            <a:off x="7528178" y="4656132"/>
            <a:ext cx="848933" cy="848933"/>
          </a:xfrm>
          <a:prstGeom prst="ellipse">
            <a:avLst/>
          </a:prstGeom>
        </p:spPr>
      </p:pic>
      <p:pic>
        <p:nvPicPr>
          <p:cNvPr id="13" name="Picture 12"/>
          <p:cNvPicPr>
            <a:picLocks noChangeAspect="1"/>
          </p:cNvPicPr>
          <p:nvPr/>
        </p:nvPicPr>
        <p:blipFill rotWithShape="1">
          <a:blip r:embed="rId7"/>
          <a:srcRect l="5642" t="6399" r="6278" b="6897"/>
          <a:stretch/>
        </p:blipFill>
        <p:spPr>
          <a:xfrm>
            <a:off x="8901033" y="4674977"/>
            <a:ext cx="878797" cy="878797"/>
          </a:xfrm>
          <a:prstGeom prst="ellipse">
            <a:avLst/>
          </a:prstGeom>
        </p:spPr>
      </p:pic>
      <p:sp>
        <p:nvSpPr>
          <p:cNvPr id="5" name="TextBox 4">
            <a:extLst>
              <a:ext uri="{FF2B5EF4-FFF2-40B4-BE49-F238E27FC236}">
                <a16:creationId xmlns:a16="http://schemas.microsoft.com/office/drawing/2014/main" id="{EFDE824D-7BC5-90F3-C07C-456ED61796A8}"/>
              </a:ext>
            </a:extLst>
          </p:cNvPr>
          <p:cNvSpPr txBox="1"/>
          <p:nvPr/>
        </p:nvSpPr>
        <p:spPr>
          <a:xfrm>
            <a:off x="2812613" y="3727627"/>
            <a:ext cx="1423379" cy="276999"/>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10 ô</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Sản phẩm chắc chắn, đẹp mắt,</a:t>
            </a:r>
          </a:p>
          <a:p>
            <a:pPr lvl="0" algn="just">
              <a:defRPr/>
            </a:pP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122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17584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14" name="TextBox 13"/>
          <p:cNvSpPr txBox="1"/>
          <p:nvPr/>
        </p:nvSpPr>
        <p:spPr>
          <a:xfrm>
            <a:off x="2842591" y="52164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8223874" y="4673280"/>
            <a:ext cx="1887462" cy="461665"/>
          </a:xfrm>
          <a:prstGeom prst="rect">
            <a:avLst/>
          </a:prstGeom>
          <a:noFill/>
        </p:spPr>
        <p:txBody>
          <a:bodyPr wrap="square" rtlCol="0">
            <a:spAutoFit/>
          </a:bodyPr>
          <a:lstStyle/>
          <a:p>
            <a:pPr lvl="0" algn="just">
              <a:defRPr/>
            </a:pPr>
            <a:r>
              <a:rPr lang="en-US" altLang="zh-CN" sz="2400" b="1">
                <a:solidFill>
                  <a:srgbClr val="FF0000"/>
                </a:solidFill>
                <a:latin typeface="Roboto" panose="02000000000000000000" pitchFamily="2" charset="0"/>
                <a:ea typeface="Roboto" panose="02000000000000000000" pitchFamily="2" charset="0"/>
              </a:rPr>
              <a:t>Con bướm</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Trong bài hát vừa rồi, 4 là số lượng của con vật nào?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807" y="2311604"/>
            <a:ext cx="2678724" cy="2142021"/>
          </a:xfrm>
          <a:prstGeom prst="rect">
            <a:avLst/>
          </a:prstGeom>
        </p:spPr>
      </p:pic>
    </p:spTree>
    <p:extLst>
      <p:ext uri="{BB962C8B-B14F-4D97-AF65-F5344CB8AC3E}">
        <p14:creationId xmlns:p14="http://schemas.microsoft.com/office/powerpoint/2010/main" val="4726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741510" y="1793425"/>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89534" y="481687"/>
            <a:ext cx="670378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“AI NHANH – AI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785801" y="2362094"/>
            <a:ext cx="3370063" cy="1569660"/>
          </a:xfrm>
          <a:prstGeom prst="rect">
            <a:avLst/>
          </a:prstGeom>
          <a:noFill/>
        </p:spPr>
        <p:txBody>
          <a:bodyPr wrap="square" rtlCol="0">
            <a:spAutoFit/>
          </a:bodyPr>
          <a:lstStyle/>
          <a:p>
            <a:pPr lvl="0" algn="just">
              <a:defRPr/>
            </a:pPr>
            <a:r>
              <a:rPr lang="vi-VN" altLang="zh-CN" sz="2400" dirty="0">
                <a:solidFill>
                  <a:srgbClr val="002060"/>
                </a:solidFill>
                <a:latin typeface="Roboto" panose="02000000000000000000" pitchFamily="2" charset="0"/>
                <a:ea typeface="Roboto" panose="02000000000000000000" pitchFamily="2" charset="0"/>
              </a:rPr>
              <a:t>Quản trò yêu cầu người chơi lấy số lượng đồ dùng bất kì trong bộ</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đồ dùng học tập</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6821901" y="4272487"/>
            <a:ext cx="337006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Người chơi lấy số lượng theo đúng yêu cầu và xếp vào khay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1087459" y="2652821"/>
            <a:ext cx="4209722" cy="2830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5" name="TextBox 4"/>
          <p:cNvSpPr txBox="1"/>
          <p:nvPr/>
        </p:nvSpPr>
        <p:spPr>
          <a:xfrm>
            <a:off x="7961807" y="4673280"/>
            <a:ext cx="2149529" cy="830997"/>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hình tròn, bảng có 10 ô</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đã sử dụng những gì để xếp hình?</a:t>
            </a:r>
          </a:p>
        </p:txBody>
      </p:sp>
      <p:pic>
        <p:nvPicPr>
          <p:cNvPr id="3" name="Picture 2"/>
          <p:cNvPicPr>
            <a:picLocks noChangeAspect="1"/>
          </p:cNvPicPr>
          <p:nvPr/>
        </p:nvPicPr>
        <p:blipFill>
          <a:blip r:embed="rId5"/>
          <a:stretch>
            <a:fillRect/>
          </a:stretch>
        </p:blipFill>
        <p:spPr>
          <a:xfrm>
            <a:off x="6941865" y="2055730"/>
            <a:ext cx="3787208" cy="2279964"/>
          </a:xfrm>
          <a:prstGeom prst="rect">
            <a:avLst/>
          </a:prstGeom>
        </p:spPr>
      </p:pic>
      <p:sp>
        <p:nvSpPr>
          <p:cNvPr id="9" name="TextBox 8"/>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0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657" y="3247205"/>
            <a:ext cx="2008488" cy="2852149"/>
          </a:xfrm>
          <a:prstGeom prst="rect">
            <a:avLst/>
          </a:prstGeom>
        </p:spPr>
      </p:pic>
      <p:sp>
        <p:nvSpPr>
          <p:cNvPr id="6" name="Rounded Rectangular Callout 5"/>
          <p:cNvSpPr/>
          <p:nvPr/>
        </p:nvSpPr>
        <p:spPr>
          <a:xfrm>
            <a:off x="5738468" y="4640995"/>
            <a:ext cx="3340905" cy="1521498"/>
          </a:xfrm>
          <a:prstGeom prst="wedgeRoundRectCallout">
            <a:avLst>
              <a:gd name="adj1" fmla="val 71732"/>
              <a:gd name="adj2" fmla="val -82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52356" y="4442446"/>
            <a:ext cx="301264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Đây chính là khay 10!</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stretch>
            <a:fillRect/>
          </a:stretch>
        </p:blipFill>
        <p:spPr>
          <a:xfrm>
            <a:off x="2789534" y="1495021"/>
            <a:ext cx="4446677" cy="2717414"/>
          </a:xfrm>
          <a:prstGeom prst="rect">
            <a:avLst/>
          </a:prstGeom>
        </p:spPr>
      </p:pic>
      <p:sp>
        <p:nvSpPr>
          <p:cNvPr id="11" name="Arc 10"/>
          <p:cNvSpPr/>
          <p:nvPr/>
        </p:nvSpPr>
        <p:spPr>
          <a:xfrm rot="17178765">
            <a:off x="1289587" y="3845428"/>
            <a:ext cx="1869966" cy="1399516"/>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775106" y="4844730"/>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mình cùng làm khay 10 học Toán giống các bạn nhé!</a:t>
            </a:r>
            <a:endParaRPr lang="vi-VN" altLang="zh-CN" sz="24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137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665701" y="4219920"/>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75980" y="341526"/>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95747" y="2057414"/>
            <a:ext cx="4756368" cy="1916416"/>
          </a:xfrm>
          <a:prstGeom prst="rect">
            <a:avLst/>
          </a:prstGeom>
        </p:spPr>
      </p:pic>
      <p:pic>
        <p:nvPicPr>
          <p:cNvPr id="5" name="Picture 4"/>
          <p:cNvPicPr>
            <a:picLocks noChangeAspect="1"/>
          </p:cNvPicPr>
          <p:nvPr/>
        </p:nvPicPr>
        <p:blipFill>
          <a:blip r:embed="rId5"/>
          <a:stretch>
            <a:fillRect/>
          </a:stretch>
        </p:blipFill>
        <p:spPr>
          <a:xfrm>
            <a:off x="4010380" y="4800924"/>
            <a:ext cx="4709839" cy="1974883"/>
          </a:xfrm>
          <a:prstGeom prst="rect">
            <a:avLst/>
          </a:prstGeom>
        </p:spPr>
      </p:pic>
      <p:pic>
        <p:nvPicPr>
          <p:cNvPr id="6" name="Picture 5"/>
          <p:cNvPicPr>
            <a:picLocks noChangeAspect="1"/>
          </p:cNvPicPr>
          <p:nvPr/>
        </p:nvPicPr>
        <p:blipFill>
          <a:blip r:embed="rId6"/>
          <a:stretch>
            <a:fillRect/>
          </a:stretch>
        </p:blipFill>
        <p:spPr>
          <a:xfrm>
            <a:off x="7397393" y="2057414"/>
            <a:ext cx="4699011" cy="1951064"/>
          </a:xfrm>
          <a:prstGeom prst="rect">
            <a:avLst/>
          </a:prstGeom>
        </p:spPr>
      </p:pic>
      <p:sp>
        <p:nvSpPr>
          <p:cNvPr id="17" name="TextBox 16"/>
          <p:cNvSpPr txBox="1"/>
          <p:nvPr/>
        </p:nvSpPr>
        <p:spPr>
          <a:xfrm>
            <a:off x="2328675"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dirty="0">
                <a:solidFill>
                  <a:srgbClr val="002060"/>
                </a:solidFill>
                <a:latin typeface="Roboto" panose="02000000000000000000" pitchFamily="2" charset="0"/>
                <a:ea typeface="Roboto" panose="02000000000000000000" pitchFamily="2" charset="0"/>
              </a:rPr>
              <a:t>Con </a:t>
            </a:r>
            <a:r>
              <a:rPr lang="en-US" altLang="zh-CN" sz="2400" noProof="0" dirty="0" err="1">
                <a:solidFill>
                  <a:srgbClr val="002060"/>
                </a:solidFill>
                <a:latin typeface="Roboto" panose="02000000000000000000" pitchFamily="2" charset="0"/>
                <a:ea typeface="Roboto" panose="02000000000000000000" pitchFamily="2" charset="0"/>
              </a:rPr>
              <a:t>hãy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đếm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xem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có</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bao</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nhiêu</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hình</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trong</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các</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khay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sau</a:t>
            </a:r>
            <a:r>
              <a:rPr lang="en-US" altLang="zh-CN" sz="2400" noProof="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575980"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6067348"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6195775" y="4008478"/>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306109" y="4219920"/>
            <a:ext cx="410966" cy="584775"/>
          </a:xfrm>
          <a:prstGeom prst="rect">
            <a:avLst/>
          </a:prstGeom>
          <a:noFill/>
        </p:spPr>
        <p:txBody>
          <a:bodyPr wrap="square" rtlCol="0">
            <a:spAutoFit/>
          </a:bodyPr>
          <a:lstStyle/>
          <a:p>
            <a:pPr lvl="0" algn="just">
              <a:defRPr/>
            </a:pPr>
            <a:r>
              <a:rPr lang="en-US" altLang="zh-CN" sz="3200" b="1" dirty="0">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02435" y="326633"/>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06496"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Con hãy đếm xem có bao nhiêu hình trong các khay sau: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216388"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90296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57187" y="4012684"/>
            <a:ext cx="765425"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8</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4"/>
          <a:stretch>
            <a:fillRect/>
          </a:stretch>
        </p:blipFill>
        <p:spPr>
          <a:xfrm>
            <a:off x="520341" y="2423290"/>
            <a:ext cx="3772309" cy="1543612"/>
          </a:xfrm>
          <a:prstGeom prst="rect">
            <a:avLst/>
          </a:prstGeom>
        </p:spPr>
      </p:pic>
      <p:pic>
        <p:nvPicPr>
          <p:cNvPr id="20" name="Picture 19"/>
          <p:cNvPicPr>
            <a:picLocks noChangeAspect="1"/>
          </p:cNvPicPr>
          <p:nvPr/>
        </p:nvPicPr>
        <p:blipFill>
          <a:blip r:embed="rId5"/>
          <a:stretch>
            <a:fillRect/>
          </a:stretch>
        </p:blipFill>
        <p:spPr>
          <a:xfrm>
            <a:off x="7750494" y="2434532"/>
            <a:ext cx="3747600" cy="1529984"/>
          </a:xfrm>
          <a:prstGeom prst="rect">
            <a:avLst/>
          </a:prstGeom>
        </p:spPr>
      </p:pic>
      <p:pic>
        <p:nvPicPr>
          <p:cNvPr id="21" name="Picture 20"/>
          <p:cNvPicPr>
            <a:picLocks noChangeAspect="1"/>
          </p:cNvPicPr>
          <p:nvPr/>
        </p:nvPicPr>
        <p:blipFill>
          <a:blip r:embed="rId6"/>
          <a:stretch>
            <a:fillRect/>
          </a:stretch>
        </p:blipFill>
        <p:spPr>
          <a:xfrm>
            <a:off x="3776495" y="4807434"/>
            <a:ext cx="4848837" cy="1968450"/>
          </a:xfrm>
          <a:prstGeom prst="rect">
            <a:avLst/>
          </a:prstGeom>
        </p:spPr>
      </p:pic>
    </p:spTree>
    <p:extLst>
      <p:ext uri="{BB962C8B-B14F-4D97-AF65-F5344CB8AC3E}">
        <p14:creationId xmlns:p14="http://schemas.microsoft.com/office/powerpoint/2010/main" val="7119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2073</Words>
  <Application>Microsoft Office PowerPoint</Application>
  <PresentationFormat>Widescreen</PresentationFormat>
  <Paragraphs>225</Paragraphs>
  <Slides>36</Slides>
  <Notes>33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Noto Serif Bold</vt:lpstr>
      <vt:lpstr>Times New Roman</vt:lpstr>
      <vt:lpstr>Calibri Light</vt:lpstr>
      <vt:lpstr>Roboto Black</vt:lpstr>
      <vt:lpstr>Calibri</vt:lpstr>
      <vt:lpstr>Arial</vt:lpstr>
      <vt:lpstr>Roboto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107</cp:revision>
  <dcterms:created xsi:type="dcterms:W3CDTF">2023-04-01T23:44:56Z</dcterms:created>
  <dcterms:modified xsi:type="dcterms:W3CDTF">2025-02-07T04:46:17Z</dcterms:modified>
</cp:coreProperties>
</file>