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30" r:id="rId2"/>
    <p:sldId id="434" r:id="rId3"/>
    <p:sldId id="443" r:id="rId4"/>
    <p:sldId id="444" r:id="rId5"/>
    <p:sldId id="445" r:id="rId6"/>
    <p:sldId id="446" r:id="rId7"/>
    <p:sldId id="448" r:id="rId8"/>
    <p:sldId id="431"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3333FF"/>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1" d="100"/>
          <a:sy n="51" d="100"/>
        </p:scale>
        <p:origin x="532"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dirty="0" smtClean="0">
                <a:solidFill>
                  <a:srgbClr val="FF0066"/>
                </a:solidFill>
                <a:latin typeface="Times New Roman" pitchFamily="18" charset="0"/>
              </a:rPr>
              <a:t>HỌC NGUYỄN KHUYẾN</a:t>
            </a:r>
            <a:endParaRPr lang="en-US" altLang="en-US" sz="3500" b="1" dirty="0">
              <a:solidFill>
                <a:srgbClr val="FF0066"/>
              </a:solidFill>
              <a:latin typeface="Times New Roman" pitchFamily="18" charset="0"/>
            </a:endParaRPr>
          </a:p>
        </p:txBody>
      </p:sp>
      <p:sp>
        <p:nvSpPr>
          <p:cNvPr id="30" name="Text Box 14"/>
          <p:cNvSpPr txBox="1">
            <a:spLocks noChangeArrowheads="1"/>
          </p:cNvSpPr>
          <p:nvPr/>
        </p:nvSpPr>
        <p:spPr bwMode="auto">
          <a:xfrm>
            <a:off x="1280319" y="4343401"/>
            <a:ext cx="137160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16: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HĐGDTCĐ: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NHÀ SẠCH THÌ MÁT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610084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99319" y="1532692"/>
            <a:ext cx="11658600" cy="677108"/>
            <a:chOff x="1455301" y="2599871"/>
            <a:chExt cx="10047316" cy="677108"/>
          </a:xfrm>
        </p:grpSpPr>
        <p:sp>
          <p:nvSpPr>
            <p:cNvPr id="10" name="Rectangle 9"/>
            <p:cNvSpPr/>
            <p:nvPr/>
          </p:nvSpPr>
          <p:spPr>
            <a:xfrm>
              <a:off x="1455301" y="2599871"/>
              <a:ext cx="10047316"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nl-NL" sz="3600" b="1" dirty="0">
                  <a:solidFill>
                    <a:srgbClr val="FF0066"/>
                  </a:solidFill>
                  <a:latin typeface="Times New Roman" panose="02020603050405020304" pitchFamily="18" charset="0"/>
                  <a:cs typeface="Times New Roman" panose="02020603050405020304" pitchFamily="18" charset="0"/>
                </a:rPr>
                <a:t>Chia sẻ về một số dụng cụ dọn vệ sinh và cách sử </a:t>
              </a:r>
              <a:r>
                <a:rPr lang="nl-NL" sz="3600" b="1" dirty="0" smtClean="0">
                  <a:solidFill>
                    <a:srgbClr val="FF0066"/>
                  </a:solidFill>
                  <a:latin typeface="Times New Roman" panose="02020603050405020304" pitchFamily="18" charset="0"/>
                  <a:cs typeface="Times New Roman" panose="02020603050405020304" pitchFamily="18" charset="0"/>
                </a:rPr>
                <a:t>dụng</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520970" y="3264694"/>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71159" y="2249269"/>
            <a:ext cx="10014280" cy="646331"/>
          </a:xfrm>
          <a:prstGeom prst="rect">
            <a:avLst/>
          </a:prstGeom>
        </p:spPr>
        <p:txBody>
          <a:bodyPr wrap="none">
            <a:spAutoFit/>
          </a:bodyPr>
          <a:lstStyle/>
          <a:p>
            <a:r>
              <a:rPr lang="vi-VN" sz="3600" b="1" dirty="0">
                <a:solidFill>
                  <a:srgbClr val="3333FF"/>
                </a:solidFill>
                <a:latin typeface="Times New Roman" panose="02020603050405020304" pitchFamily="18" charset="0"/>
                <a:cs typeface="Times New Roman" panose="02020603050405020304" pitchFamily="18" charset="0"/>
              </a:rPr>
              <a:t>Tham gia diễn kịch tương tác “Ngôi nhà Lọ Lem”</a:t>
            </a:r>
            <a:endParaRPr lang="en-US" sz="3600" dirty="0">
              <a:solidFill>
                <a:srgbClr val="3333FF"/>
              </a:solidFill>
              <a:latin typeface="Times New Roman" panose="02020603050405020304" pitchFamily="18" charset="0"/>
              <a:cs typeface="Times New Roman" panose="02020603050405020304" pitchFamily="18" charset="0"/>
            </a:endParaRPr>
          </a:p>
        </p:txBody>
      </p:sp>
      <p:pic>
        <p:nvPicPr>
          <p:cNvPr id="3"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894" y="2831339"/>
            <a:ext cx="13306425" cy="585546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211494" y="103853"/>
            <a:ext cx="5878532" cy="962947"/>
            <a:chOff x="5063633" y="164812"/>
            <a:chExt cx="5779343" cy="962947"/>
          </a:xfrm>
        </p:grpSpPr>
        <p:sp>
          <p:nvSpPr>
            <p:cNvPr id="16" name="TextBox 15"/>
            <p:cNvSpPr txBox="1"/>
            <p:nvPr/>
          </p:nvSpPr>
          <p:spPr>
            <a:xfrm>
              <a:off x="5063633" y="164812"/>
              <a:ext cx="5779343" cy="553998"/>
            </a:xfrm>
            <a:prstGeom prst="rect">
              <a:avLst/>
            </a:prstGeom>
            <a:no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 2025</a:t>
              </a:r>
              <a:endParaRPr lang="en-US" sz="3000" dirty="0">
                <a:solidFill>
                  <a:srgbClr val="0000CC"/>
                </a:solidFill>
                <a:latin typeface="Times New Roman" pitchFamily="18" charset="0"/>
                <a:cs typeface="Times New Roman" pitchFamily="18" charset="0"/>
              </a:endParaRPr>
            </a:p>
          </p:txBody>
        </p:sp>
        <p:sp>
          <p:nvSpPr>
            <p:cNvPr id="17" name="TextBox 16"/>
            <p:cNvSpPr txBox="1"/>
            <p:nvPr/>
          </p:nvSpPr>
          <p:spPr>
            <a:xfrm>
              <a:off x="5492355" y="604539"/>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sp>
        <p:nvSpPr>
          <p:cNvPr id="18"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16: NHÀ SẠCH THÌ MÁT</a:t>
            </a: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2991" y="685800"/>
            <a:ext cx="11658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nl-NL" sz="3600" b="1" dirty="0">
                  <a:solidFill>
                    <a:srgbClr val="FF0066"/>
                  </a:solidFill>
                  <a:latin typeface="Times New Roman" panose="02020603050405020304" pitchFamily="18" charset="0"/>
                  <a:cs typeface="Times New Roman" panose="02020603050405020304" pitchFamily="18" charset="0"/>
                </a:rPr>
                <a:t>Chia sẻ về một số dụng cụ dọn vệ sinh và cách sử </a:t>
              </a:r>
              <a:r>
                <a:rPr lang="nl-NL" sz="3600" b="1" dirty="0" smtClean="0">
                  <a:solidFill>
                    <a:srgbClr val="FF0066"/>
                  </a:solidFill>
                  <a:latin typeface="Times New Roman" panose="02020603050405020304" pitchFamily="18" charset="0"/>
                  <a:cs typeface="Times New Roman" panose="02020603050405020304" pitchFamily="18" charset="0"/>
                </a:rPr>
                <a:t>dụng</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983658" y="1607795"/>
            <a:ext cx="10014280" cy="646331"/>
          </a:xfrm>
          <a:prstGeom prst="rect">
            <a:avLst/>
          </a:prstGeom>
        </p:spPr>
        <p:txBody>
          <a:bodyPr wrap="none">
            <a:spAutoFit/>
          </a:bodyPr>
          <a:lstStyle/>
          <a:p>
            <a:r>
              <a:rPr lang="vi-VN" sz="3600" b="1" dirty="0">
                <a:solidFill>
                  <a:srgbClr val="3333FF"/>
                </a:solidFill>
                <a:latin typeface="Times New Roman" panose="02020603050405020304" pitchFamily="18" charset="0"/>
                <a:cs typeface="Times New Roman" panose="02020603050405020304" pitchFamily="18" charset="0"/>
              </a:rPr>
              <a:t>Tham gia diễn kịch tương tác “Ngôi nhà Lọ Lem”</a:t>
            </a:r>
            <a:endParaRPr lang="en-US" sz="3600" dirty="0">
              <a:solidFill>
                <a:srgbClr val="3333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831036" y="3505200"/>
            <a:ext cx="7353133" cy="3785652"/>
          </a:xfrm>
          <a:prstGeom prst="rect">
            <a:avLst/>
          </a:prstGeom>
        </p:spPr>
        <p:txBody>
          <a:bodyPr wrap="square">
            <a:spAutoFit/>
          </a:bodyPr>
          <a:lstStyle/>
          <a:p>
            <a:pPr algn="just"/>
            <a:r>
              <a:rPr lang="en-US" sz="4000" dirty="0" smtClean="0">
                <a:solidFill>
                  <a:srgbClr val="FF0066"/>
                </a:solidFill>
                <a:latin typeface="Times New Roman" panose="02020603050405020304" pitchFamily="18" charset="0"/>
                <a:cs typeface="Times New Roman" panose="02020603050405020304" pitchFamily="18" charset="0"/>
              </a:rPr>
              <a:t>    </a:t>
            </a:r>
            <a:r>
              <a:rPr lang="vi-VN" sz="4000" dirty="0" smtClean="0">
                <a:solidFill>
                  <a:srgbClr val="FF0066"/>
                </a:solidFill>
                <a:latin typeface="Times New Roman" panose="02020603050405020304" pitchFamily="18" charset="0"/>
                <a:cs typeface="Times New Roman" panose="02020603050405020304" pitchFamily="18" charset="0"/>
              </a:rPr>
              <a:t>Em </a:t>
            </a:r>
            <a:r>
              <a:rPr lang="vi-VN" sz="4000" dirty="0">
                <a:solidFill>
                  <a:srgbClr val="FF0066"/>
                </a:solidFill>
                <a:latin typeface="Times New Roman" panose="02020603050405020304" pitchFamily="18" charset="0"/>
                <a:cs typeface="Times New Roman" panose="02020603050405020304" pitchFamily="18" charset="0"/>
              </a:rPr>
              <a:t>sắm vai cô tiên, những việc em làm để giúp ngôi nhà luôn sạch sẽ là quét tước nhà cửa vì sàn đầy bụi phủ, lau tường vì nó đầy vết bẩn, quét trần vì nó kín mạng nhện…</a:t>
            </a:r>
            <a:endParaRPr lang="en-US" sz="4000" dirty="0">
              <a:solidFill>
                <a:srgbClr val="FF0066"/>
              </a:solidFill>
              <a:latin typeface="Times New Roman" panose="02020603050405020304" pitchFamily="18" charset="0"/>
              <a:cs typeface="Times New Roman" panose="02020603050405020304" pitchFamily="18" charset="0"/>
            </a:endParaRPr>
          </a:p>
        </p:txBody>
      </p:sp>
      <p:pic>
        <p:nvPicPr>
          <p:cNvPr id="14" name="Picture 13" descr="Hoạt động trải nghiệm lớp 3 Tuần 16 trang 46, 47, 48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30136" t="7842" r="28633" b="19017"/>
          <a:stretch/>
        </p:blipFill>
        <p:spPr bwMode="auto">
          <a:xfrm>
            <a:off x="8595519" y="3325272"/>
            <a:ext cx="6858000" cy="543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4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51719" y="533400"/>
            <a:ext cx="11658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a:t>
              </a:r>
              <a:r>
                <a:rPr lang="en-US" sz="3800" b="1" dirty="0" smtClean="0">
                  <a:solidFill>
                    <a:srgbClr val="FF0066"/>
                  </a:solidFill>
                  <a:latin typeface="Times New Roman" pitchFamily="18" charset="0"/>
                  <a:cs typeface="Times New Roman" pitchFamily="18" charset="0"/>
                </a:rPr>
                <a:t>. </a:t>
              </a:r>
              <a:r>
                <a:rPr lang="nl-NL" sz="3600" b="1" dirty="0">
                  <a:solidFill>
                    <a:srgbClr val="FF0066"/>
                  </a:solidFill>
                  <a:latin typeface="Times New Roman" panose="02020603050405020304" pitchFamily="18" charset="0"/>
                  <a:cs typeface="Times New Roman" panose="02020603050405020304" pitchFamily="18" charset="0"/>
                </a:rPr>
                <a:t>Chia sẻ về một số dụng cụ dọn vệ sinh và cách sử </a:t>
              </a:r>
              <a:r>
                <a:rPr lang="nl-NL" sz="3600" b="1" dirty="0" smtClean="0">
                  <a:solidFill>
                    <a:srgbClr val="FF0066"/>
                  </a:solidFill>
                  <a:latin typeface="Times New Roman" panose="02020603050405020304" pitchFamily="18" charset="0"/>
                  <a:cs typeface="Times New Roman" panose="02020603050405020304" pitchFamily="18" charset="0"/>
                </a:rPr>
                <a:t>dụng</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746919" y="1451654"/>
            <a:ext cx="14022026" cy="1200329"/>
          </a:xfrm>
          <a:prstGeom prst="rect">
            <a:avLst/>
          </a:prstGeom>
        </p:spPr>
        <p:txBody>
          <a:bodyPr wrap="square">
            <a:spAutoFit/>
          </a:bodyPr>
          <a:lstStyle/>
          <a:p>
            <a:pPr algn="just"/>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Kể</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tên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dụng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cụ</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lựa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chọn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từng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công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việc</a:t>
            </a:r>
            <a:endParaRPr lang="en-US" sz="3600" dirty="0">
              <a:solidFill>
                <a:srgbClr val="0000CC"/>
              </a:solidFill>
              <a:latin typeface="Times New Roman" panose="02020603050405020304" pitchFamily="18" charset="0"/>
              <a:cs typeface="Times New Roman" panose="02020603050405020304" pitchFamily="18" charset="0"/>
            </a:endParaRPr>
          </a:p>
          <a:p>
            <a:pPr algn="just"/>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Nêu</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cách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sử</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dụng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của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mỗi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loại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dụng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cụ</a:t>
            </a:r>
            <a:endParaRPr lang="en-US" sz="3600" dirty="0">
              <a:solidFill>
                <a:srgbClr val="0000CC"/>
              </a:solidFill>
              <a:latin typeface="Times New Roman" panose="02020603050405020304" pitchFamily="18" charset="0"/>
              <a:cs typeface="Times New Roman" panose="02020603050405020304" pitchFamily="18" charset="0"/>
            </a:endParaRPr>
          </a:p>
        </p:txBody>
      </p:sp>
      <p:pic>
        <p:nvPicPr>
          <p:cNvPr id="2050" name="Picture 2" descr="Hoạt động trải nghiệm lớp 3 Tuần 16 trang 46, 47, 48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10551" r="10051"/>
          <a:stretch/>
        </p:blipFill>
        <p:spPr bwMode="auto">
          <a:xfrm>
            <a:off x="8747919" y="3657600"/>
            <a:ext cx="7086600" cy="49655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1042" y="3048000"/>
            <a:ext cx="7010400" cy="3970318"/>
          </a:xfrm>
          <a:prstGeom prst="rect">
            <a:avLst/>
          </a:prstGeom>
        </p:spPr>
        <p:txBody>
          <a:bodyPr wrap="square">
            <a:spAutoFit/>
          </a:bodyPr>
          <a:lstStyle/>
          <a:p>
            <a:pPr algn="just"/>
            <a:r>
              <a:rPr lang="vi-VN" sz="3600" dirty="0">
                <a:solidFill>
                  <a:srgbClr val="FF0066"/>
                </a:solidFill>
                <a:latin typeface="Times New Roman" panose="02020603050405020304" pitchFamily="18" charset="0"/>
                <a:cs typeface="Times New Roman" panose="02020603050405020304" pitchFamily="18" charset="0"/>
              </a:rPr>
              <a:t>- Khăn để lau bàn, lau ghế</a:t>
            </a:r>
          </a:p>
          <a:p>
            <a:pPr algn="just"/>
            <a:r>
              <a:rPr lang="vi-VN" sz="3600" dirty="0">
                <a:solidFill>
                  <a:srgbClr val="FF0066"/>
                </a:solidFill>
                <a:latin typeface="Times New Roman" panose="02020603050405020304" pitchFamily="18" charset="0"/>
                <a:cs typeface="Times New Roman" panose="02020603050405020304" pitchFamily="18" charset="0"/>
              </a:rPr>
              <a:t>- Chổi cước quét phòng tắm cho dáo nước</a:t>
            </a:r>
          </a:p>
          <a:p>
            <a:pPr algn="just"/>
            <a:r>
              <a:rPr lang="vi-VN" sz="3600" dirty="0">
                <a:solidFill>
                  <a:srgbClr val="FF0066"/>
                </a:solidFill>
                <a:latin typeface="Times New Roman" panose="02020603050405020304" pitchFamily="18" charset="0"/>
                <a:cs typeface="Times New Roman" panose="02020603050405020304" pitchFamily="18" charset="0"/>
              </a:rPr>
              <a:t>- Chổi lông gà để quét bụi các ô cửa sổ</a:t>
            </a:r>
          </a:p>
          <a:p>
            <a:pPr algn="just"/>
            <a:r>
              <a:rPr lang="vi-VN" sz="3600" dirty="0">
                <a:solidFill>
                  <a:srgbClr val="FF0066"/>
                </a:solidFill>
                <a:latin typeface="Times New Roman" panose="02020603050405020304" pitchFamily="18" charset="0"/>
                <a:cs typeface="Times New Roman" panose="02020603050405020304" pitchFamily="18" charset="0"/>
              </a:rPr>
              <a:t>- Găng tay để đeo vào mỗi khi cọ rửa các đồ vật bằng hóa chất</a:t>
            </a:r>
          </a:p>
        </p:txBody>
      </p:sp>
    </p:spTree>
    <p:extLst>
      <p:ext uri="{BB962C8B-B14F-4D97-AF65-F5344CB8AC3E}">
        <p14:creationId xmlns:p14="http://schemas.microsoft.com/office/powerpoint/2010/main" val="22206645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5562600" cy="677108"/>
            <a:chOff x="1508918" y="1888664"/>
            <a:chExt cx="10441329" cy="677108"/>
          </a:xfrm>
        </p:grpSpPr>
        <p:sp>
          <p:nvSpPr>
            <p:cNvPr id="10" name="Rectangle 9"/>
            <p:cNvSpPr/>
            <p:nvPr/>
          </p:nvSpPr>
          <p:spPr>
            <a:xfrm>
              <a:off x="1508918" y="1888664"/>
              <a:ext cx="10441329"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nl-NL" sz="3600" b="1" dirty="0" smtClean="0">
                  <a:solidFill>
                    <a:srgbClr val="FF0066"/>
                  </a:solidFill>
                  <a:latin typeface="Times New Roman" panose="02020603050405020304" pitchFamily="18" charset="0"/>
                  <a:cs typeface="Times New Roman" panose="02020603050405020304" pitchFamily="18" charset="0"/>
                </a:rPr>
                <a:t>Hoạt động sau giờ học</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4098"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93" y="2569416"/>
            <a:ext cx="14555426" cy="581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13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71342"/>
            <a:chOff x="5063633" y="164812"/>
            <a:chExt cx="5779343" cy="971342"/>
          </a:xfrm>
        </p:grpSpPr>
        <p:grpSp>
          <p:nvGrpSpPr>
            <p:cNvPr id="27" name="Group 26"/>
            <p:cNvGrpSpPr/>
            <p:nvPr/>
          </p:nvGrpSpPr>
          <p:grpSpPr>
            <a:xfrm>
              <a:off x="5063633" y="164812"/>
              <a:ext cx="5779343" cy="925133"/>
              <a:chOff x="5063633" y="164812"/>
              <a:chExt cx="5779343" cy="925133"/>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492355" y="566725"/>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16: NHÀ SẠCH THÌ MÁT</a:t>
            </a:r>
          </a:p>
        </p:txBody>
      </p:sp>
      <p:grpSp>
        <p:nvGrpSpPr>
          <p:cNvPr id="9" name="Group 8"/>
          <p:cNvGrpSpPr/>
          <p:nvPr/>
        </p:nvGrpSpPr>
        <p:grpSpPr>
          <a:xfrm>
            <a:off x="746919" y="1782783"/>
            <a:ext cx="5562600" cy="677108"/>
            <a:chOff x="1508918" y="1888664"/>
            <a:chExt cx="10441329" cy="677108"/>
          </a:xfrm>
        </p:grpSpPr>
        <p:sp>
          <p:nvSpPr>
            <p:cNvPr id="10" name="Rectangle 9"/>
            <p:cNvSpPr/>
            <p:nvPr/>
          </p:nvSpPr>
          <p:spPr>
            <a:xfrm>
              <a:off x="1508918" y="1888664"/>
              <a:ext cx="10441329"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nl-NL" sz="3600" b="1" dirty="0" smtClean="0">
                  <a:solidFill>
                    <a:srgbClr val="FF0066"/>
                  </a:solidFill>
                  <a:latin typeface="Times New Roman" panose="02020603050405020304" pitchFamily="18" charset="0"/>
                  <a:cs typeface="Times New Roman" panose="02020603050405020304" pitchFamily="18" charset="0"/>
                </a:rPr>
                <a:t>Hoạt động sau giờ học</a:t>
              </a:r>
              <a:endParaRPr lang="en-US" sz="36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746919" y="2569416"/>
            <a:ext cx="10924786" cy="646331"/>
          </a:xfrm>
          <a:prstGeom prst="rect">
            <a:avLst/>
          </a:prstGeom>
        </p:spPr>
        <p:txBody>
          <a:bodyPr wrap="none">
            <a:spAutoFit/>
          </a:bodyPr>
          <a:lstStyle/>
          <a:p>
            <a:r>
              <a:rPr lang="vi-VN" sz="3600" dirty="0">
                <a:solidFill>
                  <a:srgbClr val="0000CC"/>
                </a:solidFill>
                <a:latin typeface="Times New Roman" panose="02020603050405020304" pitchFamily="18" charset="0"/>
                <a:cs typeface="Times New Roman" panose="02020603050405020304" pitchFamily="18" charset="0"/>
              </a:rPr>
              <a:t>- Cùng người thân chụp ảnh hoặc vẽ một góc của căn nhà </a:t>
            </a:r>
            <a:endParaRPr lang="en-US" sz="3600" dirty="0">
              <a:solidFill>
                <a:srgbClr val="0000CC"/>
              </a:solidFill>
              <a:latin typeface="Times New Roman" panose="02020603050405020304" pitchFamily="18" charset="0"/>
              <a:cs typeface="Times New Roman" panose="02020603050405020304" pitchFamily="18" charset="0"/>
            </a:endParaRPr>
          </a:p>
        </p:txBody>
      </p:sp>
      <p:pic>
        <p:nvPicPr>
          <p:cNvPr id="5122"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9" y="3376831"/>
            <a:ext cx="4616975" cy="47003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ạt động trải nghiệm lớp 3 Tuần 16 trang 46, 47, 48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119" y="3486800"/>
            <a:ext cx="4800600" cy="45765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ạt động trải nghiệm lớp 3 Tuần 16 trang 46, 47, 48 |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0519" y="3376830"/>
            <a:ext cx="5105400" cy="470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7848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71342"/>
            <a:chOff x="5063633" y="164812"/>
            <a:chExt cx="5779343" cy="971342"/>
          </a:xfrm>
        </p:grpSpPr>
        <p:grpSp>
          <p:nvGrpSpPr>
            <p:cNvPr id="27" name="Group 26"/>
            <p:cNvGrpSpPr/>
            <p:nvPr/>
          </p:nvGrpSpPr>
          <p:grpSpPr>
            <a:xfrm>
              <a:off x="5063633" y="164812"/>
              <a:ext cx="5779343" cy="925133"/>
              <a:chOff x="5063633" y="164812"/>
              <a:chExt cx="5779343" cy="925133"/>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492355" y="566725"/>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16: NHÀ SẠCH THÌ MÁT</a:t>
            </a:r>
          </a:p>
        </p:txBody>
      </p:sp>
      <p:grpSp>
        <p:nvGrpSpPr>
          <p:cNvPr id="9" name="Group 8"/>
          <p:cNvGrpSpPr/>
          <p:nvPr/>
        </p:nvGrpSpPr>
        <p:grpSpPr>
          <a:xfrm>
            <a:off x="746919" y="1782783"/>
            <a:ext cx="12801600" cy="677108"/>
            <a:chOff x="1508918" y="1888664"/>
            <a:chExt cx="10441329" cy="677108"/>
          </a:xfrm>
        </p:grpSpPr>
        <p:sp>
          <p:nvSpPr>
            <p:cNvPr id="10" name="Rectangle 9"/>
            <p:cNvSpPr/>
            <p:nvPr/>
          </p:nvSpPr>
          <p:spPr>
            <a:xfrm>
              <a:off x="1508918" y="1888664"/>
              <a:ext cx="10441329"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3. </a:t>
              </a:r>
              <a:r>
                <a:rPr lang="en-US" sz="3600" b="1" dirty="0" err="1">
                  <a:solidFill>
                    <a:srgbClr val="FF0066"/>
                  </a:solidFill>
                  <a:latin typeface="Times New Roman" panose="02020603050405020304" pitchFamily="18" charset="0"/>
                  <a:cs typeface="Times New Roman" panose="02020603050405020304" pitchFamily="18" charset="0"/>
                </a:rPr>
                <a:t>Tự</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đánh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giá</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sau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chủ</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đề</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Giữ</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gìn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nhà</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cửa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ngăn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nắp</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sạch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smtClean="0">
                  <a:solidFill>
                    <a:srgbClr val="FF0066"/>
                  </a:solidFill>
                  <a:latin typeface="Times New Roman" panose="02020603050405020304" pitchFamily="18" charset="0"/>
                  <a:cs typeface="Times New Roman" panose="02020603050405020304" pitchFamily="18" charset="0"/>
                </a:rPr>
                <a:t>đẹp</a:t>
              </a:r>
              <a:endParaRPr lang="en-US" sz="3600" dirty="0">
                <a:solidFill>
                  <a:srgbClr val="FF006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673234" y="2519755"/>
              <a:ext cx="961145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6146" name="Picture 2" descr="Hoạt động trải nghiệm lớp 3 Tuần 16 trang 46, 47, 48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819400"/>
            <a:ext cx="8077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2565" y="3886200"/>
            <a:ext cx="6485154" cy="3416320"/>
          </a:xfrm>
          <a:prstGeom prst="rect">
            <a:avLst/>
          </a:prstGeom>
        </p:spPr>
        <p:txBody>
          <a:bodyPr wrap="square">
            <a:spAutoFit/>
          </a:bodyPr>
          <a:lstStyle/>
          <a:p>
            <a:pPr algn="just"/>
            <a:r>
              <a:rPr lang="vi-VN" sz="3600" dirty="0">
                <a:solidFill>
                  <a:srgbClr val="0000CC"/>
                </a:solidFill>
                <a:latin typeface="Times New Roman" panose="02020603050405020304" pitchFamily="18" charset="0"/>
                <a:cs typeface="Times New Roman" panose="02020603050405020304" pitchFamily="18" charset="0"/>
              </a:rPr>
              <a:t>- Học sinh tự đánh giá kết quả học tập sau khi học xong chủ đề Giữ gìn nhà cửa ngăn nắp, sạch đẹp theo các mức độ: Chưa hoàn thành, hoàn thành và hoàn thành tốt. </a:t>
            </a:r>
            <a:endParaRPr lang="en-US" sz="3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7599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10133</TotalTime>
  <Words>365</Words>
  <Application>Microsoft Office PowerPoint</Application>
  <PresentationFormat>Custom</PresentationFormat>
  <Paragraphs>33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hp</cp:lastModifiedBy>
  <cp:revision>1165</cp:revision>
  <dcterms:created xsi:type="dcterms:W3CDTF">2008-09-09T22:52:10Z</dcterms:created>
  <dcterms:modified xsi:type="dcterms:W3CDTF">2025-02-07T13:50:50Z</dcterms:modified>
</cp:coreProperties>
</file>