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7" r:id="rId2"/>
  </p:sldMasterIdLst>
  <p:notesMasterIdLst>
    <p:notesMasterId r:id="rId24"/>
  </p:notesMasterIdLst>
  <p:sldIdLst>
    <p:sldId id="283" r:id="rId3"/>
    <p:sldId id="285" r:id="rId4"/>
    <p:sldId id="306" r:id="rId5"/>
    <p:sldId id="267" r:id="rId6"/>
    <p:sldId id="268" r:id="rId7"/>
    <p:sldId id="269" r:id="rId8"/>
    <p:sldId id="273"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2"/>
    <a:srgbClr val="FF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688F7-5648-4E22-B1B4-2906A952DE49}"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4EA9-C9E4-4037-9437-695027E9C891}" type="slidenum">
              <a:rPr lang="en-US" smtClean="0"/>
              <a:t>‹#›</a:t>
            </a:fld>
            <a:endParaRPr lang="en-US"/>
          </a:p>
        </p:txBody>
      </p:sp>
    </p:spTree>
    <p:extLst>
      <p:ext uri="{BB962C8B-B14F-4D97-AF65-F5344CB8AC3E}">
        <p14:creationId xmlns:p14="http://schemas.microsoft.com/office/powerpoint/2010/main" val="28722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187772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35266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99361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57718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58988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9762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482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0116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9938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7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BCA792-6CEE-EDDF-C107-A30BDCF3146A}"/>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1688557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0768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752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2143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959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6622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38103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51080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18483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261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0759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8758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4587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2008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6203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16619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6808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85887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2025/2/4</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10883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userDrawn="1"/>
        </p:nvGrpSpPr>
        <p:grpSpPr>
          <a:xfrm>
            <a:off x="326600" y="459350"/>
            <a:ext cx="11459000" cy="5955964"/>
            <a:chOff x="885536" y="1424739"/>
            <a:chExt cx="10624293" cy="4978857"/>
          </a:xfrm>
        </p:grpSpPr>
        <p:sp>
          <p:nvSpPr>
            <p:cNvPr id="9" name="圆角矩形 8"/>
            <p:cNvSpPr/>
            <p:nvPr/>
          </p:nvSpPr>
          <p:spPr>
            <a:xfrm>
              <a:off x="885536" y="1424739"/>
              <a:ext cx="10624293" cy="4978857"/>
            </a:xfrm>
            <a:prstGeom prst="roundRect">
              <a:avLst>
                <a:gd name="adj" fmla="val 12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sp>
          <p:nvSpPr>
            <p:cNvPr id="10" name="圆角矩形 9"/>
            <p:cNvSpPr/>
            <p:nvPr/>
          </p:nvSpPr>
          <p:spPr>
            <a:xfrm>
              <a:off x="1011953" y="1569882"/>
              <a:ext cx="10352733" cy="4700289"/>
            </a:xfrm>
            <a:prstGeom prst="roundRect">
              <a:avLst>
                <a:gd name="adj" fmla="val 12877"/>
              </a:avLst>
            </a:prstGeom>
            <a:solidFill>
              <a:schemeClr val="bg1"/>
            </a:solid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grpSp>
      <p:pic>
        <p:nvPicPr>
          <p:cNvPr id="5" name="Picture 4">
            <a:extLst>
              <a:ext uri="{FF2B5EF4-FFF2-40B4-BE49-F238E27FC236}">
                <a16:creationId xmlns:a16="http://schemas.microsoft.com/office/drawing/2014/main" id="{AE2253CF-47AD-0E08-FF27-15732DC176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6705" y="0"/>
            <a:ext cx="1496370" cy="1496370"/>
          </a:xfrm>
          <a:prstGeom prst="rect">
            <a:avLst/>
          </a:prstGeom>
        </p:spPr>
      </p:pic>
    </p:spTree>
    <p:extLst>
      <p:ext uri="{BB962C8B-B14F-4D97-AF65-F5344CB8AC3E}">
        <p14:creationId xmlns:p14="http://schemas.microsoft.com/office/powerpoint/2010/main" val="360401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a:extLst>
              <a:ext uri="{FF2B5EF4-FFF2-40B4-BE49-F238E27FC236}">
                <a16:creationId xmlns:a16="http://schemas.microsoft.com/office/drawing/2014/main" id="{E3B567A8-4B11-AF6F-8E0D-2019574392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6705" y="0"/>
            <a:ext cx="1496370" cy="1496370"/>
          </a:xfrm>
          <a:prstGeom prst="rect">
            <a:avLst/>
          </a:prstGeom>
        </p:spPr>
      </p:pic>
    </p:spTree>
    <p:extLst>
      <p:ext uri="{BB962C8B-B14F-4D97-AF65-F5344CB8AC3E}">
        <p14:creationId xmlns:p14="http://schemas.microsoft.com/office/powerpoint/2010/main" val="21223892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257" y="971324"/>
            <a:ext cx="7840808"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3" name="Picture 2"/>
          <p:cNvPicPr>
            <a:picLocks noChangeAspect="1"/>
          </p:cNvPicPr>
          <p:nvPr/>
        </p:nvPicPr>
        <p:blipFill>
          <a:blip r:embed="rId9"/>
          <a:stretch>
            <a:fillRect/>
          </a:stretch>
        </p:blipFill>
        <p:spPr>
          <a:xfrm>
            <a:off x="1760320" y="2709920"/>
            <a:ext cx="5236918" cy="2859272"/>
          </a:xfrm>
          <a:prstGeom prst="rect">
            <a:avLst/>
          </a:prstGeom>
        </p:spPr>
      </p:pic>
    </p:spTree>
    <p:extLst>
      <p:ext uri="{BB962C8B-B14F-4D97-AF65-F5344CB8AC3E}">
        <p14:creationId xmlns:p14="http://schemas.microsoft.com/office/powerpoint/2010/main" val="7567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352A4-F300-9AB7-9E61-D09F99C55F17}"/>
              </a:ext>
            </a:extLst>
          </p:cNvPr>
          <p:cNvPicPr>
            <a:picLocks noChangeAspect="1"/>
          </p:cNvPicPr>
          <p:nvPr/>
        </p:nvPicPr>
        <p:blipFill>
          <a:blip r:embed="rId2"/>
          <a:stretch>
            <a:fillRect/>
          </a:stretch>
        </p:blipFill>
        <p:spPr>
          <a:xfrm>
            <a:off x="508000" y="1828799"/>
            <a:ext cx="2692400" cy="4436233"/>
          </a:xfrm>
          <a:prstGeom prst="rect">
            <a:avLst/>
          </a:prstGeom>
        </p:spPr>
      </p:pic>
      <p:grpSp>
        <p:nvGrpSpPr>
          <p:cNvPr id="4" name="Group 3">
            <a:extLst>
              <a:ext uri="{FF2B5EF4-FFF2-40B4-BE49-F238E27FC236}">
                <a16:creationId xmlns:a16="http://schemas.microsoft.com/office/drawing/2014/main" id="{3C41B2E2-4203-674E-BE01-02E6444205BE}"/>
              </a:ext>
            </a:extLst>
          </p:cNvPr>
          <p:cNvGrpSpPr/>
          <p:nvPr/>
        </p:nvGrpSpPr>
        <p:grpSpPr>
          <a:xfrm>
            <a:off x="3606799" y="816429"/>
            <a:ext cx="7406642" cy="4463142"/>
            <a:chOff x="2178197" y="524848"/>
            <a:chExt cx="6917443" cy="2308324"/>
          </a:xfrm>
        </p:grpSpPr>
        <p:sp>
          <p:nvSpPr>
            <p:cNvPr id="5" name="Rectangle: Rounded Corners 4">
              <a:extLst>
                <a:ext uri="{FF2B5EF4-FFF2-40B4-BE49-F238E27FC236}">
                  <a16:creationId xmlns:a16="http://schemas.microsoft.com/office/drawing/2014/main" id="{98543B52-1789-F3A9-768A-A32AFB5BBB71}"/>
                </a:ext>
              </a:extLst>
            </p:cNvPr>
            <p:cNvSpPr/>
            <p:nvPr/>
          </p:nvSpPr>
          <p:spPr>
            <a:xfrm>
              <a:off x="2178197" y="524848"/>
              <a:ext cx="6917443" cy="2308324"/>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A6746878-D194-88AE-8E65-DE699EAA51F6}"/>
                </a:ext>
              </a:extLst>
            </p:cNvPr>
            <p:cNvSpPr txBox="1"/>
            <p:nvPr/>
          </p:nvSpPr>
          <p:spPr>
            <a:xfrm>
              <a:off x="2484871" y="609299"/>
              <a:ext cx="6420311" cy="215902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ngắn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2182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id="{31FDFA8D-01B2-F52C-686B-876C1E56756C}"/>
              </a:ext>
            </a:extLst>
          </p:cNvPr>
          <p:cNvSpPr txBox="1"/>
          <p:nvPr/>
        </p:nvSpPr>
        <p:spPr>
          <a:xfrm>
            <a:off x="1524000" y="2275114"/>
            <a:ext cx="9231086" cy="1754326"/>
          </a:xfrm>
          <a:prstGeom prst="rect">
            <a:avLst/>
          </a:prstGeom>
          <a:noFill/>
        </p:spPr>
        <p:txBody>
          <a:bodyPr wrap="square" rtlCol="0">
            <a:spAutoFit/>
          </a:bodyPr>
          <a:lstStyle/>
          <a:p>
            <a:pPr lvl="0" algn="ctr"/>
            <a:r>
              <a:rPr lang="en-US" sz="5400" b="1" dirty="0" err="1">
                <a:solidFill>
                  <a:prstClr val="black"/>
                </a:solidFill>
                <a:latin typeface="Cambria" panose="02040503050406030204" pitchFamily="18" charset="0"/>
                <a:ea typeface="Cambria" panose="02040503050406030204" pitchFamily="18" charset="0"/>
              </a:rPr>
              <a:t>Hoạt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động</a:t>
            </a:r>
            <a:r>
              <a:rPr lang="en-US" sz="5400" b="1" dirty="0">
                <a:solidFill>
                  <a:prstClr val="black"/>
                </a:solidFill>
                <a:latin typeface="Cambria" panose="02040503050406030204" pitchFamily="18" charset="0"/>
                <a:ea typeface="Cambria" panose="02040503050406030204" pitchFamily="18" charset="0"/>
              </a:rPr>
              <a:t> 2: </a:t>
            </a:r>
            <a:r>
              <a:rPr lang="en-US" sz="5400" dirty="0" err="1">
                <a:solidFill>
                  <a:prstClr val="black"/>
                </a:solidFill>
                <a:latin typeface="Cambria" panose="02040503050406030204" pitchFamily="18" charset="0"/>
                <a:ea typeface="Cambria" panose="02040503050406030204" pitchFamily="18" charset="0"/>
              </a:rPr>
              <a:t>Tìm</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hiểu</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vì</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sao</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phải</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lập</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kế</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hoạch</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cá</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nhân</a:t>
            </a:r>
            <a:r>
              <a:rPr lang="en-US" sz="5400" dirty="0">
                <a:solidFill>
                  <a:prstClr val="black"/>
                </a:solidFill>
                <a:latin typeface="Cambria" panose="02040503050406030204" pitchFamily="18" charset="0"/>
                <a:ea typeface="Cambria" panose="02040503050406030204" pitchFamily="18" charset="0"/>
              </a:rPr>
              <a:t>.</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061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2481587" y="718481"/>
            <a:ext cx="6909648" cy="584775"/>
          </a:xfrm>
          <a:prstGeom prst="rect">
            <a:avLst/>
          </a:prstGeom>
          <a:noFill/>
        </p:spPr>
        <p:txBody>
          <a:bodyPr wrap="none" lIns="91440" tIns="45720" rIns="91440" bIns="45720">
            <a:spAutoFit/>
          </a:bodyPr>
          <a:lstStyle/>
          <a:p>
            <a:pPr lvl="0" algn="ctr">
              <a:defRPr/>
            </a:pPr>
            <a:r>
              <a:rPr lang="en-US" sz="3200" b="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 Đọc câu chuyện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ADAC9D7-07D7-C3B5-4CD8-7AA619BE7CD4}"/>
              </a:ext>
            </a:extLst>
          </p:cNvPr>
          <p:cNvSpPr txBox="1"/>
          <p:nvPr/>
        </p:nvSpPr>
        <p:spPr>
          <a:xfrm>
            <a:off x="947058" y="1349829"/>
            <a:ext cx="10352314" cy="4770537"/>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Một ngày làm việc của Bác</a:t>
            </a:r>
          </a:p>
          <a:p>
            <a:r>
              <a:rPr lang="vi-VN" sz="2800" dirty="0">
                <a:latin typeface="Cambria" panose="02040503050406030204" pitchFamily="18" charset="0"/>
                <a:ea typeface="Cambria" panose="02040503050406030204" pitchFamily="18" charset="0"/>
              </a:rPr>
              <a:t>Là người bảo vệ Bác, tôi thấy Bác có thói quen làm việc có kế hoạch và rất đúng giờ. Bác chủ động đặt ra thời gian làm việc và thực hành nghiêm túc không thay đổi giờ giấc sinh hoạt, kể cả mùa đông. Hằng ngày, Bác dậy từ 5 giờ, 5 giờ 15 tập thể dục, 6 giờ ăn sáng, sau đó Bác bắt đầu làm việc. Vì vậy, người phục vụ Bác cũng rất dễ dàng. [...]</a:t>
            </a:r>
          </a:p>
          <a:p>
            <a:r>
              <a:rPr lang="vi-VN" sz="2800" dirty="0">
                <a:latin typeface="Cambria" panose="02040503050406030204" pitchFamily="18" charset="0"/>
                <a:ea typeface="Cambria" panose="02040503050406030204" pitchFamily="18" charset="0"/>
              </a:rPr>
              <a:t>Bác làm việc suốt ngày, ngày thường cũng như Chủ nhật. Sau mỗi bữa ăn, Người nghỉ một lát rồi làm việc ngay. Những việc mà Bác đã định trong kế hoạch đều giải quyết hết</a:t>
            </a:r>
          </a:p>
          <a:p>
            <a:pPr algn="r"/>
            <a:r>
              <a:rPr lang="vi-VN" sz="2400" dirty="0">
                <a:latin typeface="Cambria" panose="02040503050406030204" pitchFamily="18" charset="0"/>
                <a:ea typeface="Cambria" panose="02040503050406030204" pitchFamily="18" charset="0"/>
              </a:rPr>
              <a:t>(Theo Chuyện kể của những người giúp việc Bác Hồ,</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NXB Thông tấn, Hà Nội)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8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Qua câu chuyện, em thấy Bác Hồ có thói quen làm việc như thế nào?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385458"/>
            <a:ext cx="8075809" cy="2188028"/>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err="1">
                <a:solidFill>
                  <a:prstClr val="white"/>
                </a:solidFill>
                <a:latin typeface="Cambria" panose="02040503050406030204" pitchFamily="18" charset="0"/>
                <a:ea typeface="Cambria" panose="02040503050406030204" pitchFamily="18" charset="0"/>
              </a:rPr>
              <a:t>Bác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thói</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quen</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làm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việc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rất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đúng</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giờ</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0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quen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đó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hể hiện qua câu văn nào trong câu chuyện?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385458"/>
            <a:ext cx="8075809"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3200">
                <a:solidFill>
                  <a:prstClr val="white"/>
                </a:solidFill>
                <a:latin typeface="Cambria" panose="02040503050406030204" pitchFamily="18" charset="0"/>
                <a:ea typeface="Cambria" panose="02040503050406030204" pitchFamily="18" charset="0"/>
              </a:rPr>
              <a:t>Hằng ngày, Bác dậy từ 5 giờ. 5 giờ 15 tập thể dục, 6 giờ ăn sáng, sau đó Bác bắt đầu làm việc. Bác thực hành nghiêm túc, không thay đổi giờ giấc kể cả mùa đông.</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107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 Bác thực hiện công việc theo kế hoạch thì kết quả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88877" y="3396343"/>
            <a:ext cx="8260867" cy="1926772"/>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4000">
                <a:solidFill>
                  <a:prstClr val="white"/>
                </a:solidFill>
                <a:latin typeface="Cambria" panose="02040503050406030204" pitchFamily="18" charset="0"/>
                <a:ea typeface="Cambria" panose="02040503050406030204" pitchFamily="18" charset="0"/>
              </a:rPr>
              <a:t>Những việc mà Bác đề ra trong kế hoạch đều được giải quyết hết.</a:t>
            </a:r>
            <a:endParaRPr kumimoji="0"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2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 học tập được điều gì từ Bác?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 Học từ Bác thói quen biết lập kế hoạch cá nhân.</a:t>
            </a:r>
          </a:p>
          <a:p>
            <a:pPr lvl="0" algn="just">
              <a:defRPr/>
            </a:pPr>
            <a:r>
              <a:rPr lang="vi-VN" sz="3600">
                <a:solidFill>
                  <a:prstClr val="white"/>
                </a:solidFill>
                <a:latin typeface="Cambria" panose="02040503050406030204" pitchFamily="18" charset="0"/>
                <a:ea typeface="Cambria" panose="02040503050406030204" pitchFamily="18" charset="0"/>
              </a:rPr>
              <a:t>+ Học được cách kiên trì thực hiện những việc đã đề ra.</a:t>
            </a:r>
            <a:endParaRPr lang="vi-VN" sz="3600" dirty="0" err="1">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1510295" y="718481"/>
            <a:ext cx="8852232" cy="584775"/>
          </a:xfrm>
          <a:prstGeom prst="rect">
            <a:avLst/>
          </a:prstGeom>
          <a:noFill/>
        </p:spPr>
        <p:txBody>
          <a:bodyPr wrap="none" lIns="91440" tIns="45720" rIns="91440" bIns="45720">
            <a:spAutoFit/>
          </a:bodyPr>
          <a:lstStyle/>
          <a:p>
            <a:pPr lvl="0" algn="ctr">
              <a:defRPr/>
            </a:pPr>
            <a:r>
              <a:rPr lang="vi-VN"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 Đọc trường hợp dưới đây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ADAC9D7-07D7-C3B5-4CD8-7AA619BE7CD4}"/>
              </a:ext>
            </a:extLst>
          </p:cNvPr>
          <p:cNvSpPr txBox="1"/>
          <p:nvPr/>
        </p:nvSpPr>
        <p:spPr>
          <a:xfrm>
            <a:off x="762001" y="1349829"/>
            <a:ext cx="6640285" cy="4832092"/>
          </a:xfrm>
          <a:prstGeom prst="rect">
            <a:avLst/>
          </a:prstGeom>
          <a:noFill/>
        </p:spPr>
        <p:txBody>
          <a:bodyPr wrap="square" rtlCol="0">
            <a:spAutoFit/>
          </a:bodyPr>
          <a:lstStyle/>
          <a:p>
            <a:pPr lvl="0" algn="just"/>
            <a:r>
              <a:rPr lang="en-US"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Trong học tập và sinh hoạt hằng ngày. Hiên thường không làm việc theo kế hoạch định trước mà để mọi việc đến đâu thì giải quyết đến đó. Hiên cảm thấy khá tự do và thoải mái khi làm theo cách này. Tuy nhiên, vào những lúc có nhiều việc ở lớp và ở nhà, Hiên hay bỏ quên, bỏ sót công việc hoặc không đủ thời gian để hoàn thành những việc cần làm. Vấn đề này cứ lặp đi lặp lại khiến bạn không ít lần gặp rắc rối và bị bố mẹ, thầy cô chê trách.</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380B441-AAB3-3EDB-2B31-68C858E2B210}"/>
              </a:ext>
            </a:extLst>
          </p:cNvPr>
          <p:cNvPicPr>
            <a:picLocks noChangeAspect="1"/>
          </p:cNvPicPr>
          <p:nvPr/>
        </p:nvPicPr>
        <p:blipFill>
          <a:blip r:embed="rId3"/>
          <a:stretch>
            <a:fillRect/>
          </a:stretch>
        </p:blipFill>
        <p:spPr>
          <a:xfrm>
            <a:off x="7471682" y="1869622"/>
            <a:ext cx="4171950" cy="3619500"/>
          </a:xfrm>
          <a:prstGeom prst="rect">
            <a:avLst/>
          </a:prstGeom>
        </p:spPr>
      </p:pic>
    </p:spTree>
    <p:extLst>
      <p:ext uri="{BB962C8B-B14F-4D97-AF65-F5344CB8AC3E}">
        <p14:creationId xmlns:p14="http://schemas.microsoft.com/office/powerpoint/2010/main" val="235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Bạn Hiên có thói quen làm việc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Hiên có thói quen làm việc không theo kế hoạch định trước mà để mọi việc đến đâu thì giải quyết đến đó.</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 quen đó đã khiến Hiên gặp phải vấn đề gì?</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Lúc có nhiều việc ở lớp hay ở nhà, Hiên hay bỏ quên, bỏ sót công việc, không đủ thời gian để hoàn thành các việc cần làm.</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943" y="971324"/>
            <a:ext cx="8367122"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id="{E340BB47-F268-0859-E91C-F5661F6D05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67" y="2595871"/>
            <a:ext cx="6293692" cy="2139416"/>
          </a:xfrm>
          <a:prstGeom prst="rect">
            <a:avLst/>
          </a:prstGeom>
        </p:spPr>
      </p:pic>
      <p:pic>
        <p:nvPicPr>
          <p:cNvPr id="3" name="Picture 2">
            <a:extLst>
              <a:ext uri="{FF2B5EF4-FFF2-40B4-BE49-F238E27FC236}">
                <a16:creationId xmlns:a16="http://schemas.microsoft.com/office/drawing/2014/main" id="{82BF542F-93AB-2DDA-0683-E160BFED1D5B}"/>
              </a:ext>
            </a:extLst>
          </p:cNvPr>
          <p:cNvPicPr>
            <a:picLocks noChangeAspect="1"/>
          </p:cNvPicPr>
          <p:nvPr/>
        </p:nvPicPr>
        <p:blipFill>
          <a:blip r:embed="rId10"/>
          <a:stretch>
            <a:fillRect/>
          </a:stretch>
        </p:blipFill>
        <p:spPr>
          <a:xfrm>
            <a:off x="4890240" y="123371"/>
            <a:ext cx="6998815" cy="2804403"/>
          </a:xfrm>
          <a:prstGeom prst="rect">
            <a:avLst/>
          </a:prstGeom>
        </p:spPr>
      </p:pic>
    </p:spTree>
    <p:extLst>
      <p:ext uri="{BB962C8B-B14F-4D97-AF65-F5344CB8AC3E}">
        <p14:creationId xmlns:p14="http://schemas.microsoft.com/office/powerpoint/2010/main" val="2005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Vậy vì sao chúng ta phải lập kế hoạch cá nhân?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156857" y="3015343"/>
            <a:ext cx="8447314" cy="291737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200" b="1" dirty="0">
                <a:solidFill>
                  <a:prstClr val="white"/>
                </a:solidFill>
                <a:latin typeface="Cambria" panose="02040503050406030204" pitchFamily="18" charset="0"/>
                <a:ea typeface="Cambria" panose="02040503050406030204" pitchFamily="18" charset="0"/>
              </a:rPr>
              <a:t>Phải lập kế hoạch cá nhân vì: </a:t>
            </a:r>
            <a:r>
              <a:rPr lang="vi-VN" sz="3200" dirty="0">
                <a:solidFill>
                  <a:prstClr val="white"/>
                </a:solidFill>
                <a:latin typeface="Cambria" panose="02040503050406030204" pitchFamily="18" charset="0"/>
                <a:ea typeface="Cambria" panose="02040503050406030204" pitchFamily="18" charset="0"/>
              </a:rPr>
              <a:t>giúp chúng ta chủ động khi thực hiện công việc;  mang lại kết quả cao trong công việc; rèn luyện được đức tính chăm chỉ, kiên trì, có trách nhiệm vớ công việc của mình.</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424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FFA9B06-4446-403F-7047-AE1818D0503E}"/>
              </a:ext>
            </a:extLst>
          </p:cNvPr>
          <p:cNvGrpSpPr/>
          <p:nvPr/>
        </p:nvGrpSpPr>
        <p:grpSpPr>
          <a:xfrm>
            <a:off x="326571" y="816429"/>
            <a:ext cx="11412275" cy="1752600"/>
            <a:chOff x="304800" y="152400"/>
            <a:chExt cx="11412275" cy="1752600"/>
          </a:xfrm>
        </p:grpSpPr>
        <p:pic>
          <p:nvPicPr>
            <p:cNvPr id="19" name="Picture 18">
              <a:extLst>
                <a:ext uri="{FF2B5EF4-FFF2-40B4-BE49-F238E27FC236}">
                  <a16:creationId xmlns:a16="http://schemas.microsoft.com/office/drawing/2014/main" id="{0D16EA65-0FFB-8D36-33DF-8840BACCB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20" name="Picture 19">
              <a:hlinkClick r:id="" action="ppaction://hlinkshowjump?jump=nextslide"/>
              <a:extLst>
                <a:ext uri="{FF2B5EF4-FFF2-40B4-BE49-F238E27FC236}">
                  <a16:creationId xmlns:a16="http://schemas.microsoft.com/office/drawing/2014/main" id="{FB727358-BFD5-787D-1A78-9D3B1801F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21" name="TextBox 20">
              <a:extLst>
                <a:ext uri="{FF2B5EF4-FFF2-40B4-BE49-F238E27FC236}">
                  <a16:creationId xmlns:a16="http://schemas.microsoft.com/office/drawing/2014/main" id="{6E980BFD-40B0-F9CE-E991-7AB5856DD0A6}"/>
                </a:ext>
              </a:extLst>
            </p:cNvPr>
            <p:cNvSpPr txBox="1"/>
            <p:nvPr/>
          </p:nvSpPr>
          <p:spPr>
            <a:xfrm>
              <a:off x="1492481" y="317459"/>
              <a:ext cx="9001347" cy="677108"/>
            </a:xfrm>
            <a:prstGeom prst="rect">
              <a:avLst/>
            </a:prstGeom>
            <a:noFill/>
          </p:spPr>
          <p:txBody>
            <a:bodyPr wrap="square" lIns="0" tIns="0" rIns="0" bIns="0" rtlCol="0">
              <a:spAutoFit/>
            </a:bodyPr>
            <a:lstStyle/>
            <a:p>
              <a:pPr algn="ctr"/>
              <a:r>
                <a:rPr lang="vi-VN" sz="4400" b="1" dirty="0">
                  <a:solidFill>
                    <a:srgbClr val="A80E0E"/>
                  </a:solidFill>
                  <a:latin typeface="Cambria" panose="02040503050406030204" pitchFamily="18" charset="0"/>
                  <a:ea typeface="Cambria" panose="02040503050406030204" pitchFamily="18" charset="0"/>
                  <a:cs typeface="#9Slide07 Itim" panose="00000500000000000000" pitchFamily="2" charset="-34"/>
                </a:rPr>
                <a:t>Kế hoạch cá nhân là gì? </a:t>
              </a:r>
              <a:endParaRPr lang="en-US" sz="4400" b="1" dirty="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grpSp>
      <p:grpSp>
        <p:nvGrpSpPr>
          <p:cNvPr id="30" name="1">
            <a:extLst>
              <a:ext uri="{FF2B5EF4-FFF2-40B4-BE49-F238E27FC236}">
                <a16:creationId xmlns:a16="http://schemas.microsoft.com/office/drawing/2014/main" id="{925C8157-E4FA-D952-EB2E-8BF9AED8F7BA}"/>
              </a:ext>
            </a:extLst>
          </p:cNvPr>
          <p:cNvGrpSpPr/>
          <p:nvPr/>
        </p:nvGrpSpPr>
        <p:grpSpPr>
          <a:xfrm>
            <a:off x="634187" y="3055075"/>
            <a:ext cx="5298527" cy="1226839"/>
            <a:chOff x="492673" y="2097132"/>
            <a:chExt cx="5298527" cy="1226839"/>
          </a:xfrm>
        </p:grpSpPr>
        <p:pic>
          <p:nvPicPr>
            <p:cNvPr id="31" name="Picture 30">
              <a:extLst>
                <a:ext uri="{FF2B5EF4-FFF2-40B4-BE49-F238E27FC236}">
                  <a16:creationId xmlns:a16="http://schemas.microsoft.com/office/drawing/2014/main" id="{B9F671E5-FBC7-F20E-AF91-A8ACA8D8D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2" name="TextBox 31">
              <a:extLst>
                <a:ext uri="{FF2B5EF4-FFF2-40B4-BE49-F238E27FC236}">
                  <a16:creationId xmlns:a16="http://schemas.microsoft.com/office/drawing/2014/main" id="{E9EB5069-E3F4-3AEB-DF5F-C725BAE07A02}"/>
                </a:ext>
              </a:extLst>
            </p:cNvPr>
            <p:cNvSpPr txBox="1"/>
            <p:nvPr/>
          </p:nvSpPr>
          <p:spPr>
            <a:xfrm>
              <a:off x="1470709" y="2210331"/>
              <a:ext cx="4320491" cy="738664"/>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Dự</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kiến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nội</a:t>
              </a:r>
              <a:r>
                <a:rPr lang="en-US" sz="2400" b="0" i="0" dirty="0">
                  <a:solidFill>
                    <a:srgbClr val="000000"/>
                  </a:solidFill>
                  <a:effectLst/>
                  <a:latin typeface="Cambria" panose="02040503050406030204" pitchFamily="18" charset="0"/>
                  <a:ea typeface="Cambria" panose="02040503050406030204" pitchFamily="18" charset="0"/>
                </a:rPr>
                <a:t> dung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3" name="2">
            <a:extLst>
              <a:ext uri="{FF2B5EF4-FFF2-40B4-BE49-F238E27FC236}">
                <a16:creationId xmlns:a16="http://schemas.microsoft.com/office/drawing/2014/main" id="{1EF59273-5EBC-0D71-8890-BDA30F5418CB}"/>
              </a:ext>
            </a:extLst>
          </p:cNvPr>
          <p:cNvGrpSpPr/>
          <p:nvPr/>
        </p:nvGrpSpPr>
        <p:grpSpPr>
          <a:xfrm>
            <a:off x="634187" y="4439658"/>
            <a:ext cx="5257800" cy="1226839"/>
            <a:chOff x="492673" y="3481715"/>
            <a:chExt cx="5257800" cy="1226839"/>
          </a:xfrm>
        </p:grpSpPr>
        <p:pic>
          <p:nvPicPr>
            <p:cNvPr id="34" name="Picture 33">
              <a:extLst>
                <a:ext uri="{FF2B5EF4-FFF2-40B4-BE49-F238E27FC236}">
                  <a16:creationId xmlns:a16="http://schemas.microsoft.com/office/drawing/2014/main" id="{C22277A7-2FDA-98E6-92D8-CAFDEF0C3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35" name="TextBox 34">
              <a:extLst>
                <a:ext uri="{FF2B5EF4-FFF2-40B4-BE49-F238E27FC236}">
                  <a16:creationId xmlns:a16="http://schemas.microsoft.com/office/drawing/2014/main" id="{E39DB8D8-0CB8-E13B-7046-8FB94377C703}"/>
                </a:ext>
              </a:extLst>
            </p:cNvPr>
            <p:cNvSpPr txBox="1"/>
            <p:nvPr/>
          </p:nvSpPr>
          <p:spPr>
            <a:xfrm>
              <a:off x="1538864" y="3486798"/>
              <a:ext cx="4143478" cy="1107996"/>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Dự</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kiến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thức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động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6" name="3">
            <a:extLst>
              <a:ext uri="{FF2B5EF4-FFF2-40B4-BE49-F238E27FC236}">
                <a16:creationId xmlns:a16="http://schemas.microsoft.com/office/drawing/2014/main" id="{633E298E-550F-E469-69F7-110FB432DB1F}"/>
              </a:ext>
            </a:extLst>
          </p:cNvPr>
          <p:cNvGrpSpPr/>
          <p:nvPr/>
        </p:nvGrpSpPr>
        <p:grpSpPr>
          <a:xfrm>
            <a:off x="6412916" y="3083325"/>
            <a:ext cx="5257800" cy="1226839"/>
            <a:chOff x="6271402" y="2125382"/>
            <a:chExt cx="5257800" cy="1226839"/>
          </a:xfrm>
        </p:grpSpPr>
        <p:pic>
          <p:nvPicPr>
            <p:cNvPr id="37" name="Picture 36">
              <a:extLst>
                <a:ext uri="{FF2B5EF4-FFF2-40B4-BE49-F238E27FC236}">
                  <a16:creationId xmlns:a16="http://schemas.microsoft.com/office/drawing/2014/main" id="{286CEBFB-8AF4-7AA1-72E4-E7AE9C33E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38" name="TextBox 37">
              <a:extLst>
                <a:ext uri="{FF2B5EF4-FFF2-40B4-BE49-F238E27FC236}">
                  <a16:creationId xmlns:a16="http://schemas.microsoft.com/office/drawing/2014/main" id="{57CC5B15-7D05-552F-3DE9-D18252A8CD6E}"/>
                </a:ext>
              </a:extLst>
            </p:cNvPr>
            <p:cNvSpPr txBox="1"/>
            <p:nvPr/>
          </p:nvSpPr>
          <p:spPr>
            <a:xfrm>
              <a:off x="7417004" y="2358311"/>
              <a:ext cx="4067426" cy="738664"/>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Phân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bổ</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9" name="4">
            <a:extLst>
              <a:ext uri="{FF2B5EF4-FFF2-40B4-BE49-F238E27FC236}">
                <a16:creationId xmlns:a16="http://schemas.microsoft.com/office/drawing/2014/main" id="{AC919123-BA8B-7B57-9D11-9093CCDC4F5B}"/>
              </a:ext>
            </a:extLst>
          </p:cNvPr>
          <p:cNvGrpSpPr/>
          <p:nvPr/>
        </p:nvGrpSpPr>
        <p:grpSpPr>
          <a:xfrm>
            <a:off x="6412916" y="4467908"/>
            <a:ext cx="5257800" cy="1226839"/>
            <a:chOff x="6271402" y="3509965"/>
            <a:chExt cx="5257800" cy="1226839"/>
          </a:xfrm>
        </p:grpSpPr>
        <p:pic>
          <p:nvPicPr>
            <p:cNvPr id="40" name="Picture 39">
              <a:extLst>
                <a:ext uri="{FF2B5EF4-FFF2-40B4-BE49-F238E27FC236}">
                  <a16:creationId xmlns:a16="http://schemas.microsoft.com/office/drawing/2014/main" id="{DB9D04DC-3767-B733-E702-BE1A628EF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1" name="TextBox 40">
              <a:extLst>
                <a:ext uri="{FF2B5EF4-FFF2-40B4-BE49-F238E27FC236}">
                  <a16:creationId xmlns:a16="http://schemas.microsoft.com/office/drawing/2014/main" id="{0800187D-9313-56F4-F3C6-15DF92A34930}"/>
                </a:ext>
              </a:extLst>
            </p:cNvPr>
            <p:cNvSpPr txBox="1"/>
            <p:nvPr/>
          </p:nvSpPr>
          <p:spPr>
            <a:xfrm>
              <a:off x="7386064" y="3812496"/>
              <a:ext cx="2836097" cy="492443"/>
            </a:xfrm>
            <a:prstGeom prst="rect">
              <a:avLst/>
            </a:prstGeom>
            <a:noFill/>
          </p:spPr>
          <p:txBody>
            <a:bodyPr wrap="none" lIns="0" tIns="0" rIns="0" bIns="0" rtlCol="0">
              <a:spAutoFit/>
            </a:bodyPr>
            <a:lstStyle/>
            <a:p>
              <a:pPr algn="l"/>
              <a:r>
                <a:rPr lang="en-US" sz="3200" dirty="0" err="1">
                  <a:latin typeface="Cambria" panose="02040503050406030204" pitchFamily="18" charset="0"/>
                  <a:ea typeface="Cambria" panose="02040503050406030204" pitchFamily="18" charset="0"/>
                  <a:cs typeface="Mali" panose="00000500000000000000" pitchFamily="2" charset="-34"/>
                </a:rPr>
                <a:t>Cả</a:t>
              </a:r>
              <a:r>
                <a:rPr lang="en-US" sz="3200" dirty="0">
                  <a:latin typeface="Cambria" panose="02040503050406030204" pitchFamily="18" charset="0"/>
                  <a:ea typeface="Cambria" panose="02040503050406030204" pitchFamily="18" charset="0"/>
                  <a:cs typeface="Mali" panose="00000500000000000000" pitchFamily="2" charset="-34"/>
                </a:rPr>
                <a:t> 3 </a:t>
              </a:r>
              <a:r>
                <a:rPr lang="en-US" sz="3200" dirty="0" err="1">
                  <a:latin typeface="Cambria" panose="02040503050406030204" pitchFamily="18" charset="0"/>
                  <a:ea typeface="Cambria" panose="02040503050406030204" pitchFamily="18" charset="0"/>
                  <a:cs typeface="Mali" panose="00000500000000000000" pitchFamily="2" charset="-34"/>
                </a:rPr>
                <a:t>đáp</a:t>
              </a:r>
              <a:r>
                <a:rPr lang="en-US" sz="3200" dirty="0">
                  <a:latin typeface="Cambria" panose="02040503050406030204" pitchFamily="18" charset="0"/>
                  <a:ea typeface="Cambria" panose="02040503050406030204" pitchFamily="18" charset="0"/>
                  <a:cs typeface="Mali" panose="00000500000000000000" pitchFamily="2" charset="-34"/>
                </a:rPr>
                <a:t> </a:t>
              </a:r>
              <a:r>
                <a:rPr lang="en-US" sz="3200" dirty="0" err="1">
                  <a:latin typeface="Cambria" panose="02040503050406030204" pitchFamily="18" charset="0"/>
                  <a:ea typeface="Cambria" panose="02040503050406030204" pitchFamily="18" charset="0"/>
                  <a:cs typeface="Mali" panose="00000500000000000000" pitchFamily="2" charset="-34"/>
                </a:rPr>
                <a:t>án</a:t>
              </a:r>
              <a:r>
                <a:rPr lang="en-US" sz="3200" dirty="0">
                  <a:latin typeface="Cambria" panose="02040503050406030204" pitchFamily="18" charset="0"/>
                  <a:ea typeface="Cambria" panose="02040503050406030204" pitchFamily="18" charset="0"/>
                  <a:cs typeface="Mali" panose="00000500000000000000" pitchFamily="2" charset="-34"/>
                </a:rPr>
                <a:t> </a:t>
              </a:r>
              <a:r>
                <a:rPr lang="en-US" sz="3200" dirty="0" err="1">
                  <a:latin typeface="Cambria" panose="02040503050406030204" pitchFamily="18" charset="0"/>
                  <a:ea typeface="Cambria" panose="02040503050406030204" pitchFamily="18" charset="0"/>
                  <a:cs typeface="Mali" panose="00000500000000000000" pitchFamily="2" charset="-34"/>
                </a:rPr>
                <a:t>trên</a:t>
              </a:r>
              <a:endParaRPr lang="en-US" sz="3200" dirty="0">
                <a:latin typeface="Cambria" panose="02040503050406030204" pitchFamily="18" charset="0"/>
                <a:ea typeface="Cambria" panose="02040503050406030204" pitchFamily="18" charset="0"/>
                <a:cs typeface="Mali" panose="00000500000000000000" pitchFamily="2" charset="-34"/>
              </a:endParaRPr>
            </a:p>
          </p:txBody>
        </p:sp>
      </p:grpSp>
      <p:sp>
        <p:nvSpPr>
          <p:cNvPr id="42" name="TextBox 41">
            <a:extLst>
              <a:ext uri="{FF2B5EF4-FFF2-40B4-BE49-F238E27FC236}">
                <a16:creationId xmlns:a16="http://schemas.microsoft.com/office/drawing/2014/main" id="{E274DD07-B678-5DC9-4D18-01F1827FCD35}"/>
              </a:ext>
            </a:extLst>
          </p:cNvPr>
          <p:cNvSpPr txBox="1"/>
          <p:nvPr/>
        </p:nvSpPr>
        <p:spPr>
          <a:xfrm>
            <a:off x="825352" y="3114291"/>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A</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3" name="TextBox 42">
            <a:extLst>
              <a:ext uri="{FF2B5EF4-FFF2-40B4-BE49-F238E27FC236}">
                <a16:creationId xmlns:a16="http://schemas.microsoft.com/office/drawing/2014/main" id="{1CB9E1CA-CAAC-5BC8-5594-46271015925C}"/>
              </a:ext>
            </a:extLst>
          </p:cNvPr>
          <p:cNvSpPr txBox="1"/>
          <p:nvPr/>
        </p:nvSpPr>
        <p:spPr>
          <a:xfrm>
            <a:off x="825352" y="4526361"/>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B</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4" name="TextBox 43">
            <a:extLst>
              <a:ext uri="{FF2B5EF4-FFF2-40B4-BE49-F238E27FC236}">
                <a16:creationId xmlns:a16="http://schemas.microsoft.com/office/drawing/2014/main" id="{B5E3BD21-060F-590D-C81D-FE9BED3D7A4E}"/>
              </a:ext>
            </a:extLst>
          </p:cNvPr>
          <p:cNvSpPr txBox="1"/>
          <p:nvPr/>
        </p:nvSpPr>
        <p:spPr>
          <a:xfrm>
            <a:off x="6770914" y="3166042"/>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C</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5" name="TextBox 44">
            <a:extLst>
              <a:ext uri="{FF2B5EF4-FFF2-40B4-BE49-F238E27FC236}">
                <a16:creationId xmlns:a16="http://schemas.microsoft.com/office/drawing/2014/main" id="{195ED51C-3D46-FE44-925D-3DEDAAEE70A3}"/>
              </a:ext>
            </a:extLst>
          </p:cNvPr>
          <p:cNvSpPr txBox="1"/>
          <p:nvPr/>
        </p:nvSpPr>
        <p:spPr>
          <a:xfrm>
            <a:off x="6762893" y="4562253"/>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D</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pic>
        <p:nvPicPr>
          <p:cNvPr id="46" name="Picture 45">
            <a:extLst>
              <a:ext uri="{FF2B5EF4-FFF2-40B4-BE49-F238E27FC236}">
                <a16:creationId xmlns:a16="http://schemas.microsoft.com/office/drawing/2014/main" id="{3F351D44-1414-A81E-ABF1-D153869A5D85}"/>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451002" y="3113360"/>
            <a:ext cx="953444" cy="930037"/>
          </a:xfrm>
          <a:prstGeom prst="rect">
            <a:avLst/>
          </a:prstGeom>
        </p:spPr>
      </p:pic>
      <p:pic>
        <p:nvPicPr>
          <p:cNvPr id="47" name="Picture 46">
            <a:extLst>
              <a:ext uri="{FF2B5EF4-FFF2-40B4-BE49-F238E27FC236}">
                <a16:creationId xmlns:a16="http://schemas.microsoft.com/office/drawing/2014/main" id="{D824113C-7A8B-8CA8-FACC-37DCC1D33D0C}"/>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22555" y="3092729"/>
            <a:ext cx="953444" cy="930037"/>
          </a:xfrm>
          <a:prstGeom prst="rect">
            <a:avLst/>
          </a:prstGeom>
        </p:spPr>
      </p:pic>
      <p:pic>
        <p:nvPicPr>
          <p:cNvPr id="48" name="Picture 47">
            <a:extLst>
              <a:ext uri="{FF2B5EF4-FFF2-40B4-BE49-F238E27FC236}">
                <a16:creationId xmlns:a16="http://schemas.microsoft.com/office/drawing/2014/main" id="{3629C087-46E9-C5D4-CC3D-EC76497E7479}"/>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06423" y="4467908"/>
            <a:ext cx="953444" cy="930037"/>
          </a:xfrm>
          <a:prstGeom prst="rect">
            <a:avLst/>
          </a:prstGeom>
        </p:spPr>
      </p:pic>
      <p:pic>
        <p:nvPicPr>
          <p:cNvPr id="49" name="Picture 48">
            <a:extLst>
              <a:ext uri="{FF2B5EF4-FFF2-40B4-BE49-F238E27FC236}">
                <a16:creationId xmlns:a16="http://schemas.microsoft.com/office/drawing/2014/main" id="{F8717C7E-4984-773A-4993-5BAA7DE62210}"/>
              </a:ext>
            </a:extLst>
          </p:cNvPr>
          <p:cNvPicPr>
            <a:picLocks noChangeAspect="1"/>
          </p:cNvPicPr>
          <p:nvPr/>
        </p:nvPicPr>
        <p:blipFill rotWithShape="1">
          <a:blip r:embed="rId5">
            <a:extLst>
              <a:ext uri="{28A0092B-C50C-407E-A947-70E740481C1C}">
                <a14:useLocalDpi xmlns:a14="http://schemas.microsoft.com/office/drawing/2010/main" val="0"/>
              </a:ext>
            </a:extLst>
          </a:blip>
          <a:srcRect t="76106" r="79720"/>
          <a:stretch/>
        </p:blipFill>
        <p:spPr>
          <a:xfrm>
            <a:off x="6526632" y="4482810"/>
            <a:ext cx="953444" cy="930037"/>
          </a:xfrm>
          <a:prstGeom prst="rect">
            <a:avLst/>
          </a:prstGeom>
        </p:spPr>
      </p:pic>
    </p:spTree>
    <p:extLst>
      <p:ext uri="{BB962C8B-B14F-4D97-AF65-F5344CB8AC3E}">
        <p14:creationId xmlns:p14="http://schemas.microsoft.com/office/powerpoint/2010/main" val="165516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4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4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4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4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4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4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4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9"/>
                    </p:tgtEl>
                  </p:cond>
                </p:stCondLst>
                <p:endSync evt="end" delay="0">
                  <p:rtn val="all"/>
                </p:endSync>
                <p:childTnLst>
                  <p:par>
                    <p:cTn id="36" fill="hold">
                      <p:stCondLst>
                        <p:cond delay="0"/>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250" fill="hold"/>
                                        <p:tgtEl>
                                          <p:spTgt spid="49"/>
                                        </p:tgtEl>
                                        <p:attrNameLst>
                                          <p:attrName>ppt_w</p:attrName>
                                        </p:attrNameLst>
                                      </p:cBhvr>
                                      <p:tavLst>
                                        <p:tav tm="0">
                                          <p:val>
                                            <p:fltVal val="0"/>
                                          </p:val>
                                        </p:tav>
                                        <p:tav tm="100000">
                                          <p:val>
                                            <p:strVal val="#ppt_w"/>
                                          </p:val>
                                        </p:tav>
                                      </p:tavLst>
                                    </p:anim>
                                    <p:anim calcmode="lin" valueType="num">
                                      <p:cBhvr>
                                        <p:cTn id="41" dur="25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50" fill="hold"/>
                                        <p:tgtEl>
                                          <p:spTgt spid="47"/>
                                        </p:tgtEl>
                                        <p:attrNameLst>
                                          <p:attrName>ppt_w</p:attrName>
                                        </p:attrNameLst>
                                      </p:cBhvr>
                                      <p:tavLst>
                                        <p:tav tm="0">
                                          <p:val>
                                            <p:fltVal val="0"/>
                                          </p:val>
                                        </p:tav>
                                        <p:tav tm="100000">
                                          <p:val>
                                            <p:strVal val="#ppt_w"/>
                                          </p:val>
                                        </p:tav>
                                      </p:tavLst>
                                    </p:anim>
                                    <p:anim calcmode="lin" valueType="num">
                                      <p:cBhvr>
                                        <p:cTn id="48" dur="25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250" fill="hold"/>
                                        <p:tgtEl>
                                          <p:spTgt spid="46"/>
                                        </p:tgtEl>
                                        <p:attrNameLst>
                                          <p:attrName>ppt_w</p:attrName>
                                        </p:attrNameLst>
                                      </p:cBhvr>
                                      <p:tavLst>
                                        <p:tav tm="0">
                                          <p:val>
                                            <p:fltVal val="0"/>
                                          </p:val>
                                        </p:tav>
                                        <p:tav tm="100000">
                                          <p:val>
                                            <p:strVal val="#ppt_w"/>
                                          </p:val>
                                        </p:tav>
                                      </p:tavLst>
                                    </p:anim>
                                    <p:anim calcmode="lin" valueType="num">
                                      <p:cBhvr>
                                        <p:cTn id="55" dur="25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250" fill="hold"/>
                                        <p:tgtEl>
                                          <p:spTgt spid="48"/>
                                        </p:tgtEl>
                                        <p:attrNameLst>
                                          <p:attrName>ppt_w</p:attrName>
                                        </p:attrNameLst>
                                      </p:cBhvr>
                                      <p:tavLst>
                                        <p:tav tm="0">
                                          <p:val>
                                            <p:fltVal val="0"/>
                                          </p:val>
                                        </p:tav>
                                        <p:tav tm="100000">
                                          <p:val>
                                            <p:strVal val="#ppt_w"/>
                                          </p:val>
                                        </p:tav>
                                      </p:tavLst>
                                    </p:anim>
                                    <p:anim calcmode="lin" valueType="num">
                                      <p:cBhvr>
                                        <p:cTn id="62" dur="25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3"/>
                  </p:tgtEl>
                </p:cond>
              </p:nextCondLst>
            </p:seq>
          </p:childTnLst>
        </p:cTn>
      </p:par>
    </p:tnLst>
    <p:bldLst>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id="{31FDFA8D-01B2-F52C-686B-876C1E56756C}"/>
              </a:ext>
            </a:extLst>
          </p:cNvPr>
          <p:cNvSpPr txBox="1"/>
          <p:nvPr/>
        </p:nvSpPr>
        <p:spPr>
          <a:xfrm>
            <a:off x="2068286" y="2275114"/>
            <a:ext cx="8240485"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1: </a:t>
            </a: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loại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kế</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hoạch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nhân</a:t>
            </a:r>
            <a:r>
              <a:rPr lang="en-US" sz="5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6731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1935380" y="718481"/>
            <a:ext cx="800206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trường</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hợp</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sau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trả</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lời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câu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hỏi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F5AC464-CE9D-7D91-BCF6-22F971F360CA}"/>
              </a:ext>
            </a:extLst>
          </p:cNvPr>
          <p:cNvPicPr>
            <a:picLocks noChangeAspect="1"/>
          </p:cNvPicPr>
          <p:nvPr/>
        </p:nvPicPr>
        <p:blipFill>
          <a:blip r:embed="rId3"/>
          <a:stretch>
            <a:fillRect/>
          </a:stretch>
        </p:blipFill>
        <p:spPr>
          <a:xfrm>
            <a:off x="1299552" y="1530123"/>
            <a:ext cx="9342594" cy="4228420"/>
          </a:xfrm>
          <a:prstGeom prst="rect">
            <a:avLst/>
          </a:prstGeom>
        </p:spPr>
      </p:pic>
    </p:spTree>
    <p:extLst>
      <p:ext uri="{BB962C8B-B14F-4D97-AF65-F5344CB8AC3E}">
        <p14:creationId xmlns:p14="http://schemas.microsoft.com/office/powerpoint/2010/main" val="25461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0F03F2-7853-FFF9-F0B3-496932D4F08C}"/>
              </a:ext>
            </a:extLst>
          </p:cNvPr>
          <p:cNvPicPr>
            <a:picLocks noChangeAspect="1"/>
          </p:cNvPicPr>
          <p:nvPr/>
        </p:nvPicPr>
        <p:blipFill>
          <a:blip r:embed="rId3"/>
          <a:stretch>
            <a:fillRect/>
          </a:stretch>
        </p:blipFill>
        <p:spPr>
          <a:xfrm>
            <a:off x="1687286" y="699415"/>
            <a:ext cx="8925605" cy="5471423"/>
          </a:xfrm>
          <a:prstGeom prst="rect">
            <a:avLst/>
          </a:prstGeom>
        </p:spPr>
      </p:pic>
    </p:spTree>
    <p:extLst>
      <p:ext uri="{BB962C8B-B14F-4D97-AF65-F5344CB8AC3E}">
        <p14:creationId xmlns:p14="http://schemas.microsoft.com/office/powerpoint/2010/main" val="29785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E8EA2-5531-4F29-BE64-529067DDD55C}"/>
              </a:ext>
            </a:extLst>
          </p:cNvPr>
          <p:cNvSpPr/>
          <p:nvPr/>
        </p:nvSpPr>
        <p:spPr>
          <a:xfrm>
            <a:off x="723915" y="762025"/>
            <a:ext cx="10617166" cy="954107"/>
          </a:xfrm>
          <a:prstGeom prst="rect">
            <a:avLst/>
          </a:prstGeom>
          <a:noFill/>
        </p:spPr>
        <p:txBody>
          <a:bodyPr wrap="square" lIns="91440" tIns="45720" rIns="91440" bIns="45720">
            <a:spAutoFit/>
          </a:bodyPr>
          <a:lstStyle/>
          <a:p>
            <a:pPr lvl="0" algn="just">
              <a:defRPr/>
            </a:pPr>
            <a:r>
              <a:rPr lang="vi-VN" sz="28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Em hãy mô tả kế hoạch cá nhân của các bạn trong các trường hợp trên bằng cách hoàn thiện bảng theo gợi ý dưới đây:</a:t>
            </a:r>
            <a:endParaRPr kumimoji="0" lang="vi-VN" sz="28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19C7E66-7593-6211-B5F7-1DABD3CC6C59}"/>
              </a:ext>
            </a:extLst>
          </p:cNvPr>
          <p:cNvPicPr>
            <a:picLocks noChangeAspect="1"/>
          </p:cNvPicPr>
          <p:nvPr/>
        </p:nvPicPr>
        <p:blipFill>
          <a:blip r:embed="rId3"/>
          <a:stretch>
            <a:fillRect/>
          </a:stretch>
        </p:blipFill>
        <p:spPr>
          <a:xfrm>
            <a:off x="718457" y="2165153"/>
            <a:ext cx="10727871" cy="3078359"/>
          </a:xfrm>
          <a:prstGeom prst="rect">
            <a:avLst/>
          </a:prstGeom>
        </p:spPr>
      </p:pic>
    </p:spTree>
    <p:extLst>
      <p:ext uri="{BB962C8B-B14F-4D97-AF65-F5344CB8AC3E}">
        <p14:creationId xmlns:p14="http://schemas.microsoft.com/office/powerpoint/2010/main" val="18044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1F26BEA-B7DC-C168-B3BA-9E68AC84BF0F}"/>
              </a:ext>
            </a:extLst>
          </p:cNvPr>
          <p:cNvGraphicFramePr>
            <a:graphicFrameLocks noGrp="1"/>
          </p:cNvGraphicFramePr>
          <p:nvPr>
            <p:extLst>
              <p:ext uri="{D42A27DB-BD31-4B8C-83A1-F6EECF244321}">
                <p14:modId xmlns:p14="http://schemas.microsoft.com/office/powerpoint/2010/main" val="1998891655"/>
              </p:ext>
            </p:extLst>
          </p:nvPr>
        </p:nvGraphicFramePr>
        <p:xfrm>
          <a:off x="718458" y="683328"/>
          <a:ext cx="10515600" cy="5481391"/>
        </p:xfrm>
        <a:graphic>
          <a:graphicData uri="http://schemas.openxmlformats.org/drawingml/2006/table">
            <a:tbl>
              <a:tblPr/>
              <a:tblGrid>
                <a:gridCol w="1959427">
                  <a:extLst>
                    <a:ext uri="{9D8B030D-6E8A-4147-A177-3AD203B41FA5}">
                      <a16:colId xmlns:a16="http://schemas.microsoft.com/office/drawing/2014/main" val="3549327109"/>
                    </a:ext>
                  </a:extLst>
                </a:gridCol>
                <a:gridCol w="2460172">
                  <a:extLst>
                    <a:ext uri="{9D8B030D-6E8A-4147-A177-3AD203B41FA5}">
                      <a16:colId xmlns:a16="http://schemas.microsoft.com/office/drawing/2014/main" val="1028288597"/>
                    </a:ext>
                  </a:extLst>
                </a:gridCol>
                <a:gridCol w="1752600">
                  <a:extLst>
                    <a:ext uri="{9D8B030D-6E8A-4147-A177-3AD203B41FA5}">
                      <a16:colId xmlns:a16="http://schemas.microsoft.com/office/drawing/2014/main" val="2793680496"/>
                    </a:ext>
                  </a:extLst>
                </a:gridCol>
                <a:gridCol w="4343401">
                  <a:extLst>
                    <a:ext uri="{9D8B030D-6E8A-4147-A177-3AD203B41FA5}">
                      <a16:colId xmlns:a16="http://schemas.microsoft.com/office/drawing/2014/main" val="362979613"/>
                    </a:ext>
                  </a:extLst>
                </a:gridCol>
              </a:tblGrid>
              <a:tr h="364925">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Trường hợp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Mục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tiêu</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Thời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gian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Cách</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thức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extLst>
                  <a:ext uri="{0D108BD9-81ED-4DB2-BD59-A6C34878D82A}">
                    <a16:rowId xmlns:a16="http://schemas.microsoft.com/office/drawing/2014/main" val="2548010635"/>
                  </a:ext>
                </a:extLst>
              </a:tr>
              <a:tr h="1094775">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 (</a:t>
                      </a:r>
                      <a:r>
                        <a:rPr lang="en-US" sz="2400" dirty="0" err="1">
                          <a:solidFill>
                            <a:srgbClr val="000000"/>
                          </a:solidFill>
                          <a:effectLst/>
                          <a:latin typeface="Cambria" panose="02040503050406030204" pitchFamily="18" charset="0"/>
                          <a:ea typeface="Cambria" panose="02040503050406030204" pitchFamily="18" charset="0"/>
                        </a:rPr>
                        <a:t>Bạn</a:t>
                      </a:r>
                      <a:r>
                        <a:rPr lang="en-US" sz="2400" dirty="0">
                          <a:solidFill>
                            <a:srgbClr val="000000"/>
                          </a:solidFill>
                          <a:effectLst/>
                          <a:latin typeface="Cambria" panose="02040503050406030204" pitchFamily="18" charset="0"/>
                          <a:ea typeface="Cambria" panose="02040503050406030204" pitchFamily="18" charset="0"/>
                        </a:rPr>
                        <a:t> Nam)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Hoàn </a:t>
                      </a:r>
                      <a:r>
                        <a:rPr lang="en-US" sz="2400" dirty="0" err="1">
                          <a:solidFill>
                            <a:srgbClr val="000000"/>
                          </a:solidFill>
                          <a:effectLst/>
                          <a:latin typeface="Cambria" panose="02040503050406030204" pitchFamily="18" charset="0"/>
                          <a:ea typeface="Cambria" panose="02040503050406030204" pitchFamily="18" charset="0"/>
                        </a:rPr>
                        <a:t>thành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việc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ôn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bài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nhà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Tuấn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xem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bóng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đá</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Trong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Ôn bài ngay sau khi tan học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27896"/>
                  </a:ext>
                </a:extLst>
              </a:tr>
              <a:tr h="2189551">
                <a:tc>
                  <a:txBody>
                    <a:bodyPr/>
                    <a:lstStyle/>
                    <a:p>
                      <a:pPr algn="ctr"/>
                      <a:r>
                        <a:rPr lang="en-US" sz="2400">
                          <a:solidFill>
                            <a:srgbClr val="000000"/>
                          </a:solidFill>
                          <a:effectLst/>
                          <a:latin typeface="Cambria" panose="02040503050406030204" pitchFamily="18" charset="0"/>
                          <a:ea typeface="Cambria" panose="02040503050406030204" pitchFamily="18" charset="0"/>
                        </a:rPr>
                        <a:t>2 (Bạn Quang)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Mong muốn đạt được giải cao trong cuộc thi cờ vua cấp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Một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tháng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Dành một tiếng mỗi tối chơi cùng bố và tham gia Câu lạc bộ cờ vua ở nhà văn hoá thôn vào cuối tuần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520606"/>
                  </a:ext>
                </a:extLst>
              </a:tr>
              <a:tr h="1285464">
                <a:tc>
                  <a:txBody>
                    <a:bodyPr/>
                    <a:lstStyle/>
                    <a:p>
                      <a:pPr algn="ctr"/>
                      <a:r>
                        <a:rPr lang="en-US" sz="2400">
                          <a:solidFill>
                            <a:srgbClr val="000000"/>
                          </a:solidFill>
                          <a:effectLst/>
                          <a:latin typeface="Cambria" panose="02040503050406030204" pitchFamily="18" charset="0"/>
                          <a:ea typeface="Cambria" panose="02040503050406030204" pitchFamily="18" charset="0"/>
                        </a:rPr>
                        <a:t>3 (Bạn Hà)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Lên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r>
                        <a:rPr lang="en-US" sz="2400" dirty="0">
                          <a:solidFill>
                            <a:srgbClr val="000000"/>
                          </a:solidFill>
                          <a:effectLst/>
                          <a:latin typeface="Cambria" panose="02040503050406030204" pitchFamily="18" charset="0"/>
                          <a:ea typeface="Cambria" panose="02040503050406030204" pitchFamily="18" charset="0"/>
                        </a:rPr>
                        <a:t> 8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giỏi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Dành</a:t>
                      </a:r>
                      <a:r>
                        <a:rPr lang="en-US" sz="2400" dirty="0">
                          <a:solidFill>
                            <a:srgbClr val="000000"/>
                          </a:solidFill>
                          <a:effectLst/>
                          <a:latin typeface="Cambria" panose="02040503050406030204" pitchFamily="18" charset="0"/>
                          <a:ea typeface="Cambria" panose="02040503050406030204" pitchFamily="18" charset="0"/>
                        </a:rPr>
                        <a:t> 30 </a:t>
                      </a:r>
                      <a:r>
                        <a:rPr lang="en-US" sz="2400" dirty="0" err="1">
                          <a:solidFill>
                            <a:srgbClr val="000000"/>
                          </a:solidFill>
                          <a:effectLst/>
                          <a:latin typeface="Cambria" panose="02040503050406030204" pitchFamily="18" charset="0"/>
                          <a:ea typeface="Cambria" panose="02040503050406030204" pitchFamily="18" charset="0"/>
                        </a:rPr>
                        <a:t>phút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trò</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với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chị</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bằng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xin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mẹ</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mua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sách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đọc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264608"/>
                  </a:ext>
                </a:extLst>
              </a:tr>
            </a:tbl>
          </a:graphicData>
        </a:graphic>
      </p:graphicFrame>
    </p:spTree>
    <p:extLst>
      <p:ext uri="{BB962C8B-B14F-4D97-AF65-F5344CB8AC3E}">
        <p14:creationId xmlns:p14="http://schemas.microsoft.com/office/powerpoint/2010/main" val="22267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Theo em, dựa vào thời gian thực hiện, sẽ có những loại kế hoạch cá nhân nào?</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000" dirty="0">
                <a:solidFill>
                  <a:schemeClr val="bg1"/>
                </a:solidFill>
                <a:latin typeface="Cambria" panose="02040503050406030204" pitchFamily="18" charset="0"/>
                <a:ea typeface="Cambria" panose="02040503050406030204" pitchFamily="18" charset="0"/>
              </a:rPr>
              <a:t>K</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ế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cá</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nhân</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ngày</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tháng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nhiều</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năm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endParaRPr kumimoji="0"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Hãy kể thêm các loại kế hoạch cá nhân khác mà em biết</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học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tập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kiệm</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2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CN Light"/>
        <a:ea typeface=""/>
        <a:cs typeface=""/>
        <a:font script="Jpan" typeface="游ゴシック Light"/>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33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952</Words>
  <Application>Microsoft Office PowerPoint</Application>
  <PresentationFormat>Widescreen</PresentationFormat>
  <Paragraphs>63</Paragraphs>
  <Slides>21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等线</vt:lpstr>
      <vt:lpstr>Arial</vt:lpstr>
      <vt:lpstr>Calibri</vt:lpstr>
      <vt:lpstr>Cambria</vt:lpstr>
      <vt:lpstr>思源黑体 CN Light</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Administrator</cp:lastModifiedBy>
  <cp:revision>35</cp:revision>
  <dcterms:created xsi:type="dcterms:W3CDTF">2023-08-02T13:13:38Z</dcterms:created>
  <dcterms:modified xsi:type="dcterms:W3CDTF">2025-02-04T03:26:35Z</dcterms:modified>
</cp:coreProperties>
</file>