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4" r:id="rId3"/>
  </p:sldMasterIdLst>
  <p:notesMasterIdLst>
    <p:notesMasterId r:id="rId23"/>
  </p:notesMasterIdLst>
  <p:sldIdLst>
    <p:sldId id="7342" r:id="rId4"/>
    <p:sldId id="7312" r:id="rId5"/>
    <p:sldId id="7325" r:id="rId6"/>
    <p:sldId id="7344" r:id="rId7"/>
    <p:sldId id="7343" r:id="rId8"/>
    <p:sldId id="7326" r:id="rId9"/>
    <p:sldId id="7306" r:id="rId10"/>
    <p:sldId id="7316" r:id="rId11"/>
    <p:sldId id="7329" r:id="rId12"/>
    <p:sldId id="7330" r:id="rId13"/>
    <p:sldId id="7328" r:id="rId14"/>
    <p:sldId id="331" r:id="rId15"/>
    <p:sldId id="7331" r:id="rId16"/>
    <p:sldId id="7308" r:id="rId17"/>
    <p:sldId id="7332" r:id="rId18"/>
    <p:sldId id="7333" r:id="rId19"/>
    <p:sldId id="7334" r:id="rId20"/>
    <p:sldId id="7335" r:id="rId21"/>
    <p:sldId id="332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6FE"/>
    <a:srgbClr val="FF0060"/>
    <a:srgbClr val="B5F1CC"/>
    <a:srgbClr val="00DFA2"/>
    <a:srgbClr val="9ADCFF"/>
    <a:srgbClr val="F6FA70"/>
    <a:srgbClr val="FFB2A6"/>
    <a:srgbClr val="FFDEB4"/>
    <a:srgbClr val="E893CF"/>
    <a:srgbClr val="FF47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000" autoAdjust="0"/>
  </p:normalViewPr>
  <p:slideViewPr>
    <p:cSldViewPr snapToGrid="0">
      <p:cViewPr varScale="1">
        <p:scale>
          <a:sx n="67" d="100"/>
          <a:sy n="67" d="100"/>
        </p:scale>
        <p:origin x="858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4C9A8-21C6-49AF-9BC7-C187CD4E8431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7E513-36E3-45ED-BBF5-29718E511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07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microsoft.com/office/2007/relationships/hdphoto" Target="../media/hdphoto1.wdp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8.png"/><Relationship Id="rId11" Type="http://schemas.openxmlformats.org/officeDocument/2006/relationships/image" Target="../media/image22.png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25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51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39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249D6F7-E3E5-4302-97E8-4E7075DC6F12}" type="datetimeFigureOut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46">
                <a:defRPr/>
              </a:pPr>
              <a:t>2025/2/7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943" y="7154637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9421C0B-D210-49EC-B248-009FF4347C71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9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249D6F7-E3E5-4302-97E8-4E7075DC6F12}" type="datetimeFigureOut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46">
                <a:defRPr/>
              </a:pPr>
              <a:t>2025/2/7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943" y="7154637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9421C0B-D210-49EC-B248-009FF4347C71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550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20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35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66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92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306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38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92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68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8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66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828F0-8AF4-9C60-4895-C151B07985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F84C47-A2E6-4E55-D005-3F8D65C17A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15308-5B98-1DF1-E679-DC7245848F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9D902-0FD3-4B65-90C3-BED263F78EA1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DF812-77BF-F31C-C5B0-5734C2651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A76A3-03EB-36F3-99FD-B357D765A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AD5DDC-FAA1-4EFF-81D1-73909156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217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010A9-486B-9FB3-9450-A96E06BA8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9DDE5-EB9D-ABDC-0C22-75020903E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26AB3-598A-D4B3-3A7A-18AD392114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9D902-0FD3-4B65-90C3-BED263F78EA1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8BC00-C721-2DD3-5CC4-EE938B493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098FB-17BE-5F61-B3B7-59ED83C9A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AD5DDC-FAA1-4EFF-81D1-73909156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087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6AAA6-C8B1-4249-8547-C6F87426E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693E8-A382-FB67-DB4C-600858C47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D5DC0-AE2E-F420-7052-277E87662D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9D902-0FD3-4B65-90C3-BED263F78EA1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F92FF-2D1C-B433-0F24-9768DF26B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929E8-5256-81C0-B576-F9F774D3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AD5DDC-FAA1-4EFF-81D1-73909156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574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22939-BA9E-99CC-49B4-14D2C38B9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D1F49-E123-20CA-F5C9-27566D599B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C2FA9C-73F9-6845-6323-647BDB234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52C88-0251-4196-83D9-C707631037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9D902-0FD3-4B65-90C3-BED263F78EA1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C30ABD-1CF9-B827-5B1D-A0570224D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D910A6-ABD6-1F93-4A89-478F29014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AD5DDC-FAA1-4EFF-81D1-73909156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45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D30EB-DEEA-CFB0-4C1F-477749F5C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47AFF-BA07-5648-1729-B0EE5F50B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AE6DD1-3318-15C3-36C4-5E27A3AB68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902DAC-9D39-0118-2F56-B26B4C9404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BACEFB-14B8-93E6-A383-B56E87005E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322180-3B09-8E00-2B0B-0C4069AAF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9D902-0FD3-4B65-90C3-BED263F78EA1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F47087-1ED5-64B8-349F-4F18EBDB6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2A7330-7637-7514-0FB3-79D01FD85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AD5DDC-FAA1-4EFF-81D1-73909156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977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89C8B-A86F-BC9B-779A-F7E72FD90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6612CF-383C-1B38-2B3C-03117B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9D902-0FD3-4B65-90C3-BED263F78EA1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BFF234-6DCF-083E-F595-BEE1A07F9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1D22A0-FBAF-2F3E-73F9-313E3E6AB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AD5DDC-FAA1-4EFF-81D1-73909156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030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8C3F7B-3342-A743-AAEB-14314A2D20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9D902-0FD3-4B65-90C3-BED263F78EA1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3BB8E7-3BBF-1BA7-BAFF-DB15B7EEC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D09E6-991B-5C7F-A036-2A2531D7C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AD5DDC-FAA1-4EFF-81D1-73909156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009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D1B13-4666-9ACD-A91C-2B85BAEBF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FAFFD-C7A4-809F-B120-A901C607B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758314-F563-CB59-9774-50B70BF73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6528A0-A8B7-EF24-0C8D-BDEA35C9B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9D902-0FD3-4B65-90C3-BED263F78EA1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AE69B-A578-1A4F-B801-386D6356F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8CCC23-6AB0-097B-93B3-95937D6E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AD5DDC-FAA1-4EFF-81D1-73909156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18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A6D63B-BF16-4E16-A0E5-3FE8ADD86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98F644-8C99-4BEB-B0AE-BF208E12E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8042F0D-3983-44D5-89D1-4121F063A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D8ACE08-454A-4162-8D5B-47B64E734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713056-E3FF-4AE4-8330-CB732F65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3DF3DF-EBC1-45D3-9961-10E178527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77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08D0E-D50D-847A-8A2C-AA9B3A331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BD76EC-8E0F-5EF6-7C3A-F8EA03266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00EC0E-F75F-F504-8B7C-AE980AE4A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E5D7B0-2BE1-A924-11FA-816F12F198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9D902-0FD3-4B65-90C3-BED263F78EA1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EC1FE-582E-B29A-28D6-71D4A6806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B662C5-A878-D30D-0174-0FEAA901B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AD5DDC-FAA1-4EFF-81D1-73909156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412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2CF5A-8C07-02A9-84AD-50D0CDF23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760BA5-91B4-E911-ECEB-CBED189FA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81AB6-6117-4283-0CEF-0514967C19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9D902-0FD3-4B65-90C3-BED263F78EA1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7A9FA-AE5A-181B-199E-090B4CAD5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6AEA9-A19F-24A2-7856-813235818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AD5DDC-FAA1-4EFF-81D1-73909156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504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A8B1A5-33CB-5D8A-D60B-261CB3ECE9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74C0FF-FE2E-670F-1FF5-F45B35FFD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2B9E2-4AFD-AEE1-B024-AC064556D5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9D902-0FD3-4B65-90C3-BED263F78EA1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785B9-974F-D342-C0E9-75D01E630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49A7E-E788-D862-7C52-F35DBD06F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AD5DDC-FAA1-4EFF-81D1-73909156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85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glow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3747974" y="-1014748"/>
            <a:ext cx="19687956" cy="1894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3086" y="-1004239"/>
            <a:ext cx="19678180" cy="1892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114202" y="2477745"/>
            <a:ext cx="11963604" cy="1196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92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08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763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73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3635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D71A4-690E-4A11-A169-5F42562064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lIns="68580" tIns="34290" rIns="68580" bIns="34290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A33FB6-1A54-40CA-93DD-746E4FF73E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 lIns="68580" tIns="34290" rIns="68580" bIns="34290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DB9FD-2306-417E-A5F3-CDB12A5E7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/>
            <a:fld id="{6E733D39-9BCC-4CBE-8AA3-92449E89B6EF}" type="datetimeFigureOut">
              <a:rPr lang="vi-VN" sz="2400" smtClean="0">
                <a:solidFill>
                  <a:prstClr val="black"/>
                </a:solidFill>
              </a:rPr>
              <a:pPr defTabSz="1219170"/>
              <a:t>07/02/2025</a:t>
            </a:fld>
            <a:endParaRPr lang="vi-VN" sz="2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DD6C0-108B-47EE-849F-D3B8E1088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/>
            <a:endParaRPr lang="vi-VN" sz="2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071E8-804D-4262-AAEA-26F7BB650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/>
            <a:fld id="{E206CFDF-9247-4BBB-A08D-3A1DFE682438}" type="slidenum">
              <a:rPr lang="vi-VN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vi-VN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2482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035"/>
            <a:ext cx="10972800" cy="1143000"/>
          </a:xfrm>
          <a:prstGeom prst="rect">
            <a:avLst/>
          </a:prstGeom>
        </p:spPr>
        <p:txBody>
          <a:bodyPr lIns="51389" tIns="25695" rIns="51389" bIns="25695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567"/>
          </a:xfrm>
          <a:prstGeom prst="rect">
            <a:avLst/>
          </a:prstGeom>
        </p:spPr>
        <p:txBody>
          <a:bodyPr lIns="51389" tIns="25695" rIns="51389" bIns="2569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4828"/>
            <a:ext cx="2844800" cy="476251"/>
          </a:xfrm>
          <a:prstGeom prst="rect">
            <a:avLst/>
          </a:prstGeom>
          <a:ln/>
        </p:spPr>
        <p:txBody>
          <a:bodyPr lIns="51389" tIns="25695" rIns="51389" bIns="25695"/>
          <a:lstStyle>
            <a:lvl1pPr>
              <a:defRPr/>
            </a:lvl1pPr>
          </a:lstStyle>
          <a:p>
            <a:pPr defTabSz="1219170"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1" y="6244828"/>
            <a:ext cx="3860800" cy="476251"/>
          </a:xfrm>
          <a:prstGeom prst="rect">
            <a:avLst/>
          </a:prstGeom>
          <a:ln/>
        </p:spPr>
        <p:txBody>
          <a:bodyPr lIns="51389" tIns="25695" rIns="51389" bIns="25695"/>
          <a:lstStyle>
            <a:lvl1pPr>
              <a:defRPr/>
            </a:lvl1pPr>
          </a:lstStyle>
          <a:p>
            <a:pPr defTabSz="1219170"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4828"/>
            <a:ext cx="2844800" cy="476251"/>
          </a:xfrm>
          <a:prstGeom prst="rect">
            <a:avLst/>
          </a:prstGeom>
          <a:ln/>
        </p:spPr>
        <p:txBody>
          <a:bodyPr lIns="51389" tIns="25695" rIns="51389" bIns="25695"/>
          <a:lstStyle>
            <a:lvl1pPr>
              <a:defRPr/>
            </a:lvl1pPr>
          </a:lstStyle>
          <a:p>
            <a:pPr defTabSz="1219170">
              <a:defRPr/>
            </a:pPr>
            <a:fld id="{F100BA3F-51CF-473C-BBC7-9F80CB3FD932}" type="slidenum">
              <a:rPr lang="en-US" altLang="en-US" sz="2400" smtClean="0">
                <a:solidFill>
                  <a:prstClr val="black"/>
                </a:solidFill>
              </a:rPr>
              <a:pPr defTabSz="1219170">
                <a:defRPr/>
              </a:pPr>
              <a:t>‹#›</a:t>
            </a:fld>
            <a:endParaRPr lang="en-US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691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1ED33C-0B7A-4368-9EBE-E0F910527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6F143B-A9E1-440C-BCB6-9BC101229B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49241E-349F-4BE3-A08A-012570752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C2F6D6-4219-44D5-BEF3-F5F6D3B9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844392-0935-43A4-8EE0-195BAAF4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6744EF-7595-487F-93DE-4A8BB722E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26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C0C08A-391F-44D0-A2FA-AAE3E5DEA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B18FB1-46C4-453E-88EA-AC8F37956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8D641E-42F7-4782-98C0-5B458AAF8C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89A7E0-8876-4866-8E2F-A351AB983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ED52F8-5317-4416-B5D0-D2318E9F8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93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854E110-DBAE-4763-AF06-D873660423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E5410A-39D7-4588-AD07-A50C67D49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497686-906E-4E68-ABA7-E27F3D6A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7DDD80-D816-4573-B94C-BBC49D259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04AA3D-EC61-42BF-845E-B99C458FC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92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81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85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73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D5566E7-62F1-7CE6-4BD3-7368602CBBA4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1" y="133648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3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2" r:id="rId20"/>
    <p:sldLayoutId id="2147483683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42D9649-41F2-E1D0-8221-FBAB9EF5704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165" y="119269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2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620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svg"/><Relationship Id="rId5" Type="http://schemas.openxmlformats.org/officeDocument/2006/relationships/image" Target="../media/image54.png"/><Relationship Id="rId4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4.wdp"/><Relationship Id="rId5" Type="http://schemas.openxmlformats.org/officeDocument/2006/relationships/image" Target="../media/image61.png"/><Relationship Id="rId4" Type="http://schemas.openxmlformats.org/officeDocument/2006/relationships/image" Target="../media/image32.svg"/><Relationship Id="rId9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4.wdp"/><Relationship Id="rId5" Type="http://schemas.openxmlformats.org/officeDocument/2006/relationships/image" Target="../media/image61.png"/><Relationship Id="rId4" Type="http://schemas.openxmlformats.org/officeDocument/2006/relationships/image" Target="../media/image32.svg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png"/><Relationship Id="rId11" Type="http://schemas.openxmlformats.org/officeDocument/2006/relationships/image" Target="../media/image66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png"/><Relationship Id="rId11" Type="http://schemas.openxmlformats.org/officeDocument/2006/relationships/image" Target="../media/image50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svg"/><Relationship Id="rId5" Type="http://schemas.openxmlformats.org/officeDocument/2006/relationships/image" Target="../media/image54.png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2394857" y="542927"/>
            <a:ext cx="7518400" cy="51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71" tIns="53835" rIns="107671" bIns="5383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219170">
              <a:spcBef>
                <a:spcPct val="50000"/>
              </a:spcBef>
            </a:pPr>
            <a:r>
              <a:rPr lang="en-US" altLang="en-US" sz="2667" b="1" dirty="0">
                <a:solidFill>
                  <a:srgbClr val="FF0066"/>
                </a:solidFill>
                <a:latin typeface="Times New Roman" pitchFamily="18" charset="0"/>
              </a:rPr>
              <a:t>TRƯỜNG TIỂU HỌC NGUYỄN KHUYẾN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335360" y="2875809"/>
            <a:ext cx="11770904" cy="185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71" tIns="53835" rIns="107671" bIns="5383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219170" eaLnBrk="1" hangingPunct="1">
              <a:spcBef>
                <a:spcPts val="1349"/>
              </a:spcBef>
              <a:defRPr/>
            </a:pP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1219170" eaLnBrk="1" hangingPunct="1">
              <a:spcBef>
                <a:spcPts val="1349"/>
              </a:spcBef>
              <a:defRPr/>
            </a:pPr>
            <a:r>
              <a:rPr lang="en-US" sz="3200" b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 GIÁO DỤC THEO CHỦ ĐỀ: </a:t>
            </a:r>
          </a:p>
          <a:p>
            <a:pPr algn="ctr" defTabSz="1219170" eaLnBrk="1" hangingPunct="1">
              <a:spcBef>
                <a:spcPts val="1349"/>
              </a:spcBef>
              <a:defRPr/>
            </a:pP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 DIỆN CÁC MÔI TRƯỜNG HỌC TẬP MỚI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32656" y="1744691"/>
            <a:ext cx="11962925" cy="80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71" tIns="53835" rIns="107671" bIns="5383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219170" eaLnBrk="1" hangingPunct="1">
              <a:defRPr/>
            </a:pPr>
            <a:r>
              <a:rPr lang="en-US" sz="4533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 VỀ DỰ GIỜ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4050696" y="108585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240" y="4800601"/>
            <a:ext cx="2226024" cy="19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00975" y="39313"/>
            <a:ext cx="1037036" cy="110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1007435" y="6021289"/>
            <a:ext cx="11770904" cy="56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71" tIns="53835" rIns="107671" bIns="5383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219170" eaLnBrk="1" hangingPunct="1">
              <a:spcBef>
                <a:spcPts val="1349"/>
              </a:spcBef>
              <a:defRPr/>
            </a:pPr>
            <a:r>
              <a:rPr lang="en-US" sz="2933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933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933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933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933" b="1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933" b="1" i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 Thị Thu Hằng</a:t>
            </a:r>
            <a:endParaRPr lang="en-US" sz="32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74003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4">
            <a:extLst>
              <a:ext uri="{FF2B5EF4-FFF2-40B4-BE49-F238E27FC236}">
                <a16:creationId xmlns:a16="http://schemas.microsoft.com/office/drawing/2014/main" id="{5EB0CF33-EB0B-4AA3-86C0-3EA80A8FF8E5}"/>
              </a:ext>
            </a:extLst>
          </p:cNvPr>
          <p:cNvSpPr/>
          <p:nvPr/>
        </p:nvSpPr>
        <p:spPr>
          <a:xfrm>
            <a:off x="191813" y="478109"/>
            <a:ext cx="11808373" cy="611187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684125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29F4E-A703-7476-02BB-DE8A8096C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72" y="1067434"/>
            <a:ext cx="5526156" cy="4378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BC7ABF-0BCF-E708-9C50-39303080E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962" y="1153160"/>
            <a:ext cx="5016460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7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4">
            <a:extLst>
              <a:ext uri="{FF2B5EF4-FFF2-40B4-BE49-F238E27FC236}">
                <a16:creationId xmlns:a16="http://schemas.microsoft.com/office/drawing/2014/main" id="{5EB0CF33-EB0B-4AA3-86C0-3EA80A8FF8E5}"/>
              </a:ext>
            </a:extLst>
          </p:cNvPr>
          <p:cNvSpPr/>
          <p:nvPr/>
        </p:nvSpPr>
        <p:spPr>
          <a:xfrm>
            <a:off x="0" y="0"/>
            <a:ext cx="12191999" cy="70670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684125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CF0DCB-687E-43BB-FC51-C684B2A56735}"/>
              </a:ext>
            </a:extLst>
          </p:cNvPr>
          <p:cNvGrpSpPr/>
          <p:nvPr/>
        </p:nvGrpSpPr>
        <p:grpSpPr>
          <a:xfrm>
            <a:off x="856122" y="1863101"/>
            <a:ext cx="4336172" cy="4319911"/>
            <a:chOff x="856122" y="1863101"/>
            <a:chExt cx="4336172" cy="4319911"/>
          </a:xfrm>
        </p:grpSpPr>
        <p:pic>
          <p:nvPicPr>
            <p:cNvPr id="3" name="Picture 14">
              <a:extLst>
                <a:ext uri="{FF2B5EF4-FFF2-40B4-BE49-F238E27FC236}">
                  <a16:creationId xmlns:a16="http://schemas.microsoft.com/office/drawing/2014/main" id="{AC468D49-B2ED-3627-85C9-4288CACBD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856122" y="1863101"/>
              <a:ext cx="4336172" cy="3257550"/>
            </a:xfrm>
            <a:prstGeom prst="rect">
              <a:avLst/>
            </a:prstGeom>
          </p:spPr>
        </p:pic>
        <p:pic>
          <p:nvPicPr>
            <p:cNvPr id="4" name="Picture 23">
              <a:extLst>
                <a:ext uri="{FF2B5EF4-FFF2-40B4-BE49-F238E27FC236}">
                  <a16:creationId xmlns:a16="http://schemas.microsoft.com/office/drawing/2014/main" id="{C9BF70BF-E5D4-4C18-59C4-8BCEDFB87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91235" y="5078730"/>
              <a:ext cx="4180205" cy="110428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D8EE1C5-8F9B-1E35-C699-0E25801856B8}"/>
                </a:ext>
              </a:extLst>
            </p:cNvPr>
            <p:cNvSpPr txBox="1"/>
            <p:nvPr/>
          </p:nvSpPr>
          <p:spPr>
            <a:xfrm>
              <a:off x="1513840" y="5273040"/>
              <a:ext cx="3383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" panose="020F0502020204030204"/>
                  <a:cs typeface="+mn-cs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" panose="020F0502020204030204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" panose="020F0502020204030204"/>
                  <a:cs typeface="+mn-cs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" panose="020F0502020204030204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" panose="020F0502020204030204"/>
                  <a:cs typeface="+mn-cs"/>
                </a:rPr>
                <a:t>nhóm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</p:grpSp>
      <p:pic>
        <p:nvPicPr>
          <p:cNvPr id="7" name="Picture 12">
            <a:extLst>
              <a:ext uri="{FF2B5EF4-FFF2-40B4-BE49-F238E27FC236}">
                <a16:creationId xmlns:a16="http://schemas.microsoft.com/office/drawing/2014/main" id="{59912639-6BB9-33CB-93AC-7C94ABA2D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61237" y="464936"/>
            <a:ext cx="6307804" cy="24713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C31CD4-8FF9-B6D6-F0CE-1A04BB3C6634}"/>
              </a:ext>
            </a:extLst>
          </p:cNvPr>
          <p:cNvSpPr txBox="1"/>
          <p:nvPr/>
        </p:nvSpPr>
        <p:spPr>
          <a:xfrm>
            <a:off x="5679440" y="589280"/>
            <a:ext cx="5537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những khác biệt của từng môi trường học tập đó.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A37455-FB98-7386-D0C3-99C38370D647}"/>
              </a:ext>
            </a:extLst>
          </p:cNvPr>
          <p:cNvSpPr txBox="1"/>
          <p:nvPr/>
        </p:nvSpPr>
        <p:spPr>
          <a:xfrm>
            <a:off x="5547360" y="3444240"/>
            <a:ext cx="58826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Sự khác biệt của từng môi trường học tập: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về người dạy học, về môn học, không gian, các phương tiện học tập, phương pháp trong học tập,... 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1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0A97791-15C8-D08D-08E1-F20636998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B776EF47-0F51-9B05-110B-C17AC85CD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53235"/>
          </a:xfrm>
          <a:prstGeom prst="rect">
            <a:avLst/>
          </a:prstGeom>
        </p:spPr>
      </p:pic>
      <p:pic>
        <p:nvPicPr>
          <p:cNvPr id="18" name="Picture 17" descr="A picture containing clipart&#10;&#10;Description automatically generated">
            <a:extLst>
              <a:ext uri="{FF2B5EF4-FFF2-40B4-BE49-F238E27FC236}">
                <a16:creationId xmlns:a16="http://schemas.microsoft.com/office/drawing/2014/main" id="{1A1E468C-DC27-0E23-F0BE-8BFE76AA94B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C6F7E3BC-C30D-D272-C9DF-BC0A9AE75A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89280" y="1308205"/>
            <a:ext cx="7848600" cy="515355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1FAD7BA-4F62-A9C2-3CB9-FF1A3E357B50}"/>
              </a:ext>
            </a:extLst>
          </p:cNvPr>
          <p:cNvSpPr/>
          <p:nvPr/>
        </p:nvSpPr>
        <p:spPr>
          <a:xfrm>
            <a:off x="879933" y="2167495"/>
            <a:ext cx="7380147" cy="4154984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 lvl="0" algn="just" defTabSz="914377">
              <a:defRPr/>
            </a:pPr>
            <a:r>
              <a:rPr lang="vi-VN" sz="4400" b="1" kern="0" dirty="0">
                <a:solidFill>
                  <a:srgbClr val="E53238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 một môi trường học </a:t>
            </a:r>
            <a:r>
              <a:rPr lang="vi-VN" sz="4400" b="1" kern="0">
                <a:solidFill>
                  <a:srgbClr val="E53238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 </a:t>
            </a:r>
            <a:r>
              <a:rPr lang="en-US" sz="4400" b="1" kern="0" smtClean="0">
                <a:solidFill>
                  <a:srgbClr val="E53238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đều </a:t>
            </a:r>
            <a:r>
              <a:rPr lang="vi-VN" sz="4400" b="1" kern="0" smtClean="0">
                <a:solidFill>
                  <a:srgbClr val="E53238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 </a:t>
            </a:r>
            <a:r>
              <a:rPr lang="vi-VN" sz="4400" b="1" kern="0" dirty="0">
                <a:solidFill>
                  <a:srgbClr val="E53238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 điểm đặc biệt riêng, đòi hỏi người học chủ động, tích cực tìm hiểu để đạt được hiệu quả trong học tập.</a:t>
            </a:r>
            <a:endParaRPr kumimoji="0" lang="fi-FI" sz="4400" b="1" i="0" u="none" strike="noStrike" kern="0" cap="none" spc="0" normalizeH="0" baseline="0" noProof="0" dirty="0">
              <a:ln>
                <a:noFill/>
              </a:ln>
              <a:solidFill>
                <a:srgbClr val="E53238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20BA08A3-F7BC-A119-A703-6CC4A7072B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199" y="433746"/>
            <a:ext cx="5530387" cy="15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09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A9F98E-B889-1E26-D09E-4F30AF02C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AF9E84-A740-DB43-382D-B409B99505FD}"/>
              </a:ext>
            </a:extLst>
          </p:cNvPr>
          <p:cNvSpPr txBox="1"/>
          <p:nvPr/>
        </p:nvSpPr>
        <p:spPr>
          <a:xfrm rot="21372463">
            <a:off x="3456913" y="898512"/>
            <a:ext cx="5392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2: 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về môi trường học tập mới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18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B8D38EB6-4272-4D26-B7FE-EF1567C74D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185700" y="68527"/>
            <a:ext cx="11273139" cy="67894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116818-D9AD-45BE-BD04-EB52F8B4CF0F}"/>
              </a:ext>
            </a:extLst>
          </p:cNvPr>
          <p:cNvSpPr txBox="1"/>
          <p:nvPr/>
        </p:nvSpPr>
        <p:spPr>
          <a:xfrm>
            <a:off x="2295581" y="2018921"/>
            <a:ext cx="729176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hảo luận và vẽ sơ đồ tư duy giới thiệu về một môi trường học tập mới theo suy nghĩ và phỏng đoán của mình. </a:t>
            </a:r>
            <a:endParaRPr kumimoji="0" lang="en-SG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8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4">
            <a:extLst>
              <a:ext uri="{FF2B5EF4-FFF2-40B4-BE49-F238E27FC236}">
                <a16:creationId xmlns:a16="http://schemas.microsoft.com/office/drawing/2014/main" id="{5EB0CF33-EB0B-4AA3-86C0-3EA80A8FF8E5}"/>
              </a:ext>
            </a:extLst>
          </p:cNvPr>
          <p:cNvSpPr/>
          <p:nvPr/>
        </p:nvSpPr>
        <p:spPr>
          <a:xfrm>
            <a:off x="191813" y="355600"/>
            <a:ext cx="11808373" cy="61671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684125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342EC6-C672-492A-5DDD-10270BC1A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165" y="727075"/>
            <a:ext cx="912495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9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0A97791-15C8-D08D-08E1-F20636998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B776EF47-0F51-9B05-110B-C17AC85CD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53235"/>
          </a:xfrm>
          <a:prstGeom prst="rect">
            <a:avLst/>
          </a:prstGeom>
        </p:spPr>
      </p:pic>
      <p:pic>
        <p:nvPicPr>
          <p:cNvPr id="18" name="Picture 17" descr="A picture containing clipart&#10;&#10;Description automatically generated">
            <a:extLst>
              <a:ext uri="{FF2B5EF4-FFF2-40B4-BE49-F238E27FC236}">
                <a16:creationId xmlns:a16="http://schemas.microsoft.com/office/drawing/2014/main" id="{1A1E468C-DC27-0E23-F0BE-8BFE76AA94B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C6F7E3BC-C30D-D272-C9DF-BC0A9AE75A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89280" y="1308205"/>
            <a:ext cx="7848600" cy="515355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1FAD7BA-4F62-A9C2-3CB9-FF1A3E357B50}"/>
              </a:ext>
            </a:extLst>
          </p:cNvPr>
          <p:cNvSpPr/>
          <p:nvPr/>
        </p:nvSpPr>
        <p:spPr>
          <a:xfrm>
            <a:off x="879933" y="2167495"/>
            <a:ext cx="7380147" cy="4154984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 lvl="0" algn="just" defTabSz="914377">
              <a:defRPr/>
            </a:pPr>
            <a:r>
              <a:rPr lang="en-US" sz="4400" b="1" kern="0" dirty="0">
                <a:solidFill>
                  <a:srgbClr val="E53238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</a:t>
            </a:r>
            <a:r>
              <a:rPr lang="vi-VN" sz="4400" b="1" kern="0" dirty="0">
                <a:solidFill>
                  <a:srgbClr val="E53238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chúng ta biết tìm hiểu thông tin v</a:t>
            </a:r>
            <a:r>
              <a:rPr lang="en-US" sz="4400" b="1" kern="0" dirty="0">
                <a:solidFill>
                  <a:srgbClr val="E53238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ề</a:t>
            </a:r>
            <a:r>
              <a:rPr lang="vi-VN" sz="4400" b="1" kern="0" dirty="0">
                <a:solidFill>
                  <a:srgbClr val="E53238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các môi trường học tập, mỗi HS sẽ có kế hoạch để rèn luyện và nhanh chóng thích ứng với môi trường học tập mới.</a:t>
            </a:r>
            <a:endParaRPr kumimoji="0" lang="fi-FI" sz="4400" b="1" i="0" u="none" strike="noStrike" kern="0" cap="none" spc="0" normalizeH="0" baseline="0" noProof="0" dirty="0">
              <a:ln>
                <a:noFill/>
              </a:ln>
              <a:solidFill>
                <a:srgbClr val="E53238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20BA08A3-F7BC-A119-A703-6CC4A7072B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199" y="433746"/>
            <a:ext cx="5530387" cy="15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068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 descr="1 (12)"/>
          <p:cNvPicPr>
            <a:picLocks noChangeAspect="1"/>
          </p:cNvPicPr>
          <p:nvPr/>
        </p:nvPicPr>
        <p:blipFill>
          <a:blip r:embed="rId3"/>
          <a:srcRect r="5556" b="63147"/>
          <a:stretch>
            <a:fillRect/>
          </a:stretch>
        </p:blipFill>
        <p:spPr>
          <a:xfrm>
            <a:off x="0" y="0"/>
            <a:ext cx="12191365" cy="238506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4"/>
          <a:srcRect l="63510" t="6746" r="23365" b="79688"/>
          <a:stretch>
            <a:fillRect/>
          </a:stretch>
        </p:blipFill>
        <p:spPr>
          <a:xfrm>
            <a:off x="7709535" y="1109980"/>
            <a:ext cx="1320165" cy="689610"/>
          </a:xfrm>
          <a:prstGeom prst="rect">
            <a:avLst/>
          </a:prstGeom>
        </p:spPr>
      </p:pic>
      <p:pic>
        <p:nvPicPr>
          <p:cNvPr id="10" name="图片 9" descr="25 (14)"/>
          <p:cNvPicPr>
            <a:picLocks noChangeAspect="1"/>
          </p:cNvPicPr>
          <p:nvPr/>
        </p:nvPicPr>
        <p:blipFill>
          <a:blip r:embed="rId5"/>
          <a:srcRect l="59097" r="12121" b="74516"/>
          <a:stretch>
            <a:fillRect/>
          </a:stretch>
        </p:blipFill>
        <p:spPr>
          <a:xfrm>
            <a:off x="9284970" y="0"/>
            <a:ext cx="2894965" cy="1220470"/>
          </a:xfrm>
          <a:prstGeom prst="rect">
            <a:avLst/>
          </a:prstGeom>
        </p:spPr>
      </p:pic>
      <p:pic>
        <p:nvPicPr>
          <p:cNvPr id="17" name="图片 16" descr="50 (9)"/>
          <p:cNvPicPr>
            <a:picLocks noChangeAspect="1"/>
          </p:cNvPicPr>
          <p:nvPr/>
        </p:nvPicPr>
        <p:blipFill>
          <a:blip r:embed="rId6"/>
          <a:srcRect l="73100" t="20154" r="13011" b="46142"/>
          <a:stretch>
            <a:fillRect/>
          </a:stretch>
        </p:blipFill>
        <p:spPr>
          <a:xfrm>
            <a:off x="11328400" y="874395"/>
            <a:ext cx="686435" cy="79311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0" y="1967865"/>
            <a:ext cx="12192000" cy="4889500"/>
            <a:chOff x="0" y="3099"/>
            <a:chExt cx="19200" cy="7700"/>
          </a:xfrm>
        </p:grpSpPr>
        <p:pic>
          <p:nvPicPr>
            <p:cNvPr id="4" name="图片 3" descr="6"/>
            <p:cNvPicPr>
              <a:picLocks noChangeAspect="1"/>
            </p:cNvPicPr>
            <p:nvPr/>
          </p:nvPicPr>
          <p:blipFill>
            <a:blip r:embed="rId7"/>
            <a:srcRect t="26038" r="35362" b="39480"/>
            <a:stretch>
              <a:fillRect/>
            </a:stretch>
          </p:blipFill>
          <p:spPr>
            <a:xfrm>
              <a:off x="0" y="3099"/>
              <a:ext cx="19199" cy="5761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0" y="3755"/>
              <a:ext cx="19200" cy="7045"/>
              <a:chOff x="0" y="3755"/>
              <a:chExt cx="19200" cy="7045"/>
            </a:xfrm>
          </p:grpSpPr>
          <p:pic>
            <p:nvPicPr>
              <p:cNvPr id="9" name="图片 8" descr="12"/>
              <p:cNvPicPr>
                <a:picLocks noChangeAspect="1"/>
              </p:cNvPicPr>
              <p:nvPr/>
            </p:nvPicPr>
            <p:blipFill>
              <a:blip r:embed="rId8"/>
              <a:srcRect b="11993"/>
              <a:stretch>
                <a:fillRect/>
              </a:stretch>
            </p:blipFill>
            <p:spPr>
              <a:xfrm>
                <a:off x="0" y="3755"/>
                <a:ext cx="19200" cy="7045"/>
              </a:xfrm>
              <a:prstGeom prst="rect">
                <a:avLst/>
              </a:prstGeom>
            </p:spPr>
          </p:pic>
          <p:pic>
            <p:nvPicPr>
              <p:cNvPr id="11" name="图片 10" descr="13"/>
              <p:cNvPicPr>
                <a:picLocks noChangeAspect="1"/>
              </p:cNvPicPr>
              <p:nvPr/>
            </p:nvPicPr>
            <p:blipFill>
              <a:blip r:embed="rId9"/>
              <a:srcRect b="30718"/>
              <a:stretch>
                <a:fillRect/>
              </a:stretch>
            </p:blipFill>
            <p:spPr>
              <a:xfrm>
                <a:off x="0" y="4078"/>
                <a:ext cx="19200" cy="6722"/>
              </a:xfrm>
              <a:prstGeom prst="rect">
                <a:avLst/>
              </a:prstGeom>
            </p:spPr>
          </p:pic>
        </p:grpSp>
      </p:grpSp>
      <p:pic>
        <p:nvPicPr>
          <p:cNvPr id="13" name="图形" descr="5cbd2efc09a0e">
            <a:extLst>
              <a:ext uri="{FF2B5EF4-FFF2-40B4-BE49-F238E27FC236}">
                <a16:creationId xmlns:a16="http://schemas.microsoft.com/office/drawing/2014/main" id="{C51A7B2A-E84C-B415-2D01-F374124723A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4880" r="2994" b="6037"/>
          <a:stretch>
            <a:fillRect/>
          </a:stretch>
        </p:blipFill>
        <p:spPr>
          <a:xfrm>
            <a:off x="-1" y="3756588"/>
            <a:ext cx="4096139" cy="3102047"/>
          </a:xfrm>
          <a:prstGeom prst="rect">
            <a:avLst/>
          </a:prstGeom>
        </p:spPr>
      </p:pic>
      <p:pic>
        <p:nvPicPr>
          <p:cNvPr id="6" name="Picture 5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6DABB514-C4DF-BB35-F8C1-90C464B844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0" y="81407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B8D38EB6-4272-4D26-B7FE-EF1567C74D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0" y="264160"/>
            <a:ext cx="12120880" cy="65938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116818-D9AD-45BE-BD04-EB52F8B4CF0F}"/>
              </a:ext>
            </a:extLst>
          </p:cNvPr>
          <p:cNvSpPr txBox="1"/>
          <p:nvPr/>
        </p:nvSpPr>
        <p:spPr>
          <a:xfrm>
            <a:off x="2021840" y="1358521"/>
            <a:ext cx="838199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 đổi cùng người thân để có thêm thông tin về những môi trường học tập mới theo gợi ý sau: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khi học xong Tiểu học em sẽ 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trường nào để tiếp tục con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học tập?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Ngôi trường đó có gì khác với trường Tiểu học hiện tại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môn học, cách học, các hoạt động đi kèm có gì mới?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…</a:t>
            </a:r>
          </a:p>
        </p:txBody>
      </p:sp>
    </p:spTree>
    <p:extLst>
      <p:ext uri="{BB962C8B-B14F-4D97-AF65-F5344CB8AC3E}">
        <p14:creationId xmlns:p14="http://schemas.microsoft.com/office/powerpoint/2010/main" val="347639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608CD6-E59C-2F72-004C-6BDC3539B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550" y="145633"/>
            <a:ext cx="12192000" cy="656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8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 descr="1 (12)"/>
          <p:cNvPicPr>
            <a:picLocks noChangeAspect="1"/>
          </p:cNvPicPr>
          <p:nvPr/>
        </p:nvPicPr>
        <p:blipFill>
          <a:blip r:embed="rId3"/>
          <a:srcRect r="5556" b="63147"/>
          <a:stretch>
            <a:fillRect/>
          </a:stretch>
        </p:blipFill>
        <p:spPr>
          <a:xfrm>
            <a:off x="0" y="0"/>
            <a:ext cx="12191365" cy="238506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4"/>
          <a:srcRect l="63510" t="6746" r="23365" b="79688"/>
          <a:stretch>
            <a:fillRect/>
          </a:stretch>
        </p:blipFill>
        <p:spPr>
          <a:xfrm>
            <a:off x="7709535" y="1109980"/>
            <a:ext cx="1320165" cy="689610"/>
          </a:xfrm>
          <a:prstGeom prst="rect">
            <a:avLst/>
          </a:prstGeom>
        </p:spPr>
      </p:pic>
      <p:pic>
        <p:nvPicPr>
          <p:cNvPr id="10" name="图片 9" descr="25 (14)"/>
          <p:cNvPicPr>
            <a:picLocks noChangeAspect="1"/>
          </p:cNvPicPr>
          <p:nvPr/>
        </p:nvPicPr>
        <p:blipFill>
          <a:blip r:embed="rId5"/>
          <a:srcRect l="59097" r="12121" b="74516"/>
          <a:stretch>
            <a:fillRect/>
          </a:stretch>
        </p:blipFill>
        <p:spPr>
          <a:xfrm>
            <a:off x="9284970" y="0"/>
            <a:ext cx="2894965" cy="1220470"/>
          </a:xfrm>
          <a:prstGeom prst="rect">
            <a:avLst/>
          </a:prstGeom>
        </p:spPr>
      </p:pic>
      <p:pic>
        <p:nvPicPr>
          <p:cNvPr id="17" name="图片 16" descr="50 (9)"/>
          <p:cNvPicPr>
            <a:picLocks noChangeAspect="1"/>
          </p:cNvPicPr>
          <p:nvPr/>
        </p:nvPicPr>
        <p:blipFill>
          <a:blip r:embed="rId6"/>
          <a:srcRect l="73100" t="20154" r="13011" b="46142"/>
          <a:stretch>
            <a:fillRect/>
          </a:stretch>
        </p:blipFill>
        <p:spPr>
          <a:xfrm>
            <a:off x="11328400" y="874395"/>
            <a:ext cx="686435" cy="79311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0" y="1967865"/>
            <a:ext cx="12192000" cy="4889500"/>
            <a:chOff x="0" y="3099"/>
            <a:chExt cx="19200" cy="7700"/>
          </a:xfrm>
        </p:grpSpPr>
        <p:pic>
          <p:nvPicPr>
            <p:cNvPr id="4" name="图片 3" descr="6"/>
            <p:cNvPicPr>
              <a:picLocks noChangeAspect="1"/>
            </p:cNvPicPr>
            <p:nvPr/>
          </p:nvPicPr>
          <p:blipFill>
            <a:blip r:embed="rId7"/>
            <a:srcRect t="26038" r="35362" b="39480"/>
            <a:stretch>
              <a:fillRect/>
            </a:stretch>
          </p:blipFill>
          <p:spPr>
            <a:xfrm>
              <a:off x="0" y="3099"/>
              <a:ext cx="19199" cy="5761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0" y="3755"/>
              <a:ext cx="19200" cy="7045"/>
              <a:chOff x="0" y="3755"/>
              <a:chExt cx="19200" cy="7045"/>
            </a:xfrm>
          </p:grpSpPr>
          <p:pic>
            <p:nvPicPr>
              <p:cNvPr id="9" name="图片 8" descr="12"/>
              <p:cNvPicPr>
                <a:picLocks noChangeAspect="1"/>
              </p:cNvPicPr>
              <p:nvPr/>
            </p:nvPicPr>
            <p:blipFill>
              <a:blip r:embed="rId8"/>
              <a:srcRect b="11993"/>
              <a:stretch>
                <a:fillRect/>
              </a:stretch>
            </p:blipFill>
            <p:spPr>
              <a:xfrm>
                <a:off x="0" y="3755"/>
                <a:ext cx="19200" cy="7045"/>
              </a:xfrm>
              <a:prstGeom prst="rect">
                <a:avLst/>
              </a:prstGeom>
            </p:spPr>
          </p:pic>
          <p:pic>
            <p:nvPicPr>
              <p:cNvPr id="11" name="图片 10" descr="13"/>
              <p:cNvPicPr>
                <a:picLocks noChangeAspect="1"/>
              </p:cNvPicPr>
              <p:nvPr/>
            </p:nvPicPr>
            <p:blipFill>
              <a:blip r:embed="rId9"/>
              <a:srcRect b="30718"/>
              <a:stretch>
                <a:fillRect/>
              </a:stretch>
            </p:blipFill>
            <p:spPr>
              <a:xfrm>
                <a:off x="0" y="4078"/>
                <a:ext cx="19200" cy="6722"/>
              </a:xfrm>
              <a:prstGeom prst="rect">
                <a:avLst/>
              </a:prstGeom>
            </p:spPr>
          </p:pic>
        </p:grpSp>
      </p:grpSp>
      <p:pic>
        <p:nvPicPr>
          <p:cNvPr id="13" name="图形" descr="5cbd2efc09a0e">
            <a:extLst>
              <a:ext uri="{FF2B5EF4-FFF2-40B4-BE49-F238E27FC236}">
                <a16:creationId xmlns:a16="http://schemas.microsoft.com/office/drawing/2014/main" id="{C51A7B2A-E84C-B415-2D01-F374124723A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4880" r="2994" b="6037"/>
          <a:stretch>
            <a:fillRect/>
          </a:stretch>
        </p:blipFill>
        <p:spPr>
          <a:xfrm>
            <a:off x="-1" y="3756588"/>
            <a:ext cx="4096139" cy="31020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44D09A-26A1-95D2-63CC-9BB27F6C86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7433" y="1454785"/>
            <a:ext cx="8364437" cy="2402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- Vươn cao Phù Đổng- Bài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D5569C6D-4B13-EFFD-AD29-9FEED2EAD7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752" end="759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4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9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10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 descr="1 (12)"/>
          <p:cNvPicPr>
            <a:picLocks noChangeAspect="1"/>
          </p:cNvPicPr>
          <p:nvPr/>
        </p:nvPicPr>
        <p:blipFill>
          <a:blip r:embed="rId3"/>
          <a:srcRect r="5556" b="63147"/>
          <a:stretch>
            <a:fillRect/>
          </a:stretch>
        </p:blipFill>
        <p:spPr>
          <a:xfrm>
            <a:off x="0" y="0"/>
            <a:ext cx="12191365" cy="238506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4"/>
          <a:srcRect l="63510" t="6746" r="23365" b="79688"/>
          <a:stretch>
            <a:fillRect/>
          </a:stretch>
        </p:blipFill>
        <p:spPr>
          <a:xfrm>
            <a:off x="7709535" y="1109980"/>
            <a:ext cx="1320165" cy="689610"/>
          </a:xfrm>
          <a:prstGeom prst="rect">
            <a:avLst/>
          </a:prstGeom>
        </p:spPr>
      </p:pic>
      <p:pic>
        <p:nvPicPr>
          <p:cNvPr id="10" name="图片 9" descr="25 (14)"/>
          <p:cNvPicPr>
            <a:picLocks noChangeAspect="1"/>
          </p:cNvPicPr>
          <p:nvPr/>
        </p:nvPicPr>
        <p:blipFill>
          <a:blip r:embed="rId5"/>
          <a:srcRect l="59097" r="12121" b="74516"/>
          <a:stretch>
            <a:fillRect/>
          </a:stretch>
        </p:blipFill>
        <p:spPr>
          <a:xfrm>
            <a:off x="9284970" y="0"/>
            <a:ext cx="2894965" cy="1220470"/>
          </a:xfrm>
          <a:prstGeom prst="rect">
            <a:avLst/>
          </a:prstGeom>
        </p:spPr>
      </p:pic>
      <p:pic>
        <p:nvPicPr>
          <p:cNvPr id="17" name="图片 16" descr="50 (9)"/>
          <p:cNvPicPr>
            <a:picLocks noChangeAspect="1"/>
          </p:cNvPicPr>
          <p:nvPr/>
        </p:nvPicPr>
        <p:blipFill>
          <a:blip r:embed="rId6"/>
          <a:srcRect l="73100" t="20154" r="13011" b="46142"/>
          <a:stretch>
            <a:fillRect/>
          </a:stretch>
        </p:blipFill>
        <p:spPr>
          <a:xfrm>
            <a:off x="11328400" y="874395"/>
            <a:ext cx="686435" cy="79311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0" y="1967865"/>
            <a:ext cx="12192000" cy="4889500"/>
            <a:chOff x="0" y="3099"/>
            <a:chExt cx="19200" cy="7700"/>
          </a:xfrm>
        </p:grpSpPr>
        <p:pic>
          <p:nvPicPr>
            <p:cNvPr id="4" name="图片 3" descr="6"/>
            <p:cNvPicPr>
              <a:picLocks noChangeAspect="1"/>
            </p:cNvPicPr>
            <p:nvPr/>
          </p:nvPicPr>
          <p:blipFill>
            <a:blip r:embed="rId7"/>
            <a:srcRect t="26038" r="35362" b="39480"/>
            <a:stretch>
              <a:fillRect/>
            </a:stretch>
          </p:blipFill>
          <p:spPr>
            <a:xfrm>
              <a:off x="0" y="3099"/>
              <a:ext cx="19199" cy="5761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0" y="3755"/>
              <a:ext cx="19200" cy="7045"/>
              <a:chOff x="0" y="3755"/>
              <a:chExt cx="19200" cy="7045"/>
            </a:xfrm>
          </p:grpSpPr>
          <p:pic>
            <p:nvPicPr>
              <p:cNvPr id="9" name="图片 8" descr="12"/>
              <p:cNvPicPr>
                <a:picLocks noChangeAspect="1"/>
              </p:cNvPicPr>
              <p:nvPr/>
            </p:nvPicPr>
            <p:blipFill>
              <a:blip r:embed="rId8"/>
              <a:srcRect b="11993"/>
              <a:stretch>
                <a:fillRect/>
              </a:stretch>
            </p:blipFill>
            <p:spPr>
              <a:xfrm>
                <a:off x="0" y="3755"/>
                <a:ext cx="19200" cy="7045"/>
              </a:xfrm>
              <a:prstGeom prst="rect">
                <a:avLst/>
              </a:prstGeom>
            </p:spPr>
          </p:pic>
          <p:pic>
            <p:nvPicPr>
              <p:cNvPr id="11" name="图片 10" descr="13"/>
              <p:cNvPicPr>
                <a:picLocks noChangeAspect="1"/>
              </p:cNvPicPr>
              <p:nvPr/>
            </p:nvPicPr>
            <p:blipFill>
              <a:blip r:embed="rId9"/>
              <a:srcRect b="30718"/>
              <a:stretch>
                <a:fillRect/>
              </a:stretch>
            </p:blipFill>
            <p:spPr>
              <a:xfrm>
                <a:off x="0" y="4078"/>
                <a:ext cx="19200" cy="6722"/>
              </a:xfrm>
              <a:prstGeom prst="rect">
                <a:avLst/>
              </a:prstGeom>
            </p:spPr>
          </p:pic>
        </p:grpSp>
      </p:grpSp>
      <p:pic>
        <p:nvPicPr>
          <p:cNvPr id="13" name="图形" descr="5cbd2efc09a0e">
            <a:extLst>
              <a:ext uri="{FF2B5EF4-FFF2-40B4-BE49-F238E27FC236}">
                <a16:creationId xmlns:a16="http://schemas.microsoft.com/office/drawing/2014/main" id="{C51A7B2A-E84C-B415-2D01-F374124723A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4880" r="2994" b="6037"/>
          <a:stretch>
            <a:fillRect/>
          </a:stretch>
        </p:blipFill>
        <p:spPr>
          <a:xfrm>
            <a:off x="-1" y="3756588"/>
            <a:ext cx="4096139" cy="3102047"/>
          </a:xfrm>
          <a:prstGeom prst="rect">
            <a:avLst/>
          </a:prstGeom>
        </p:spPr>
      </p:pic>
      <p:pic>
        <p:nvPicPr>
          <p:cNvPr id="6" name="Picture 5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CFAC4D11-F4D8-ED77-48DB-E7EC7F4B15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82" y="622653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2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A9F98E-B889-1E26-D09E-4F30AF02C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AF9E84-A740-DB43-382D-B409B99505FD}"/>
              </a:ext>
            </a:extLst>
          </p:cNvPr>
          <p:cNvSpPr txBox="1"/>
          <p:nvPr/>
        </p:nvSpPr>
        <p:spPr>
          <a:xfrm rot="21372463">
            <a:off x="3506537" y="897183"/>
            <a:ext cx="53336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1: </a:t>
            </a:r>
            <a:r>
              <a:rPr lang="vi-V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suy nghĩ của em về các môi trường học tập.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57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4">
            <a:extLst>
              <a:ext uri="{FF2B5EF4-FFF2-40B4-BE49-F238E27FC236}">
                <a16:creationId xmlns:a16="http://schemas.microsoft.com/office/drawing/2014/main" id="{5EB0CF33-EB0B-4AA3-86C0-3EA80A8FF8E5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684125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endParaRPr lang="vi-VN" sz="45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CF0DCB-687E-43BB-FC51-C684B2A56735}"/>
              </a:ext>
            </a:extLst>
          </p:cNvPr>
          <p:cNvGrpSpPr/>
          <p:nvPr/>
        </p:nvGrpSpPr>
        <p:grpSpPr>
          <a:xfrm>
            <a:off x="856122" y="1863101"/>
            <a:ext cx="4336172" cy="4319911"/>
            <a:chOff x="856122" y="1863101"/>
            <a:chExt cx="4336172" cy="4319911"/>
          </a:xfrm>
        </p:grpSpPr>
        <p:pic>
          <p:nvPicPr>
            <p:cNvPr id="3" name="Picture 14">
              <a:extLst>
                <a:ext uri="{FF2B5EF4-FFF2-40B4-BE49-F238E27FC236}">
                  <a16:creationId xmlns:a16="http://schemas.microsoft.com/office/drawing/2014/main" id="{AC468D49-B2ED-3627-85C9-4288CACBD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856122" y="1863101"/>
              <a:ext cx="4336172" cy="3257550"/>
            </a:xfrm>
            <a:prstGeom prst="rect">
              <a:avLst/>
            </a:prstGeom>
          </p:spPr>
        </p:pic>
        <p:pic>
          <p:nvPicPr>
            <p:cNvPr id="4" name="Picture 23">
              <a:extLst>
                <a:ext uri="{FF2B5EF4-FFF2-40B4-BE49-F238E27FC236}">
                  <a16:creationId xmlns:a16="http://schemas.microsoft.com/office/drawing/2014/main" id="{C9BF70BF-E5D4-4C18-59C4-8BCEDFB87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91235" y="5078730"/>
              <a:ext cx="4180205" cy="110428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D8EE1C5-8F9B-1E35-C699-0E25801856B8}"/>
                </a:ext>
              </a:extLst>
            </p:cNvPr>
            <p:cNvSpPr txBox="1"/>
            <p:nvPr/>
          </p:nvSpPr>
          <p:spPr>
            <a:xfrm>
              <a:off x="1513840" y="5273040"/>
              <a:ext cx="3383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</a:rPr>
                <a:t>Thảo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luận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nhóm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Picture 12">
            <a:extLst>
              <a:ext uri="{FF2B5EF4-FFF2-40B4-BE49-F238E27FC236}">
                <a16:creationId xmlns:a16="http://schemas.microsoft.com/office/drawing/2014/main" id="{59912639-6BB9-33CB-93AC-7C94ABA2D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183157" y="993256"/>
            <a:ext cx="6307804" cy="24713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C31CD4-8FF9-B6D6-F0CE-1A04BB3C6634}"/>
              </a:ext>
            </a:extLst>
          </p:cNvPr>
          <p:cNvSpPr txBox="1"/>
          <p:nvPr/>
        </p:nvSpPr>
        <p:spPr>
          <a:xfrm>
            <a:off x="5801360" y="1117600"/>
            <a:ext cx="553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Kể về các môi trường học tập em có thể tiếp cận.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3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4">
            <a:extLst>
              <a:ext uri="{FF2B5EF4-FFF2-40B4-BE49-F238E27FC236}">
                <a16:creationId xmlns:a16="http://schemas.microsoft.com/office/drawing/2014/main" id="{5EB0CF33-EB0B-4AA3-86C0-3EA80A8FF8E5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684125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653D5-1DC1-9B9A-16E2-22027D519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07" y="1164907"/>
            <a:ext cx="5052230" cy="4087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AB559B-3F30-0B09-E3D2-6D682BE52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702" y="1118234"/>
            <a:ext cx="5056153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4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nlgbo1b">
      <a:majorFont>
        <a:latin typeface="思源黑体 CN" panose="020F0302020204030204"/>
        <a:ea typeface="思源黑体 CN"/>
        <a:cs typeface=""/>
      </a:majorFont>
      <a:minorFont>
        <a:latin typeface="思源黑体 CN" panose="020F0502020204030204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313</TotalTime>
  <Words>312</Words>
  <Application>Microsoft Office PowerPoint</Application>
  <PresentationFormat>Widescreen</PresentationFormat>
  <Paragraphs>30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宋体</vt:lpstr>
      <vt:lpstr>Arial</vt:lpstr>
      <vt:lpstr>Calibri</vt:lpstr>
      <vt:lpstr>Calibri Light</vt:lpstr>
      <vt:lpstr>Cambria</vt:lpstr>
      <vt:lpstr>等线</vt:lpstr>
      <vt:lpstr>Times New Roman</vt:lpstr>
      <vt:lpstr>思源黑体 CN</vt:lpstr>
      <vt:lpstr>Office 主题​​</vt:lpstr>
      <vt:lpstr>Custom Design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 Thao - 0972115126</dc:creator>
  <dc:description>9Slide.vn</dc:description>
  <cp:lastModifiedBy>DELL</cp:lastModifiedBy>
  <cp:revision>62</cp:revision>
  <dcterms:created xsi:type="dcterms:W3CDTF">2023-07-24T12:44:24Z</dcterms:created>
  <dcterms:modified xsi:type="dcterms:W3CDTF">2025-02-07T05:56:48Z</dcterms:modified>
  <cp:category>9Slide.vn</cp:category>
</cp:coreProperties>
</file>