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424" r:id="rId2"/>
    <p:sldId id="358" r:id="rId3"/>
    <p:sldId id="400" r:id="rId4"/>
    <p:sldId id="399" r:id="rId5"/>
    <p:sldId id="492" r:id="rId6"/>
    <p:sldId id="493" r:id="rId7"/>
    <p:sldId id="425" r:id="rId8"/>
    <p:sldId id="401" r:id="rId9"/>
    <p:sldId id="428" r:id="rId10"/>
    <p:sldId id="430" r:id="rId11"/>
    <p:sldId id="431" r:id="rId12"/>
    <p:sldId id="429" r:id="rId13"/>
    <p:sldId id="365" r:id="rId14"/>
    <p:sldId id="453" r:id="rId15"/>
    <p:sldId id="454" r:id="rId16"/>
    <p:sldId id="455" r:id="rId17"/>
    <p:sldId id="457" r:id="rId18"/>
    <p:sldId id="458" r:id="rId19"/>
    <p:sldId id="456" r:id="rId20"/>
    <p:sldId id="459" r:id="rId21"/>
    <p:sldId id="460" r:id="rId22"/>
    <p:sldId id="461" r:id="rId23"/>
  </p:sldIdLst>
  <p:sldSz cx="6858000" cy="5143500"/>
  <p:notesSz cx="6858000" cy="9144000"/>
  <p:embeddedFontLst>
    <p:embeddedFont>
      <p:font typeface="Kalam" panose="020B0604020202020204" charset="0"/>
      <p:regular r:id="rId25"/>
    </p:embeddedFont>
    <p:embeddedFont>
      <p:font typeface="Montserrat"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6" autoAdjust="0"/>
    <p:restoredTop sz="94364" autoAdjust="0"/>
  </p:normalViewPr>
  <p:slideViewPr>
    <p:cSldViewPr snapToGrid="0">
      <p:cViewPr varScale="1">
        <p:scale>
          <a:sx n="97" d="100"/>
          <a:sy n="97" d="100"/>
        </p:scale>
        <p:origin x="11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vi-V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pPr marL="158750" indent="0">
              <a:buNone/>
            </a:pPr>
            <a:r>
              <a:rPr lang="vi-VN" altLang="en-US">
                <a:sym typeface="+mn-ea"/>
              </a:rPr>
              <a:t>Bài giảng được thiết kế bởi: Phan Thanh Út . Gmail: phanthanhutgh1994@gmail.com</a:t>
            </a:r>
            <a:endParaRPr lang="vi-VN" altLang="en-US"/>
          </a:p>
          <a:p>
            <a:pPr marL="158750" indent="0">
              <a:buNone/>
            </a:pPr>
            <a:endParaRPr lang="en-US"/>
          </a:p>
          <a:p>
            <a:pPr marL="15875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vi-VN" altLang="en-US">
                <a:sym typeface="+mn-ea"/>
              </a:rPr>
              <a:t>Bài giảng được thiết kế bởi: Phan Thanh Út . Mail: phanthanhutgh1994@gmail.com</a:t>
            </a:r>
            <a:endParaRPr lang="vi-VN" altLang="en-US"/>
          </a:p>
          <a:p>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a:p>
            <a:endParaRPr lang="en-US"/>
          </a:p>
          <a:p>
            <a:r>
              <a:rPr lang="vi-VN" altLang="en-US">
                <a:sym typeface="+mn-ea"/>
              </a:rPr>
              <a:t>Bài giảng được thiết kế bởi: Phan Thanh Út . Gmail: phanthanhutgh1994@gmail.com</a:t>
            </a:r>
            <a:endParaRPr lang="vi-V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942EE-00F2-E42C-B72D-9C123CA22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AE370-C4DF-A9D6-5427-670533925420}"/>
              </a:ext>
            </a:extLst>
          </p:cNvPr>
          <p:cNvSpPr>
            <a:spLocks noGrp="1" noRot="1" noChangeAspect="1"/>
          </p:cNvSpPr>
          <p:nvPr>
            <p:ph type="sldImg" idx="2"/>
          </p:nvPr>
        </p:nvSpPr>
        <p:spPr/>
      </p:sp>
      <p:sp>
        <p:nvSpPr>
          <p:cNvPr id="3" name="Text Placeholder 2">
            <a:extLst>
              <a:ext uri="{FF2B5EF4-FFF2-40B4-BE49-F238E27FC236}">
                <a16:creationId xmlns:a16="http://schemas.microsoft.com/office/drawing/2014/main" id="{DF8B8CFF-86F9-CC41-CB46-3B427FDA255A}"/>
              </a:ext>
            </a:extLst>
          </p:cNvPr>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extLst>
      <p:ext uri="{BB962C8B-B14F-4D97-AF65-F5344CB8AC3E}">
        <p14:creationId xmlns:p14="http://schemas.microsoft.com/office/powerpoint/2010/main" val="318291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8783D-56F9-D287-083A-81E7196AB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FF8F6-96F7-593E-6F4C-59EABA335F52}"/>
              </a:ext>
            </a:extLst>
          </p:cNvPr>
          <p:cNvSpPr>
            <a:spLocks noGrp="1" noRot="1" noChangeAspect="1"/>
          </p:cNvSpPr>
          <p:nvPr>
            <p:ph type="sldImg" idx="2"/>
          </p:nvPr>
        </p:nvSpPr>
        <p:spPr/>
      </p:sp>
      <p:sp>
        <p:nvSpPr>
          <p:cNvPr id="3" name="Text Placeholder 2">
            <a:extLst>
              <a:ext uri="{FF2B5EF4-FFF2-40B4-BE49-F238E27FC236}">
                <a16:creationId xmlns:a16="http://schemas.microsoft.com/office/drawing/2014/main" id="{A98027D9-A7EF-EF59-97A4-D8E605652EAA}"/>
              </a:ext>
            </a:extLst>
          </p:cNvPr>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extLst>
      <p:ext uri="{BB962C8B-B14F-4D97-AF65-F5344CB8AC3E}">
        <p14:creationId xmlns:p14="http://schemas.microsoft.com/office/powerpoint/2010/main" val="40786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vi-VN" altLang="en-US">
                <a:sym typeface="+mn-ea"/>
              </a:rPr>
              <a:t>Bài giảng được thiết kế bởi: Phan Thanh Út . Gmail: phanthanhutgh1994@gmail.com</a:t>
            </a:r>
            <a:endParaRPr lang="vi-VN" altLang="en-US"/>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526725" y="605225"/>
            <a:ext cx="5818725" cy="440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sp>
        <p:nvSpPr>
          <p:cNvPr id="28" name="Google Shape;28;p7"/>
          <p:cNvSpPr txBox="1">
            <a:spLocks noGrp="1"/>
          </p:cNvSpPr>
          <p:nvPr>
            <p:ph type="body" idx="1"/>
          </p:nvPr>
        </p:nvSpPr>
        <p:spPr>
          <a:xfrm rot="-325168">
            <a:off x="1048009" y="1999025"/>
            <a:ext cx="2079746" cy="1214121"/>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Montserrat" panose="00000500000000000000"/>
              <a:buChar char="●"/>
              <a:defRPr>
                <a:solidFill>
                  <a:schemeClr val="lt1"/>
                </a:solidFill>
              </a:defRPr>
            </a:lvl1pPr>
            <a:lvl2pPr marL="914400" lvl="1" indent="-317500" rtl="0">
              <a:spcBef>
                <a:spcPts val="0"/>
              </a:spcBef>
              <a:spcAft>
                <a:spcPts val="0"/>
              </a:spcAft>
              <a:buSzPts val="1400"/>
              <a:buFont typeface="Montserrat" panose="00000500000000000000"/>
              <a:buChar char="○"/>
              <a:defRPr/>
            </a:lvl2pPr>
            <a:lvl3pPr marL="1371600" lvl="2" indent="-317500" rtl="0">
              <a:spcBef>
                <a:spcPts val="0"/>
              </a:spcBef>
              <a:spcAft>
                <a:spcPts val="0"/>
              </a:spcAft>
              <a:buSzPts val="1400"/>
              <a:buFont typeface="Montserrat" panose="00000500000000000000"/>
              <a:buChar char="■"/>
              <a:defRPr/>
            </a:lvl3pPr>
            <a:lvl4pPr marL="1828800" lvl="3" indent="-317500" rtl="0">
              <a:spcBef>
                <a:spcPts val="0"/>
              </a:spcBef>
              <a:spcAft>
                <a:spcPts val="0"/>
              </a:spcAft>
              <a:buSzPts val="1400"/>
              <a:buFont typeface="Montserrat" panose="00000500000000000000"/>
              <a:buChar char="●"/>
              <a:defRPr/>
            </a:lvl4pPr>
            <a:lvl5pPr marL="2286000" lvl="4" indent="-317500" rtl="0">
              <a:spcBef>
                <a:spcPts val="0"/>
              </a:spcBef>
              <a:spcAft>
                <a:spcPts val="0"/>
              </a:spcAft>
              <a:buSzPts val="1400"/>
              <a:buFont typeface="Montserrat" panose="00000500000000000000"/>
              <a:buChar char="○"/>
              <a:defRPr/>
            </a:lvl5pPr>
            <a:lvl6pPr marL="2743200" lvl="5" indent="-317500" rtl="0">
              <a:spcBef>
                <a:spcPts val="0"/>
              </a:spcBef>
              <a:spcAft>
                <a:spcPts val="0"/>
              </a:spcAft>
              <a:buSzPts val="1400"/>
              <a:buFont typeface="Montserrat" panose="00000500000000000000"/>
              <a:buChar char="■"/>
              <a:defRPr/>
            </a:lvl6pPr>
            <a:lvl7pPr marL="3200400" lvl="6" indent="-317500" rtl="0">
              <a:spcBef>
                <a:spcPts val="0"/>
              </a:spcBef>
              <a:spcAft>
                <a:spcPts val="0"/>
              </a:spcAft>
              <a:buSzPts val="1400"/>
              <a:buFont typeface="Montserrat" panose="00000500000000000000"/>
              <a:buChar char="●"/>
              <a:defRPr/>
            </a:lvl7pPr>
            <a:lvl8pPr marL="3657600" lvl="7" indent="-317500" rtl="0">
              <a:spcBef>
                <a:spcPts val="0"/>
              </a:spcBef>
              <a:spcAft>
                <a:spcPts val="0"/>
              </a:spcAft>
              <a:buSzPts val="1400"/>
              <a:buFont typeface="Montserrat" panose="00000500000000000000"/>
              <a:buChar char="○"/>
              <a:defRPr/>
            </a:lvl8pPr>
            <a:lvl9pPr marL="4114800" lvl="8" indent="-317500" rtl="0">
              <a:spcBef>
                <a:spcPts val="0"/>
              </a:spcBef>
              <a:spcAft>
                <a:spcPts val="0"/>
              </a:spcAft>
              <a:buSzPts val="1400"/>
              <a:buFont typeface="Montserrat" panose="00000500000000000000"/>
              <a:buChar char="■"/>
              <a:defRPr/>
            </a:lvl9pPr>
          </a:lstStyle>
          <a:p>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0000500000000000000"/>
              <a:buChar char="●"/>
              <a:defRPr sz="1800">
                <a:solidFill>
                  <a:schemeClr val="dk1"/>
                </a:solidFill>
                <a:latin typeface="Montserrat" panose="00000500000000000000"/>
                <a:ea typeface="Montserrat" panose="00000500000000000000"/>
                <a:cs typeface="Montserrat" panose="00000500000000000000"/>
                <a:sym typeface="Montserrat" panose="00000500000000000000"/>
              </a:defRPr>
            </a:lvl1pPr>
            <a:lvl2pPr marL="914400" lvl="1"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2pPr>
            <a:lvl3pPr marL="1371600" lvl="2"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3pPr>
            <a:lvl4pPr marL="1828800" lvl="3"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4pPr>
            <a:lvl5pPr marL="2286000" lvl="4"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5pPr>
            <a:lvl6pPr marL="2743200" lvl="5"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6pPr>
            <a:lvl7pPr marL="3200400" lvl="6"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7pPr>
            <a:lvl8pPr marL="3657600" lvl="7" indent="-317500">
              <a:lnSpc>
                <a:spcPct val="100000"/>
              </a:lnSpc>
              <a:spcBef>
                <a:spcPts val="1600"/>
              </a:spcBef>
              <a:spcAft>
                <a:spcPts val="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8pPr>
            <a:lvl9pPr marL="4114800" lvl="8" indent="-317500">
              <a:lnSpc>
                <a:spcPct val="100000"/>
              </a:lnSpc>
              <a:spcBef>
                <a:spcPts val="1600"/>
              </a:spcBef>
              <a:spcAft>
                <a:spcPts val="1600"/>
              </a:spcAft>
              <a:buClr>
                <a:schemeClr val="dk1"/>
              </a:buClr>
              <a:buSzPts val="1400"/>
              <a:buFont typeface="Montserrat" panose="00000500000000000000"/>
              <a:buChar char="■"/>
              <a:defRPr>
                <a:solidFill>
                  <a:schemeClr val="dk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47000" r="-2000"/>
          </a:stretch>
        </a:blipFill>
        <a:effectLst/>
      </p:bgPr>
    </p:bg>
    <p:spTree>
      <p:nvGrpSpPr>
        <p:cNvPr id="1" name=""/>
        <p:cNvGrpSpPr/>
        <p:nvPr/>
      </p:nvGrpSpPr>
      <p:grpSpPr>
        <a:xfrm>
          <a:off x="0" y="0"/>
          <a:ext cx="0" cy="0"/>
          <a:chOff x="0" y="0"/>
          <a:chExt cx="0" cy="0"/>
        </a:xfrm>
      </p:grpSpPr>
      <p:sp>
        <p:nvSpPr>
          <p:cNvPr id="2" name="Text Box 1"/>
          <p:cNvSpPr txBox="1"/>
          <p:nvPr/>
        </p:nvSpPr>
        <p:spPr>
          <a:xfrm>
            <a:off x="491936" y="526523"/>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
        <p:nvSpPr>
          <p:cNvPr id="7" name="Text Box 6"/>
          <p:cNvSpPr txBox="1"/>
          <p:nvPr/>
        </p:nvSpPr>
        <p:spPr>
          <a:xfrm>
            <a:off x="1044862" y="903818"/>
            <a:ext cx="4998720" cy="1392689"/>
          </a:xfrm>
          <a:prstGeom prst="rect">
            <a:avLst/>
          </a:prstGeom>
          <a:noFill/>
        </p:spPr>
        <p:txBody>
          <a:bodyPr wrap="square" rtlCol="0">
            <a:spAutoFit/>
          </a:bodyPr>
          <a:lstStyle/>
          <a:p>
            <a:pPr algn="ctr"/>
            <a:r>
              <a:rPr lang="vi-VN" altLang="en-US" sz="4400" b="1" dirty="0" smtClean="0">
                <a:solidFill>
                  <a:srgbClr val="17479D"/>
                </a:solidFill>
                <a:latin typeface="Times New Roman" panose="02020603050405020304" pitchFamily="18" charset="0"/>
                <a:cs typeface="Times New Roman" panose="02020603050405020304" pitchFamily="18" charset="0"/>
              </a:rPr>
              <a:t>Đọc</a:t>
            </a:r>
            <a:endParaRPr lang="vi-VN" altLang="en-US" sz="4050" b="1" dirty="0" smtClean="0">
              <a:solidFill>
                <a:srgbClr val="FF0000"/>
              </a:solidFill>
              <a:latin typeface="Times New Roman" panose="02020603050405020304" pitchFamily="18" charset="0"/>
              <a:cs typeface="Times New Roman" panose="02020603050405020304" pitchFamily="18" charset="0"/>
            </a:endParaRPr>
          </a:p>
          <a:p>
            <a:pPr algn="ctr"/>
            <a:r>
              <a:rPr lang="vi-VN" altLang="en-US" sz="4050" b="1" dirty="0" smtClean="0">
                <a:solidFill>
                  <a:srgbClr val="FF0000"/>
                </a:solidFill>
                <a:latin typeface="Times New Roman" panose="02020603050405020304" pitchFamily="18" charset="0"/>
                <a:cs typeface="Times New Roman" panose="02020603050405020304" pitchFamily="18" charset="0"/>
              </a:rPr>
              <a:t>CỎ NON CƯỜI RỒI</a:t>
            </a:r>
            <a:endParaRPr lang="vi-VN" altLang="en-US" sz="3000" b="1" dirty="0">
              <a:solidFill>
                <a:srgbClr val="FF0000"/>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216311" y="2090420"/>
            <a:ext cx="5702708" cy="2275205"/>
            <a:chOff x="1417547" y="276314"/>
            <a:chExt cx="4405927" cy="4306181"/>
          </a:xfrm>
        </p:grpSpPr>
        <p:pic>
          <p:nvPicPr>
            <p:cNvPr id="26" name="Picture 25"/>
            <p:cNvPicPr>
              <a:picLocks noChangeAspect="1"/>
            </p:cNvPicPr>
            <p:nvPr/>
          </p:nvPicPr>
          <p:blipFill>
            <a:blip r:embed="rId4">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p:cNvSpPr txBox="1"/>
            <p:nvPr/>
          </p:nvSpPr>
          <p:spPr>
            <a:xfrm>
              <a:off x="3116495" y="3149487"/>
              <a:ext cx="1699769" cy="987910"/>
            </a:xfrm>
            <a:prstGeom prst="rect">
              <a:avLst/>
            </a:prstGeom>
            <a:noFill/>
          </p:spPr>
          <p:txBody>
            <a:bodyPr wrap="square" rtlCol="0">
              <a:spAutoFit/>
            </a:bodyPr>
            <a:lstStyle/>
            <a:p>
              <a:pPr algn="ctr">
                <a:lnSpc>
                  <a:spcPct val="100000"/>
                </a:lnSpc>
              </a:pPr>
              <a:endParaRPr lang="vi-VN" altLang="en-US" sz="2800" b="1" dirty="0">
                <a:solidFill>
                  <a:srgbClr val="17479D"/>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2248665" y="276314"/>
              <a:ext cx="3041009" cy="987910"/>
            </a:xfrm>
            <a:prstGeom prst="rect">
              <a:avLst/>
            </a:prstGeom>
            <a:noFill/>
          </p:spPr>
          <p:txBody>
            <a:bodyPr wrap="square" rtlCol="0">
              <a:spAutoFit/>
            </a:bodyPr>
            <a:lstStyle/>
            <a:p>
              <a:pPr algn="ctr">
                <a:lnSpc>
                  <a:spcPct val="100000"/>
                </a:lnSpc>
              </a:pPr>
              <a:r>
                <a:rPr lang="vi-VN" sz="2800" b="1" dirty="0" smtClean="0">
                  <a:solidFill>
                    <a:srgbClr val="FF0000"/>
                  </a:solidFill>
                  <a:latin typeface="Times New Roman" panose="02020603050405020304" pitchFamily="18" charset="0"/>
                  <a:cs typeface="Times New Roman" panose="02020603050405020304" pitchFamily="18" charset="0"/>
                </a:rPr>
                <a:t>(Tiết 1+2)</a:t>
              </a:r>
              <a:endParaRPr lang="vi-VN" sz="2800" b="1" dirty="0">
                <a:solidFill>
                  <a:srgbClr val="FF0000"/>
                </a:solidFill>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a16="http://schemas.microsoft.com/office/drawing/2014/main" id="{9BE7F75C-9C05-4975-A9E7-D7151BBDCC20}"/>
              </a:ext>
            </a:extLst>
          </p:cNvPr>
          <p:cNvSpPr txBox="1"/>
          <p:nvPr/>
        </p:nvSpPr>
        <p:spPr>
          <a:xfrm>
            <a:off x="975997" y="2928273"/>
            <a:ext cx="4579229" cy="1731632"/>
          </a:xfrm>
          <a:prstGeom prst="rect">
            <a:avLst/>
          </a:prstGeom>
          <a:noFill/>
        </p:spPr>
        <p:txBody>
          <a:bodyPr>
            <a:prstTxWarp prst="textPlain">
              <a:avLst/>
            </a:prstTxWarp>
            <a:spAutoFit/>
          </a:bodyPr>
          <a:lstStyle/>
          <a:p>
            <a:pPr>
              <a:defRPr/>
            </a:pPr>
            <a:endParaRPr lang="vi-VN" sz="2700" b="1" dirty="0" smtClean="0">
              <a:ln w="10541" cmpd="sng">
                <a:solidFill>
                  <a:srgbClr val="4F81BD">
                    <a:shade val="88000"/>
                    <a:satMod val="110000"/>
                  </a:srgbClr>
                </a:solidFill>
                <a:prstDash val="solid"/>
              </a:ln>
              <a:solidFill>
                <a:schemeClr val="bg2">
                  <a:lumMod val="75000"/>
                </a:schemeClr>
              </a:solidFill>
              <a:effectLst>
                <a:glow rad="228600">
                  <a:srgbClr val="C0504D">
                    <a:satMod val="175000"/>
                    <a:alpha val="40000"/>
                  </a:srgbClr>
                </a:glow>
              </a:effectLst>
              <a:latin typeface="Times New Roman" pitchFamily="18" charset="0"/>
              <a:cs typeface="Times New Roman" pitchFamily="18" charset="0"/>
            </a:endParaRPr>
          </a:p>
          <a:p>
            <a:pPr>
              <a:defRPr/>
            </a:pPr>
            <a:r>
              <a:rPr lang="vi-VN" sz="2700" b="1" dirty="0" smtClean="0">
                <a:ln w="10541" cmpd="sng">
                  <a:solidFill>
                    <a:srgbClr val="4F81BD">
                      <a:shade val="88000"/>
                      <a:satMod val="110000"/>
                    </a:srgbClr>
                  </a:solidFill>
                  <a:prstDash val="solid"/>
                </a:ln>
                <a:solidFill>
                  <a:srgbClr val="FF0000"/>
                </a:solidFill>
                <a:effectLst>
                  <a:glow rad="228600">
                    <a:srgbClr val="C0504D">
                      <a:satMod val="175000"/>
                      <a:alpha val="40000"/>
                    </a:srgbClr>
                  </a:glow>
                </a:effectLst>
                <a:latin typeface="Times New Roman" pitchFamily="18" charset="0"/>
                <a:cs typeface="Times New Roman" pitchFamily="18" charset="0"/>
              </a:rPr>
              <a:t>GV thực hiện:</a:t>
            </a:r>
          </a:p>
          <a:p>
            <a:pPr>
              <a:defRPr/>
            </a:pPr>
            <a:r>
              <a:rPr lang="vi-VN" sz="2700" b="1" dirty="0" smtClean="0">
                <a:ln w="10541" cmpd="sng">
                  <a:solidFill>
                    <a:srgbClr val="4F81BD">
                      <a:shade val="88000"/>
                      <a:satMod val="110000"/>
                    </a:srgbClr>
                  </a:solidFill>
                  <a:prstDash val="solid"/>
                </a:ln>
                <a:solidFill>
                  <a:srgbClr val="FF0000"/>
                </a:solidFill>
                <a:effectLst>
                  <a:glow rad="228600">
                    <a:srgbClr val="C0504D">
                      <a:satMod val="175000"/>
                      <a:alpha val="40000"/>
                    </a:srgbClr>
                  </a:glow>
                </a:effectLst>
                <a:latin typeface="Times New Roman" pitchFamily="18" charset="0"/>
                <a:cs typeface="Times New Roman" pitchFamily="18" charset="0"/>
              </a:rPr>
              <a:t> </a:t>
            </a:r>
            <a:r>
              <a:rPr lang="vi-VN" sz="2700" b="1" dirty="0" smtClean="0">
                <a:ln w="10541" cmpd="sng">
                  <a:solidFill>
                    <a:srgbClr val="4F81BD">
                      <a:shade val="88000"/>
                      <a:satMod val="110000"/>
                    </a:srgbClr>
                  </a:solidFill>
                  <a:prstDash val="solid"/>
                </a:ln>
                <a:solidFill>
                  <a:srgbClr val="FF0000"/>
                </a:solidFill>
                <a:effectLst>
                  <a:glow rad="228600">
                    <a:srgbClr val="C0504D">
                      <a:satMod val="175000"/>
                      <a:alpha val="40000"/>
                    </a:srgbClr>
                  </a:glow>
                </a:effectLst>
                <a:latin typeface="Times New Roman" pitchFamily="18" charset="0"/>
                <a:cs typeface="Times New Roman" pitchFamily="18" charset="0"/>
              </a:rPr>
              <a:t>Nguyễn Thị Hồng Đảm</a:t>
            </a:r>
            <a:endParaRPr lang="en-US" sz="2700" b="1" dirty="0" smtClean="0">
              <a:ln w="10541" cmpd="sng">
                <a:solidFill>
                  <a:srgbClr val="4F81BD">
                    <a:shade val="88000"/>
                    <a:satMod val="110000"/>
                  </a:srgbClr>
                </a:solidFill>
                <a:prstDash val="solid"/>
              </a:ln>
              <a:solidFill>
                <a:srgbClr val="FF0000"/>
              </a:solidFill>
              <a:effectLst>
                <a:glow rad="228600">
                  <a:srgbClr val="C0504D">
                    <a:satMod val="175000"/>
                    <a:alpha val="40000"/>
                  </a:srgbClr>
                </a:glow>
              </a:effectLst>
              <a:latin typeface="Times New Roman" pitchFamily="18" charset="0"/>
              <a:cs typeface="Times New Roman" pitchFamily="18" charset="0"/>
            </a:endParaRPr>
          </a:p>
          <a:p>
            <a:pPr>
              <a:defRPr/>
            </a:pPr>
            <a:endParaRPr lang="en-US" sz="2700" b="1" dirty="0">
              <a:ln w="10541" cmpd="sng">
                <a:solidFill>
                  <a:srgbClr val="4F81BD">
                    <a:shade val="88000"/>
                    <a:satMod val="110000"/>
                  </a:srgbClr>
                </a:solidFill>
                <a:prstDash val="solid"/>
              </a:ln>
              <a:solidFill>
                <a:srgbClr val="FF0000"/>
              </a:solidFill>
              <a:effectLst>
                <a:glow rad="228600">
                  <a:srgbClr val="C0504D">
                    <a:satMod val="175000"/>
                    <a:alpha val="40000"/>
                  </a:srgbClr>
                </a:glo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childTnLst>
                                </p:cTn>
                              </p:par>
                              <p:par>
                                <p:cTn id="11" presetID="12" presetClass="entr" presetSubtype="4"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p:tgtEl>
                                          <p:spTgt spid="25"/>
                                        </p:tgtEl>
                                        <p:attrNameLst>
                                          <p:attrName>ppt_y</p:attrName>
                                        </p:attrNameLst>
                                      </p:cBhvr>
                                      <p:tavLst>
                                        <p:tav tm="0">
                                          <p:val>
                                            <p:strVal val="#ppt_y+#ppt_h*1.125000"/>
                                          </p:val>
                                        </p:tav>
                                        <p:tav tm="100000">
                                          <p:val>
                                            <p:strVal val="#ppt_y"/>
                                          </p:val>
                                        </p:tav>
                                      </p:tavLst>
                                    </p:anim>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81439" y="77153"/>
            <a:ext cx="582308" cy="525172"/>
          </a:xfrm>
          <a:prstGeom prst="rect">
            <a:avLst/>
          </a:prstGeom>
        </p:spPr>
      </p:pic>
      <p:sp>
        <p:nvSpPr>
          <p:cNvPr id="16" name="TextBox 15"/>
          <p:cNvSpPr txBox="1"/>
          <p:nvPr/>
        </p:nvSpPr>
        <p:spPr>
          <a:xfrm>
            <a:off x="1094087" y="494639"/>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0" y="788273"/>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10"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0" y="43396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50403" y="3186492"/>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
        <p:nvSpPr>
          <p:cNvPr id="5"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55700" y="2446655"/>
            <a:ext cx="4912995" cy="2306955"/>
          </a:xfrm>
          <a:prstGeom prst="rect">
            <a:avLst/>
          </a:prstGeom>
          <a:noFill/>
        </p:spPr>
        <p:txBody>
          <a:bodyPr wrap="square" rtlCol="0">
            <a:spAutoFit/>
          </a:bodyPr>
          <a:lstStyle/>
          <a:p>
            <a:pPr algn="ctr"/>
            <a:r>
              <a:rPr lang="vi-VN" altLang="en-US" sz="7200" b="1">
                <a:solidFill>
                  <a:srgbClr val="FF0000"/>
                </a:solidFill>
                <a:effectLst/>
                <a:latin typeface="Times New Roman" panose="02020603050405020304" pitchFamily="18" charset="0"/>
                <a:cs typeface="Times New Roman" panose="02020603050405020304" pitchFamily="18" charset="0"/>
              </a:rPr>
              <a:t>TRẢ LỜI CÂU HỎI</a:t>
            </a: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6" name="Rounded Rectangular Callout 5"/>
          <p:cNvSpPr/>
          <p:nvPr/>
        </p:nvSpPr>
        <p:spPr>
          <a:xfrm>
            <a:off x="237978" y="623201"/>
            <a:ext cx="6496050" cy="847725"/>
          </a:xfrm>
          <a:prstGeom prst="wedgeRoundRectCallout">
            <a:avLst>
              <a:gd name="adj1" fmla="val -49773"/>
              <a:gd name="adj2" fmla="val 36973"/>
              <a:gd name="adj3" fmla="val 16667"/>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dirty="0">
                <a:solidFill>
                  <a:srgbClr val="FF0000"/>
                </a:solidFill>
                <a:latin typeface="Times New Roman" panose="02020603050405020304" pitchFamily="18" charset="0"/>
                <a:cs typeface="Times New Roman" panose="02020603050405020304" pitchFamily="18" charset="0"/>
              </a:rPr>
              <a:t>1. Nối tiếp câu tả cảnh mùa xuân trong công viên:</a:t>
            </a:r>
          </a:p>
        </p:txBody>
      </p:sp>
      <p:pic>
        <p:nvPicPr>
          <p:cNvPr id="36" name="Picture 35" descr="B9"/>
          <p:cNvPicPr>
            <a:picLocks noChangeAspect="1"/>
          </p:cNvPicPr>
          <p:nvPr/>
        </p:nvPicPr>
        <p:blipFill>
          <a:blip r:embed="rId4"/>
          <a:srcRect l="8267" t="8667" r="8267" b="13462"/>
          <a:stretch>
            <a:fillRect/>
          </a:stretch>
        </p:blipFill>
        <p:spPr>
          <a:xfrm>
            <a:off x="-170815" y="1018540"/>
            <a:ext cx="2066925" cy="1338580"/>
          </a:xfrm>
          <a:prstGeom prst="ellipse">
            <a:avLst/>
          </a:prstGeom>
        </p:spPr>
      </p:pic>
      <p:pic>
        <p:nvPicPr>
          <p:cNvPr id="37" name="Picture 36" descr="B10"/>
          <p:cNvPicPr>
            <a:picLocks noChangeAspect="1"/>
          </p:cNvPicPr>
          <p:nvPr/>
        </p:nvPicPr>
        <p:blipFill>
          <a:blip r:embed="rId5"/>
          <a:stretch>
            <a:fillRect/>
          </a:stretch>
        </p:blipFill>
        <p:spPr>
          <a:xfrm rot="2580000">
            <a:off x="5386705" y="1975485"/>
            <a:ext cx="1687195" cy="1576070"/>
          </a:xfrm>
          <a:prstGeom prst="rect">
            <a:avLst/>
          </a:prstGeom>
        </p:spPr>
      </p:pic>
      <p:sp>
        <p:nvSpPr>
          <p:cNvPr id="42" name="Cloud Callout 41"/>
          <p:cNvSpPr/>
          <p:nvPr/>
        </p:nvSpPr>
        <p:spPr>
          <a:xfrm>
            <a:off x="1992630" y="1537396"/>
            <a:ext cx="2651760" cy="781296"/>
          </a:xfrm>
          <a:prstGeom prst="cloudCallout">
            <a:avLst>
              <a:gd name="adj1" fmla="val -84123"/>
              <a:gd name="adj2" fmla="val -19040"/>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a. Cỏ (...)</a:t>
            </a:r>
            <a:endParaRPr lang="vi-VN" altLang="en-US" sz="2800">
              <a:solidFill>
                <a:srgbClr val="FF0000"/>
              </a:solidFill>
              <a:latin typeface="Times New Roman" panose="02020603050405020304" pitchFamily="18" charset="0"/>
              <a:cs typeface="Times New Roman" panose="02020603050405020304" pitchFamily="18" charset="0"/>
            </a:endParaRPr>
          </a:p>
        </p:txBody>
      </p:sp>
      <p:pic>
        <p:nvPicPr>
          <p:cNvPr id="38" name="Picture 37" descr="B5"/>
          <p:cNvPicPr>
            <a:picLocks noChangeAspect="1"/>
          </p:cNvPicPr>
          <p:nvPr/>
        </p:nvPicPr>
        <p:blipFill>
          <a:blip r:embed="rId6"/>
          <a:srcRect t="4851" r="-7294" b="9091"/>
          <a:stretch>
            <a:fillRect/>
          </a:stretch>
        </p:blipFill>
        <p:spPr>
          <a:xfrm>
            <a:off x="0" y="3494405"/>
            <a:ext cx="1896110" cy="1649095"/>
          </a:xfrm>
          <a:prstGeom prst="ellipse">
            <a:avLst/>
          </a:prstGeom>
        </p:spPr>
      </p:pic>
      <p:sp>
        <p:nvSpPr>
          <p:cNvPr id="39" name="Cloud Callout 38"/>
          <p:cNvSpPr/>
          <p:nvPr/>
        </p:nvSpPr>
        <p:spPr>
          <a:xfrm>
            <a:off x="1725635" y="1432560"/>
            <a:ext cx="4971415" cy="1052195"/>
          </a:xfrm>
          <a:prstGeom prst="cloudCallout">
            <a:avLst>
              <a:gd name="adj1" fmla="val -64331"/>
              <a:gd name="adj2" fmla="val -21031"/>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000000"/>
                </a:solidFill>
                <a:latin typeface="Times New Roman" panose="02020603050405020304" pitchFamily="18" charset="0"/>
                <a:cs typeface="Times New Roman" panose="02020603050405020304" pitchFamily="18" charset="0"/>
              </a:rPr>
              <a:t>a. Cỏ </a:t>
            </a:r>
            <a:r>
              <a:rPr lang="vi-VN" altLang="en-US" sz="2800" dirty="0">
                <a:solidFill>
                  <a:srgbClr val="FF0000"/>
                </a:solidFill>
                <a:latin typeface="Times New Roman" panose="02020603050405020304" pitchFamily="18" charset="0"/>
                <a:cs typeface="Times New Roman" panose="02020603050405020304" pitchFamily="18" charset="0"/>
              </a:rPr>
              <a:t>bừng tỉnh sau giấc ngủ đông.</a:t>
            </a:r>
          </a:p>
        </p:txBody>
      </p:sp>
      <p:sp>
        <p:nvSpPr>
          <p:cNvPr id="43" name="Cloud Callout 42"/>
          <p:cNvSpPr/>
          <p:nvPr/>
        </p:nvSpPr>
        <p:spPr>
          <a:xfrm>
            <a:off x="1799590" y="2524985"/>
            <a:ext cx="3350260" cy="714150"/>
          </a:xfrm>
          <a:prstGeom prst="cloudCallout">
            <a:avLst>
              <a:gd name="adj1" fmla="val 74507"/>
              <a:gd name="adj2" fmla="val -1757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b. Đàn én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4" name="Cloud Callout 43"/>
          <p:cNvSpPr/>
          <p:nvPr/>
        </p:nvSpPr>
        <p:spPr>
          <a:xfrm>
            <a:off x="2433320" y="3945890"/>
            <a:ext cx="3402330" cy="880110"/>
          </a:xfrm>
          <a:prstGeom prst="cloudCallout">
            <a:avLst>
              <a:gd name="adj1" fmla="val -80328"/>
              <a:gd name="adj2" fmla="val -901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a:solidFill>
                  <a:srgbClr val="000000"/>
                </a:solidFill>
                <a:latin typeface="Times New Roman" panose="02020603050405020304" pitchFamily="18" charset="0"/>
                <a:cs typeface="Times New Roman" panose="02020603050405020304" pitchFamily="18" charset="0"/>
              </a:rPr>
              <a:t>c. Trẻ em (...)</a:t>
            </a:r>
            <a:endParaRPr lang="vi-VN" altLang="en-US" sz="2800">
              <a:solidFill>
                <a:srgbClr val="FF0000"/>
              </a:solidFill>
              <a:latin typeface="Times New Roman" panose="02020603050405020304" pitchFamily="18" charset="0"/>
              <a:cs typeface="Times New Roman" panose="02020603050405020304" pitchFamily="18" charset="0"/>
            </a:endParaRPr>
          </a:p>
        </p:txBody>
      </p:sp>
      <p:sp>
        <p:nvSpPr>
          <p:cNvPr id="40" name="Cloud Callout 39"/>
          <p:cNvSpPr/>
          <p:nvPr/>
        </p:nvSpPr>
        <p:spPr>
          <a:xfrm>
            <a:off x="274955" y="2631665"/>
            <a:ext cx="4971415" cy="862740"/>
          </a:xfrm>
          <a:prstGeom prst="cloudCallout">
            <a:avLst>
              <a:gd name="adj1" fmla="val 64152"/>
              <a:gd name="adj2" fmla="val -37085"/>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000000"/>
                </a:solidFill>
                <a:latin typeface="Times New Roman" panose="02020603050405020304" pitchFamily="18" charset="0"/>
                <a:cs typeface="Times New Roman" panose="02020603050405020304" pitchFamily="18" charset="0"/>
              </a:rPr>
              <a:t>b. Đàn én </a:t>
            </a:r>
            <a:r>
              <a:rPr lang="vi-VN" altLang="en-US" sz="2800" dirty="0">
                <a:solidFill>
                  <a:srgbClr val="FF0000"/>
                </a:solidFill>
                <a:latin typeface="Times New Roman" panose="02020603050405020304" pitchFamily="18" charset="0"/>
                <a:cs typeface="Times New Roman" panose="02020603050405020304" pitchFamily="18" charset="0"/>
              </a:rPr>
              <a:t>từ phương Nam trở về.</a:t>
            </a:r>
          </a:p>
        </p:txBody>
      </p:sp>
      <p:sp>
        <p:nvSpPr>
          <p:cNvPr id="41" name="Cloud Callout 40"/>
          <p:cNvSpPr/>
          <p:nvPr/>
        </p:nvSpPr>
        <p:spPr>
          <a:xfrm>
            <a:off x="1799590" y="3806824"/>
            <a:ext cx="4971415" cy="1362075"/>
          </a:xfrm>
          <a:prstGeom prst="cloudCallout">
            <a:avLst>
              <a:gd name="adj1" fmla="val -58941"/>
              <a:gd name="adj2" fmla="val 9468"/>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000000"/>
                </a:solidFill>
                <a:latin typeface="Times New Roman" panose="02020603050405020304" pitchFamily="18" charset="0"/>
                <a:cs typeface="Times New Roman" panose="02020603050405020304" pitchFamily="18" charset="0"/>
              </a:rPr>
              <a:t>c. Trẻ em </a:t>
            </a:r>
            <a:r>
              <a:rPr lang="vi-VN" altLang="en-US" sz="2800" dirty="0">
                <a:solidFill>
                  <a:srgbClr val="FF0000"/>
                </a:solidFill>
                <a:latin typeface="Times New Roman" panose="02020603050405020304" pitchFamily="18" charset="0"/>
                <a:cs typeface="Times New Roman" panose="02020603050405020304" pitchFamily="18" charset="0"/>
              </a:rPr>
              <a:t>chơi đùa dưới ánh nắng mặt trời ấm áp.</a:t>
            </a:r>
          </a:p>
        </p:txBody>
      </p:sp>
      <p:sp>
        <p:nvSpPr>
          <p:cNvPr id="12"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500" fill="hold">
                                          <p:stCondLst>
                                            <p:cond delay="0"/>
                                          </p:stCondLst>
                                        </p:cTn>
                                        <p:tgtEl>
                                          <p:spTgt spid="36"/>
                                        </p:tgtEl>
                                        <p:attrNameLst>
                                          <p:attrName>style.visibility</p:attrName>
                                        </p:attrNameLst>
                                      </p:cBhvr>
                                      <p:to>
                                        <p:strVal val="visible"/>
                                      </p:to>
                                    </p:set>
                                    <p:animEffect transition="in" filter="wheel(8)">
                                      <p:cBhvr>
                                        <p:cTn id="12" dur="500"/>
                                        <p:tgtEl>
                                          <p:spTgt spid="36"/>
                                        </p:tgtEl>
                                      </p:cBhvr>
                                    </p:animEffect>
                                  </p:childTnLst>
                                </p:cTn>
                              </p:par>
                              <p:par>
                                <p:cTn id="13" presetID="6" presetClass="entr" presetSubtype="32" fill="hold" grpId="0" nodeType="withEffect">
                                  <p:stCondLst>
                                    <p:cond delay="0"/>
                                  </p:stCondLst>
                                  <p:childTnLst>
                                    <p:set>
                                      <p:cBhvr>
                                        <p:cTn id="14" dur="500" fill="hold">
                                          <p:stCondLst>
                                            <p:cond delay="0"/>
                                          </p:stCondLst>
                                        </p:cTn>
                                        <p:tgtEl>
                                          <p:spTgt spid="42"/>
                                        </p:tgtEl>
                                        <p:attrNameLst>
                                          <p:attrName>style.visibility</p:attrName>
                                        </p:attrNameLst>
                                      </p:cBhvr>
                                      <p:to>
                                        <p:strVal val="visible"/>
                                      </p:to>
                                    </p:set>
                                    <p:animEffect transition="in" filter="circle(out)">
                                      <p:cBhvr>
                                        <p:cTn id="15" dur="500"/>
                                        <p:tgtEl>
                                          <p:spTgt spid="42"/>
                                        </p:tgtEl>
                                      </p:cBhvr>
                                    </p:animEffect>
                                  </p:childTnLst>
                                </p:cTn>
                              </p:par>
                              <p:par>
                                <p:cTn id="16" presetID="21" presetClass="entr" presetSubtype="8" fill="hold" nodeType="withEffect">
                                  <p:stCondLst>
                                    <p:cond delay="0"/>
                                  </p:stCondLst>
                                  <p:childTnLst>
                                    <p:set>
                                      <p:cBhvr>
                                        <p:cTn id="17" dur="500" fill="hold">
                                          <p:stCondLst>
                                            <p:cond delay="0"/>
                                          </p:stCondLst>
                                        </p:cTn>
                                        <p:tgtEl>
                                          <p:spTgt spid="37"/>
                                        </p:tgtEl>
                                        <p:attrNameLst>
                                          <p:attrName>style.visibility</p:attrName>
                                        </p:attrNameLst>
                                      </p:cBhvr>
                                      <p:to>
                                        <p:strVal val="visible"/>
                                      </p:to>
                                    </p:set>
                                    <p:animEffect transition="in" filter="wheel(8)">
                                      <p:cBhvr>
                                        <p:cTn id="18" dur="500"/>
                                        <p:tgtEl>
                                          <p:spTgt spid="37"/>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43"/>
                                        </p:tgtEl>
                                        <p:attrNameLst>
                                          <p:attrName>style.visibility</p:attrName>
                                        </p:attrNameLst>
                                      </p:cBhvr>
                                      <p:to>
                                        <p:strVal val="visible"/>
                                      </p:to>
                                    </p:set>
                                    <p:animEffect transition="in" filter="circle(out)">
                                      <p:cBhvr>
                                        <p:cTn id="21" dur="500"/>
                                        <p:tgtEl>
                                          <p:spTgt spid="43"/>
                                        </p:tgtEl>
                                      </p:cBhvr>
                                    </p:animEffect>
                                  </p:childTnLst>
                                </p:cTn>
                              </p:par>
                              <p:par>
                                <p:cTn id="22" presetID="21" presetClass="entr" presetSubtype="8" fill="hold" nodeType="withEffect">
                                  <p:stCondLst>
                                    <p:cond delay="0"/>
                                  </p:stCondLst>
                                  <p:childTnLst>
                                    <p:set>
                                      <p:cBhvr>
                                        <p:cTn id="23" dur="500" fill="hold">
                                          <p:stCondLst>
                                            <p:cond delay="0"/>
                                          </p:stCondLst>
                                        </p:cTn>
                                        <p:tgtEl>
                                          <p:spTgt spid="38"/>
                                        </p:tgtEl>
                                        <p:attrNameLst>
                                          <p:attrName>style.visibility</p:attrName>
                                        </p:attrNameLst>
                                      </p:cBhvr>
                                      <p:to>
                                        <p:strVal val="visible"/>
                                      </p:to>
                                    </p:set>
                                    <p:animEffect transition="in" filter="wheel(8)">
                                      <p:cBhvr>
                                        <p:cTn id="24" dur="500"/>
                                        <p:tgtEl>
                                          <p:spTgt spid="38"/>
                                        </p:tgtEl>
                                      </p:cBhvr>
                                    </p:animEffect>
                                  </p:childTnLst>
                                </p:cTn>
                              </p:par>
                              <p:par>
                                <p:cTn id="25" presetID="6" presetClass="entr" presetSubtype="32" fill="hold" grpId="0" nodeType="withEffect">
                                  <p:stCondLst>
                                    <p:cond delay="0"/>
                                  </p:stCondLst>
                                  <p:childTnLst>
                                    <p:set>
                                      <p:cBhvr>
                                        <p:cTn id="26" dur="500" fill="hold">
                                          <p:stCondLst>
                                            <p:cond delay="0"/>
                                          </p:stCondLst>
                                        </p:cTn>
                                        <p:tgtEl>
                                          <p:spTgt spid="44"/>
                                        </p:tgtEl>
                                        <p:attrNameLst>
                                          <p:attrName>style.visibility</p:attrName>
                                        </p:attrNameLst>
                                      </p:cBhvr>
                                      <p:to>
                                        <p:strVal val="visible"/>
                                      </p:to>
                                    </p:set>
                                    <p:animEffect transition="in" filter="circle(out)">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500"/>
                                        <p:tgtEl>
                                          <p:spTgt spid="42"/>
                                        </p:tgtEl>
                                      </p:cBhvr>
                                    </p:animEffect>
                                    <p:set>
                                      <p:cBhvr>
                                        <p:cTn id="32" dur="1" fill="hold">
                                          <p:stCondLst>
                                            <p:cond delay="500"/>
                                          </p:stCondLst>
                                        </p:cTn>
                                        <p:tgtEl>
                                          <p:spTgt spid="42"/>
                                        </p:tgtEl>
                                        <p:attrNameLst>
                                          <p:attrName>style.visibility</p:attrName>
                                        </p:attrNameLst>
                                      </p:cBhvr>
                                      <p:to>
                                        <p:strVal val="hidden"/>
                                      </p:to>
                                    </p:set>
                                  </p:childTnLst>
                                </p:cTn>
                              </p:par>
                              <p:par>
                                <p:cTn id="33" presetID="55" presetClass="entr" presetSubtype="0" fill="hold" grpId="0" nodeType="withEffect">
                                  <p:stCondLst>
                                    <p:cond delay="0"/>
                                  </p:stCondLst>
                                  <p:childTnLst>
                                    <p:set>
                                      <p:cBhvr>
                                        <p:cTn id="34" dur="500"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ppt_w*0.70"/>
                                          </p:val>
                                        </p:tav>
                                        <p:tav tm="100000">
                                          <p:val>
                                            <p:strVal val="#ppt_w"/>
                                          </p:val>
                                        </p:tav>
                                      </p:tavLst>
                                    </p:anim>
                                    <p:anim calcmode="lin" valueType="num">
                                      <p:cBhvr>
                                        <p:cTn id="36" dur="500" fill="hold"/>
                                        <p:tgtEl>
                                          <p:spTgt spid="39"/>
                                        </p:tgtEl>
                                        <p:attrNameLst>
                                          <p:attrName>ppt_h</p:attrName>
                                        </p:attrNameLst>
                                      </p:cBhvr>
                                      <p:tavLst>
                                        <p:tav tm="0">
                                          <p:val>
                                            <p:strVal val="#ppt_h"/>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xit" presetSubtype="32" fill="hold" grpId="1" nodeType="clickEffect">
                                  <p:stCondLst>
                                    <p:cond delay="0"/>
                                  </p:stCondLst>
                                  <p:childTnLst>
                                    <p:animEffect transition="out" filter="diamond(out)">
                                      <p:cBhvr>
                                        <p:cTn id="41" dur="500"/>
                                        <p:tgtEl>
                                          <p:spTgt spid="43"/>
                                        </p:tgtEl>
                                      </p:cBhvr>
                                    </p:animEffect>
                                    <p:set>
                                      <p:cBhvr>
                                        <p:cTn id="42" dur="1" fill="hold">
                                          <p:stCondLst>
                                            <p:cond delay="500"/>
                                          </p:stCondLst>
                                        </p:cTn>
                                        <p:tgtEl>
                                          <p:spTgt spid="43"/>
                                        </p:tgtEl>
                                        <p:attrNameLst>
                                          <p:attrName>style.visibility</p:attrName>
                                        </p:attrNameLst>
                                      </p:cBhvr>
                                      <p:to>
                                        <p:strVal val="hidden"/>
                                      </p:to>
                                    </p:set>
                                  </p:childTnLst>
                                </p:cTn>
                              </p:par>
                              <p:par>
                                <p:cTn id="43" presetID="55" presetClass="entr" presetSubtype="0" fill="hold" grpId="0" nodeType="withEffect">
                                  <p:stCondLst>
                                    <p:cond delay="0"/>
                                  </p:stCondLst>
                                  <p:childTnLst>
                                    <p:set>
                                      <p:cBhvr>
                                        <p:cTn id="44" dur="500"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ppt_w*0.70"/>
                                          </p:val>
                                        </p:tav>
                                        <p:tav tm="100000">
                                          <p:val>
                                            <p:strVal val="#ppt_w"/>
                                          </p:val>
                                        </p:tav>
                                      </p:tavLst>
                                    </p:anim>
                                    <p:anim calcmode="lin" valueType="num">
                                      <p:cBhvr>
                                        <p:cTn id="46" dur="500" fill="hold"/>
                                        <p:tgtEl>
                                          <p:spTgt spid="40"/>
                                        </p:tgtEl>
                                        <p:attrNameLst>
                                          <p:attrName>ppt_h</p:attrName>
                                        </p:attrNameLst>
                                      </p:cBhvr>
                                      <p:tavLst>
                                        <p:tav tm="0">
                                          <p:val>
                                            <p:strVal val="#ppt_h"/>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grpId="1" nodeType="clickEffect">
                                  <p:stCondLst>
                                    <p:cond delay="0"/>
                                  </p:stCondLst>
                                  <p:childTnLst>
                                    <p:animEffect transition="out" filter="diamond(out)">
                                      <p:cBhvr>
                                        <p:cTn id="51" dur="500"/>
                                        <p:tgtEl>
                                          <p:spTgt spid="44"/>
                                        </p:tgtEl>
                                      </p:cBhvr>
                                    </p:animEffect>
                                    <p:set>
                                      <p:cBhvr>
                                        <p:cTn id="52" dur="1" fill="hold">
                                          <p:stCondLst>
                                            <p:cond delay="500"/>
                                          </p:stCondLst>
                                        </p:cTn>
                                        <p:tgtEl>
                                          <p:spTgt spid="44"/>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500"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strVal val="#ppt_w*0.7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2" grpId="1" animBg="1"/>
      <p:bldP spid="39" grpId="0" animBg="1"/>
      <p:bldP spid="43" grpId="0" bldLvl="0" animBg="1"/>
      <p:bldP spid="43" grpId="1" bldLvl="0" animBg="1"/>
      <p:bldP spid="44" grpId="0" animBg="1"/>
      <p:bldP spid="44" grpId="1" animBg="1"/>
      <p:bldP spid="40" grpId="0" bldLvl="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3000"/>
          </a:blip>
          <a:srcRect/>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366727" y="1033780"/>
            <a:ext cx="4305300" cy="1664335"/>
          </a:xfrm>
          <a:prstGeom prst="cloudCallout">
            <a:avLst>
              <a:gd name="adj1" fmla="val -69188"/>
              <a:gd name="adj2" fmla="val 15623"/>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latin typeface="Times New Roman" panose="02020603050405020304" pitchFamily="18" charset="0"/>
                <a:cs typeface="Times New Roman" panose="02020603050405020304" pitchFamily="18" charset="0"/>
              </a:rPr>
              <a:t>2. Vì sao cỏ non lại khóc?</a:t>
            </a:r>
          </a:p>
        </p:txBody>
      </p:sp>
      <p:pic>
        <p:nvPicPr>
          <p:cNvPr id="4" name="Picture 3" descr="B9"/>
          <p:cNvPicPr>
            <a:picLocks noChangeAspect="1"/>
          </p:cNvPicPr>
          <p:nvPr/>
        </p:nvPicPr>
        <p:blipFill>
          <a:blip r:embed="rId4"/>
          <a:stretch>
            <a:fillRect/>
          </a:stretch>
        </p:blipFill>
        <p:spPr>
          <a:xfrm>
            <a:off x="-100330" y="-204470"/>
            <a:ext cx="2236470" cy="2476500"/>
          </a:xfrm>
          <a:prstGeom prst="rect">
            <a:avLst/>
          </a:prstGeom>
        </p:spPr>
      </p:pic>
      <p:pic>
        <p:nvPicPr>
          <p:cNvPr id="5" name="Picture 4" descr="1623839516-sttz"/>
          <p:cNvPicPr>
            <a:picLocks noChangeAspect="1"/>
          </p:cNvPicPr>
          <p:nvPr/>
        </p:nvPicPr>
        <p:blipFill>
          <a:blip r:embed="rId5"/>
          <a:srcRect l="2037" t="4121" r="863" b="2766"/>
          <a:stretch>
            <a:fillRect/>
          </a:stretch>
        </p:blipFill>
        <p:spPr>
          <a:xfrm>
            <a:off x="0" y="2543810"/>
            <a:ext cx="3288030" cy="2599690"/>
          </a:xfrm>
          <a:prstGeom prst="rect">
            <a:avLst/>
          </a:prstGeom>
        </p:spPr>
      </p:pic>
      <p:sp>
        <p:nvSpPr>
          <p:cNvPr id="6" name="Cloud Callout 5"/>
          <p:cNvSpPr/>
          <p:nvPr/>
        </p:nvSpPr>
        <p:spPr>
          <a:xfrm>
            <a:off x="3210007" y="2506662"/>
            <a:ext cx="3462020" cy="2673985"/>
          </a:xfrm>
          <a:prstGeom prst="cloudCallout">
            <a:avLst>
              <a:gd name="adj1" fmla="val -67809"/>
              <a:gd name="adj2" fmla="val 32593"/>
            </a:avLst>
          </a:prstGeom>
          <a:solidFill>
            <a:schemeClr val="accent2"/>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dirty="0">
                <a:solidFill>
                  <a:schemeClr val="tx1"/>
                </a:solidFill>
                <a:latin typeface="Times New Roman" panose="02020603050405020304" pitchFamily="18" charset="0"/>
                <a:cs typeface="Times New Roman" panose="02020603050405020304" pitchFamily="18" charset="0"/>
              </a:rPr>
              <a:t>Cỏ non khóc vì bị các bạn nhỏ giẫm lên</a:t>
            </a:r>
          </a:p>
        </p:txBody>
      </p:sp>
      <p:sp>
        <p:nvSpPr>
          <p:cNvPr id="7"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circle(ou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21" presetClass="entr" presetSubtype="1" fill="hold" nodeType="withEffect">
                                  <p:stCondLst>
                                    <p:cond delay="0"/>
                                  </p:stCondLst>
                                  <p:childTnLst>
                                    <p:set>
                                      <p:cBhvr>
                                        <p:cTn id="16" dur="500" fill="hold">
                                          <p:stCondLst>
                                            <p:cond delay="0"/>
                                          </p:stCondLst>
                                        </p:cTn>
                                        <p:tgtEl>
                                          <p:spTgt spid="5"/>
                                        </p:tgtEl>
                                        <p:attrNameLst>
                                          <p:attrName>style.visibility</p:attrName>
                                        </p:attrNameLst>
                                      </p:cBhvr>
                                      <p:to>
                                        <p:strVal val="visible"/>
                                      </p:to>
                                    </p:set>
                                    <p:animEffect transition="in" filter="wheel(1)">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500"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ppt_w*0.70"/>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4000"/>
          </a:blip>
          <a:srcRect/>
          <a:stretch>
            <a:fillRect/>
          </a:stretch>
        </a:blipFill>
        <a:effectLst/>
      </p:bgPr>
    </p:bg>
    <p:spTree>
      <p:nvGrpSpPr>
        <p:cNvPr id="1" name=""/>
        <p:cNvGrpSpPr/>
        <p:nvPr/>
      </p:nvGrpSpPr>
      <p:grpSpPr>
        <a:xfrm>
          <a:off x="0" y="0"/>
          <a:ext cx="0" cy="0"/>
          <a:chOff x="0" y="0"/>
          <a:chExt cx="0" cy="0"/>
        </a:xfrm>
      </p:grpSpPr>
      <p:sp>
        <p:nvSpPr>
          <p:cNvPr id="3" name="Oval Callout 2"/>
          <p:cNvSpPr/>
          <p:nvPr/>
        </p:nvSpPr>
        <p:spPr>
          <a:xfrm>
            <a:off x="1148080" y="1169670"/>
            <a:ext cx="4618990" cy="1497965"/>
          </a:xfrm>
          <a:prstGeom prst="wedgeEllipseCallout">
            <a:avLst>
              <a:gd name="adj1" fmla="val -55636"/>
              <a:gd name="adj2" fmla="val -1844"/>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dirty="0">
                <a:solidFill>
                  <a:srgbClr val="000000"/>
                </a:solidFill>
                <a:latin typeface="Times New Roman" panose="02020603050405020304" pitchFamily="18" charset="0"/>
                <a:cs typeface="Times New Roman" panose="02020603050405020304" pitchFamily="18" charset="0"/>
              </a:rPr>
              <a:t>3. Thương cỏ non, chim én đã làm gì?</a:t>
            </a:r>
          </a:p>
        </p:txBody>
      </p:sp>
      <p:grpSp>
        <p:nvGrpSpPr>
          <p:cNvPr id="13" name="Group 12"/>
          <p:cNvGrpSpPr/>
          <p:nvPr/>
        </p:nvGrpSpPr>
        <p:grpSpPr>
          <a:xfrm>
            <a:off x="4387850" y="1701165"/>
            <a:ext cx="2642870" cy="3648710"/>
            <a:chOff x="6910" y="2679"/>
            <a:chExt cx="4162" cy="5746"/>
          </a:xfrm>
        </p:grpSpPr>
        <p:sp>
          <p:nvSpPr>
            <p:cNvPr id="9" name="Up Arrow 8"/>
            <p:cNvSpPr/>
            <p:nvPr/>
          </p:nvSpPr>
          <p:spPr>
            <a:xfrm>
              <a:off x="8763" y="5427"/>
              <a:ext cx="638" cy="2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B1"/>
            <p:cNvPicPr>
              <a:picLocks noChangeAspect="1"/>
            </p:cNvPicPr>
            <p:nvPr/>
          </p:nvPicPr>
          <p:blipFill>
            <a:blip r:embed="rId4"/>
            <a:stretch>
              <a:fillRect/>
            </a:stretch>
          </p:blipFill>
          <p:spPr>
            <a:xfrm>
              <a:off x="7182" y="3087"/>
              <a:ext cx="3618" cy="2827"/>
            </a:xfrm>
            <a:prstGeom prst="rect">
              <a:avLst/>
            </a:prstGeom>
          </p:spPr>
        </p:pic>
        <p:sp>
          <p:nvSpPr>
            <p:cNvPr id="21" name="Rectangle 20"/>
            <p:cNvSpPr/>
            <p:nvPr/>
          </p:nvSpPr>
          <p:spPr>
            <a:xfrm>
              <a:off x="7706" y="3504"/>
              <a:ext cx="2752" cy="2090"/>
            </a:xfrm>
            <a:prstGeom prst="rect">
              <a:avLst/>
            </a:prstGeom>
            <a:solidFill>
              <a:srgbClr val="0070C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chemeClr val="accent2"/>
                  </a:solidFill>
                  <a:latin typeface="Times New Roman" panose="02020603050405020304" pitchFamily="18" charset="0"/>
                  <a:cs typeface="Times New Roman" panose="02020603050405020304" pitchFamily="18" charset="0"/>
                </a:rPr>
                <a:t>KHÔNG </a:t>
              </a:r>
              <a:r>
                <a:rPr lang="vi-VN" altLang="en-US" sz="2000" b="1" dirty="0">
                  <a:solidFill>
                    <a:schemeClr val="accent2"/>
                  </a:solidFill>
                  <a:latin typeface="Times New Roman" panose="02020603050405020304" pitchFamily="18" charset="0"/>
                  <a:cs typeface="Times New Roman" panose="02020603050405020304" pitchFamily="18" charset="0"/>
                </a:rPr>
                <a:t>GI</a:t>
              </a:r>
              <a:r>
                <a:rPr lang="en-US" sz="2000" b="1" dirty="0">
                  <a:solidFill>
                    <a:schemeClr val="accent2"/>
                  </a:solidFill>
                  <a:latin typeface="Times New Roman" panose="02020603050405020304" pitchFamily="18" charset="0"/>
                  <a:cs typeface="Times New Roman" panose="02020603050405020304" pitchFamily="18" charset="0"/>
                </a:rPr>
                <a:t>ẪM CHÂN LÊN CỎ</a:t>
              </a:r>
            </a:p>
          </p:txBody>
        </p:sp>
        <p:pic>
          <p:nvPicPr>
            <p:cNvPr id="6" name="Picture 5" descr="B16"/>
            <p:cNvPicPr>
              <a:picLocks noChangeAspect="1"/>
            </p:cNvPicPr>
            <p:nvPr/>
          </p:nvPicPr>
          <p:blipFill>
            <a:blip r:embed="rId5"/>
            <a:stretch>
              <a:fillRect/>
            </a:stretch>
          </p:blipFill>
          <p:spPr>
            <a:xfrm>
              <a:off x="6910" y="2679"/>
              <a:ext cx="4163" cy="1030"/>
            </a:xfrm>
            <a:prstGeom prst="rect">
              <a:avLst/>
            </a:prstGeom>
          </p:spPr>
        </p:pic>
        <p:pic>
          <p:nvPicPr>
            <p:cNvPr id="12" name="Picture 11" descr="B9"/>
            <p:cNvPicPr>
              <a:picLocks noChangeAspect="1"/>
            </p:cNvPicPr>
            <p:nvPr/>
          </p:nvPicPr>
          <p:blipFill>
            <a:blip r:embed="rId6"/>
            <a:stretch>
              <a:fillRect/>
            </a:stretch>
          </p:blipFill>
          <p:spPr>
            <a:xfrm>
              <a:off x="7292" y="6045"/>
              <a:ext cx="3581" cy="2380"/>
            </a:xfrm>
            <a:prstGeom prst="rect">
              <a:avLst/>
            </a:prstGeom>
          </p:spPr>
        </p:pic>
      </p:grpSp>
      <p:sp>
        <p:nvSpPr>
          <p:cNvPr id="14" name="Flowchart: Alternate Process 13"/>
          <p:cNvSpPr/>
          <p:nvPr/>
        </p:nvSpPr>
        <p:spPr>
          <a:xfrm>
            <a:off x="125730" y="2857817"/>
            <a:ext cx="4287520" cy="2205355"/>
          </a:xfrm>
          <a:prstGeom prst="flowChartAlternateProcess">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a:solidFill>
                  <a:srgbClr val="000000"/>
                </a:solidFill>
                <a:latin typeface="Times New Roman" panose="02020603050405020304" pitchFamily="18" charset="0"/>
                <a:cs typeface="Times New Roman" panose="02020603050405020304" pitchFamily="18" charset="0"/>
              </a:rPr>
              <a:t>Thương cỏ non, chim én đã gọi thêm nhiều bạn của mình ra sức đi tìm cỏ khô tết thành dòng chữ “Không giẫm chân lên cỏ!” và đặt cạnh bãi cỏ.</a:t>
            </a:r>
          </a:p>
        </p:txBody>
      </p:sp>
      <p:pic>
        <p:nvPicPr>
          <p:cNvPr id="5122" name="Picture 2" descr="Chim Én Hình ảnh | Định dạng hình ảnh PNG 400202120| vn.lovepik.com"/>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0485" y="-88900"/>
            <a:ext cx="1918970" cy="16313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5" presetClass="entr" presetSubtype="0" fill="hold" grpId="0" nodeType="withEffect">
                                  <p:stCondLst>
                                    <p:cond delay="0"/>
                                  </p:stCondLst>
                                  <p:childTnLst>
                                    <p:set>
                                      <p:cBhvr>
                                        <p:cTn id="9" dur="500"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strVal val="#ppt_w*0.70"/>
                                          </p:val>
                                        </p:tav>
                                        <p:tav tm="100000">
                                          <p:val>
                                            <p:strVal val="#ppt_w"/>
                                          </p:val>
                                        </p:tav>
                                      </p:tavLst>
                                    </p:anim>
                                    <p:anim calcmode="lin" valueType="num">
                                      <p:cBhvr>
                                        <p:cTn id="11" dur="500" fill="hold"/>
                                        <p:tgtEl>
                                          <p:spTgt spid="3"/>
                                        </p:tgtEl>
                                        <p:attrNameLst>
                                          <p:attrName>ppt_h</p:attrName>
                                        </p:attrNameLst>
                                      </p:cBhvr>
                                      <p:tavLst>
                                        <p:tav tm="0">
                                          <p:val>
                                            <p:strVal val="#ppt_h"/>
                                          </p:val>
                                        </p:tav>
                                        <p:tav tm="100000">
                                          <p:val>
                                            <p:strVal val="#ppt_h"/>
                                          </p:val>
                                        </p:tav>
                                      </p:tavLst>
                                    </p:anim>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14"/>
                                        </p:tgtEl>
                                        <p:attrNameLst>
                                          <p:attrName>style.visibility</p:attrName>
                                        </p:attrNameLst>
                                      </p:cBhvr>
                                      <p:to>
                                        <p:strVal val="visible"/>
                                      </p:to>
                                    </p:set>
                                    <p:animEffect transition="in" filter="circle(in)">
                                      <p:cBhvr>
                                        <p:cTn id="17" dur="500"/>
                                        <p:tgtEl>
                                          <p:spTgt spid="14"/>
                                        </p:tgtEl>
                                      </p:cBhvr>
                                    </p:animEffect>
                                  </p:childTnLst>
                                </p:cTn>
                              </p:par>
                              <p:par>
                                <p:cTn id="18" presetID="50" presetClass="entr" presetSubtype="0" decel="100000" fill="hold" nodeType="withEffect">
                                  <p:stCondLst>
                                    <p:cond delay="0"/>
                                  </p:stCondLst>
                                  <p:childTnLst>
                                    <p:set>
                                      <p:cBhvr>
                                        <p:cTn id="19" dur="500"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ppt_w+.3"/>
                                          </p:val>
                                        </p:tav>
                                        <p:tav tm="100000">
                                          <p:val>
                                            <p:strVal val="#ppt_w"/>
                                          </p:val>
                                        </p:tav>
                                      </p:tavLst>
                                    </p:anim>
                                    <p:anim calcmode="lin" valueType="num">
                                      <p:cBhvr>
                                        <p:cTn id="21" dur="500" fill="hold"/>
                                        <p:tgtEl>
                                          <p:spTgt spid="13"/>
                                        </p:tgtEl>
                                        <p:attrNameLst>
                                          <p:attrName>ppt_h</p:attrName>
                                        </p:attrNameLst>
                                      </p:cBhvr>
                                      <p:tavLst>
                                        <p:tav tm="0">
                                          <p:val>
                                            <p:strVal val="#ppt_h"/>
                                          </p:val>
                                        </p:tav>
                                        <p:tav tm="100000">
                                          <p:val>
                                            <p:strVal val="#ppt_h"/>
                                          </p:val>
                                        </p:tav>
                                      </p:tavLst>
                                    </p:anim>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blip>
          <a:srcRect/>
          <a:stretch>
            <a:fillRect/>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2169795" y="951020"/>
            <a:ext cx="4392930" cy="1214755"/>
          </a:xfrm>
          <a:prstGeom prst="wedgeRoundRectCallout">
            <a:avLst>
              <a:gd name="adj1" fmla="val -56201"/>
              <a:gd name="adj2" fmla="val 20517"/>
              <a:gd name="adj3" fmla="val 16667"/>
            </a:avLst>
          </a:prstGeom>
          <a:solidFill>
            <a:schemeClr val="accent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000000"/>
                </a:solidFill>
                <a:latin typeface="Times New Roman" panose="02020603050405020304" pitchFamily="18" charset="0"/>
                <a:cs typeface="Times New Roman" panose="02020603050405020304" pitchFamily="18" charset="0"/>
              </a:rPr>
              <a:t>4. Thay lời chim én, nói lời nhắn nhủ tới các bạn nhỏ.</a:t>
            </a: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73660" y="-112395"/>
            <a:ext cx="2237740" cy="19024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13"/>
          <p:cNvPicPr>
            <a:picLocks noChangeAspect="1"/>
          </p:cNvPicPr>
          <p:nvPr/>
        </p:nvPicPr>
        <p:blipFill>
          <a:blip r:embed="rId6"/>
          <a:srcRect l="9650" t="15625" r="20169" b="66792"/>
          <a:stretch>
            <a:fillRect/>
          </a:stretch>
        </p:blipFill>
        <p:spPr>
          <a:xfrm>
            <a:off x="0" y="1896745"/>
            <a:ext cx="6621780" cy="1023620"/>
          </a:xfrm>
          <a:prstGeom prst="rect">
            <a:avLst/>
          </a:prstGeom>
        </p:spPr>
      </p:pic>
      <p:pic>
        <p:nvPicPr>
          <p:cNvPr id="5" name="Picture 4" descr="B13"/>
          <p:cNvPicPr>
            <a:picLocks noChangeAspect="1"/>
          </p:cNvPicPr>
          <p:nvPr/>
        </p:nvPicPr>
        <p:blipFill>
          <a:blip r:embed="rId6"/>
          <a:srcRect l="9750" t="67563" r="19938" b="15229"/>
          <a:stretch>
            <a:fillRect/>
          </a:stretch>
        </p:blipFill>
        <p:spPr>
          <a:xfrm>
            <a:off x="118110" y="3479165"/>
            <a:ext cx="6618605" cy="937895"/>
          </a:xfrm>
          <a:prstGeom prst="rect">
            <a:avLst/>
          </a:prstGeom>
        </p:spPr>
      </p:pic>
      <p:sp>
        <p:nvSpPr>
          <p:cNvPr id="6" name="Text Box 5"/>
          <p:cNvSpPr txBox="1"/>
          <p:nvPr/>
        </p:nvSpPr>
        <p:spPr>
          <a:xfrm>
            <a:off x="1410970" y="2320925"/>
            <a:ext cx="5151755" cy="878840"/>
          </a:xfrm>
          <a:prstGeom prst="rect">
            <a:avLst/>
          </a:prstGeom>
          <a:noFill/>
        </p:spPr>
        <p:txBody>
          <a:bodyPr wrap="square" rtlCol="0">
            <a:spAutoFit/>
          </a:bodyPr>
          <a:lstStyle/>
          <a:p>
            <a:pPr>
              <a:lnSpc>
                <a:spcPct val="80000"/>
              </a:lnSpc>
            </a:pPr>
            <a:r>
              <a:rPr lang="vi-VN" altLang="en-US" sz="3200" dirty="0">
                <a:latin typeface="Times New Roman" panose="02020603050405020304" pitchFamily="18" charset="0"/>
                <a:cs typeface="Times New Roman" panose="02020603050405020304" pitchFamily="18" charset="0"/>
              </a:rPr>
              <a:t>Các bạn ơi, không được giẫm chân lên cỏ nhé!</a:t>
            </a:r>
          </a:p>
        </p:txBody>
      </p:sp>
      <p:sp>
        <p:nvSpPr>
          <p:cNvPr id="7" name="Text Box 6"/>
          <p:cNvSpPr txBox="1"/>
          <p:nvPr/>
        </p:nvSpPr>
        <p:spPr>
          <a:xfrm>
            <a:off x="1410970" y="3394075"/>
            <a:ext cx="5269865" cy="878840"/>
          </a:xfrm>
          <a:prstGeom prst="rect">
            <a:avLst/>
          </a:prstGeom>
          <a:noFill/>
        </p:spPr>
        <p:txBody>
          <a:bodyPr wrap="square" rtlCol="0">
            <a:spAutoFit/>
          </a:bodyPr>
          <a:lstStyle/>
          <a:p>
            <a:pPr>
              <a:lnSpc>
                <a:spcPct val="80000"/>
              </a:lnSpc>
            </a:pPr>
            <a:r>
              <a:rPr lang="vi-VN" altLang="en-US" sz="3200">
                <a:latin typeface="Times New Roman" panose="02020603050405020304" pitchFamily="18" charset="0"/>
                <a:cs typeface="Times New Roman" panose="02020603050405020304" pitchFamily="18" charset="0"/>
              </a:rPr>
              <a:t>Các cậu ơi, giẫm chân lên cỏ sẽ làm cho các bạn cỏ đau đấy!</a:t>
            </a:r>
          </a:p>
        </p:txBody>
      </p:sp>
      <p:sp>
        <p:nvSpPr>
          <p:cNvPr id="8"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ppt_w*1.125000"/>
                                          </p:val>
                                        </p:tav>
                                        <p:tav tm="100000">
                                          <p:val>
                                            <p:strVal val="#ppt_x"/>
                                          </p:val>
                                        </p:tav>
                                      </p:tavLst>
                                    </p:anim>
                                    <p:animEffect transition="in" filter="wipe(righ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ppt_x</p:attrName>
                                        </p:attrNameLst>
                                      </p:cBhvr>
                                      <p:tavLst>
                                        <p:tav tm="0">
                                          <p:val>
                                            <p:strVal val="#ppt_x-#ppt_w*1.125000"/>
                                          </p:val>
                                        </p:tav>
                                        <p:tav tm="100000">
                                          <p:val>
                                            <p:strVal val="#ppt_x"/>
                                          </p:val>
                                        </p:tav>
                                      </p:tavLst>
                                    </p:anim>
                                    <p:animEffect transition="in" filter="wipe(right)">
                                      <p:cBhvr>
                                        <p:cTn id="26" dur="500"/>
                                        <p:tgtEl>
                                          <p:spTgt spid="5"/>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ppt_x</p:attrName>
                                        </p:attrNameLst>
                                      </p:cBhvr>
                                      <p:tavLst>
                                        <p:tav tm="0">
                                          <p:val>
                                            <p:strVal val="#ppt_x-#ppt_w*1.125000"/>
                                          </p:val>
                                        </p:tav>
                                        <p:tav tm="100000">
                                          <p:val>
                                            <p:strVal val="#ppt_x"/>
                                          </p:val>
                                        </p:tav>
                                      </p:tavLst>
                                    </p:anim>
                                    <p:animEffect transition="in" filter="wipe(righ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81439" y="77153"/>
            <a:ext cx="582308" cy="525172"/>
          </a:xfrm>
          <a:prstGeom prst="rect">
            <a:avLst/>
          </a:prstGeom>
        </p:spPr>
      </p:pic>
      <p:sp>
        <p:nvSpPr>
          <p:cNvPr id="16" name="TextBox 15"/>
          <p:cNvSpPr txBox="1"/>
          <p:nvPr/>
        </p:nvSpPr>
        <p:spPr>
          <a:xfrm>
            <a:off x="1063421" y="719192"/>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10674" y="100843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10" name="Text Box 1"/>
          <p:cNvSpPr txBox="1"/>
          <p:nvPr/>
        </p:nvSpPr>
        <p:spPr>
          <a:xfrm>
            <a:off x="472271" y="199715"/>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0" y="433960"/>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579900" y="3166827"/>
            <a:ext cx="4050030" cy="22028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53" y="433960"/>
            <a:ext cx="288000" cy="288000"/>
          </a:xfrm>
          <a:prstGeom prst="rect">
            <a:avLst/>
          </a:prstGeom>
        </p:spPr>
      </p:pic>
      <p:sp>
        <p:nvSpPr>
          <p:cNvPr id="5"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b="2000"/>
          </a:stretch>
        </a:blipFill>
        <a:effectLst/>
      </p:bgPr>
    </p:bg>
    <p:spTree>
      <p:nvGrpSpPr>
        <p:cNvPr id="1" name=""/>
        <p:cNvGrpSpPr/>
        <p:nvPr/>
      </p:nvGrpSpPr>
      <p:grpSpPr>
        <a:xfrm>
          <a:off x="0" y="0"/>
          <a:ext cx="0" cy="0"/>
          <a:chOff x="0" y="0"/>
          <a:chExt cx="0" cy="0"/>
        </a:xfrm>
      </p:grpSpPr>
      <p:sp>
        <p:nvSpPr>
          <p:cNvPr id="4" name="Text Box 3"/>
          <p:cNvSpPr txBox="1"/>
          <p:nvPr/>
        </p:nvSpPr>
        <p:spPr>
          <a:xfrm>
            <a:off x="1144270" y="2282190"/>
            <a:ext cx="4912995" cy="2584450"/>
          </a:xfrm>
          <a:prstGeom prst="rect">
            <a:avLst/>
          </a:prstGeom>
          <a:noFill/>
        </p:spPr>
        <p:txBody>
          <a:bodyPr wrap="square" rtlCol="0">
            <a:spAutoFit/>
          </a:bodyPr>
          <a:lstStyle/>
          <a:p>
            <a:pPr algn="ctr"/>
            <a:r>
              <a:rPr lang="vi-VN" altLang="en-US" sz="5400" b="1">
                <a:solidFill>
                  <a:srgbClr val="FF0000"/>
                </a:solidFill>
                <a:effectLst/>
                <a:latin typeface="Times New Roman" panose="02020603050405020304" pitchFamily="18" charset="0"/>
                <a:cs typeface="Times New Roman" panose="02020603050405020304" pitchFamily="18" charset="0"/>
              </a:rPr>
              <a:t>LUYỆN TẬP THEO VĂN BẢN ĐỌC</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8" name="TextBox 17"/>
          <p:cNvSpPr txBox="1"/>
          <p:nvPr/>
        </p:nvSpPr>
        <p:spPr>
          <a:xfrm>
            <a:off x="1083310" y="854072"/>
            <a:ext cx="5244465" cy="953135"/>
          </a:xfrm>
          <a:prstGeom prst="rect">
            <a:avLst/>
          </a:prstGeom>
          <a:solidFill>
            <a:schemeClr val="tx2">
              <a:lumMod val="20000"/>
              <a:lumOff val="80000"/>
            </a:schemeClr>
          </a:solidFill>
        </p:spPr>
        <p:txBody>
          <a:bodyPr wrap="square" rtlCol="0">
            <a:spAutoFit/>
          </a:bodyPr>
          <a:lstStyle/>
          <a:p>
            <a:pPr algn="just">
              <a:lnSpc>
                <a:spcPct val="10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25" name="Text Box 24"/>
          <p:cNvSpPr txBox="1"/>
          <p:nvPr/>
        </p:nvSpPr>
        <p:spPr>
          <a:xfrm>
            <a:off x="276860" y="4693285"/>
            <a:ext cx="6304915" cy="306705"/>
          </a:xfrm>
          <a:prstGeom prst="rect">
            <a:avLst/>
          </a:prstGeom>
          <a:solidFill>
            <a:schemeClr val="accent2"/>
          </a:solidFill>
        </p:spPr>
        <p:txBody>
          <a:bodyPr wrap="square" rtlCol="0">
            <a:spAutoFit/>
          </a:bodyPr>
          <a:lstStyle/>
          <a:p>
            <a:endParaRPr lang="en-US"/>
          </a:p>
        </p:txBody>
      </p:sp>
      <p:sp>
        <p:nvSpPr>
          <p:cNvPr id="26" name="Text Box 25"/>
          <p:cNvSpPr txBox="1"/>
          <p:nvPr/>
        </p:nvSpPr>
        <p:spPr>
          <a:xfrm rot="16200000">
            <a:off x="-1228725" y="2948305"/>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27" name="Text Box 26"/>
          <p:cNvSpPr txBox="1"/>
          <p:nvPr/>
        </p:nvSpPr>
        <p:spPr>
          <a:xfrm rot="16200000">
            <a:off x="4633595" y="3016250"/>
            <a:ext cx="3445510" cy="521970"/>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pic>
        <p:nvPicPr>
          <p:cNvPr id="29" name="Picture 28" descr="trao đổi_preview_rev_1 (1)"/>
          <p:cNvPicPr>
            <a:picLocks noChangeAspect="1"/>
          </p:cNvPicPr>
          <p:nvPr/>
        </p:nvPicPr>
        <p:blipFill>
          <a:blip r:embed="rId4"/>
          <a:stretch>
            <a:fillRect/>
          </a:stretch>
        </p:blipFill>
        <p:spPr>
          <a:xfrm>
            <a:off x="19685" y="-635"/>
            <a:ext cx="1353185" cy="1289050"/>
          </a:xfrm>
          <a:prstGeom prst="rect">
            <a:avLst/>
          </a:prstGeom>
        </p:spPr>
      </p:pic>
      <p:grpSp>
        <p:nvGrpSpPr>
          <p:cNvPr id="13" name="Group 12"/>
          <p:cNvGrpSpPr/>
          <p:nvPr/>
        </p:nvGrpSpPr>
        <p:grpSpPr>
          <a:xfrm>
            <a:off x="204470" y="1742152"/>
            <a:ext cx="6384290" cy="3520440"/>
            <a:chOff x="344" y="2351"/>
            <a:chExt cx="10054" cy="5544"/>
          </a:xfrm>
        </p:grpSpPr>
        <p:sp>
          <p:nvSpPr>
            <p:cNvPr id="5" name="Text Box 4"/>
            <p:cNvSpPr txBox="1"/>
            <p:nvPr/>
          </p:nvSpPr>
          <p:spPr>
            <a:xfrm>
              <a:off x="413" y="7412"/>
              <a:ext cx="9929" cy="483"/>
            </a:xfrm>
            <a:prstGeom prst="rect">
              <a:avLst/>
            </a:prstGeom>
            <a:solidFill>
              <a:schemeClr val="accent2"/>
            </a:solidFill>
          </p:spPr>
          <p:txBody>
            <a:bodyPr wrap="square" rtlCol="0">
              <a:spAutoFit/>
            </a:bodyPr>
            <a:lstStyle/>
            <a:p>
              <a:endParaRPr lang="en-US"/>
            </a:p>
          </p:txBody>
        </p:sp>
        <p:sp>
          <p:nvSpPr>
            <p:cNvPr id="6" name="Text Box 5"/>
            <p:cNvSpPr txBox="1"/>
            <p:nvPr/>
          </p:nvSpPr>
          <p:spPr>
            <a:xfrm rot="16200000">
              <a:off x="-1958" y="4664"/>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rot="16200000">
              <a:off x="7274" y="4771"/>
              <a:ext cx="5426" cy="822"/>
            </a:xfrm>
            <a:prstGeom prst="rect">
              <a:avLst/>
            </a:prstGeom>
            <a:solidFill>
              <a:schemeClr val="accent2"/>
            </a:solidFill>
          </p:spPr>
          <p:txBody>
            <a:bodyPr wrap="square" rtlCol="0">
              <a:spAutoFit/>
            </a:bodyPr>
            <a:lstStyle/>
            <a:p>
              <a:endParaRPr lang="en-US" sz="2800">
                <a:latin typeface="Times New Roman" panose="02020603050405020304" pitchFamily="18" charset="0"/>
                <a:cs typeface="Times New Roman" panose="02020603050405020304" pitchFamily="18" charset="0"/>
              </a:endParaRPr>
            </a:p>
          </p:txBody>
        </p:sp>
        <p:grpSp>
          <p:nvGrpSpPr>
            <p:cNvPr id="8" name="Group 7"/>
            <p:cNvGrpSpPr/>
            <p:nvPr/>
          </p:nvGrpSpPr>
          <p:grpSpPr>
            <a:xfrm>
              <a:off x="368" y="2351"/>
              <a:ext cx="10008" cy="5257"/>
              <a:chOff x="644" y="-3600"/>
              <a:chExt cx="10183" cy="5257"/>
            </a:xfrm>
          </p:grpSpPr>
          <p:pic>
            <p:nvPicPr>
              <p:cNvPr id="9" name="Picture 8"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644" y="-3600"/>
                <a:ext cx="10183" cy="5257"/>
              </a:xfrm>
              <a:prstGeom prst="rect">
                <a:avLst/>
              </a:prstGeom>
            </p:spPr>
          </p:pic>
          <p:sp>
            <p:nvSpPr>
              <p:cNvPr id="10" name="Rectangle 20"/>
              <p:cNvSpPr/>
              <p:nvPr/>
            </p:nvSpPr>
            <p:spPr>
              <a:xfrm>
                <a:off x="2333" y="-1348"/>
                <a:ext cx="1073" cy="64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accent2"/>
                    </a:solidFill>
                    <a:latin typeface="Times New Roman" panose="02020603050405020304" pitchFamily="18" charset="0"/>
                    <a:cs typeface="Times New Roman" panose="02020603050405020304" pitchFamily="18" charset="0"/>
                  </a:rPr>
                  <a:t>KHÔNG </a:t>
                </a:r>
                <a:r>
                  <a:rPr lang="vi-VN" altLang="en-US" sz="800" dirty="0">
                    <a:solidFill>
                      <a:schemeClr val="accent2"/>
                    </a:solidFill>
                    <a:latin typeface="Times New Roman" panose="02020603050405020304" pitchFamily="18" charset="0"/>
                    <a:cs typeface="Times New Roman" panose="02020603050405020304" pitchFamily="18" charset="0"/>
                  </a:rPr>
                  <a:t>GI</a:t>
                </a:r>
                <a:r>
                  <a:rPr lang="en-US" sz="800" dirty="0">
                    <a:solidFill>
                      <a:schemeClr val="accent2"/>
                    </a:solidFill>
                    <a:latin typeface="Times New Roman" panose="02020603050405020304" pitchFamily="18" charset="0"/>
                    <a:cs typeface="Times New Roman" panose="02020603050405020304" pitchFamily="18" charset="0"/>
                  </a:rPr>
                  <a:t>ẪM CHÂN LÊN CỎ</a:t>
                </a:r>
              </a:p>
            </p:txBody>
          </p:sp>
          <p:sp>
            <p:nvSpPr>
              <p:cNvPr id="11" name="Rectangle 21"/>
              <p:cNvSpPr/>
              <p:nvPr/>
            </p:nvSpPr>
            <p:spPr>
              <a:xfrm>
                <a:off x="2334" y="-515"/>
                <a:ext cx="1073" cy="639"/>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solidFill>
                      <a:schemeClr val="accent2"/>
                    </a:solidFill>
                    <a:latin typeface="Times New Roman" panose="02020603050405020304" pitchFamily="18" charset="0"/>
                    <a:cs typeface="Times New Roman" panose="02020603050405020304" pitchFamily="18" charset="0"/>
                  </a:rPr>
                  <a:t>KHÔNG VỨT RÁC BỪA BÃI</a:t>
                </a:r>
              </a:p>
            </p:txBody>
          </p:sp>
          <p:sp>
            <p:nvSpPr>
              <p:cNvPr id="12" name="Rectangle 22"/>
              <p:cNvSpPr/>
              <p:nvPr/>
            </p:nvSpPr>
            <p:spPr>
              <a:xfrm>
                <a:off x="7511" y="-1296"/>
                <a:ext cx="813" cy="545"/>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schemeClr val="accent2"/>
                    </a:solidFill>
                    <a:latin typeface="Times New Roman" panose="02020603050405020304" pitchFamily="18" charset="0"/>
                    <a:cs typeface="Times New Roman" panose="02020603050405020304" pitchFamily="18" charset="0"/>
                  </a:rPr>
                  <a:t>KHÔNG HÁI HOA</a:t>
                </a:r>
              </a:p>
            </p:txBody>
          </p:sp>
        </p:grpSp>
      </p:grpSp>
      <p:sp>
        <p:nvSpPr>
          <p:cNvPr id="16" name="Text Box 1"/>
          <p:cNvSpPr txBox="1"/>
          <p:nvPr/>
        </p:nvSpPr>
        <p:spPr>
          <a:xfrm>
            <a:off x="885226" y="37472"/>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238760" y="88900"/>
            <a:ext cx="6477000" cy="1936750"/>
            <a:chOff x="439" y="214"/>
            <a:chExt cx="10200" cy="3050"/>
          </a:xfrm>
        </p:grpSpPr>
        <p:sp>
          <p:nvSpPr>
            <p:cNvPr id="4" name="Rounded Rectangle 3"/>
            <p:cNvSpPr/>
            <p:nvPr/>
          </p:nvSpPr>
          <p:spPr>
            <a:xfrm>
              <a:off x="439" y="1597"/>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800"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1.</a:t>
              </a:r>
              <a:r>
                <a:rPr lang="vi-VN" altLang="en-US" sz="2800" dirty="0">
                  <a:solidFill>
                    <a:srgbClr val="000000"/>
                  </a:solidFill>
                  <a:latin typeface="Times New Roman" panose="02020603050405020304" pitchFamily="18" charset="0"/>
                  <a:cs typeface="Times New Roman" panose="02020603050405020304" pitchFamily="18" charset="0"/>
                </a:rPr>
                <a:t> Tìm từ ngữ cho biết tâm trạng, cảm xúc của cỏ non.</a:t>
              </a:r>
            </a:p>
          </p:txBody>
        </p:sp>
        <p:pic>
          <p:nvPicPr>
            <p:cNvPr id="6" name="Picture 5" descr="trao đổi_preview_rev_1 (1)"/>
            <p:cNvPicPr>
              <a:picLocks noChangeAspect="1"/>
            </p:cNvPicPr>
            <p:nvPr/>
          </p:nvPicPr>
          <p:blipFill>
            <a:blip r:embed="rId4"/>
            <a:srcRect t="15599" b="6082"/>
            <a:stretch>
              <a:fillRect/>
            </a:stretch>
          </p:blipFill>
          <p:spPr>
            <a:xfrm>
              <a:off x="439" y="214"/>
              <a:ext cx="2206" cy="1687"/>
            </a:xfrm>
            <a:prstGeom prst="rect">
              <a:avLst/>
            </a:prstGeom>
          </p:spPr>
        </p:pic>
      </p:grpSp>
      <p:grpSp>
        <p:nvGrpSpPr>
          <p:cNvPr id="16" name="Group 15"/>
          <p:cNvGrpSpPr/>
          <p:nvPr/>
        </p:nvGrpSpPr>
        <p:grpSpPr>
          <a:xfrm>
            <a:off x="238760" y="1622425"/>
            <a:ext cx="1945640" cy="3016885"/>
            <a:chOff x="376" y="2555"/>
            <a:chExt cx="3064" cy="4751"/>
          </a:xfrm>
        </p:grpSpPr>
        <p:pic>
          <p:nvPicPr>
            <p:cNvPr id="10" name="Picture 9" descr="B3"/>
            <p:cNvPicPr>
              <a:picLocks noChangeAspect="1"/>
            </p:cNvPicPr>
            <p:nvPr/>
          </p:nvPicPr>
          <p:blipFill>
            <a:blip r:embed="rId5"/>
            <a:srcRect l="34606" r="34606"/>
            <a:stretch>
              <a:fillRect/>
            </a:stretch>
          </p:blipFill>
          <p:spPr>
            <a:xfrm>
              <a:off x="376" y="2555"/>
              <a:ext cx="3064" cy="4751"/>
            </a:xfrm>
            <a:prstGeom prst="rect">
              <a:avLst/>
            </a:prstGeom>
          </p:spPr>
        </p:pic>
        <p:sp>
          <p:nvSpPr>
            <p:cNvPr id="13" name="Text Box 12"/>
            <p:cNvSpPr txBox="1"/>
            <p:nvPr/>
          </p:nvSpPr>
          <p:spPr>
            <a:xfrm>
              <a:off x="622" y="4254"/>
              <a:ext cx="2571" cy="3052"/>
            </a:xfrm>
            <a:prstGeom prst="rect">
              <a:avLst/>
            </a:prstGeom>
            <a:noFill/>
          </p:spPr>
          <p:txBody>
            <a:bodyPr wrap="square" rtlCol="0">
              <a:spAutoFit/>
            </a:bodyPr>
            <a:lstStyle/>
            <a:p>
              <a:pPr algn="ctr"/>
              <a:r>
                <a:rPr lang="vi-VN" altLang="en-US" sz="4000">
                  <a:solidFill>
                    <a:srgbClr val="FF0000"/>
                  </a:solidFill>
                  <a:latin typeface="Times New Roman" panose="02020603050405020304" pitchFamily="18" charset="0"/>
                  <a:cs typeface="Times New Roman" panose="02020603050405020304" pitchFamily="18" charset="0"/>
                </a:rPr>
                <a:t>- Khóc thút thít</a:t>
              </a:r>
            </a:p>
          </p:txBody>
        </p:sp>
      </p:grpSp>
      <p:grpSp>
        <p:nvGrpSpPr>
          <p:cNvPr id="18" name="Group 17"/>
          <p:cNvGrpSpPr/>
          <p:nvPr/>
        </p:nvGrpSpPr>
        <p:grpSpPr>
          <a:xfrm>
            <a:off x="2437130" y="1622425"/>
            <a:ext cx="1983105" cy="3016885"/>
            <a:chOff x="3838" y="2555"/>
            <a:chExt cx="3123" cy="4751"/>
          </a:xfrm>
        </p:grpSpPr>
        <p:pic>
          <p:nvPicPr>
            <p:cNvPr id="9" name="Picture 8" descr="B3"/>
            <p:cNvPicPr>
              <a:picLocks noChangeAspect="1"/>
            </p:cNvPicPr>
            <p:nvPr/>
          </p:nvPicPr>
          <p:blipFill>
            <a:blip r:embed="rId5"/>
            <a:srcRect r="69552"/>
            <a:stretch>
              <a:fillRect/>
            </a:stretch>
          </p:blipFill>
          <p:spPr>
            <a:xfrm>
              <a:off x="3838" y="2555"/>
              <a:ext cx="3123" cy="4751"/>
            </a:xfrm>
            <a:prstGeom prst="rect">
              <a:avLst/>
            </a:prstGeom>
          </p:spPr>
        </p:pic>
        <p:sp>
          <p:nvSpPr>
            <p:cNvPr id="14" name="Text Box 13"/>
            <p:cNvSpPr txBox="1"/>
            <p:nvPr/>
          </p:nvSpPr>
          <p:spPr>
            <a:xfrm>
              <a:off x="4114" y="4254"/>
              <a:ext cx="2571"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khóc nấc lên</a:t>
              </a:r>
            </a:p>
          </p:txBody>
        </p:sp>
      </p:grpSp>
      <p:grpSp>
        <p:nvGrpSpPr>
          <p:cNvPr id="19" name="Group 18"/>
          <p:cNvGrpSpPr/>
          <p:nvPr/>
        </p:nvGrpSpPr>
        <p:grpSpPr>
          <a:xfrm>
            <a:off x="4672965" y="1622425"/>
            <a:ext cx="1983740" cy="3016885"/>
            <a:chOff x="7359" y="2555"/>
            <a:chExt cx="3124" cy="4751"/>
          </a:xfrm>
        </p:grpSpPr>
        <p:pic>
          <p:nvPicPr>
            <p:cNvPr id="11" name="Picture 10" descr="B3"/>
            <p:cNvPicPr>
              <a:picLocks noChangeAspect="1"/>
            </p:cNvPicPr>
            <p:nvPr/>
          </p:nvPicPr>
          <p:blipFill>
            <a:blip r:embed="rId5"/>
            <a:srcRect l="70215"/>
            <a:stretch>
              <a:fillRect/>
            </a:stretch>
          </p:blipFill>
          <p:spPr>
            <a:xfrm>
              <a:off x="7359" y="2555"/>
              <a:ext cx="3124" cy="4751"/>
            </a:xfrm>
            <a:prstGeom prst="rect">
              <a:avLst/>
            </a:prstGeom>
          </p:spPr>
        </p:pic>
        <p:sp>
          <p:nvSpPr>
            <p:cNvPr id="15" name="Text Box 14"/>
            <p:cNvSpPr txBox="1"/>
            <p:nvPr/>
          </p:nvSpPr>
          <p:spPr>
            <a:xfrm>
              <a:off x="7513" y="4254"/>
              <a:ext cx="2757" cy="3052"/>
            </a:xfrm>
            <a:prstGeom prst="rect">
              <a:avLst/>
            </a:prstGeom>
            <a:noFill/>
          </p:spPr>
          <p:txBody>
            <a:bodyPr wrap="square" rtlCol="0">
              <a:spAutoFit/>
            </a:bodyPr>
            <a:lstStyle/>
            <a:p>
              <a:pPr algn="ctr"/>
              <a:r>
                <a:rPr lang="vi-VN" altLang="en-US" sz="4000">
                  <a:solidFill>
                    <a:srgbClr val="000000"/>
                  </a:solidFill>
                  <a:latin typeface="Times New Roman" panose="02020603050405020304" pitchFamily="18" charset="0"/>
                  <a:cs typeface="Times New Roman" panose="02020603050405020304" pitchFamily="18" charset="0"/>
                </a:rPr>
                <a:t>- nhoẻn miệng cười</a:t>
              </a:r>
            </a:p>
          </p:txBody>
        </p:sp>
      </p:grpSp>
      <p:sp>
        <p:nvSpPr>
          <p:cNvPr id="17"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strVal val="#ppt_w*0.70"/>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Effect transition="in" filter="fade">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221990" y="2449830"/>
            <a:ext cx="3471545" cy="2785745"/>
            <a:chOff x="5055" y="3858"/>
            <a:chExt cx="5467" cy="4387"/>
          </a:xfrm>
        </p:grpSpPr>
        <p:pic>
          <p:nvPicPr>
            <p:cNvPr id="21" name="Picture 20" descr="B7"/>
            <p:cNvPicPr>
              <a:picLocks noChangeAspect="1"/>
            </p:cNvPicPr>
            <p:nvPr/>
          </p:nvPicPr>
          <p:blipFill>
            <a:blip r:embed="rId4"/>
            <a:srcRect t="48613" r="61387" b="253"/>
            <a:stretch>
              <a:fillRect/>
            </a:stretch>
          </p:blipFill>
          <p:spPr>
            <a:xfrm>
              <a:off x="5825" y="3858"/>
              <a:ext cx="3645" cy="4387"/>
            </a:xfrm>
            <a:prstGeom prst="round1Rect">
              <a:avLst/>
            </a:prstGeom>
          </p:spPr>
        </p:pic>
        <p:sp>
          <p:nvSpPr>
            <p:cNvPr id="22" name="Text Box 21"/>
            <p:cNvSpPr txBox="1"/>
            <p:nvPr/>
          </p:nvSpPr>
          <p:spPr>
            <a:xfrm rot="21420000">
              <a:off x="5055" y="5947"/>
              <a:ext cx="5467" cy="1501"/>
            </a:xfrm>
            <a:prstGeom prst="rect">
              <a:avLst/>
            </a:prstGeom>
            <a:solidFill>
              <a:schemeClr val="accent2"/>
            </a:solidFill>
            <a:ln w="79375">
              <a:solidFill>
                <a:srgbClr val="C00000"/>
              </a:solidFill>
            </a:ln>
          </p:spPr>
          <p:txBody>
            <a:bodyPr wrap="square" rtlCol="0">
              <a:spAutoFit/>
            </a:bodyPr>
            <a:lstStyle/>
            <a:p>
              <a:r>
                <a:rPr lang="vi-VN" altLang="en-US" sz="2800">
                  <a:latin typeface="Times New Roman" panose="02020603050405020304" pitchFamily="18" charset="0"/>
                  <a:cs typeface="Times New Roman" panose="02020603050405020304" pitchFamily="18" charset="0"/>
                </a:rPr>
                <a:t>- Cậu bé ôm mặt khóc thút thít ngoài sân.</a:t>
              </a:r>
            </a:p>
          </p:txBody>
        </p:sp>
      </p:grpSp>
      <p:grpSp>
        <p:nvGrpSpPr>
          <p:cNvPr id="7" name="Group 6"/>
          <p:cNvGrpSpPr/>
          <p:nvPr/>
        </p:nvGrpSpPr>
        <p:grpSpPr>
          <a:xfrm>
            <a:off x="104775" y="88900"/>
            <a:ext cx="6477000" cy="2129790"/>
            <a:chOff x="228" y="214"/>
            <a:chExt cx="10200" cy="3354"/>
          </a:xfrm>
        </p:grpSpPr>
        <p:sp>
          <p:nvSpPr>
            <p:cNvPr id="4" name="Rounded Rectangle 3"/>
            <p:cNvSpPr/>
            <p:nvPr/>
          </p:nvSpPr>
          <p:spPr>
            <a:xfrm>
              <a:off x="228" y="1901"/>
              <a:ext cx="10200" cy="1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dirty="0">
                  <a:solidFill>
                    <a:srgbClr val="000000"/>
                  </a:solidFill>
                  <a:latin typeface="Times New Roman" panose="02020603050405020304" pitchFamily="18" charset="0"/>
                  <a:cs typeface="Times New Roman" panose="02020603050405020304" pitchFamily="18" charset="0"/>
                </a:rPr>
                <a:t>           </a:t>
              </a:r>
              <a:r>
                <a:rPr lang="vi-VN" altLang="en-US" sz="3600" b="1" dirty="0">
                  <a:solidFill>
                    <a:srgbClr val="000000"/>
                  </a:solidFill>
                  <a:latin typeface="Times New Roman" panose="02020603050405020304" pitchFamily="18" charset="0"/>
                  <a:cs typeface="Times New Roman" panose="02020603050405020304" pitchFamily="18" charset="0"/>
                </a:rPr>
                <a:t> 2.</a:t>
              </a:r>
              <a:r>
                <a:rPr lang="vi-VN" altLang="en-US" sz="3600" dirty="0">
                  <a:solidFill>
                    <a:srgbClr val="000000"/>
                  </a:solidFill>
                  <a:latin typeface="Times New Roman" panose="02020603050405020304" pitchFamily="18" charset="0"/>
                  <a:cs typeface="Times New Roman" panose="02020603050405020304" pitchFamily="18" charset="0"/>
                </a:rPr>
                <a:t> </a:t>
              </a:r>
              <a:r>
                <a:rPr lang="vi-VN" altLang="en-US" sz="3600" dirty="0" smtClean="0">
                  <a:solidFill>
                    <a:srgbClr val="000000"/>
                  </a:solidFill>
                  <a:latin typeface="Times New Roman" panose="02020603050405020304" pitchFamily="18" charset="0"/>
                  <a:cs typeface="Times New Roman" panose="02020603050405020304" pitchFamily="18" charset="0"/>
                </a:rPr>
                <a:t>Đặt </a:t>
              </a:r>
              <a:r>
                <a:rPr lang="vi-VN" altLang="en-US" sz="3600" dirty="0">
                  <a:solidFill>
                    <a:srgbClr val="000000"/>
                  </a:solidFill>
                  <a:latin typeface="Times New Roman" panose="02020603050405020304" pitchFamily="18" charset="0"/>
                  <a:cs typeface="Times New Roman" panose="02020603050405020304" pitchFamily="18" charset="0"/>
                </a:rPr>
                <a:t>một câu với từ ngữ         vừa tìm được.</a:t>
              </a:r>
            </a:p>
          </p:txBody>
        </p:sp>
        <p:pic>
          <p:nvPicPr>
            <p:cNvPr id="6" name="Picture 5" descr="trao đổi_preview_rev_1 (1)"/>
            <p:cNvPicPr>
              <a:picLocks noChangeAspect="1"/>
            </p:cNvPicPr>
            <p:nvPr/>
          </p:nvPicPr>
          <p:blipFill>
            <a:blip r:embed="rId5"/>
            <a:srcRect t="15599" b="6082"/>
            <a:stretch>
              <a:fillRect/>
            </a:stretch>
          </p:blipFill>
          <p:spPr>
            <a:xfrm>
              <a:off x="439" y="214"/>
              <a:ext cx="2206" cy="1687"/>
            </a:xfrm>
            <a:prstGeom prst="rect">
              <a:avLst/>
            </a:prstGeom>
          </p:spPr>
        </p:pic>
      </p:grpSp>
      <p:grpSp>
        <p:nvGrpSpPr>
          <p:cNvPr id="26" name="Group 25"/>
          <p:cNvGrpSpPr/>
          <p:nvPr/>
        </p:nvGrpSpPr>
        <p:grpSpPr>
          <a:xfrm>
            <a:off x="176530" y="1917289"/>
            <a:ext cx="2977515" cy="2014451"/>
            <a:chOff x="429" y="1827"/>
            <a:chExt cx="4689" cy="4262"/>
          </a:xfrm>
        </p:grpSpPr>
        <p:pic>
          <p:nvPicPr>
            <p:cNvPr id="24" name="Picture 23" descr="B7"/>
            <p:cNvPicPr>
              <a:picLocks noChangeAspect="1"/>
            </p:cNvPicPr>
            <p:nvPr/>
          </p:nvPicPr>
          <p:blipFill>
            <a:blip r:embed="rId4"/>
            <a:srcRect l="54748" t="33253" r="3240" b="13493"/>
            <a:stretch>
              <a:fillRect/>
            </a:stretch>
          </p:blipFill>
          <p:spPr>
            <a:xfrm>
              <a:off x="975" y="1827"/>
              <a:ext cx="3597" cy="4124"/>
            </a:xfrm>
            <a:prstGeom prst="roundRect">
              <a:avLst/>
            </a:prstGeom>
          </p:spPr>
        </p:pic>
        <p:sp>
          <p:nvSpPr>
            <p:cNvPr id="25" name="Text Box 24"/>
            <p:cNvSpPr txBox="1"/>
            <p:nvPr/>
          </p:nvSpPr>
          <p:spPr>
            <a:xfrm rot="21420000">
              <a:off x="429" y="4588"/>
              <a:ext cx="4689" cy="1501"/>
            </a:xfrm>
            <a:prstGeom prst="rect">
              <a:avLst/>
            </a:prstGeom>
            <a:solidFill>
              <a:schemeClr val="accent2"/>
            </a:solidFill>
            <a:ln w="79375">
              <a:solidFill>
                <a:srgbClr val="C00000"/>
              </a:solidFill>
            </a:ln>
          </p:spPr>
          <p:txBody>
            <a:bodyPr wrap="square" rtlCol="0">
              <a:spAutoFit/>
            </a:bodyPr>
            <a:lstStyle/>
            <a:p>
              <a:r>
                <a:rPr lang="vi-VN" altLang="en-US" sz="2800" dirty="0">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M.</a:t>
              </a:r>
              <a:r>
                <a:rPr lang="vi-VN" altLang="en-US" sz="2800" dirty="0">
                  <a:latin typeface="Times New Roman" panose="02020603050405020304" pitchFamily="18" charset="0"/>
                  <a:cs typeface="Times New Roman" panose="02020603050405020304" pitchFamily="18" charset="0"/>
                </a:rPr>
                <a:t> - Cô bé nhoẻn miệng cười với An.</a:t>
              </a:r>
            </a:p>
          </p:txBody>
        </p:sp>
      </p:grpSp>
      <p:sp>
        <p:nvSpPr>
          <p:cNvPr id="11"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500"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ppt_w+.3"/>
                                          </p:val>
                                        </p:tav>
                                        <p:tav tm="100000">
                                          <p:val>
                                            <p:strVal val="#ppt_w"/>
                                          </p:val>
                                        </p:tav>
                                      </p:tavLst>
                                    </p:anim>
                                    <p:anim calcmode="lin" valueType="num">
                                      <p:cBhvr>
                                        <p:cTn id="20" dur="500" fill="hold"/>
                                        <p:tgtEl>
                                          <p:spTgt spid="27"/>
                                        </p:tgtEl>
                                        <p:attrNameLst>
                                          <p:attrName>ppt_h</p:attrName>
                                        </p:attrNameLst>
                                      </p:cBhvr>
                                      <p:tavLst>
                                        <p:tav tm="0">
                                          <p:val>
                                            <p:strVal val="#ppt_h"/>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l="-7000" t="-2000" r="-4000"/>
          </a:stretch>
        </a:blipFill>
        <a:effectLst/>
      </p:bgPr>
    </p:bg>
    <p:spTree>
      <p:nvGrpSpPr>
        <p:cNvPr id="1" name=""/>
        <p:cNvGrpSpPr/>
        <p:nvPr/>
      </p:nvGrpSpPr>
      <p:grpSpPr>
        <a:xfrm>
          <a:off x="0" y="0"/>
          <a:ext cx="0" cy="0"/>
          <a:chOff x="0" y="0"/>
          <a:chExt cx="0" cy="0"/>
        </a:xfrm>
      </p:grpSpPr>
      <p:sp>
        <p:nvSpPr>
          <p:cNvPr id="4" name="Text Box 3"/>
          <p:cNvSpPr txBox="1"/>
          <p:nvPr/>
        </p:nvSpPr>
        <p:spPr>
          <a:xfrm>
            <a:off x="678427" y="1377049"/>
            <a:ext cx="4960824" cy="646331"/>
          </a:xfrm>
          <a:prstGeom prst="rect">
            <a:avLst/>
          </a:prstGeom>
          <a:solidFill>
            <a:schemeClr val="accent2"/>
          </a:solidFill>
        </p:spPr>
        <p:txBody>
          <a:bodyPr wrap="square" rtlCol="0">
            <a:spAutoFit/>
          </a:bodyPr>
          <a:lstStyle/>
          <a:p>
            <a:r>
              <a:rPr lang="vi-VN" altLang="en-US" sz="3600" b="1" dirty="0" smtClean="0">
                <a:solidFill>
                  <a:srgbClr val="FF0000"/>
                </a:solidFill>
                <a:latin typeface="Times New Roman" panose="02020603050405020304" pitchFamily="18" charset="0"/>
                <a:cs typeface="Times New Roman" panose="02020603050405020304" pitchFamily="18" charset="0"/>
              </a:rPr>
              <a:t>Chào tạm biệt các em!</a:t>
            </a:r>
            <a:endParaRPr lang="vi-VN" alt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repeatCount="indefinite" fill="hold" grpId="0" nodeType="withEffect">
                                  <p:stCondLst>
                                    <p:cond delay="0"/>
                                  </p:stCondLst>
                                  <p:childTnLst>
                                    <p:set>
                                      <p:cBhvr>
                                        <p:cTn id="6" dur="3000" fill="hold">
                                          <p:stCondLst>
                                            <p:cond delay="0"/>
                                          </p:stCondLst>
                                        </p:cTn>
                                        <p:tgtEl>
                                          <p:spTgt spid="4"/>
                                        </p:tgtEl>
                                        <p:attrNameLst>
                                          <p:attrName>style.visibility</p:attrName>
                                        </p:attrNameLst>
                                      </p:cBhvr>
                                      <p:to>
                                        <p:strVal val="visible"/>
                                      </p:to>
                                    </p:set>
                                    <p:anim calcmode="lin" valueType="num">
                                      <p:cBhvr additive="base">
                                        <p:cTn id="7" dur="3000"/>
                                        <p:tgtEl>
                                          <p:spTgt spid="4"/>
                                        </p:tgtEl>
                                        <p:attrNameLst>
                                          <p:attrName>ppt_x</p:attrName>
                                        </p:attrNameLst>
                                      </p:cBhvr>
                                      <p:tavLst>
                                        <p:tav tm="0">
                                          <p:val>
                                            <p:strVal val="#ppt_x-#ppt_w*1.125000"/>
                                          </p:val>
                                        </p:tav>
                                        <p:tav tm="100000">
                                          <p:val>
                                            <p:strVal val="#ppt_x"/>
                                          </p:val>
                                        </p:tav>
                                      </p:tavLst>
                                    </p:anim>
                                    <p:animEffect transition="in" filter="wipe(right)">
                                      <p:cBhvr>
                                        <p:cTn id="8"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4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81439" y="77153"/>
            <a:ext cx="582308" cy="525172"/>
          </a:xfrm>
          <a:prstGeom prst="rect">
            <a:avLst/>
          </a:prstGeom>
        </p:spPr>
      </p:pic>
      <p:sp>
        <p:nvSpPr>
          <p:cNvPr id="16" name="TextBox 15"/>
          <p:cNvSpPr txBox="1"/>
          <p:nvPr/>
        </p:nvSpPr>
        <p:spPr>
          <a:xfrm>
            <a:off x="1109041" y="333059"/>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p:cNvSpPr txBox="1"/>
          <p:nvPr/>
        </p:nvSpPr>
        <p:spPr>
          <a:xfrm>
            <a:off x="17145" y="650875"/>
            <a:ext cx="6823710" cy="449262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sp>
        <p:nvSpPr>
          <p:cNvPr id="8" name="Text Box 1"/>
          <p:cNvSpPr txBox="1"/>
          <p:nvPr/>
        </p:nvSpPr>
        <p:spPr>
          <a:xfrm>
            <a:off x="501768" y="-67629"/>
            <a:ext cx="6104573" cy="523220"/>
          </a:xfrm>
          <a:prstGeom prst="rect">
            <a:avLst/>
          </a:prstGeom>
          <a:noFill/>
        </p:spPr>
        <p:txBody>
          <a:bodyPr wrap="square" rtlCol="0">
            <a:spAutoFit/>
          </a:bodyPr>
          <a:lstStyle/>
          <a:p>
            <a:pPr algn="ctr"/>
            <a:r>
              <a:rPr lang="vi-VN" altLang="en-US" sz="2800" b="1" dirty="0">
                <a:latin typeface="Times New Roman" panose="02020603050405020304" pitchFamily="18" charset="0"/>
                <a:cs typeface="Times New Roman" panose="02020603050405020304" pitchFamily="18" charset="0"/>
              </a:rPr>
              <a:t>Thứ Tư</a:t>
            </a:r>
            <a:r>
              <a:rPr lang="vi-VN" altLang="en-US" sz="2800" b="1" dirty="0" smtClean="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ngày 12 tháng </a:t>
            </a:r>
            <a:r>
              <a:rPr lang="vi-VN" altLang="en-US" sz="2800" b="1" dirty="0" smtClean="0">
                <a:latin typeface="Times New Roman" panose="02020603050405020304" pitchFamily="18" charset="0"/>
                <a:cs typeface="Times New Roman" panose="02020603050405020304" pitchFamily="18" charset="0"/>
              </a:rPr>
              <a:t>3 </a:t>
            </a:r>
            <a:r>
              <a:rPr lang="vi-VN" altLang="en-US" sz="2800" b="1" dirty="0">
                <a:latin typeface="Times New Roman" panose="02020603050405020304" pitchFamily="18" charset="0"/>
                <a:cs typeface="Times New Roman" panose="02020603050405020304" pitchFamily="18" charset="0"/>
              </a:rPr>
              <a:t>năm </a:t>
            </a:r>
            <a:r>
              <a:rPr lang="vi-VN" altLang="en-US" sz="2800" b="1" dirty="0" smtClean="0">
                <a:latin typeface="Times New Roman" panose="02020603050405020304" pitchFamily="18" charset="0"/>
                <a:cs typeface="Times New Roman" panose="02020603050405020304" pitchFamily="18" charset="0"/>
              </a:rPr>
              <a:t>2025</a:t>
            </a:r>
            <a:endParaRPr lang="vi-VN" altLang="en-US" sz="28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0" y="337615"/>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p:cNvPicPr>
            <a:picLocks noChangeAspect="1"/>
          </p:cNvPicPr>
          <p:nvPr/>
        </p:nvPicPr>
        <p:blipFill>
          <a:blip r:embed="rId3"/>
          <a:srcRect l="2037" t="4121" r="863" b="2766"/>
          <a:stretch>
            <a:fillRect/>
          </a:stretch>
        </p:blipFill>
        <p:spPr>
          <a:xfrm>
            <a:off x="1609397" y="3137330"/>
            <a:ext cx="4050030" cy="2202815"/>
          </a:xfrm>
          <a:prstGeom prst="rect">
            <a:avLst/>
          </a:prstGeom>
        </p:spPr>
      </p:pic>
      <p:sp>
        <p:nvSpPr>
          <p:cNvPr id="4"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334E-F1D2-BD90-1C64-C16E9467F9C5}"/>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9EA7FD6-9747-B096-A013-2A197401B667}"/>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rcRect l="1772" t="2351" r="1"/>
          <a:stretch>
            <a:fillRect/>
          </a:stretch>
        </p:blipFill>
        <p:spPr>
          <a:xfrm>
            <a:off x="81439" y="77153"/>
            <a:ext cx="582308" cy="525172"/>
          </a:xfrm>
          <a:prstGeom prst="rect">
            <a:avLst/>
          </a:prstGeom>
        </p:spPr>
      </p:pic>
      <p:sp>
        <p:nvSpPr>
          <p:cNvPr id="16" name="TextBox 15">
            <a:extLst>
              <a:ext uri="{FF2B5EF4-FFF2-40B4-BE49-F238E27FC236}">
                <a16:creationId xmlns:a16="http://schemas.microsoft.com/office/drawing/2014/main" id="{F783E78A-6A37-1B11-ED9B-300F79012C7C}"/>
              </a:ext>
            </a:extLst>
          </p:cNvPr>
          <p:cNvSpPr txBox="1"/>
          <p:nvPr/>
        </p:nvSpPr>
        <p:spPr>
          <a:xfrm>
            <a:off x="1128377" y="575192"/>
            <a:ext cx="4635536" cy="460375"/>
          </a:xfrm>
          <a:prstGeom prst="rect">
            <a:avLst/>
          </a:prstGeom>
          <a:noFill/>
        </p:spPr>
        <p:txBody>
          <a:bodyPr wrap="square" rtlCol="0">
            <a:spAutoFit/>
          </a:bodyPr>
          <a:lstStyle/>
          <a:p>
            <a:pPr algn="ctr">
              <a:lnSpc>
                <a:spcPct val="100000"/>
              </a:lnSpc>
            </a:pPr>
            <a:r>
              <a:rPr lang="en-US" sz="2400" b="1" dirty="0">
                <a:solidFill>
                  <a:srgbClr val="C00000"/>
                </a:solidFill>
                <a:latin typeface="Times New Roman" panose="02020603050405020304" pitchFamily="18" charset="0"/>
                <a:cs typeface="Times New Roman" panose="02020603050405020304" pitchFamily="18" charset="0"/>
              </a:rPr>
              <a:t>CỎ NON CƯỜI RỒI</a:t>
            </a:r>
          </a:p>
        </p:txBody>
      </p:sp>
      <p:sp>
        <p:nvSpPr>
          <p:cNvPr id="17" name="TextBox 16">
            <a:extLst>
              <a:ext uri="{FF2B5EF4-FFF2-40B4-BE49-F238E27FC236}">
                <a16:creationId xmlns:a16="http://schemas.microsoft.com/office/drawing/2014/main" id="{F9344CFD-4FEE-1F58-4CAF-61445800EC56}"/>
              </a:ext>
            </a:extLst>
          </p:cNvPr>
          <p:cNvSpPr txBox="1"/>
          <p:nvPr/>
        </p:nvSpPr>
        <p:spPr>
          <a:xfrm>
            <a:off x="0" y="859169"/>
            <a:ext cx="6858000" cy="4493538"/>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tỉnh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phương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nam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Trẻ</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dưới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sửa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đang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hỏi</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ốm</a:t>
            </a:r>
            <a:r>
              <a:rPr lang="en-US" sz="2200" dirty="0">
                <a:latin typeface="Times New Roman" panose="02020603050405020304" pitchFamily="18" charset="0"/>
                <a:cs typeface="Times New Roman" panose="02020603050405020304" pitchFamily="18" charset="0"/>
              </a:rPr>
              <a:t> à?</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nấc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thẳng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được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đùa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lặng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phút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bỗng</a:t>
            </a:r>
            <a:r>
              <a:rPr lang="en-US" sz="2200" dirty="0">
                <a:latin typeface="Times New Roman" panose="02020603050405020304" pitchFamily="18" charset="0"/>
                <a:cs typeface="Times New Roman" panose="02020603050405020304" pitchFamily="18" charset="0"/>
              </a:rPr>
              <a:t> reo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Đừng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khóc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46D25971-5404-B7F2-4FD2-AEF16C79A5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54" y="661380"/>
            <a:ext cx="304770" cy="288000"/>
          </a:xfrm>
          <a:prstGeom prst="rect">
            <a:avLst/>
          </a:prstGeom>
        </p:spPr>
      </p:pic>
      <p:pic>
        <p:nvPicPr>
          <p:cNvPr id="8" name="Picture 7">
            <a:extLst>
              <a:ext uri="{FF2B5EF4-FFF2-40B4-BE49-F238E27FC236}">
                <a16:creationId xmlns:a16="http://schemas.microsoft.com/office/drawing/2014/main" id="{FD5ABF6D-11B2-4597-39EA-F475A0EA76FA}"/>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1096" y="1735175"/>
            <a:ext cx="288000" cy="288000"/>
          </a:xfrm>
          <a:prstGeom prst="rect">
            <a:avLst/>
          </a:prstGeom>
        </p:spPr>
      </p:pic>
      <p:sp>
        <p:nvSpPr>
          <p:cNvPr id="10"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804057"/>
      </p:ext>
    </p:extLst>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2A272-78A1-9709-8F28-E69B491A7D08}"/>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B386EEF-EA44-16AF-ADB4-A86300CB2BAF}"/>
              </a:ext>
            </a:extLst>
          </p:cNvPr>
          <p:cNvSpPr txBox="1"/>
          <p:nvPr/>
        </p:nvSpPr>
        <p:spPr>
          <a:xfrm>
            <a:off x="0" y="424128"/>
            <a:ext cx="6760845" cy="2799715"/>
          </a:xfrm>
          <a:prstGeom prst="rect">
            <a:avLst/>
          </a:prstGeom>
          <a:noFill/>
        </p:spPr>
        <p:txBody>
          <a:bodyPr wrap="square" rtlCol="0">
            <a:spAutoFit/>
          </a:bodyPr>
          <a:lstStyle/>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gọi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Suốt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việc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a:t>
            </a:r>
          </a:p>
          <a:p>
            <a:pPr algn="just">
              <a:lnSpc>
                <a:spcPct val="100000"/>
              </a:lnSpc>
            </a:pP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cs typeface="Times New Roman" panose="02020603050405020304" pitchFamily="18" charset="0"/>
              </a:rPr>
              <a:t> nay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rồi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còn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giẫm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đâu</a:t>
            </a:r>
            <a:r>
              <a:rPr lang="en-US" sz="2200" dirty="0">
                <a:latin typeface="Times New Roman" panose="02020603050405020304" pitchFamily="18" charset="0"/>
                <a:cs typeface="Times New Roman" panose="02020603050405020304" pitchFamily="18" charset="0"/>
              </a:rPr>
              <a:t>.</a:t>
            </a:r>
          </a:p>
          <a:p>
            <a:pPr algn="just">
              <a:lnSpc>
                <a:spcPct val="10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Cỏ</a:t>
            </a:r>
            <a:r>
              <a:rPr lang="en-US" sz="2200" dirty="0">
                <a:latin typeface="Times New Roman" panose="02020603050405020304" pitchFamily="18" charset="0"/>
                <a:cs typeface="Times New Roman" panose="02020603050405020304" pitchFamily="18" charset="0"/>
              </a:rPr>
              <a:t> non </a:t>
            </a:r>
            <a:r>
              <a:rPr lang="en-US" sz="2200" dirty="0" err="1">
                <a:latin typeface="Times New Roman" panose="02020603050405020304" pitchFamily="18" charset="0"/>
                <a:cs typeface="Times New Roman" panose="02020603050405020304" pitchFamily="18" charset="0"/>
              </a:rPr>
              <a:t>nhoẻn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miệng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nâu</a:t>
            </a:r>
            <a:r>
              <a:rPr lang="en-US" sz="2200" dirty="0">
                <a:latin typeface="Times New Roman" panose="02020603050405020304" pitchFamily="18" charset="0"/>
                <a:cs typeface="Times New Roman" panose="02020603050405020304" pitchFamily="18" charset="0"/>
              </a:rPr>
              <a:t>. </a:t>
            </a:r>
          </a:p>
          <a:p>
            <a:pPr algn="r">
              <a:lnSpc>
                <a:spcPct val="100000"/>
              </a:lnSpc>
            </a:pPr>
            <a:r>
              <a:rPr lang="en-US" sz="2200" i="1" dirty="0">
                <a:latin typeface="Times New Roman" panose="02020603050405020304" pitchFamily="18" charset="0"/>
                <a:cs typeface="Times New Roman" panose="02020603050405020304" pitchFamily="18" charset="0"/>
              </a:rPr>
              <a:t>(Theo 365 </a:t>
            </a:r>
            <a:r>
              <a:rPr lang="en-US" sz="2200" i="1" dirty="0" err="1">
                <a:latin typeface="Times New Roman" panose="02020603050405020304" pitchFamily="18" charset="0"/>
                <a:cs typeface="Times New Roman" panose="02020603050405020304" pitchFamily="18" charset="0"/>
              </a:rPr>
              <a:t>truyện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hằng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đêm</a:t>
            </a:r>
            <a:r>
              <a:rPr lang="en-US" sz="2200" i="1" dirty="0">
                <a:latin typeface="Times New Roman" panose="02020603050405020304" pitchFamily="18" charset="0"/>
                <a:cs typeface="Times New Roman" panose="02020603050405020304" pitchFamily="18" charset="0"/>
              </a:rPr>
              <a:t>)</a:t>
            </a:r>
          </a:p>
        </p:txBody>
      </p:sp>
      <p:pic>
        <p:nvPicPr>
          <p:cNvPr id="2" name="Picture 1" descr="1623839516-sttz">
            <a:extLst>
              <a:ext uri="{FF2B5EF4-FFF2-40B4-BE49-F238E27FC236}">
                <a16:creationId xmlns:a16="http://schemas.microsoft.com/office/drawing/2014/main" id="{EAE341AF-FAF7-1BE6-9526-4309B0ABBF11}"/>
              </a:ext>
            </a:extLst>
          </p:cNvPr>
          <p:cNvPicPr>
            <a:picLocks noChangeAspect="1"/>
          </p:cNvPicPr>
          <p:nvPr/>
        </p:nvPicPr>
        <p:blipFill>
          <a:blip r:embed="rId3"/>
          <a:srcRect l="2037" t="4121" r="863" b="2766"/>
          <a:stretch>
            <a:fillRect/>
          </a:stretch>
        </p:blipFill>
        <p:spPr>
          <a:xfrm>
            <a:off x="1619229" y="3039008"/>
            <a:ext cx="4050030" cy="2202815"/>
          </a:xfrm>
          <a:prstGeom prst="rect">
            <a:avLst/>
          </a:prstGeom>
        </p:spPr>
      </p:pic>
      <p:pic>
        <p:nvPicPr>
          <p:cNvPr id="7" name="Picture 6">
            <a:extLst>
              <a:ext uri="{FF2B5EF4-FFF2-40B4-BE49-F238E27FC236}">
                <a16:creationId xmlns:a16="http://schemas.microsoft.com/office/drawing/2014/main" id="{3D03BDAD-23A7-E1E3-4032-B4D4C21E8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46" y="145960"/>
            <a:ext cx="288000" cy="288000"/>
          </a:xfrm>
          <a:prstGeom prst="rect">
            <a:avLst/>
          </a:prstGeom>
        </p:spPr>
      </p:pic>
      <p:sp>
        <p:nvSpPr>
          <p:cNvPr id="5"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4562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b="-2000"/>
          </a:stretch>
        </a:blipFill>
        <a:effectLst/>
      </p:bgPr>
    </p:bg>
    <p:spTree>
      <p:nvGrpSpPr>
        <p:cNvPr id="1" name=""/>
        <p:cNvGrpSpPr/>
        <p:nvPr/>
      </p:nvGrpSpPr>
      <p:grpSpPr>
        <a:xfrm>
          <a:off x="0" y="0"/>
          <a:ext cx="0" cy="0"/>
          <a:chOff x="0" y="0"/>
          <a:chExt cx="0" cy="0"/>
        </a:xfrm>
      </p:grpSpPr>
      <p:cxnSp>
        <p:nvCxnSpPr>
          <p:cNvPr id="11" name="Straight Connector 10"/>
          <p:cNvCxnSpPr>
            <a:stCxn id="3" idx="0"/>
            <a:endCxn id="7" idx="2"/>
          </p:cNvCxnSpPr>
          <p:nvPr/>
        </p:nvCxnSpPr>
        <p:spPr>
          <a:xfrm>
            <a:off x="1923415" y="340995"/>
            <a:ext cx="3175" cy="453898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Diamond 2"/>
          <p:cNvSpPr/>
          <p:nvPr/>
        </p:nvSpPr>
        <p:spPr>
          <a:xfrm>
            <a:off x="1484471" y="340678"/>
            <a:ext cx="877729" cy="795814"/>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dirty="0">
                <a:solidFill>
                  <a:srgbClr val="FF0000"/>
                </a:solidFill>
                <a:latin typeface="Times New Roman" panose="02020603050405020304" pitchFamily="18" charset="0"/>
                <a:cs typeface="Times New Roman" panose="02020603050405020304" pitchFamily="18" charset="0"/>
              </a:rPr>
              <a:t>1</a:t>
            </a:r>
          </a:p>
        </p:txBody>
      </p:sp>
      <p:sp>
        <p:nvSpPr>
          <p:cNvPr id="4" name="Oval 3"/>
          <p:cNvSpPr/>
          <p:nvPr/>
        </p:nvSpPr>
        <p:spPr>
          <a:xfrm>
            <a:off x="1560513" y="1326515"/>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2</a:t>
            </a:r>
          </a:p>
        </p:txBody>
      </p:sp>
      <p:sp>
        <p:nvSpPr>
          <p:cNvPr id="5" name="Diamond 4"/>
          <p:cNvSpPr/>
          <p:nvPr/>
        </p:nvSpPr>
        <p:spPr>
          <a:xfrm>
            <a:off x="1490345" y="2214880"/>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3</a:t>
            </a:r>
          </a:p>
        </p:txBody>
      </p:sp>
      <p:sp>
        <p:nvSpPr>
          <p:cNvPr id="6" name="Oval 5"/>
          <p:cNvSpPr/>
          <p:nvPr/>
        </p:nvSpPr>
        <p:spPr>
          <a:xfrm>
            <a:off x="1563688" y="3205163"/>
            <a:ext cx="724376" cy="683895"/>
          </a:xfrm>
          <a:prstGeom prst="ellipse">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4</a:t>
            </a:r>
          </a:p>
        </p:txBody>
      </p:sp>
      <p:sp>
        <p:nvSpPr>
          <p:cNvPr id="9" name="Text Box 8"/>
          <p:cNvSpPr txBox="1"/>
          <p:nvPr/>
        </p:nvSpPr>
        <p:spPr>
          <a:xfrm>
            <a:off x="2475548" y="439261"/>
            <a:ext cx="1670209"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giấc ngủ</a:t>
            </a:r>
          </a:p>
        </p:txBody>
      </p:sp>
      <p:sp>
        <p:nvSpPr>
          <p:cNvPr id="13" name="Text Box 12"/>
          <p:cNvSpPr txBox="1"/>
          <p:nvPr/>
        </p:nvSpPr>
        <p:spPr>
          <a:xfrm>
            <a:off x="2476500" y="136906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sửa soạn</a:t>
            </a:r>
          </a:p>
        </p:txBody>
      </p:sp>
      <p:sp>
        <p:nvSpPr>
          <p:cNvPr id="14" name="Text Box 13"/>
          <p:cNvSpPr txBox="1"/>
          <p:nvPr/>
        </p:nvSpPr>
        <p:spPr>
          <a:xfrm>
            <a:off x="2475865" y="2298700"/>
            <a:ext cx="1755140" cy="598805"/>
          </a:xfrm>
          <a:prstGeom prst="rect">
            <a:avLst/>
          </a:prstGeom>
          <a:solidFill>
            <a:schemeClr val="accent4">
              <a:lumMod val="20000"/>
              <a:lumOff val="80000"/>
            </a:schemeClr>
          </a:solidFill>
          <a:ln w="2540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thút thít</a:t>
            </a:r>
          </a:p>
        </p:txBody>
      </p:sp>
      <p:sp>
        <p:nvSpPr>
          <p:cNvPr id="15" name="Text Box 14"/>
          <p:cNvSpPr txBox="1"/>
          <p:nvPr/>
        </p:nvSpPr>
        <p:spPr>
          <a:xfrm>
            <a:off x="2475865" y="3228340"/>
            <a:ext cx="1755775" cy="59880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300">
                <a:latin typeface="Times New Roman" panose="02020603050405020304" pitchFamily="18" charset="0"/>
                <a:cs typeface="Times New Roman" panose="02020603050405020304" pitchFamily="18" charset="0"/>
              </a:rPr>
              <a:t>giẫm lên</a:t>
            </a:r>
          </a:p>
        </p:txBody>
      </p:sp>
      <p:sp>
        <p:nvSpPr>
          <p:cNvPr id="7" name="Diamond 6"/>
          <p:cNvSpPr/>
          <p:nvPr/>
        </p:nvSpPr>
        <p:spPr>
          <a:xfrm>
            <a:off x="1490345" y="4093845"/>
            <a:ext cx="871538" cy="785813"/>
          </a:xfrm>
          <a:prstGeom prst="diamond">
            <a:avLst/>
          </a:prstGeom>
          <a:solidFill>
            <a:schemeClr val="accent4">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700" b="1">
                <a:solidFill>
                  <a:srgbClr val="FF0000"/>
                </a:solidFill>
                <a:latin typeface="Times New Roman" panose="02020603050405020304" pitchFamily="18" charset="0"/>
                <a:cs typeface="Times New Roman" panose="02020603050405020304" pitchFamily="18" charset="0"/>
              </a:rPr>
              <a:t>5</a:t>
            </a:r>
          </a:p>
        </p:txBody>
      </p:sp>
      <p:sp>
        <p:nvSpPr>
          <p:cNvPr id="10" name="Text Box 9"/>
          <p:cNvSpPr txBox="1"/>
          <p:nvPr/>
        </p:nvSpPr>
        <p:spPr>
          <a:xfrm>
            <a:off x="2476500" y="4195445"/>
            <a:ext cx="3161665" cy="583565"/>
          </a:xfrm>
          <a:prstGeom prst="rect">
            <a:avLst/>
          </a:prstGeom>
          <a:solidFill>
            <a:schemeClr val="accent4">
              <a:lumMod val="20000"/>
              <a:lumOff val="80000"/>
            </a:schemeClr>
          </a:solidFill>
          <a:ln w="19050">
            <a:solidFill>
              <a:srgbClr val="00B050"/>
            </a:solidFill>
          </a:ln>
        </p:spPr>
        <p:txBody>
          <a:bodyPr wrap="square" rtlCol="0">
            <a:spAutoFit/>
          </a:bodyPr>
          <a:lstStyle/>
          <a:p>
            <a:pPr algn="ctr"/>
            <a:r>
              <a:rPr lang="vi-VN" altLang="en-US" sz="3200">
                <a:latin typeface="Times New Roman" panose="02020603050405020304" pitchFamily="18" charset="0"/>
                <a:cs typeface="Times New Roman" panose="02020603050405020304" pitchFamily="18" charset="0"/>
              </a:rPr>
              <a:t>nhoẻn miệng cười</a:t>
            </a:r>
          </a:p>
        </p:txBody>
      </p:sp>
      <p:sp>
        <p:nvSpPr>
          <p:cNvPr id="16"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cover dir="d"/>
      </p:transition>
    </mc:Choice>
    <mc:Fallback xmlns="">
      <p:transition spd="slow">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Right)">
                                      <p:cBhvr>
                                        <p:cTn id="10" dur="500"/>
                                        <p:tgtEl>
                                          <p:spTgt spid="3"/>
                                        </p:tgtEl>
                                      </p:cBhvr>
                                    </p:animEffect>
                                  </p:childTnLst>
                                </p:cTn>
                              </p:par>
                              <p:par>
                                <p:cTn id="11" presetID="6" presetClass="entr" presetSubtype="32" fill="hold" grpId="0" nodeType="withEffect">
                                  <p:stCondLst>
                                    <p:cond delay="0"/>
                                  </p:stCondLst>
                                  <p:childTnLst>
                                    <p:set>
                                      <p:cBhvr>
                                        <p:cTn id="12" dur="500" fill="hold">
                                          <p:stCondLst>
                                            <p:cond delay="0"/>
                                          </p:stCondLst>
                                        </p:cTn>
                                        <p:tgtEl>
                                          <p:spTgt spid="9"/>
                                        </p:tgtEl>
                                        <p:attrNameLst>
                                          <p:attrName>style.visibility</p:attrName>
                                        </p:attrNameLst>
                                      </p:cBhvr>
                                      <p:to>
                                        <p:strVal val="visible"/>
                                      </p:to>
                                    </p:set>
                                    <p:animEffect transition="in" filter="circle(ou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par>
                                <p:cTn id="19" presetID="6" presetClass="entr" presetSubtype="32" fill="hold" grpId="0" nodeType="withEffect">
                                  <p:stCondLst>
                                    <p:cond delay="0"/>
                                  </p:stCondLst>
                                  <p:childTnLst>
                                    <p:set>
                                      <p:cBhvr>
                                        <p:cTn id="20" dur="500" fill="hold">
                                          <p:stCondLst>
                                            <p:cond delay="0"/>
                                          </p:stCondLst>
                                        </p:cTn>
                                        <p:tgtEl>
                                          <p:spTgt spid="13"/>
                                        </p:tgtEl>
                                        <p:attrNameLst>
                                          <p:attrName>style.visibility</p:attrName>
                                        </p:attrNameLst>
                                      </p:cBhvr>
                                      <p:to>
                                        <p:strVal val="visible"/>
                                      </p:to>
                                    </p:set>
                                    <p:animEffect transition="in" filter="circle(ou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strips(downRight)">
                                      <p:cBhvr>
                                        <p:cTn id="26" dur="500"/>
                                        <p:tgtEl>
                                          <p:spTgt spid="5"/>
                                        </p:tgtEl>
                                      </p:cBhvr>
                                    </p:animEffect>
                                  </p:childTnLst>
                                </p:cTn>
                              </p:par>
                              <p:par>
                                <p:cTn id="27" presetID="6" presetClass="entr" presetSubtype="32" fill="hold" grpId="0" nodeType="withEffect">
                                  <p:stCondLst>
                                    <p:cond delay="0"/>
                                  </p:stCondLst>
                                  <p:childTnLst>
                                    <p:set>
                                      <p:cBhvr>
                                        <p:cTn id="28" dur="500" fill="hold">
                                          <p:stCondLst>
                                            <p:cond delay="0"/>
                                          </p:stCondLst>
                                        </p:cTn>
                                        <p:tgtEl>
                                          <p:spTgt spid="14"/>
                                        </p:tgtEl>
                                        <p:attrNameLst>
                                          <p:attrName>style.visibility</p:attrName>
                                        </p:attrNameLst>
                                      </p:cBhvr>
                                      <p:to>
                                        <p:strVal val="visible"/>
                                      </p:to>
                                    </p:set>
                                    <p:animEffect transition="in" filter="circle(ou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trips(downRight)">
                                      <p:cBhvr>
                                        <p:cTn id="34" dur="500"/>
                                        <p:tgtEl>
                                          <p:spTgt spid="6"/>
                                        </p:tgtEl>
                                      </p:cBhvr>
                                    </p:animEffect>
                                  </p:childTnLst>
                                </p:cTn>
                              </p:par>
                              <p:par>
                                <p:cTn id="35" presetID="6" presetClass="entr" presetSubtype="32" fill="hold" grpId="0" nodeType="withEffect">
                                  <p:stCondLst>
                                    <p:cond delay="0"/>
                                  </p:stCondLst>
                                  <p:childTnLst>
                                    <p:set>
                                      <p:cBhvr>
                                        <p:cTn id="36" dur="500" fill="hold">
                                          <p:stCondLst>
                                            <p:cond delay="0"/>
                                          </p:stCondLst>
                                        </p:cTn>
                                        <p:tgtEl>
                                          <p:spTgt spid="15"/>
                                        </p:tgtEl>
                                        <p:attrNameLst>
                                          <p:attrName>style.visibility</p:attrName>
                                        </p:attrNameLst>
                                      </p:cBhvr>
                                      <p:to>
                                        <p:strVal val="visible"/>
                                      </p:to>
                                    </p:set>
                                    <p:animEffect transition="in" filter="circle(ou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strips(downRight)">
                                      <p:cBhvr>
                                        <p:cTn id="42" dur="500"/>
                                        <p:tgtEl>
                                          <p:spTgt spid="7"/>
                                        </p:tgtEl>
                                      </p:cBhvr>
                                    </p:animEffect>
                                  </p:childTnLst>
                                </p:cTn>
                              </p:par>
                              <p:par>
                                <p:cTn id="43" presetID="6" presetClass="entr" presetSubtype="32" fill="hold" grpId="0" nodeType="withEffect">
                                  <p:stCondLst>
                                    <p:cond delay="0"/>
                                  </p:stCondLst>
                                  <p:childTnLst>
                                    <p:set>
                                      <p:cBhvr>
                                        <p:cTn id="44" dur="500" fill="hold">
                                          <p:stCondLst>
                                            <p:cond delay="0"/>
                                          </p:stCondLst>
                                        </p:cTn>
                                        <p:tgtEl>
                                          <p:spTgt spid="10"/>
                                        </p:tgtEl>
                                        <p:attrNameLst>
                                          <p:attrName>style.visibility</p:attrName>
                                        </p:attrNameLst>
                                      </p:cBhvr>
                                      <p:to>
                                        <p:strVal val="visible"/>
                                      </p:to>
                                    </p:set>
                                    <p:animEffect transition="in" filter="circle(ou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9" grpId="0" bldLvl="0" animBg="1"/>
      <p:bldP spid="13" grpId="0" bldLvl="0" animBg="1"/>
      <p:bldP spid="14" grpId="0" bldLvl="0" animBg="1"/>
      <p:bldP spid="15" grpId="0" bldLvl="0" animBg="1"/>
      <p:bldP spid="7"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3000" t="-4000" r="-2000" b="-2000"/>
          </a:stretch>
        </a:blipFill>
        <a:effectLst/>
      </p:bgPr>
    </p:bg>
    <p:spTree>
      <p:nvGrpSpPr>
        <p:cNvPr id="1" name=""/>
        <p:cNvGrpSpPr/>
        <p:nvPr/>
      </p:nvGrpSpPr>
      <p:grpSpPr>
        <a:xfrm>
          <a:off x="0" y="0"/>
          <a:ext cx="0" cy="0"/>
          <a:chOff x="0" y="0"/>
          <a:chExt cx="0" cy="0"/>
        </a:xfrm>
      </p:grpSpPr>
      <p:sp>
        <p:nvSpPr>
          <p:cNvPr id="3" name="Rectangle 2"/>
          <p:cNvSpPr/>
          <p:nvPr/>
        </p:nvSpPr>
        <p:spPr>
          <a:xfrm>
            <a:off x="330221" y="1202949"/>
            <a:ext cx="6178651" cy="1383665"/>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thít</a:t>
            </a:r>
            <a:r>
              <a:rPr lang="en-US" sz="2800" dirty="0">
                <a:latin typeface="Times New Roman" panose="02020603050405020304" pitchFamily="18" charset="0"/>
                <a:cs typeface="Times New Roman" panose="02020603050405020304" pitchFamily="18" charset="0"/>
              </a:rPr>
              <a:t>.</a:t>
            </a:r>
          </a:p>
        </p:txBody>
      </p:sp>
      <p:cxnSp>
        <p:nvCxnSpPr>
          <p:cNvPr id="12" name="Straight Connector 11"/>
          <p:cNvCxnSpPr/>
          <p:nvPr/>
        </p:nvCxnSpPr>
        <p:spPr>
          <a:xfrm flipH="1">
            <a:off x="2290871" y="139196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925054" y="139202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771515" y="2076450"/>
            <a:ext cx="166370" cy="439420"/>
            <a:chOff x="9089" y="3145"/>
            <a:chExt cx="262" cy="692"/>
          </a:xfrm>
        </p:grpSpPr>
        <p:cxnSp>
          <p:nvCxnSpPr>
            <p:cNvPr id="18" name="Straight Connector 17"/>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250211" y="2515554"/>
            <a:ext cx="6178651" cy="2030095"/>
          </a:xfrm>
          <a:prstGeom prst="rect">
            <a:avLst/>
          </a:prstGeom>
        </p:spPr>
        <p:txBody>
          <a:bodyPr wrap="square">
            <a:spAutoFit/>
          </a:bodyPr>
          <a:lstStyle/>
          <a:p>
            <a:pPr algn="just">
              <a:lnSpc>
                <a:spcPct val="150000"/>
              </a:lnSpc>
            </a:pP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Suốt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đêm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én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ra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dòng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dẫm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cạnh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bãi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cỏ</a:t>
            </a:r>
            <a:r>
              <a:rPr lang="en-US" sz="2800" dirty="0">
                <a:solidFill>
                  <a:srgbClr val="0070C0"/>
                </a:solidFill>
                <a:latin typeface="Times New Roman" panose="02020603050405020304" pitchFamily="18" charset="0"/>
                <a:cs typeface="Times New Roman" panose="02020603050405020304" pitchFamily="18" charset="0"/>
              </a:rPr>
              <a:t>.</a:t>
            </a:r>
          </a:p>
        </p:txBody>
      </p:sp>
      <p:cxnSp>
        <p:nvCxnSpPr>
          <p:cNvPr id="21" name="Straight Connector 20"/>
          <p:cNvCxnSpPr/>
          <p:nvPr/>
        </p:nvCxnSpPr>
        <p:spPr>
          <a:xfrm flipH="1">
            <a:off x="2291282" y="277339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3542" y="33114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459208" y="3985598"/>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13605" y="26965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H="1">
            <a:off x="938014" y="207655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373880" y="3985895"/>
            <a:ext cx="166370" cy="439420"/>
            <a:chOff x="9089" y="3145"/>
            <a:chExt cx="262" cy="692"/>
          </a:xfrm>
        </p:grpSpPr>
        <p:cxnSp>
          <p:nvCxnSpPr>
            <p:cNvPr id="7" name="Straight Connector 6"/>
            <p:cNvCxnSpPr/>
            <p:nvPr/>
          </p:nvCxnSpPr>
          <p:spPr>
            <a:xfrm flipH="1">
              <a:off x="9089"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177" y="3145"/>
              <a:ext cx="175" cy="6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Text Box 1"/>
          <p:cNvSpPr txBox="1"/>
          <p:nvPr/>
        </p:nvSpPr>
        <p:spPr>
          <a:xfrm>
            <a:off x="491936" y="246094"/>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par>
                                <p:cTn id="35" presetID="22" presetClass="entr" presetSubtype="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par>
                                <p:cTn id="38" presetID="22" presetClass="entr" presetSubtype="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l="-2000" t="-2000" r="-2000"/>
          </a:stretch>
        </a:blipFill>
        <a:effectLst/>
      </p:bgPr>
    </p:bg>
    <p:spTree>
      <p:nvGrpSpPr>
        <p:cNvPr id="1" name=""/>
        <p:cNvGrpSpPr/>
        <p:nvPr/>
      </p:nvGrpSpPr>
      <p:grpSpPr>
        <a:xfrm>
          <a:off x="0" y="0"/>
          <a:ext cx="0" cy="0"/>
          <a:chOff x="0" y="0"/>
          <a:chExt cx="0" cy="0"/>
        </a:xfrm>
      </p:grpSpPr>
      <p:sp>
        <p:nvSpPr>
          <p:cNvPr id="10" name="Flowchart: Terminator 9"/>
          <p:cNvSpPr/>
          <p:nvPr/>
        </p:nvSpPr>
        <p:spPr>
          <a:xfrm>
            <a:off x="274955" y="1087120"/>
            <a:ext cx="6583045" cy="1066800"/>
          </a:xfrm>
          <a:prstGeom prst="flowChartTerminator">
            <a:avLst/>
          </a:prstGeom>
          <a:solidFill>
            <a:schemeClr val="accent4">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            tiếng khóc nhỏ và ngắt quãng.</a:t>
            </a:r>
          </a:p>
        </p:txBody>
      </p:sp>
      <p:sp>
        <p:nvSpPr>
          <p:cNvPr id="9" name="Flowchart: Stored Data 8"/>
          <p:cNvSpPr/>
          <p:nvPr/>
        </p:nvSpPr>
        <p:spPr>
          <a:xfrm>
            <a:off x="274320" y="1087120"/>
            <a:ext cx="1682115" cy="1066800"/>
          </a:xfrm>
          <a:prstGeom prst="flowChartOnlineStorage">
            <a:avLst/>
          </a:prstGeom>
          <a:solidFill>
            <a:schemeClr val="accent4">
              <a:lumMod val="20000"/>
              <a:lumOff val="8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a:solidFill>
                  <a:schemeClr val="tx1"/>
                </a:solidFill>
                <a:latin typeface="Times New Roman" panose="02020603050405020304" pitchFamily="18" charset="0"/>
                <a:cs typeface="Times New Roman" panose="02020603050405020304" pitchFamily="18" charset="0"/>
              </a:rPr>
              <a:t>thút thít:</a:t>
            </a:r>
          </a:p>
        </p:txBody>
      </p:sp>
      <p:pic>
        <p:nvPicPr>
          <p:cNvPr id="3" name="Picture 2" descr="em-be-khoc-1"/>
          <p:cNvPicPr>
            <a:picLocks noChangeAspect="1"/>
          </p:cNvPicPr>
          <p:nvPr/>
        </p:nvPicPr>
        <p:blipFill>
          <a:blip r:embed="rId4"/>
          <a:stretch>
            <a:fillRect/>
          </a:stretch>
        </p:blipFill>
        <p:spPr>
          <a:xfrm>
            <a:off x="274320" y="2303145"/>
            <a:ext cx="4810760" cy="2591435"/>
          </a:xfrm>
          <a:prstGeom prst="rect">
            <a:avLst/>
          </a:prstGeom>
        </p:spPr>
      </p:pic>
      <p:sp>
        <p:nvSpPr>
          <p:cNvPr id="6" name="Text Box 1"/>
          <p:cNvSpPr txBox="1"/>
          <p:nvPr/>
        </p:nvSpPr>
        <p:spPr>
          <a:xfrm>
            <a:off x="462439" y="-124050"/>
            <a:ext cx="6104573" cy="461665"/>
          </a:xfrm>
          <a:prstGeom prst="rect">
            <a:avLst/>
          </a:prstGeom>
          <a:noFill/>
        </p:spPr>
        <p:txBody>
          <a:bodyPr wrap="square" rtlCol="0">
            <a:spAutoFit/>
          </a:bodyPr>
          <a:lstStyle/>
          <a:p>
            <a:pPr algn="ctr"/>
            <a:r>
              <a:rPr lang="vi-VN" altLang="en-US" sz="2400" b="1" dirty="0">
                <a:latin typeface="Times New Roman" panose="02020603050405020304" pitchFamily="18" charset="0"/>
                <a:cs typeface="Times New Roman" panose="02020603050405020304" pitchFamily="18" charset="0"/>
              </a:rPr>
              <a:t>Thứ Tư</a:t>
            </a:r>
            <a:r>
              <a:rPr lang="vi-VN" altLang="en-US" sz="2400" b="1" dirty="0" smtClean="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ngày 12 tháng </a:t>
            </a:r>
            <a:r>
              <a:rPr lang="vi-VN" altLang="en-US" sz="2400" b="1" dirty="0" smtClean="0">
                <a:latin typeface="Times New Roman" panose="02020603050405020304" pitchFamily="18" charset="0"/>
                <a:cs typeface="Times New Roman" panose="02020603050405020304" pitchFamily="18" charset="0"/>
              </a:rPr>
              <a:t>3 </a:t>
            </a:r>
            <a:r>
              <a:rPr lang="vi-VN" altLang="en-US" sz="2400" b="1" dirty="0">
                <a:latin typeface="Times New Roman" panose="02020603050405020304" pitchFamily="18" charset="0"/>
                <a:cs typeface="Times New Roman" panose="02020603050405020304" pitchFamily="18" charset="0"/>
              </a:rPr>
              <a:t>năm </a:t>
            </a:r>
            <a:r>
              <a:rPr lang="vi-VN" altLang="en-US" sz="2400" b="1" dirty="0" smtClean="0">
                <a:latin typeface="Times New Roman" panose="02020603050405020304" pitchFamily="18" charset="0"/>
                <a:cs typeface="Times New Roman" panose="02020603050405020304" pitchFamily="18" charset="0"/>
              </a:rPr>
              <a:t>2025</a:t>
            </a:r>
            <a:endParaRPr lang="vi-VN" altLang="en-US" sz="24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1838</Words>
  <Application>Microsoft Office PowerPoint</Application>
  <PresentationFormat>Custom</PresentationFormat>
  <Paragraphs>142</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Kalam</vt:lpstr>
      <vt:lpstr>Times New Roman</vt:lpstr>
      <vt:lpstr>Montserrat</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134</cp:revision>
  <dcterms:created xsi:type="dcterms:W3CDTF">2022-03-18T04:30:00Z</dcterms:created>
  <dcterms:modified xsi:type="dcterms:W3CDTF">2025-04-09T13:20:18Z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68AA605CAA164BCCABFB2B25CC2324D6</vt:lpwstr>
  </property>
  <property fmtid="{D5CDD505-2E9C-101B-9397-08002B2CF9AE}" pid="3" name="KSOProductBuildVer">
    <vt:lpwstr>1033-11.2.0.11029</vt:lpwstr>
  </property>
</Properties>
</file>