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4" r:id="rId1"/>
    <p:sldMasterId id="2147483726" r:id="rId2"/>
  </p:sldMasterIdLst>
  <p:notesMasterIdLst>
    <p:notesMasterId r:id="rId31"/>
  </p:notesMasterIdLst>
  <p:sldIdLst>
    <p:sldId id="4268" r:id="rId3"/>
    <p:sldId id="4270" r:id="rId4"/>
    <p:sldId id="4308" r:id="rId5"/>
    <p:sldId id="4283" r:id="rId6"/>
    <p:sldId id="4301" r:id="rId7"/>
    <p:sldId id="4271" r:id="rId8"/>
    <p:sldId id="4273" r:id="rId9"/>
    <p:sldId id="4286" r:id="rId10"/>
    <p:sldId id="4302" r:id="rId11"/>
    <p:sldId id="4303" r:id="rId12"/>
    <p:sldId id="4304" r:id="rId13"/>
    <p:sldId id="4305" r:id="rId14"/>
    <p:sldId id="4306" r:id="rId15"/>
    <p:sldId id="4307" r:id="rId16"/>
    <p:sldId id="4280" r:id="rId17"/>
    <p:sldId id="4281" r:id="rId18"/>
    <p:sldId id="4288" r:id="rId19"/>
    <p:sldId id="4290" r:id="rId20"/>
    <p:sldId id="4291" r:id="rId21"/>
    <p:sldId id="4292" r:id="rId22"/>
    <p:sldId id="4293" r:id="rId23"/>
    <p:sldId id="4294" r:id="rId24"/>
    <p:sldId id="4295" r:id="rId25"/>
    <p:sldId id="4296" r:id="rId26"/>
    <p:sldId id="4297" r:id="rId27"/>
    <p:sldId id="4298" r:id="rId28"/>
    <p:sldId id="4299" r:id="rId29"/>
    <p:sldId id="4300" r:id="rId30"/>
  </p:sldIdLst>
  <p:sldSz cx="12192000" cy="6858000"/>
  <p:notesSz cx="6858000" cy="9144000"/>
  <p:embeddedFontLst>
    <p:embeddedFont>
      <p:font typeface="Calibri" pitchFamily="34" charset="0"/>
      <p:regular r:id="rId32"/>
      <p:bold r:id="rId33"/>
      <p:italic r:id="rId34"/>
      <p:boldItalic r:id="rId35"/>
    </p:embeddedFont>
    <p:embeddedFont>
      <p:font typeface="Roboto Black" charset="0"/>
      <p:bold r:id="rId36"/>
      <p:boldItalic r:id="rId37"/>
    </p:embeddedFont>
    <p:embeddedFont>
      <p:font typeface="SimSun" pitchFamily="2" charset="-122"/>
      <p:regular r:id="rId38"/>
    </p:embeddedFont>
    <p:embeddedFont>
      <p:font typeface="Roboto" charset="0"/>
      <p:regular r:id="rId39"/>
      <p:bold r:id="rId40"/>
      <p:italic r:id="rId41"/>
      <p:boldItalic r:id="rId42"/>
    </p:embeddedFont>
    <p:embeddedFont>
      <p:font typeface="Pangolin" charset="0"/>
      <p:regular r:id="rId43"/>
    </p:embeddedFont>
  </p:embeddedFontLst>
  <p:defaultTextStyle>
    <a:defPPr>
      <a:defRPr lang="vi-VN"/>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EE1D25"/>
    <a:srgbClr val="FF00FF"/>
    <a:srgbClr val="BC5E41"/>
    <a:srgbClr val="F19054"/>
    <a:srgbClr val="AAE1FA"/>
    <a:srgbClr val="BB8CBF"/>
    <a:srgbClr val="69CEF3"/>
    <a:srgbClr val="95624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7" autoAdjust="0"/>
    <p:restoredTop sz="83192" autoAdjust="0"/>
  </p:normalViewPr>
  <p:slideViewPr>
    <p:cSldViewPr snapToGrid="0">
      <p:cViewPr varScale="1">
        <p:scale>
          <a:sx n="94" d="100"/>
          <a:sy n="94" d="100"/>
        </p:scale>
        <p:origin x="-1032" y="-108"/>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37D6B1D-16A0-4054-8348-DDD8E03F1644}" type="datetimeFigureOut">
              <a:rPr lang="vi-VN"/>
              <a:pPr>
                <a:defRPr/>
              </a:pPr>
              <a:t>23/02/2025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vi-VN"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vi-VN"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C9B926C-B755-4C91-A694-6E8E8383B827}" type="slidenum">
              <a:rPr lang="vi-VN"/>
              <a:pPr>
                <a:defRPr/>
              </a:pPr>
              <a:t>‹#›</a:t>
            </a:fld>
            <a:endParaRPr lang="vi-V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748BED-4441-4395-8458-7BCF65E75FBB}" type="slidenum">
              <a:rPr lang="vi-VN">
                <a:solidFill>
                  <a:srgbClr val="000000"/>
                </a:solidFill>
                <a:cs typeface="Arial" charset="0"/>
              </a:rPr>
              <a:pPr fontAlgn="base">
                <a:spcBef>
                  <a:spcPct val="0"/>
                </a:spcBef>
                <a:spcAft>
                  <a:spcPct val="0"/>
                </a:spcAft>
                <a:defRPr/>
              </a:pPr>
              <a:t>1</a:t>
            </a:fld>
            <a:endParaRPr lang="vi-VN">
              <a:solidFill>
                <a:srgbClr val="000000"/>
              </a:solidFill>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Thực hiện tương tự và lần lượt với các khu còn lại. </a:t>
            </a:r>
          </a:p>
          <a:p>
            <a:pPr eaLnBrk="1" hangingPunct="1">
              <a:spcBef>
                <a:spcPct val="0"/>
              </a:spcBef>
            </a:pPr>
            <a:r>
              <a:rPr lang="en-US" smtClean="0"/>
              <a:t>2. Sân khấu (Bấm vào chữ sân khấu để đánh dấu khu vực) có diện tích là 64 cm</a:t>
            </a:r>
            <a:r>
              <a:rPr lang="en-US" baseline="30000" smtClean="0"/>
              <a:t>2</a:t>
            </a:r>
            <a:r>
              <a:rPr lang="en-US" smtClean="0"/>
              <a:t>. Bấm vào ô 64 cm</a:t>
            </a:r>
            <a:r>
              <a:rPr lang="en-US" baseline="30000" smtClean="0"/>
              <a:t>2</a:t>
            </a:r>
            <a:r>
              <a:rPr lang="en-US" smtClean="0"/>
              <a:t> để gắn thẻ lên khu vực sân khấu</a:t>
            </a:r>
            <a:endParaRPr lang="vi-VN" smtClean="0"/>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B18043-8D91-4D73-8748-1DFA8347417B}" type="slidenum">
              <a:rPr lang="vi-VN">
                <a:solidFill>
                  <a:srgbClr val="000000"/>
                </a:solidFill>
                <a:cs typeface="Arial" charset="0"/>
              </a:rPr>
              <a:pPr fontAlgn="base">
                <a:spcBef>
                  <a:spcPct val="0"/>
                </a:spcBef>
                <a:spcAft>
                  <a:spcPct val="0"/>
                </a:spcAft>
                <a:defRPr/>
              </a:pPr>
              <a:t>11</a:t>
            </a:fld>
            <a:endParaRPr lang="vi-VN">
              <a:solidFill>
                <a:srgbClr val="000000"/>
              </a:solidFill>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Thực hiện tương tự và lần lượt với các khu còn lại. </a:t>
            </a:r>
          </a:p>
          <a:p>
            <a:pPr eaLnBrk="1" hangingPunct="1">
              <a:spcBef>
                <a:spcPct val="0"/>
              </a:spcBef>
            </a:pPr>
            <a:r>
              <a:rPr lang="en-US" smtClean="0"/>
              <a:t>3. Vườn trường (Bấm vào chữ Vườn trường để đánh dấu khu vực) có diện tích là 128 cm</a:t>
            </a:r>
            <a:r>
              <a:rPr lang="en-US" baseline="30000" smtClean="0"/>
              <a:t>2</a:t>
            </a:r>
            <a:r>
              <a:rPr lang="en-US" smtClean="0"/>
              <a:t> . Bấm vào ô 128 cm</a:t>
            </a:r>
            <a:r>
              <a:rPr lang="en-US" baseline="30000" smtClean="0"/>
              <a:t>2</a:t>
            </a:r>
            <a:r>
              <a:rPr lang="en-US" smtClean="0"/>
              <a:t> để gắn thẻ lên khu vực vườn trường</a:t>
            </a:r>
            <a:endParaRPr lang="vi-VN" smtClean="0"/>
          </a:p>
        </p:txBody>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27838C-AC6D-483E-8FD3-8C11946080DD}" type="slidenum">
              <a:rPr lang="vi-VN">
                <a:solidFill>
                  <a:srgbClr val="000000"/>
                </a:solidFill>
                <a:cs typeface="Arial" charset="0"/>
              </a:rPr>
              <a:pPr fontAlgn="base">
                <a:spcBef>
                  <a:spcPct val="0"/>
                </a:spcBef>
                <a:spcAft>
                  <a:spcPct val="0"/>
                </a:spcAft>
                <a:defRPr/>
              </a:pPr>
              <a:t>12</a:t>
            </a:fld>
            <a:endParaRPr lang="vi-VN">
              <a:solidFill>
                <a:srgbClr val="000000"/>
              </a:solidFill>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Thực hiện tương tự và lần lượt với các khu còn lại. </a:t>
            </a:r>
          </a:p>
          <a:p>
            <a:pPr eaLnBrk="1" hangingPunct="1">
              <a:spcBef>
                <a:spcPct val="0"/>
              </a:spcBef>
            </a:pPr>
            <a:r>
              <a:rPr lang="en-US" smtClean="0"/>
              <a:t>4. Nhà để xe (Bấm vào chữ Nhà để xe để đánh dấu khu vực) có diện tích là 30 cm</a:t>
            </a:r>
            <a:r>
              <a:rPr lang="en-US" baseline="30000" smtClean="0"/>
              <a:t>2</a:t>
            </a:r>
            <a:r>
              <a:rPr lang="en-US" smtClean="0"/>
              <a:t>. Bấm vào ô 64 cm</a:t>
            </a:r>
            <a:r>
              <a:rPr lang="en-US" baseline="30000" smtClean="0"/>
              <a:t>2</a:t>
            </a:r>
            <a:r>
              <a:rPr lang="en-US" smtClean="0"/>
              <a:t> để gắn thẻ lên khu vực Nhà để xe </a:t>
            </a:r>
            <a:endParaRPr lang="vi-VN" smtClean="0"/>
          </a:p>
        </p:txBody>
      </p:sp>
      <p:sp>
        <p:nvSpPr>
          <p:cNvPr id="51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B478B8-41CB-4CEB-B1B3-CBB41848D5C0}" type="slidenum">
              <a:rPr lang="vi-VN">
                <a:solidFill>
                  <a:srgbClr val="000000"/>
                </a:solidFill>
                <a:cs typeface="Arial" charset="0"/>
              </a:rPr>
              <a:pPr fontAlgn="base">
                <a:spcBef>
                  <a:spcPct val="0"/>
                </a:spcBef>
                <a:spcAft>
                  <a:spcPct val="0"/>
                </a:spcAft>
                <a:defRPr/>
              </a:pPr>
              <a:t>13</a:t>
            </a:fld>
            <a:endParaRPr lang="vi-VN">
              <a:solidFill>
                <a:srgbClr val="000000"/>
              </a:solidFill>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cs typeface="Times New Roman" pitchFamily="18" charset="0"/>
              </a:rPr>
              <a:t>GV hướng dẫn HS hoàn thiện phiếu học tập số 2, cho HS các nhóm lên trình bày phiếu học tập</a:t>
            </a:r>
          </a:p>
        </p:txBody>
      </p:sp>
      <p:sp>
        <p:nvSpPr>
          <p:cNvPr id="53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E77F36-BD51-4481-A866-9606480CB80E}" type="slidenum">
              <a:rPr lang="vi-VN">
                <a:solidFill>
                  <a:srgbClr val="000000"/>
                </a:solidFill>
                <a:cs typeface="Arial" charset="0"/>
              </a:rPr>
              <a:pPr fontAlgn="base">
                <a:spcBef>
                  <a:spcPct val="0"/>
                </a:spcBef>
                <a:spcAft>
                  <a:spcPct val="0"/>
                </a:spcAft>
                <a:defRPr/>
              </a:pPr>
              <a:t>14</a:t>
            </a:fld>
            <a:endParaRPr lang="vi-VN">
              <a:solidFill>
                <a:srgbClr val="000000"/>
              </a:solidFill>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GV</a:t>
            </a:r>
            <a:r>
              <a:rPr lang="vi-VN" smtClean="0"/>
              <a:t> yêu cầu học phân công chuẩn bị nguyên, vật liệu cho buổi học sau</a:t>
            </a:r>
          </a:p>
        </p:txBody>
      </p:sp>
      <p:sp>
        <p:nvSpPr>
          <p:cNvPr id="55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9FD8C8-FF6C-4A46-BAFE-B8147D743D8E}" type="slidenum">
              <a:rPr lang="vi-VN">
                <a:solidFill>
                  <a:srgbClr val="000000"/>
                </a:solidFill>
                <a:cs typeface="Arial" charset="0"/>
              </a:rPr>
              <a:pPr fontAlgn="base">
                <a:spcBef>
                  <a:spcPct val="0"/>
                </a:spcBef>
                <a:spcAft>
                  <a:spcPct val="0"/>
                </a:spcAft>
                <a:defRPr/>
              </a:pPr>
              <a:t>15</a:t>
            </a:fld>
            <a:endParaRPr lang="vi-VN">
              <a:solidFill>
                <a:srgbClr val="000000"/>
              </a:solidFill>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Trong quá trình dạy học, GV thường xuyên khuyến khích HS bằng các câu khen khi HS trả lời đúng</a:t>
            </a:r>
            <a:endParaRPr lang="vi-VN" smtClean="0"/>
          </a:p>
        </p:txBody>
      </p:sp>
      <p:sp>
        <p:nvSpPr>
          <p:cNvPr id="57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66BADD-538A-4EF0-BF0B-B3AC0617D64B}" type="slidenum">
              <a:rPr lang="vi-VN">
                <a:solidFill>
                  <a:srgbClr val="000000"/>
                </a:solidFill>
                <a:cs typeface="Arial" charset="0"/>
              </a:rPr>
              <a:pPr fontAlgn="base">
                <a:spcBef>
                  <a:spcPct val="0"/>
                </a:spcBef>
                <a:spcAft>
                  <a:spcPct val="0"/>
                </a:spcAft>
                <a:defRPr/>
              </a:pPr>
              <a:t>16</a:t>
            </a:fld>
            <a:endParaRPr lang="vi-VN">
              <a:solidFill>
                <a:srgbClr val="000000"/>
              </a:solidFill>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9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D5F812-582E-4B49-8239-AF0C16199DFB}" type="slidenum">
              <a:rPr lang="vi-VN">
                <a:solidFill>
                  <a:srgbClr val="000000"/>
                </a:solidFill>
                <a:cs typeface="Arial" charset="0"/>
              </a:rPr>
              <a:pPr fontAlgn="base">
                <a:spcBef>
                  <a:spcPct val="0"/>
                </a:spcBef>
                <a:spcAft>
                  <a:spcPct val="0"/>
                </a:spcAft>
                <a:defRPr/>
              </a:pPr>
              <a:t>17</a:t>
            </a:fld>
            <a:endParaRPr lang="vi-VN">
              <a:solidFill>
                <a:srgbClr val="000000"/>
              </a:solidFill>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GV nêu yêu cầu sản phẩm, khuyến khích HS thảo luận, đưa ra những ý tưởng sáng tạo</a:t>
            </a:r>
          </a:p>
        </p:txBody>
      </p:sp>
      <p:sp>
        <p:nvSpPr>
          <p:cNvPr id="614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02DD67-06BA-407D-8297-7052EC2004B6}" type="slidenum">
              <a:rPr lang="vi-VN">
                <a:solidFill>
                  <a:srgbClr val="000000"/>
                </a:solidFill>
                <a:cs typeface="Arial" charset="0"/>
              </a:rPr>
              <a:pPr fontAlgn="base">
                <a:spcBef>
                  <a:spcPct val="0"/>
                </a:spcBef>
                <a:spcAft>
                  <a:spcPct val="0"/>
                </a:spcAft>
                <a:defRPr/>
              </a:pPr>
              <a:t>18</a:t>
            </a:fld>
            <a:endParaRPr lang="vi-VN">
              <a:solidFill>
                <a:srgbClr val="000000"/>
              </a:solidFill>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algn="just" eaLnBrk="1" hangingPunct="1">
              <a:lnSpc>
                <a:spcPct val="115000"/>
              </a:lnSpc>
              <a:spcBef>
                <a:spcPct val="0"/>
              </a:spcBef>
            </a:pPr>
            <a:r>
              <a:rPr lang="vi-VN" smtClean="0">
                <a:latin typeface="Times New Roman" pitchFamily="18" charset="0"/>
                <a:ea typeface="Calibri" pitchFamily="34" charset="0"/>
                <a:cs typeface="Times New Roman" pitchFamily="18" charset="0"/>
              </a:rPr>
              <a:t>Đại diện các nhóm chia sẻ ý tưởng, các nhóm khác đặt câu hỏi, nhận xét, góp ý cho nhóm bạn</a:t>
            </a:r>
            <a:endParaRPr lang="en-US" sz="1100" smtClean="0">
              <a:ea typeface="Calibri" pitchFamily="34" charset="0"/>
              <a:cs typeface="Times New Roman" pitchFamily="18" charset="0"/>
            </a:endParaRPr>
          </a:p>
        </p:txBody>
      </p:sp>
      <p:sp>
        <p:nvSpPr>
          <p:cNvPr id="63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CCF77A-FEC5-470E-B52D-FF06F49A1286}" type="slidenum">
              <a:rPr lang="vi-VN">
                <a:solidFill>
                  <a:srgbClr val="000000"/>
                </a:solidFill>
                <a:cs typeface="Arial" charset="0"/>
              </a:rPr>
              <a:pPr fontAlgn="base">
                <a:spcBef>
                  <a:spcPct val="0"/>
                </a:spcBef>
                <a:spcAft>
                  <a:spcPct val="0"/>
                </a:spcAft>
                <a:defRPr/>
              </a:pPr>
              <a:t>19</a:t>
            </a:fld>
            <a:endParaRPr lang="vi-VN">
              <a:solidFill>
                <a:srgbClr val="000000"/>
              </a:solidFill>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cs typeface="Times New Roman" pitchFamily="18" charset="0"/>
              </a:rPr>
              <a:t>GV hướng dẫn HS hoàn thiện phiếu học tập số 3, cho HS các nhóm lên trình bày phiếu học tập</a:t>
            </a:r>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4AC8F0-99C3-4581-92A6-8239008FE1AE}" type="slidenum">
              <a:rPr lang="vi-VN">
                <a:solidFill>
                  <a:srgbClr val="000000"/>
                </a:solidFill>
                <a:cs typeface="Arial" charset="0"/>
              </a:rPr>
              <a:pPr fontAlgn="base">
                <a:spcBef>
                  <a:spcPct val="0"/>
                </a:spcBef>
                <a:spcAft>
                  <a:spcPct val="0"/>
                </a:spcAft>
                <a:defRPr/>
              </a:pPr>
              <a:t>20</a:t>
            </a:fld>
            <a:endParaRPr lang="vi-VN">
              <a:solidFill>
                <a:srgbClr val="000000"/>
              </a:solidFill>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vi-VN" smtClean="0"/>
              <a:t>GV </a:t>
            </a:r>
            <a:r>
              <a:rPr lang="en-US" smtClean="0"/>
              <a:t>cho HS chơi vài lượt để tạo không khí vui nhộn cho lớp học</a:t>
            </a:r>
            <a:endParaRPr lang="vi-VN" smtClean="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8FC05F-F46D-497D-91C9-2138713E2711}" type="slidenum">
              <a:rPr lang="vi-VN">
                <a:solidFill>
                  <a:srgbClr val="000000"/>
                </a:solidFill>
                <a:cs typeface="Arial" charset="0"/>
              </a:rPr>
              <a:pPr fontAlgn="base">
                <a:spcBef>
                  <a:spcPct val="0"/>
                </a:spcBef>
                <a:spcAft>
                  <a:spcPct val="0"/>
                </a:spcAft>
                <a:defRPr/>
              </a:pPr>
              <a:t>2</a:t>
            </a:fld>
            <a:endParaRPr lang="vi-VN">
              <a:solidFill>
                <a:srgbClr val="000000"/>
              </a:solidFill>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HS lựa chọn vật liệu dùng làm đồ dùng học tập</a:t>
            </a:r>
            <a:endParaRPr lang="vi-VN" smtClean="0"/>
          </a:p>
        </p:txBody>
      </p:sp>
      <p:sp>
        <p:nvSpPr>
          <p:cNvPr id="67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BB49E2-1189-4B90-8909-F0C1B4CDFADB}" type="slidenum">
              <a:rPr lang="vi-VN">
                <a:solidFill>
                  <a:srgbClr val="000000"/>
                </a:solidFill>
                <a:cs typeface="Arial" charset="0"/>
              </a:rPr>
              <a:pPr fontAlgn="base">
                <a:spcBef>
                  <a:spcPct val="0"/>
                </a:spcBef>
                <a:spcAft>
                  <a:spcPct val="0"/>
                </a:spcAft>
                <a:defRPr/>
              </a:pPr>
              <a:t>21</a:t>
            </a:fld>
            <a:endParaRPr lang="vi-VN">
              <a:solidFill>
                <a:srgbClr val="000000"/>
              </a:solidFill>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cs typeface="Times New Roman" pitchFamily="18" charset="0"/>
              </a:rPr>
              <a:t>GV gợi ý cách làm, lưu ý cách chia khu vực</a:t>
            </a:r>
            <a:endParaRPr lang="vi-VN" smtClean="0">
              <a:latin typeface="Times New Roman" pitchFamily="18" charset="0"/>
              <a:cs typeface="Times New Roman" pitchFamily="18" charset="0"/>
            </a:endParaRPr>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34E5DA-0EDC-44B1-B6B4-443AD3818716}" type="slidenum">
              <a:rPr lang="vi-VN">
                <a:solidFill>
                  <a:srgbClr val="000000"/>
                </a:solidFill>
                <a:cs typeface="Arial" charset="0"/>
              </a:rPr>
              <a:pPr fontAlgn="base">
                <a:spcBef>
                  <a:spcPct val="0"/>
                </a:spcBef>
                <a:spcAft>
                  <a:spcPct val="0"/>
                </a:spcAft>
                <a:defRPr/>
              </a:pPr>
              <a:t>22</a:t>
            </a:fld>
            <a:endParaRPr lang="vi-VN">
              <a:solidFill>
                <a:srgbClr val="000000"/>
              </a:solidFill>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cs typeface="Times New Roman" pitchFamily="18" charset="0"/>
              </a:rPr>
              <a:t>GV hướng dẫn HS thực hiện</a:t>
            </a:r>
            <a:endParaRPr lang="vi-VN" smtClean="0">
              <a:latin typeface="Times New Roman" pitchFamily="18" charset="0"/>
              <a:cs typeface="Times New Roman" pitchFamily="18" charset="0"/>
            </a:endParaRPr>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B380B3-8D68-4488-A83E-7654B71127DC}" type="slidenum">
              <a:rPr lang="vi-VN">
                <a:solidFill>
                  <a:srgbClr val="000000"/>
                </a:solidFill>
                <a:cs typeface="Arial" charset="0"/>
              </a:rPr>
              <a:pPr fontAlgn="base">
                <a:spcBef>
                  <a:spcPct val="0"/>
                </a:spcBef>
                <a:spcAft>
                  <a:spcPct val="0"/>
                </a:spcAft>
                <a:defRPr/>
              </a:pPr>
              <a:t>23</a:t>
            </a:fld>
            <a:endParaRPr lang="vi-VN">
              <a:solidFill>
                <a:srgbClr val="000000"/>
              </a:solidFill>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cs typeface="Times New Roman" pitchFamily="18" charset="0"/>
              </a:rPr>
              <a:t>GV hướng dẫn, gợi ý để hs có những cách làm sáng tạo</a:t>
            </a:r>
            <a:endParaRPr lang="vi-VN" smtClean="0">
              <a:latin typeface="Times New Roman" pitchFamily="18" charset="0"/>
              <a:cs typeface="Times New Roman" pitchFamily="18" charset="0"/>
            </a:endParaRPr>
          </a:p>
        </p:txBody>
      </p:sp>
      <p:sp>
        <p:nvSpPr>
          <p:cNvPr id="73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402073-0A40-453A-8AEC-A72CE543EBE6}" type="slidenum">
              <a:rPr lang="vi-VN">
                <a:solidFill>
                  <a:srgbClr val="000000"/>
                </a:solidFill>
                <a:cs typeface="Arial" charset="0"/>
              </a:rPr>
              <a:pPr fontAlgn="base">
                <a:spcBef>
                  <a:spcPct val="0"/>
                </a:spcBef>
                <a:spcAft>
                  <a:spcPct val="0"/>
                </a:spcAft>
                <a:defRPr/>
              </a:pPr>
              <a:t>24</a:t>
            </a:fld>
            <a:endParaRPr lang="vi-VN">
              <a:solidFill>
                <a:srgbClr val="000000"/>
              </a:solidFill>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Kiểm tra theo tiêu chí, điều chỉnh nếu chưa đúng tiêu chí</a:t>
            </a:r>
          </a:p>
        </p:txBody>
      </p:sp>
      <p:sp>
        <p:nvSpPr>
          <p:cNvPr id="75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8FD2CD-F7DA-45BA-8653-281597846DA3}" type="slidenum">
              <a:rPr lang="vi-VN">
                <a:solidFill>
                  <a:srgbClr val="000000"/>
                </a:solidFill>
                <a:cs typeface="Arial" charset="0"/>
              </a:rPr>
              <a:pPr fontAlgn="base">
                <a:spcBef>
                  <a:spcPct val="0"/>
                </a:spcBef>
                <a:spcAft>
                  <a:spcPct val="0"/>
                </a:spcAft>
                <a:defRPr/>
              </a:pPr>
              <a:t>25</a:t>
            </a:fld>
            <a:endParaRPr lang="vi-VN">
              <a:solidFill>
                <a:srgbClr val="000000"/>
              </a:solidFill>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cs typeface="Times New Roman" pitchFamily="18" charset="0"/>
              </a:rPr>
              <a:t>Các nhóm cử đại diện trình bày ý tưởng và sản phẩm của nhóm</a:t>
            </a:r>
          </a:p>
        </p:txBody>
      </p:sp>
      <p:sp>
        <p:nvSpPr>
          <p:cNvPr id="77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030117-D92E-44C9-8AC3-BF332CBC9570}" type="slidenum">
              <a:rPr lang="vi-VN">
                <a:solidFill>
                  <a:srgbClr val="000000"/>
                </a:solidFill>
                <a:cs typeface="Arial" charset="0"/>
              </a:rPr>
              <a:pPr fontAlgn="base">
                <a:spcBef>
                  <a:spcPct val="0"/>
                </a:spcBef>
                <a:spcAft>
                  <a:spcPct val="0"/>
                </a:spcAft>
                <a:defRPr/>
              </a:pPr>
              <a:t>26</a:t>
            </a:fld>
            <a:endParaRPr lang="vi-VN">
              <a:solidFill>
                <a:srgbClr val="000000"/>
              </a:solidFill>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GV hướng dẫn HS đánh giá theo từng tiêu chí bằng hình dán. Có thể tặng thêm hình dán cho điểm sáng tạo, làm nhanh, đẹp</a:t>
            </a:r>
            <a:endParaRPr lang="vi-VN" smtClean="0"/>
          </a:p>
        </p:txBody>
      </p:sp>
      <p:sp>
        <p:nvSpPr>
          <p:cNvPr id="79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04CCB5-E2F5-484B-9D62-5C1E271F4D02}" type="slidenum">
              <a:rPr lang="vi-VN">
                <a:solidFill>
                  <a:srgbClr val="000000"/>
                </a:solidFill>
                <a:cs typeface="Arial" charset="0"/>
              </a:rPr>
              <a:pPr fontAlgn="base">
                <a:spcBef>
                  <a:spcPct val="0"/>
                </a:spcBef>
                <a:spcAft>
                  <a:spcPct val="0"/>
                </a:spcAft>
                <a:defRPr/>
              </a:pPr>
              <a:t>27</a:t>
            </a:fld>
            <a:endParaRPr lang="vi-VN">
              <a:solidFill>
                <a:srgbClr val="000000"/>
              </a:solidFill>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Trong quá trình dạy học, GV thường xuyên khuyến khích HS bằng các câu khen khi HS trả lời đúng</a:t>
            </a:r>
            <a:endParaRPr lang="vi-VN" smtClean="0"/>
          </a:p>
          <a:p>
            <a:pPr eaLnBrk="1" hangingPunct="1">
              <a:spcBef>
                <a:spcPct val="0"/>
              </a:spcBef>
            </a:pPr>
            <a:endParaRPr lang="vi-VN" smtClean="0"/>
          </a:p>
        </p:txBody>
      </p:sp>
      <p:sp>
        <p:nvSpPr>
          <p:cNvPr id="81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4AF29D-8232-46A6-81A0-8C1A0D9681E6}" type="slidenum">
              <a:rPr lang="vi-VN">
                <a:solidFill>
                  <a:srgbClr val="000000"/>
                </a:solidFill>
                <a:cs typeface="Arial" charset="0"/>
              </a:rPr>
              <a:pPr fontAlgn="base">
                <a:spcBef>
                  <a:spcPct val="0"/>
                </a:spcBef>
                <a:spcAft>
                  <a:spcPct val="0"/>
                </a:spcAft>
                <a:defRPr/>
              </a:pPr>
              <a:t>28</a:t>
            </a:fld>
            <a:endParaRPr lang="vi-VN">
              <a:solidFill>
                <a:srgbClr val="000000"/>
              </a:solidFill>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GV phổ biến luật chơi</a:t>
            </a:r>
            <a:endParaRPr lang="vi-VN" smtClean="0"/>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BB3018-8613-4D2B-8BB5-D5010BEE539F}" type="slidenum">
              <a:rPr lang="vi-VN">
                <a:solidFill>
                  <a:srgbClr val="000000"/>
                </a:solidFill>
                <a:cs typeface="Arial" charset="0"/>
              </a:rPr>
              <a:pPr fontAlgn="base">
                <a:spcBef>
                  <a:spcPct val="0"/>
                </a:spcBef>
                <a:spcAft>
                  <a:spcPct val="0"/>
                </a:spcAft>
                <a:defRPr/>
              </a:pPr>
              <a:t>4</a:t>
            </a:fld>
            <a:endParaRPr lang="vi-VN">
              <a:solidFill>
                <a:srgbClr val="000000"/>
              </a:solidFill>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vi-VN" smtClean="0"/>
              <a:t>GV </a:t>
            </a:r>
            <a:r>
              <a:rPr lang="en-US" smtClean="0"/>
              <a:t>cho HS chơi vài lượt rồi rút ra kết luận: </a:t>
            </a:r>
            <a:r>
              <a:rPr lang="vi-VN" smtClean="0"/>
              <a:t>dựa vào số trên mặt của mỗi quân xúc xắc ta có thể xác định nhanh được chiều dài, chiều rộng</a:t>
            </a:r>
            <a:r>
              <a:rPr lang="en-US" smtClean="0"/>
              <a:t> </a:t>
            </a:r>
            <a:r>
              <a:rPr lang="vi-VN" smtClean="0"/>
              <a:t>của hình cần tô</a:t>
            </a:r>
            <a:r>
              <a:rPr lang="en-US" smtClean="0"/>
              <a:t>. </a:t>
            </a:r>
            <a:endParaRPr lang="vi-VN" smtClean="0"/>
          </a:p>
        </p:txBody>
      </p:sp>
      <p:sp>
        <p:nvSpPr>
          <p:cNvPr id="34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4E8525-0380-4938-8A52-0DF8EF8638C0}" type="slidenum">
              <a:rPr lang="vi-VN">
                <a:solidFill>
                  <a:srgbClr val="000000"/>
                </a:solidFill>
                <a:cs typeface="Arial" charset="0"/>
              </a:rPr>
              <a:pPr fontAlgn="base">
                <a:spcBef>
                  <a:spcPct val="0"/>
                </a:spcBef>
                <a:spcAft>
                  <a:spcPct val="0"/>
                </a:spcAft>
                <a:defRPr/>
              </a:pPr>
              <a:t>5</a:t>
            </a:fld>
            <a:endParaRPr lang="vi-VN">
              <a:solidFill>
                <a:srgbClr val="000000"/>
              </a:solidFill>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vi-VN" smtClean="0"/>
              <a:t>GV đặt vấn đề : Dựa vào những kiến thức về diện tích hình vuông, hình chữ nhật, chúng ta có thể tạo các bản thiết kế đơn giản trong cuộc sống.</a:t>
            </a:r>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40EDE0-128E-4942-86F0-A153011F4A9A}" type="slidenum">
              <a:rPr lang="vi-VN">
                <a:solidFill>
                  <a:srgbClr val="000000"/>
                </a:solidFill>
                <a:cs typeface="Arial" charset="0"/>
              </a:rPr>
              <a:pPr fontAlgn="base">
                <a:spcBef>
                  <a:spcPct val="0"/>
                </a:spcBef>
                <a:spcAft>
                  <a:spcPct val="0"/>
                </a:spcAft>
                <a:defRPr/>
              </a:pPr>
              <a:t>6</a:t>
            </a:fld>
            <a:endParaRPr lang="vi-VN">
              <a:solidFill>
                <a:srgbClr val="000000"/>
              </a:solidFill>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Times New Roman" pitchFamily="18" charset="0"/>
                <a:cs typeface="Times New Roman" pitchFamily="18" charset="0"/>
              </a:rPr>
              <a:t>GV hướng dẫn HS hoàn thiện phiếu học tập số 1, cho HS các nhóm lên trình bày phiếu học tập</a:t>
            </a:r>
          </a:p>
        </p:txBody>
      </p:sp>
      <p:sp>
        <p:nvSpPr>
          <p:cNvPr id="38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FE4DC7-37B6-49B9-B0D4-A11A273F45C6}" type="slidenum">
              <a:rPr lang="vi-VN">
                <a:solidFill>
                  <a:srgbClr val="000000"/>
                </a:solidFill>
                <a:cs typeface="Arial" charset="0"/>
              </a:rPr>
              <a:pPr fontAlgn="base">
                <a:spcBef>
                  <a:spcPct val="0"/>
                </a:spcBef>
                <a:spcAft>
                  <a:spcPct val="0"/>
                </a:spcAft>
                <a:defRPr/>
              </a:pPr>
              <a:t>7</a:t>
            </a:fld>
            <a:endParaRPr lang="vi-VN">
              <a:solidFill>
                <a:srgbClr val="000000"/>
              </a:solidFill>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vi-VN" smtClean="0"/>
              <a:t>GV </a:t>
            </a:r>
            <a:r>
              <a:rPr lang="en-US" smtClean="0"/>
              <a:t>cho HS </a:t>
            </a:r>
            <a:r>
              <a:rPr lang="vi-VN" smtClean="0"/>
              <a:t>xác định chiều dài, chiều rộng và tính diện tích của mỗi hình</a:t>
            </a:r>
            <a:r>
              <a:rPr lang="en-US" smtClean="0"/>
              <a:t>, </a:t>
            </a:r>
            <a:r>
              <a:rPr lang="vi-VN" smtClean="0"/>
              <a:t>HS nhắc lại công thức tính diện tích hình vuông, hình chữ nhật</a:t>
            </a:r>
            <a:r>
              <a:rPr lang="en-US" smtClean="0"/>
              <a:t> (Diện tích hình chữ nhật bằng chiều dài nhân chiều rộng. Diện tích hình vuông bằng độ dài một cạnh nhân với chính nó). N</a:t>
            </a:r>
            <a:r>
              <a:rPr lang="vi-VN" smtClean="0"/>
              <a:t>êu cách tìm kết quả</a:t>
            </a:r>
            <a:r>
              <a:rPr lang="en-US" smtClean="0"/>
              <a:t> hình 1</a:t>
            </a:r>
            <a:endParaRPr lang="vi-VN" smtClean="0"/>
          </a:p>
        </p:txBody>
      </p:sp>
      <p:sp>
        <p:nvSpPr>
          <p:cNvPr id="40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BB9030-87A8-4972-8C1D-284918F27594}" type="slidenum">
              <a:rPr lang="vi-VN">
                <a:solidFill>
                  <a:srgbClr val="000000"/>
                </a:solidFill>
                <a:cs typeface="Arial" charset="0"/>
              </a:rPr>
              <a:pPr fontAlgn="base">
                <a:spcBef>
                  <a:spcPct val="0"/>
                </a:spcBef>
                <a:spcAft>
                  <a:spcPct val="0"/>
                </a:spcAft>
                <a:defRPr/>
              </a:pPr>
              <a:t>8</a:t>
            </a:fld>
            <a:endParaRPr lang="vi-VN">
              <a:solidFill>
                <a:srgbClr val="000000"/>
              </a:solidFill>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Tương tự, </a:t>
            </a:r>
            <a:r>
              <a:rPr lang="vi-VN" smtClean="0"/>
              <a:t>GV </a:t>
            </a:r>
            <a:r>
              <a:rPr lang="en-US" smtClean="0"/>
              <a:t>cho HS </a:t>
            </a:r>
            <a:r>
              <a:rPr lang="vi-VN" smtClean="0"/>
              <a:t>xác định chiều dài, chiều rộng và tính diện tích của </a:t>
            </a:r>
            <a:r>
              <a:rPr lang="en-US" smtClean="0"/>
              <a:t>hình 2</a:t>
            </a:r>
            <a:endParaRPr lang="vi-VN" smtClean="0"/>
          </a:p>
          <a:p>
            <a:pPr eaLnBrk="1" hangingPunct="1">
              <a:spcBef>
                <a:spcPct val="0"/>
              </a:spcBef>
            </a:pPr>
            <a:endParaRPr lang="vi-VN" smtClean="0"/>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23FF03-0B8A-4B86-A377-695E42D9963C}" type="slidenum">
              <a:rPr lang="vi-VN">
                <a:solidFill>
                  <a:srgbClr val="000000"/>
                </a:solidFill>
                <a:cs typeface="Arial" charset="0"/>
              </a:rPr>
              <a:pPr fontAlgn="base">
                <a:spcBef>
                  <a:spcPct val="0"/>
                </a:spcBef>
                <a:spcAft>
                  <a:spcPct val="0"/>
                </a:spcAft>
                <a:defRPr/>
              </a:pPr>
              <a:t>9</a:t>
            </a:fld>
            <a:endParaRPr lang="vi-VN">
              <a:solidFill>
                <a:srgbClr val="000000"/>
              </a:solidFill>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vi-VN" smtClean="0"/>
              <a:t>GV </a:t>
            </a:r>
            <a:r>
              <a:rPr lang="en-US" smtClean="0"/>
              <a:t>đặt vấn đề: để gắn thẻ số ghi diện tích cho các khu vực, chúng ta cần làm gì? (cần tính diện tích các khu vực). Hãy xác định chiều dài, chiều rộng mỗi khu vực và tính diện tích của chúng, biết rằng mỗi ô vuông nhỏ là 1 cm</a:t>
            </a:r>
            <a:r>
              <a:rPr lang="en-US" baseline="30000" smtClean="0"/>
              <a:t>2</a:t>
            </a:r>
            <a:r>
              <a:rPr lang="en-US" smtClean="0"/>
              <a:t>)</a:t>
            </a:r>
          </a:p>
          <a:p>
            <a:pPr eaLnBrk="1" hangingPunct="1">
              <a:spcBef>
                <a:spcPct val="0"/>
              </a:spcBef>
            </a:pPr>
            <a:r>
              <a:rPr lang="en-US" smtClean="0"/>
              <a:t>1. Khu vực nhà thể chất (GV bấm vào chữ Nhà thể chất để đánh dấu khu vực). Làm thế nào để xác định chiều dài, chiều rộng của khu vực? (đếm số ô vuông) Chiều dài 4x6 = 24 ô -&gt;24 cm, chiều rộng 4x2 = 8 ô -&gt; 8 cm. Vậy diện tích khu thể chất là 24 x 8 = 192 cm</a:t>
            </a:r>
            <a:r>
              <a:rPr lang="en-US" baseline="30000" smtClean="0"/>
              <a:t>2</a:t>
            </a:r>
            <a:r>
              <a:rPr lang="en-US" smtClean="0"/>
              <a:t>.</a:t>
            </a:r>
          </a:p>
          <a:p>
            <a:pPr eaLnBrk="1" hangingPunct="1">
              <a:spcBef>
                <a:spcPct val="0"/>
              </a:spcBef>
            </a:pPr>
            <a:r>
              <a:rPr lang="en-US" smtClean="0"/>
              <a:t>GV bấm vào ô 192 cm</a:t>
            </a:r>
            <a:r>
              <a:rPr lang="en-US" baseline="30000" smtClean="0"/>
              <a:t>2</a:t>
            </a:r>
            <a:r>
              <a:rPr lang="en-US" smtClean="0"/>
              <a:t> để gắn ô lên khu vực nhà thể chất</a:t>
            </a:r>
            <a:endParaRPr lang="vi-VN" smtClean="0"/>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FD64E8-ADA8-46B2-8AB5-E9A5581B1AB9}" type="slidenum">
              <a:rPr lang="vi-VN">
                <a:solidFill>
                  <a:srgbClr val="000000"/>
                </a:solidFill>
                <a:cs typeface="Arial" charset="0"/>
              </a:rPr>
              <a:pPr fontAlgn="base">
                <a:spcBef>
                  <a:spcPct val="0"/>
                </a:spcBef>
                <a:spcAft>
                  <a:spcPct val="0"/>
                </a:spcAft>
                <a:defRPr/>
              </a:pPr>
              <a:t>10</a:t>
            </a:fld>
            <a:endParaRPr lang="vi-VN">
              <a:solidFill>
                <a:srgbClr val="000000"/>
              </a:solidFil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9E116AE-CC05-4745-A1E0-3E59C9ED4A5C}" type="datetimeFigureOut">
              <a:rPr lang="en-US"/>
              <a:pPr>
                <a:defRPr/>
              </a:pPr>
              <a:t>2/23/2025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BFF02B-D23A-483A-97AD-E1990A10C2B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8BE03A-C40E-4E93-A371-89C97271442D}" type="datetimeFigureOut">
              <a:rPr lang="en-US"/>
              <a:pPr>
                <a:defRPr/>
              </a:pPr>
              <a:t>2/23/2025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D6AF19-9389-4C19-BED1-E2451F913F5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F8C374-DE93-483C-BB0E-2C230752A2AE}" type="datetimeFigureOut">
              <a:rPr lang="en-US"/>
              <a:pPr>
                <a:defRPr/>
              </a:pPr>
              <a:t>2/23/2025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838CE2-8CBD-4611-B877-B46A3EACA23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57A5170-AB17-4AB8-A1AA-F7C811876407}" type="datetimeFigureOut">
              <a:rPr lang="en-US"/>
              <a:pPr>
                <a:defRPr/>
              </a:pPr>
              <a:t>2/23/2025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E01307-A8ED-4E7E-A37E-59EB45009C7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3F1D57-92E0-4AE2-B212-BC6FB4E0A16D}" type="datetimeFigureOut">
              <a:rPr lang="en-US"/>
              <a:pPr>
                <a:defRPr/>
              </a:pPr>
              <a:t>2/23/2025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200845-4DFB-48F9-B1E3-49564745CA1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7B2E54DF-29B3-4CE7-96B0-65B1176197AE}" type="datetimeFigureOut">
              <a:rPr lang="en-US"/>
              <a:pPr>
                <a:defRPr/>
              </a:pPr>
              <a:t>2/23/2025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20F884-DA68-4FF8-A270-A49B4EA46B7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7CC3024-A563-484C-B317-A1A682E84796}" type="datetimeFigureOut">
              <a:rPr lang="en-US"/>
              <a:pPr>
                <a:defRPr/>
              </a:pPr>
              <a:t>2/23/2025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F1A8904-F7D4-4B5E-B41A-E5BDD3D808D7}"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62510B4-B1A0-408C-AE45-F6F9C4AE2D64}" type="datetimeFigureOut">
              <a:rPr lang="en-US"/>
              <a:pPr>
                <a:defRPr/>
              </a:pPr>
              <a:t>2/23/2025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445788E-B294-4E45-8E81-0E245DC095E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FF3DF68-E2BB-49FF-A095-1CB636D87EE4}" type="datetimeFigureOut">
              <a:rPr lang="en-US"/>
              <a:pPr>
                <a:defRPr/>
              </a:pPr>
              <a:t>2/23/2025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9C8A56D-56FB-4A8E-A699-F5D086CFD2B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629366-7743-4428-B3B0-90B96D9C46D9}" type="datetimeFigureOut">
              <a:rPr lang="en-US"/>
              <a:pPr>
                <a:defRPr/>
              </a:pPr>
              <a:t>2/23/2025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0B687C9-C46F-43BD-AD20-381E1F122206}"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FC99EBE-B33E-4A0A-B9E1-CC24B74B7E6A}" type="datetimeFigureOut">
              <a:rPr lang="en-US"/>
              <a:pPr>
                <a:defRPr/>
              </a:pPr>
              <a:t>2/23/2025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840667-0927-464D-BF41-BCC18EEB2AC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3C9FEA7-BF83-4878-B609-863DF8FE590D}" type="datetimeFigureOut">
              <a:rPr lang="en-US"/>
              <a:pPr>
                <a:defRPr/>
              </a:pPr>
              <a:t>2/23/2025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9FB885-E0A5-4959-AFB9-2BF6A35EFD1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B99C5DA-CF79-435B-8097-1AB49EB57CD0}" type="datetimeFigureOut">
              <a:rPr lang="en-US"/>
              <a:pPr>
                <a:defRPr/>
              </a:pPr>
              <a:t>2/23/2025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B91CF9-2988-47C3-B7E4-F65E361D4A06}"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4D59EE0-A8A1-4CCF-B284-F43E3901A683}" type="datetimeFigureOut">
              <a:rPr lang="en-US"/>
              <a:pPr>
                <a:defRPr/>
              </a:pPr>
              <a:t>2/23/2025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F1AACA-2729-4CFA-8A46-0526F38EF12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FB52097-439A-428B-9170-57D5FE693B17}" type="datetimeFigureOut">
              <a:rPr lang="en-US"/>
              <a:pPr>
                <a:defRPr/>
              </a:pPr>
              <a:t>2/23/2025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6113F7-B306-4D01-BF09-0BC5AC180C2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3F49BEB-54E6-4CF1-9247-E3D516936A57}" type="datetimeFigureOut">
              <a:rPr lang="en-US"/>
              <a:pPr>
                <a:defRPr/>
              </a:pPr>
              <a:t>2/23/2025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FA3B00-BA7F-4B24-922C-D7B999A1DFF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E996F1C-ACC2-4CBD-A740-8FB150F34141}" type="datetimeFigureOut">
              <a:rPr lang="en-US"/>
              <a:pPr>
                <a:defRPr/>
              </a:pPr>
              <a:t>2/23/2025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B005CF-72F0-40CB-A9BF-6F54D9D56FF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4E413F-06EC-4F47-B0FF-684C0C8522ED}" type="datetimeFigureOut">
              <a:rPr lang="en-US"/>
              <a:pPr>
                <a:defRPr/>
              </a:pPr>
              <a:t>2/23/2025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526AD87-A047-444D-BF97-460006735AC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26DE910-D42E-446C-A494-CC87D41C1D88}" type="datetimeFigureOut">
              <a:rPr lang="en-US"/>
              <a:pPr>
                <a:defRPr/>
              </a:pPr>
              <a:t>2/23/2025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BB1C6E-F12E-46D5-9F06-6A13E4B668E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A40200-2A59-4DB5-AB0C-D97102C040AA}" type="datetimeFigureOut">
              <a:rPr lang="en-US"/>
              <a:pPr>
                <a:defRPr/>
              </a:pPr>
              <a:t>2/23/2025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AE40186-992A-41C0-8E29-4523D839320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333F5BB-4505-49E9-A27A-7E26A3542954}" type="datetimeFigureOut">
              <a:rPr lang="en-US"/>
              <a:pPr>
                <a:defRPr/>
              </a:pPr>
              <a:t>2/23/2025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68370C9-F852-478A-9AB4-3EFD168BB58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AEFC1EA-A788-42FE-8406-F69449F1FF28}" type="datetimeFigureOut">
              <a:rPr lang="en-US"/>
              <a:pPr>
                <a:defRPr/>
              </a:pPr>
              <a:t>2/23/2025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F125AF-9667-4710-9637-0F789B21F4E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1000"/>
            <a:lum/>
          </a:blip>
          <a:srcRect/>
          <a:stretch>
            <a:fillRect t="-3000" b="-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DBD375FD-8168-4499-BE1E-B446511F4082}" type="datetimeFigureOut">
              <a:rPr lang="en-US"/>
              <a:pPr>
                <a:defRPr/>
              </a:pPr>
              <a:t>2/23/2025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9F60935F-CA39-4F3A-9586-C74BD47EB1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7" r:id="rId1"/>
    <p:sldLayoutId id="2147483736" r:id="rId2"/>
    <p:sldLayoutId id="2147483735" r:id="rId3"/>
    <p:sldLayoutId id="2147483734" r:id="rId4"/>
    <p:sldLayoutId id="2147483733" r:id="rId5"/>
    <p:sldLayoutId id="2147483732" r:id="rId6"/>
    <p:sldLayoutId id="2147483731" r:id="rId7"/>
    <p:sldLayoutId id="2147483730" r:id="rId8"/>
    <p:sldLayoutId id="2147483729" r:id="rId9"/>
    <p:sldLayoutId id="2147483728" r:id="rId10"/>
    <p:sldLayoutId id="214748372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itchFamily="18" charset="0"/>
        </a:defRPr>
      </a:lvl2pPr>
      <a:lvl3pPr algn="l" rtl="0" eaLnBrk="0" fontAlgn="base" hangingPunct="0">
        <a:lnSpc>
          <a:spcPct val="90000"/>
        </a:lnSpc>
        <a:spcBef>
          <a:spcPct val="0"/>
        </a:spcBef>
        <a:spcAft>
          <a:spcPct val="0"/>
        </a:spcAft>
        <a:defRPr sz="4400">
          <a:solidFill>
            <a:schemeClr val="tx1"/>
          </a:solidFill>
          <a:latin typeface="Times New Roman" pitchFamily="18" charset="0"/>
        </a:defRPr>
      </a:lvl3pPr>
      <a:lvl4pPr algn="l" rtl="0" eaLnBrk="0" fontAlgn="base" hangingPunct="0">
        <a:lnSpc>
          <a:spcPct val="90000"/>
        </a:lnSpc>
        <a:spcBef>
          <a:spcPct val="0"/>
        </a:spcBef>
        <a:spcAft>
          <a:spcPct val="0"/>
        </a:spcAft>
        <a:defRPr sz="4400">
          <a:solidFill>
            <a:schemeClr val="tx1"/>
          </a:solidFill>
          <a:latin typeface="Times New Roman" pitchFamily="18" charset="0"/>
        </a:defRPr>
      </a:lvl4pPr>
      <a:lvl5pPr algn="l" rtl="0" eaLnBrk="0" fontAlgn="base" hangingPunct="0">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6EB463B8-EF94-4743-AEA8-BB8211D8E533}" type="datetimeFigureOut">
              <a:rPr lang="en-US"/>
              <a:pPr>
                <a:defRPr/>
              </a:pPr>
              <a:t>2/23/2025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6B1C9019-91A2-4B1D-8BC2-CDD356E794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8" r:id="rId1"/>
    <p:sldLayoutId id="2147483747" r:id="rId2"/>
    <p:sldLayoutId id="2147483746" r:id="rId3"/>
    <p:sldLayoutId id="2147483745" r:id="rId4"/>
    <p:sldLayoutId id="2147483744" r:id="rId5"/>
    <p:sldLayoutId id="2147483743" r:id="rId6"/>
    <p:sldLayoutId id="2147483742" r:id="rId7"/>
    <p:sldLayoutId id="2147483741" r:id="rId8"/>
    <p:sldLayoutId id="2147483740" r:id="rId9"/>
    <p:sldLayoutId id="2147483739" r:id="rId10"/>
    <p:sldLayoutId id="214748373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itchFamily="18" charset="0"/>
        </a:defRPr>
      </a:lvl2pPr>
      <a:lvl3pPr algn="l" rtl="0" eaLnBrk="0" fontAlgn="base" hangingPunct="0">
        <a:lnSpc>
          <a:spcPct val="90000"/>
        </a:lnSpc>
        <a:spcBef>
          <a:spcPct val="0"/>
        </a:spcBef>
        <a:spcAft>
          <a:spcPct val="0"/>
        </a:spcAft>
        <a:defRPr sz="4400">
          <a:solidFill>
            <a:schemeClr val="tx1"/>
          </a:solidFill>
          <a:latin typeface="Times New Roman" pitchFamily="18" charset="0"/>
        </a:defRPr>
      </a:lvl3pPr>
      <a:lvl4pPr algn="l" rtl="0" eaLnBrk="0" fontAlgn="base" hangingPunct="0">
        <a:lnSpc>
          <a:spcPct val="90000"/>
        </a:lnSpc>
        <a:spcBef>
          <a:spcPct val="0"/>
        </a:spcBef>
        <a:spcAft>
          <a:spcPct val="0"/>
        </a:spcAft>
        <a:defRPr sz="4400">
          <a:solidFill>
            <a:schemeClr val="tx1"/>
          </a:solidFill>
          <a:latin typeface="Times New Roman" pitchFamily="18" charset="0"/>
        </a:defRPr>
      </a:lvl4pPr>
      <a:lvl5pPr algn="l" rtl="0" eaLnBrk="0" fontAlgn="base" hangingPunct="0">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gGrid">
          <a:fgClr>
            <a:schemeClr val="accent4">
              <a:lumMod val="75000"/>
            </a:schemeClr>
          </a:fgClr>
          <a:bgClr>
            <a:srgbClr val="69CEF3"/>
          </a:bgClr>
        </a:pattFill>
        <a:effectLst/>
      </p:bgPr>
    </p:bg>
    <p:spTree>
      <p:nvGrpSpPr>
        <p:cNvPr id="1" name=""/>
        <p:cNvGrpSpPr/>
        <p:nvPr/>
      </p:nvGrpSpPr>
      <p:grpSpPr>
        <a:xfrm>
          <a:off x="0" y="0"/>
          <a:ext cx="0" cy="0"/>
          <a:chOff x="0" y="0"/>
          <a:chExt cx="0" cy="0"/>
        </a:xfrm>
      </p:grpSpPr>
      <p:sp>
        <p:nvSpPr>
          <p:cNvPr id="40" name="TextBox 39"/>
          <p:cNvSpPr txBox="1">
            <a:spLocks noChangeArrowheads="1"/>
          </p:cNvSpPr>
          <p:nvPr/>
        </p:nvSpPr>
        <p:spPr bwMode="auto">
          <a:xfrm>
            <a:off x="4256088" y="334963"/>
            <a:ext cx="1836737" cy="708025"/>
          </a:xfrm>
          <a:prstGeom prst="rect">
            <a:avLst/>
          </a:prstGeom>
          <a:noFill/>
          <a:ln w="9525">
            <a:noFill/>
            <a:miter lim="800000"/>
            <a:headEnd/>
            <a:tailEnd/>
          </a:ln>
        </p:spPr>
        <p:txBody>
          <a:bodyPr>
            <a:spAutoFit/>
          </a:bodyPr>
          <a:lstStyle/>
          <a:p>
            <a:r>
              <a:rPr lang="en-US" sz="4000" b="1">
                <a:solidFill>
                  <a:srgbClr val="7030A0"/>
                </a:solidFill>
                <a:latin typeface="Roboto Black" charset="0"/>
              </a:rPr>
              <a:t>BÀI </a:t>
            </a:r>
            <a:r>
              <a:rPr lang="vi-VN" sz="4000" b="1">
                <a:solidFill>
                  <a:srgbClr val="7030A0"/>
                </a:solidFill>
                <a:latin typeface="Roboto Black" charset="0"/>
              </a:rPr>
              <a:t>13</a:t>
            </a:r>
            <a:endParaRPr lang="en-US" sz="4000" b="1">
              <a:solidFill>
                <a:srgbClr val="7030A0"/>
              </a:solidFill>
              <a:latin typeface="Roboto Black" charset="0"/>
            </a:endParaRPr>
          </a:p>
        </p:txBody>
      </p:sp>
      <p:grpSp>
        <p:nvGrpSpPr>
          <p:cNvPr id="26627" name="Group 2"/>
          <p:cNvGrpSpPr>
            <a:grpSpLocks/>
          </p:cNvGrpSpPr>
          <p:nvPr/>
        </p:nvGrpSpPr>
        <p:grpSpPr bwMode="auto">
          <a:xfrm>
            <a:off x="6635750" y="5681663"/>
            <a:ext cx="1079500" cy="982662"/>
            <a:chOff x="3686896" y="5777470"/>
            <a:chExt cx="1080256" cy="981137"/>
          </a:xfrm>
        </p:grpSpPr>
        <p:sp>
          <p:nvSpPr>
            <p:cNvPr id="26" name="Arrow: Pentagon 25">
              <a:extLst>
                <a:ext uri="{FF2B5EF4-FFF2-40B4-BE49-F238E27FC236}"/>
              </a:extLst>
            </p:cNvPr>
            <p:cNvSpPr/>
            <p:nvPr/>
          </p:nvSpPr>
          <p:spPr>
            <a:xfrm>
              <a:off x="3686896" y="5777470"/>
              <a:ext cx="975408"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3" name="TextBox 42">
              <a:extLst>
                <a:ext uri="{FF2B5EF4-FFF2-40B4-BE49-F238E27FC236}"/>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a:spAutoFit/>
            </a:bodyPr>
            <a:lstStyle/>
            <a:p>
              <a:pPr>
                <a:defRPr/>
              </a:pPr>
              <a:r>
                <a:rPr lang="vi-VN" sz="2400">
                  <a:solidFill>
                    <a:srgbClr val="FFFFFF"/>
                  </a:solidFill>
                  <a:latin typeface="Roboto Black" charset="0"/>
                </a:rPr>
                <a:t>Tiết 1</a:t>
              </a:r>
            </a:p>
          </p:txBody>
        </p:sp>
      </p:grpSp>
      <p:sp>
        <p:nvSpPr>
          <p:cNvPr id="7" name="TextBox 6"/>
          <p:cNvSpPr txBox="1">
            <a:spLocks noChangeArrowheads="1"/>
          </p:cNvSpPr>
          <p:nvPr/>
        </p:nvSpPr>
        <p:spPr bwMode="auto">
          <a:xfrm>
            <a:off x="0" y="1636713"/>
            <a:ext cx="6864350" cy="3786187"/>
          </a:xfrm>
          <a:prstGeom prst="rect">
            <a:avLst/>
          </a:prstGeom>
          <a:noFill/>
          <a:ln w="9525">
            <a:noFill/>
            <a:miter lim="800000"/>
            <a:headEnd/>
            <a:tailEnd/>
          </a:ln>
        </p:spPr>
        <p:txBody>
          <a:bodyPr>
            <a:spAutoFit/>
          </a:bodyPr>
          <a:lstStyle/>
          <a:p>
            <a:pPr algn="ctr"/>
            <a:r>
              <a:rPr lang="en-US" altLang="zh-CN" sz="6000" b="1">
                <a:solidFill>
                  <a:srgbClr val="0070C0"/>
                </a:solidFill>
                <a:latin typeface="Roboto Black" charset="0"/>
                <a:ea typeface="SimSun" pitchFamily="2" charset="-122"/>
              </a:rPr>
              <a:t>TRẢI NGHIỆM CÙNG DIỆN TÍCH</a:t>
            </a:r>
          </a:p>
          <a:p>
            <a:pPr algn="ctr"/>
            <a:r>
              <a:rPr lang="en-US" altLang="zh-CN" sz="6000" b="1">
                <a:solidFill>
                  <a:srgbClr val="0070C0"/>
                </a:solidFill>
                <a:latin typeface="Roboto Black" charset="0"/>
                <a:ea typeface="SimSun" pitchFamily="2" charset="-122"/>
              </a:rPr>
              <a:t>HÌNH VUÔNG, HÌNH CHỮ NHẬT</a:t>
            </a:r>
          </a:p>
        </p:txBody>
      </p:sp>
      <p:pic>
        <p:nvPicPr>
          <p:cNvPr id="25" name="Picture 24">
            <a:extLst>
              <a:ext uri="{FF2B5EF4-FFF2-40B4-BE49-F238E27FC236}"/>
            </a:extLst>
          </p:cNvPr>
          <p:cNvPicPr>
            <a:picLocks noChangeAspect="1"/>
          </p:cNvPicPr>
          <p:nvPr/>
        </p:nvPicPr>
        <p:blipFill>
          <a:blip r:embed="rId3"/>
          <a:stretch>
            <a:fillRect/>
          </a:stretch>
        </p:blipFill>
        <p:spPr>
          <a:xfrm>
            <a:off x="392113" y="-17463"/>
            <a:ext cx="1885950" cy="1411288"/>
          </a:xfrm>
          <a:prstGeom prst="rect">
            <a:avLst/>
          </a:prstGeom>
          <a:effectLst>
            <a:outerShdw blurRad="63500" sx="102000" sy="102000" algn="ctr" rotWithShape="0">
              <a:prstClr val="black">
                <a:alpha val="40000"/>
              </a:prstClr>
            </a:outerShdw>
          </a:effectLst>
        </p:spPr>
      </p:pic>
      <p:sp>
        <p:nvSpPr>
          <p:cNvPr id="6" name="Rectangle 5"/>
          <p:cNvSpPr/>
          <p:nvPr/>
        </p:nvSpPr>
        <p:spPr>
          <a:xfrm>
            <a:off x="7715250" y="1808163"/>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8135938" y="1808163"/>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8556625" y="1808163"/>
            <a:ext cx="419100"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8975725" y="1808163"/>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a:off x="9396413" y="1808163"/>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tangle 19"/>
          <p:cNvSpPr/>
          <p:nvPr/>
        </p:nvSpPr>
        <p:spPr>
          <a:xfrm>
            <a:off x="7715250" y="2187575"/>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8135938" y="2187575"/>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8556625" y="2187575"/>
            <a:ext cx="419100"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8977313" y="2187575"/>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9394825" y="2187575"/>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Rectangle 26"/>
          <p:cNvSpPr/>
          <p:nvPr/>
        </p:nvSpPr>
        <p:spPr>
          <a:xfrm>
            <a:off x="7715250" y="2571750"/>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Rectangle 27"/>
          <p:cNvSpPr/>
          <p:nvPr/>
        </p:nvSpPr>
        <p:spPr>
          <a:xfrm>
            <a:off x="8135938" y="2571750"/>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8556625" y="2571750"/>
            <a:ext cx="419100"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8975725" y="2571750"/>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a:off x="9396413" y="2571750"/>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7715250" y="2951163"/>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ectangle 32"/>
          <p:cNvSpPr/>
          <p:nvPr/>
        </p:nvSpPr>
        <p:spPr>
          <a:xfrm>
            <a:off x="8135938" y="2951163"/>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3"/>
          <p:cNvSpPr/>
          <p:nvPr/>
        </p:nvSpPr>
        <p:spPr>
          <a:xfrm>
            <a:off x="8556625" y="2951163"/>
            <a:ext cx="419100"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a:xfrm>
            <a:off x="8977313" y="2951163"/>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ectangle 35"/>
          <p:cNvSpPr/>
          <p:nvPr/>
        </p:nvSpPr>
        <p:spPr>
          <a:xfrm>
            <a:off x="9394825" y="2951163"/>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Rectangle 36"/>
          <p:cNvSpPr/>
          <p:nvPr/>
        </p:nvSpPr>
        <p:spPr>
          <a:xfrm>
            <a:off x="7715250" y="3324225"/>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a:xfrm>
            <a:off x="8135938" y="3324225"/>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8556625" y="3324225"/>
            <a:ext cx="419100"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Rectangle 40"/>
          <p:cNvSpPr/>
          <p:nvPr/>
        </p:nvSpPr>
        <p:spPr>
          <a:xfrm>
            <a:off x="8977313" y="3324225"/>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41"/>
          <p:cNvSpPr/>
          <p:nvPr/>
        </p:nvSpPr>
        <p:spPr>
          <a:xfrm>
            <a:off x="9394825" y="3324225"/>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ectangle 43"/>
          <p:cNvSpPr/>
          <p:nvPr/>
        </p:nvSpPr>
        <p:spPr>
          <a:xfrm>
            <a:off x="7715250" y="3968750"/>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8135938" y="3968750"/>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8556625" y="3968750"/>
            <a:ext cx="419100"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8975725" y="3968750"/>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Rectangle 47"/>
          <p:cNvSpPr/>
          <p:nvPr/>
        </p:nvSpPr>
        <p:spPr>
          <a:xfrm>
            <a:off x="9396413" y="3968750"/>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Rectangle 48"/>
          <p:cNvSpPr/>
          <p:nvPr/>
        </p:nvSpPr>
        <p:spPr>
          <a:xfrm>
            <a:off x="7715250" y="4348163"/>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Rectangle 49"/>
          <p:cNvSpPr/>
          <p:nvPr/>
        </p:nvSpPr>
        <p:spPr>
          <a:xfrm>
            <a:off x="8135938" y="4348163"/>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ectangle 50"/>
          <p:cNvSpPr/>
          <p:nvPr/>
        </p:nvSpPr>
        <p:spPr>
          <a:xfrm>
            <a:off x="8556625" y="4348163"/>
            <a:ext cx="419100"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Rectangle 51"/>
          <p:cNvSpPr/>
          <p:nvPr/>
        </p:nvSpPr>
        <p:spPr>
          <a:xfrm>
            <a:off x="8977313" y="4348163"/>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Rectangle 52"/>
          <p:cNvSpPr/>
          <p:nvPr/>
        </p:nvSpPr>
        <p:spPr>
          <a:xfrm>
            <a:off x="9394825" y="4348163"/>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Rectangle 53"/>
          <p:cNvSpPr/>
          <p:nvPr/>
        </p:nvSpPr>
        <p:spPr>
          <a:xfrm>
            <a:off x="7715250" y="4732338"/>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Rectangle 54"/>
          <p:cNvSpPr/>
          <p:nvPr/>
        </p:nvSpPr>
        <p:spPr>
          <a:xfrm>
            <a:off x="8135938" y="4732338"/>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Rectangle 55"/>
          <p:cNvSpPr/>
          <p:nvPr/>
        </p:nvSpPr>
        <p:spPr>
          <a:xfrm>
            <a:off x="8556625" y="4732338"/>
            <a:ext cx="419100"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Rectangle 56"/>
          <p:cNvSpPr/>
          <p:nvPr/>
        </p:nvSpPr>
        <p:spPr>
          <a:xfrm>
            <a:off x="8975725" y="4732338"/>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ectangle 57"/>
          <p:cNvSpPr/>
          <p:nvPr/>
        </p:nvSpPr>
        <p:spPr>
          <a:xfrm>
            <a:off x="9396413" y="4732338"/>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 name="Rectangle 58"/>
          <p:cNvSpPr/>
          <p:nvPr/>
        </p:nvSpPr>
        <p:spPr>
          <a:xfrm>
            <a:off x="7715250" y="5111750"/>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Rectangle 59"/>
          <p:cNvSpPr/>
          <p:nvPr/>
        </p:nvSpPr>
        <p:spPr>
          <a:xfrm>
            <a:off x="8135938" y="5111750"/>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Rectangle 60"/>
          <p:cNvSpPr/>
          <p:nvPr/>
        </p:nvSpPr>
        <p:spPr>
          <a:xfrm>
            <a:off x="8556625" y="5111750"/>
            <a:ext cx="419100"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Rectangle 61"/>
          <p:cNvSpPr/>
          <p:nvPr/>
        </p:nvSpPr>
        <p:spPr>
          <a:xfrm>
            <a:off x="8977313" y="5111750"/>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Rectangle 62"/>
          <p:cNvSpPr/>
          <p:nvPr/>
        </p:nvSpPr>
        <p:spPr>
          <a:xfrm>
            <a:off x="9394825" y="5111750"/>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Rectangle 63"/>
          <p:cNvSpPr/>
          <p:nvPr/>
        </p:nvSpPr>
        <p:spPr>
          <a:xfrm>
            <a:off x="9823450" y="3963988"/>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 name="Rectangle 64"/>
          <p:cNvSpPr/>
          <p:nvPr/>
        </p:nvSpPr>
        <p:spPr>
          <a:xfrm>
            <a:off x="10233025" y="3963988"/>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Rectangle 65"/>
          <p:cNvSpPr/>
          <p:nvPr/>
        </p:nvSpPr>
        <p:spPr>
          <a:xfrm>
            <a:off x="9815513" y="4341813"/>
            <a:ext cx="419100" cy="38576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Rectangle 66"/>
          <p:cNvSpPr/>
          <p:nvPr/>
        </p:nvSpPr>
        <p:spPr>
          <a:xfrm>
            <a:off x="10231438" y="4341813"/>
            <a:ext cx="420687" cy="38576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Rectangle 67"/>
          <p:cNvSpPr/>
          <p:nvPr/>
        </p:nvSpPr>
        <p:spPr>
          <a:xfrm>
            <a:off x="9823450" y="4727575"/>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Rectangle 68"/>
          <p:cNvSpPr/>
          <p:nvPr/>
        </p:nvSpPr>
        <p:spPr>
          <a:xfrm>
            <a:off x="10233025" y="4727575"/>
            <a:ext cx="420688"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Rectangle 69"/>
          <p:cNvSpPr/>
          <p:nvPr/>
        </p:nvSpPr>
        <p:spPr>
          <a:xfrm>
            <a:off x="9815513" y="5106988"/>
            <a:ext cx="419100"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Rectangle 70"/>
          <p:cNvSpPr/>
          <p:nvPr/>
        </p:nvSpPr>
        <p:spPr>
          <a:xfrm>
            <a:off x="10231438" y="5106988"/>
            <a:ext cx="420687" cy="38417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 presetClass="emph" presetSubtype="2" fill="hold" nodeType="withEffect">
                                  <p:stCondLst>
                                    <p:cond delay="0"/>
                                  </p:stCondLst>
                                  <p:childTnLst>
                                    <p:animClr clrSpc="rgb" dir="cw">
                                      <p:cBhvr>
                                        <p:cTn id="16" dur="500" fill="hold"/>
                                        <p:tgtEl>
                                          <p:spTgt spid="6"/>
                                        </p:tgtEl>
                                        <p:attrNameLst>
                                          <p:attrName>fillcolor</p:attrName>
                                        </p:attrNameLst>
                                      </p:cBhvr>
                                      <p:to>
                                        <a:schemeClr val="accent2"/>
                                      </p:to>
                                    </p:animClr>
                                    <p:set>
                                      <p:cBhvr>
                                        <p:cTn id="17" dur="500" fill="hold"/>
                                        <p:tgtEl>
                                          <p:spTgt spid="6"/>
                                        </p:tgtEl>
                                        <p:attrNameLst>
                                          <p:attrName>fill.type</p:attrName>
                                        </p:attrNameLst>
                                      </p:cBhvr>
                                      <p:to>
                                        <p:strVal val="solid"/>
                                      </p:to>
                                    </p:set>
                                    <p:set>
                                      <p:cBhvr>
                                        <p:cTn id="18" dur="500" fill="hold"/>
                                        <p:tgtEl>
                                          <p:spTgt spid="6"/>
                                        </p:tgtEl>
                                        <p:attrNameLst>
                                          <p:attrName>fill.on</p:attrName>
                                        </p:attrNameLst>
                                      </p:cBhvr>
                                      <p:to>
                                        <p:strVal val="true"/>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 presetClass="emph" presetSubtype="2" fill="hold" nodeType="withEffect">
                                  <p:stCondLst>
                                    <p:cond delay="0"/>
                                  </p:stCondLst>
                                  <p:childTnLst>
                                    <p:animClr clrSpc="rgb" dir="cw">
                                      <p:cBhvr>
                                        <p:cTn id="24" dur="500" fill="hold"/>
                                        <p:tgtEl>
                                          <p:spTgt spid="16"/>
                                        </p:tgtEl>
                                        <p:attrNameLst>
                                          <p:attrName>fillcolor</p:attrName>
                                        </p:attrNameLst>
                                      </p:cBhvr>
                                      <p:to>
                                        <a:schemeClr val="accent2"/>
                                      </p:to>
                                    </p:animClr>
                                    <p:set>
                                      <p:cBhvr>
                                        <p:cTn id="25" dur="500" fill="hold"/>
                                        <p:tgtEl>
                                          <p:spTgt spid="16"/>
                                        </p:tgtEl>
                                        <p:attrNameLst>
                                          <p:attrName>fill.type</p:attrName>
                                        </p:attrNameLst>
                                      </p:cBhvr>
                                      <p:to>
                                        <p:strVal val="solid"/>
                                      </p:to>
                                    </p:set>
                                    <p:set>
                                      <p:cBhvr>
                                        <p:cTn id="26" dur="500" fill="hold"/>
                                        <p:tgtEl>
                                          <p:spTgt spid="16"/>
                                        </p:tgtEl>
                                        <p:attrNameLst>
                                          <p:attrName>fill.on</p:attrName>
                                        </p:attrNameLst>
                                      </p:cBhvr>
                                      <p:to>
                                        <p:strVal val="true"/>
                                      </p:to>
                                    </p:se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 presetClass="emph" presetSubtype="2" fill="hold" nodeType="withEffect">
                                  <p:stCondLst>
                                    <p:cond delay="0"/>
                                  </p:stCondLst>
                                  <p:childTnLst>
                                    <p:animClr clrSpc="rgb" dir="cw">
                                      <p:cBhvr>
                                        <p:cTn id="32" dur="500" fill="hold"/>
                                        <p:tgtEl>
                                          <p:spTgt spid="17"/>
                                        </p:tgtEl>
                                        <p:attrNameLst>
                                          <p:attrName>fillcolor</p:attrName>
                                        </p:attrNameLst>
                                      </p:cBhvr>
                                      <p:to>
                                        <a:schemeClr val="accent2"/>
                                      </p:to>
                                    </p:animClr>
                                    <p:set>
                                      <p:cBhvr>
                                        <p:cTn id="33" dur="500" fill="hold"/>
                                        <p:tgtEl>
                                          <p:spTgt spid="17"/>
                                        </p:tgtEl>
                                        <p:attrNameLst>
                                          <p:attrName>fill.type</p:attrName>
                                        </p:attrNameLst>
                                      </p:cBhvr>
                                      <p:to>
                                        <p:strVal val="solid"/>
                                      </p:to>
                                    </p:set>
                                    <p:set>
                                      <p:cBhvr>
                                        <p:cTn id="34" dur="500" fill="hold"/>
                                        <p:tgtEl>
                                          <p:spTgt spid="17"/>
                                        </p:tgtEl>
                                        <p:attrNameLst>
                                          <p:attrName>fill.on</p:attrName>
                                        </p:attrNameLst>
                                      </p:cBhvr>
                                      <p:to>
                                        <p:strVal val="true"/>
                                      </p:to>
                                    </p:se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 presetClass="emph" presetSubtype="2" fill="hold" nodeType="withEffect">
                                  <p:stCondLst>
                                    <p:cond delay="0"/>
                                  </p:stCondLst>
                                  <p:childTnLst>
                                    <p:animClr clrSpc="rgb" dir="cw">
                                      <p:cBhvr>
                                        <p:cTn id="40" dur="500" fill="hold"/>
                                        <p:tgtEl>
                                          <p:spTgt spid="18"/>
                                        </p:tgtEl>
                                        <p:attrNameLst>
                                          <p:attrName>fillcolor</p:attrName>
                                        </p:attrNameLst>
                                      </p:cBhvr>
                                      <p:to>
                                        <a:schemeClr val="accent2"/>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 presetClass="emph" presetSubtype="2" fill="hold" nodeType="withEffect">
                                  <p:stCondLst>
                                    <p:cond delay="0"/>
                                  </p:stCondLst>
                                  <p:childTnLst>
                                    <p:animClr clrSpc="rgb" dir="cw">
                                      <p:cBhvr>
                                        <p:cTn id="48" dur="500" fill="hold"/>
                                        <p:tgtEl>
                                          <p:spTgt spid="19"/>
                                        </p:tgtEl>
                                        <p:attrNameLst>
                                          <p:attrName>fillcolor</p:attrName>
                                        </p:attrNameLst>
                                      </p:cBhvr>
                                      <p:to>
                                        <a:schemeClr val="accent2"/>
                                      </p:to>
                                    </p:animClr>
                                    <p:set>
                                      <p:cBhvr>
                                        <p:cTn id="49" dur="500" fill="hold"/>
                                        <p:tgtEl>
                                          <p:spTgt spid="19"/>
                                        </p:tgtEl>
                                        <p:attrNameLst>
                                          <p:attrName>fill.type</p:attrName>
                                        </p:attrNameLst>
                                      </p:cBhvr>
                                      <p:to>
                                        <p:strVal val="solid"/>
                                      </p:to>
                                    </p:set>
                                    <p:set>
                                      <p:cBhvr>
                                        <p:cTn id="50" dur="500" fill="hold"/>
                                        <p:tgtEl>
                                          <p:spTgt spid="19"/>
                                        </p:tgtEl>
                                        <p:attrNameLst>
                                          <p:attrName>fill.on</p:attrName>
                                        </p:attrNameLst>
                                      </p:cBhvr>
                                      <p:to>
                                        <p:strVal val="true"/>
                                      </p:to>
                                    </p:se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 presetClass="emph" presetSubtype="2" fill="hold" nodeType="withEffect">
                                  <p:stCondLst>
                                    <p:cond delay="0"/>
                                  </p:stCondLst>
                                  <p:childTnLst>
                                    <p:animClr clrSpc="rgb" dir="cw">
                                      <p:cBhvr>
                                        <p:cTn id="56" dur="500" fill="hold"/>
                                        <p:tgtEl>
                                          <p:spTgt spid="20"/>
                                        </p:tgtEl>
                                        <p:attrNameLst>
                                          <p:attrName>fillcolor</p:attrName>
                                        </p:attrNameLst>
                                      </p:cBhvr>
                                      <p:to>
                                        <a:schemeClr val="accent2"/>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 presetClass="emph" presetSubtype="2" fill="hold" nodeType="withEffect">
                                  <p:stCondLst>
                                    <p:cond delay="0"/>
                                  </p:stCondLst>
                                  <p:childTnLst>
                                    <p:animClr clrSpc="rgb" dir="cw">
                                      <p:cBhvr>
                                        <p:cTn id="64" dur="500" fill="hold"/>
                                        <p:tgtEl>
                                          <p:spTgt spid="21"/>
                                        </p:tgtEl>
                                        <p:attrNameLst>
                                          <p:attrName>fillcolor</p:attrName>
                                        </p:attrNameLst>
                                      </p:cBhvr>
                                      <p:to>
                                        <a:schemeClr val="accent2"/>
                                      </p:to>
                                    </p:animClr>
                                    <p:set>
                                      <p:cBhvr>
                                        <p:cTn id="65" dur="500" fill="hold"/>
                                        <p:tgtEl>
                                          <p:spTgt spid="21"/>
                                        </p:tgtEl>
                                        <p:attrNameLst>
                                          <p:attrName>fill.type</p:attrName>
                                        </p:attrNameLst>
                                      </p:cBhvr>
                                      <p:to>
                                        <p:strVal val="solid"/>
                                      </p:to>
                                    </p:set>
                                    <p:set>
                                      <p:cBhvr>
                                        <p:cTn id="66" dur="500" fill="hold"/>
                                        <p:tgtEl>
                                          <p:spTgt spid="21"/>
                                        </p:tgtEl>
                                        <p:attrNameLst>
                                          <p:attrName>fill.on</p:attrName>
                                        </p:attrNameLst>
                                      </p:cBhvr>
                                      <p:to>
                                        <p:strVal val="true"/>
                                      </p:to>
                                    </p:se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 presetClass="emph" presetSubtype="2" fill="hold" nodeType="withEffect">
                                  <p:stCondLst>
                                    <p:cond delay="0"/>
                                  </p:stCondLst>
                                  <p:childTnLst>
                                    <p:animClr clrSpc="rgb" dir="cw">
                                      <p:cBhvr>
                                        <p:cTn id="72" dur="500" fill="hold"/>
                                        <p:tgtEl>
                                          <p:spTgt spid="22"/>
                                        </p:tgtEl>
                                        <p:attrNameLst>
                                          <p:attrName>fillcolor</p:attrName>
                                        </p:attrNameLst>
                                      </p:cBhvr>
                                      <p:to>
                                        <a:schemeClr val="accent2"/>
                                      </p:to>
                                    </p:animClr>
                                    <p:set>
                                      <p:cBhvr>
                                        <p:cTn id="73" dur="500" fill="hold"/>
                                        <p:tgtEl>
                                          <p:spTgt spid="22"/>
                                        </p:tgtEl>
                                        <p:attrNameLst>
                                          <p:attrName>fill.type</p:attrName>
                                        </p:attrNameLst>
                                      </p:cBhvr>
                                      <p:to>
                                        <p:strVal val="solid"/>
                                      </p:to>
                                    </p:set>
                                    <p:set>
                                      <p:cBhvr>
                                        <p:cTn id="74" dur="500" fill="hold"/>
                                        <p:tgtEl>
                                          <p:spTgt spid="22"/>
                                        </p:tgtEl>
                                        <p:attrNameLst>
                                          <p:attrName>fill.on</p:attrName>
                                        </p:attrNameLst>
                                      </p:cBhvr>
                                      <p:to>
                                        <p:strVal val="true"/>
                                      </p:to>
                                    </p:set>
                                  </p:childTnLst>
                                </p:cTn>
                              </p:par>
                            </p:childTnLst>
                          </p:cTn>
                        </p:par>
                        <p:par>
                          <p:cTn id="75" fill="hold">
                            <p:stCondLst>
                              <p:cond delay="4000"/>
                            </p:stCondLst>
                            <p:childTnLst>
                              <p:par>
                                <p:cTn id="76" presetID="10" presetClass="entr" presetSubtype="0" fill="hold" grpId="0"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par>
                                <p:cTn id="79" presetID="1" presetClass="emph" presetSubtype="2" fill="hold" nodeType="withEffect">
                                  <p:stCondLst>
                                    <p:cond delay="0"/>
                                  </p:stCondLst>
                                  <p:childTnLst>
                                    <p:animClr clrSpc="rgb" dir="cw">
                                      <p:cBhvr>
                                        <p:cTn id="80" dur="500" fill="hold"/>
                                        <p:tgtEl>
                                          <p:spTgt spid="23"/>
                                        </p:tgtEl>
                                        <p:attrNameLst>
                                          <p:attrName>fillcolor</p:attrName>
                                        </p:attrNameLst>
                                      </p:cBhvr>
                                      <p:to>
                                        <a:schemeClr val="accent2"/>
                                      </p:to>
                                    </p:animClr>
                                    <p:set>
                                      <p:cBhvr>
                                        <p:cTn id="81" dur="500" fill="hold"/>
                                        <p:tgtEl>
                                          <p:spTgt spid="23"/>
                                        </p:tgtEl>
                                        <p:attrNameLst>
                                          <p:attrName>fill.type</p:attrName>
                                        </p:attrNameLst>
                                      </p:cBhvr>
                                      <p:to>
                                        <p:strVal val="solid"/>
                                      </p:to>
                                    </p:set>
                                    <p:set>
                                      <p:cBhvr>
                                        <p:cTn id="82" dur="500" fill="hold"/>
                                        <p:tgtEl>
                                          <p:spTgt spid="23"/>
                                        </p:tgtEl>
                                        <p:attrNameLst>
                                          <p:attrName>fill.on</p:attrName>
                                        </p:attrNameLst>
                                      </p:cBhvr>
                                      <p:to>
                                        <p:strVal val="true"/>
                                      </p:to>
                                    </p:set>
                                  </p:childTnLst>
                                </p:cTn>
                              </p:par>
                            </p:childTnLst>
                          </p:cTn>
                        </p:par>
                        <p:par>
                          <p:cTn id="83" fill="hold">
                            <p:stCondLst>
                              <p:cond delay="4500"/>
                            </p:stCondLst>
                            <p:childTnLst>
                              <p:par>
                                <p:cTn id="84" presetID="10" presetClass="entr" presetSubtype="0" fill="hold" grpId="0"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par>
                                <p:cTn id="87" presetID="1" presetClass="emph" presetSubtype="2" fill="hold" nodeType="withEffect">
                                  <p:stCondLst>
                                    <p:cond delay="0"/>
                                  </p:stCondLst>
                                  <p:childTnLst>
                                    <p:animClr clrSpc="rgb" dir="cw">
                                      <p:cBhvr>
                                        <p:cTn id="88" dur="500" fill="hold"/>
                                        <p:tgtEl>
                                          <p:spTgt spid="24"/>
                                        </p:tgtEl>
                                        <p:attrNameLst>
                                          <p:attrName>fillcolor</p:attrName>
                                        </p:attrNameLst>
                                      </p:cBhvr>
                                      <p:to>
                                        <a:schemeClr val="accent2"/>
                                      </p:to>
                                    </p:animClr>
                                    <p:set>
                                      <p:cBhvr>
                                        <p:cTn id="89" dur="500" fill="hold"/>
                                        <p:tgtEl>
                                          <p:spTgt spid="24"/>
                                        </p:tgtEl>
                                        <p:attrNameLst>
                                          <p:attrName>fill.type</p:attrName>
                                        </p:attrNameLst>
                                      </p:cBhvr>
                                      <p:to>
                                        <p:strVal val="solid"/>
                                      </p:to>
                                    </p:set>
                                    <p:set>
                                      <p:cBhvr>
                                        <p:cTn id="90" dur="500" fill="hold"/>
                                        <p:tgtEl>
                                          <p:spTgt spid="24"/>
                                        </p:tgtEl>
                                        <p:attrNameLst>
                                          <p:attrName>fill.on</p:attrName>
                                        </p:attrNameLst>
                                      </p:cBhvr>
                                      <p:to>
                                        <p:strVal val="true"/>
                                      </p:to>
                                    </p:set>
                                  </p:childTnLst>
                                </p:cTn>
                              </p:par>
                              <p:par>
                                <p:cTn id="91" presetID="10" presetClass="entr" presetSubtype="0"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childTnLst>
                                </p:cTn>
                              </p:par>
                              <p:par>
                                <p:cTn id="94" presetID="1" presetClass="emph" presetSubtype="2" fill="hold" nodeType="withEffect">
                                  <p:stCondLst>
                                    <p:cond delay="0"/>
                                  </p:stCondLst>
                                  <p:childTnLst>
                                    <p:animClr clrSpc="rgb" dir="cw">
                                      <p:cBhvr>
                                        <p:cTn id="95" dur="500" fill="hold"/>
                                        <p:tgtEl>
                                          <p:spTgt spid="27"/>
                                        </p:tgtEl>
                                        <p:attrNameLst>
                                          <p:attrName>fillcolor</p:attrName>
                                        </p:attrNameLst>
                                      </p:cBhvr>
                                      <p:to>
                                        <a:schemeClr val="accent2"/>
                                      </p:to>
                                    </p:animClr>
                                    <p:set>
                                      <p:cBhvr>
                                        <p:cTn id="96" dur="500" fill="hold"/>
                                        <p:tgtEl>
                                          <p:spTgt spid="27"/>
                                        </p:tgtEl>
                                        <p:attrNameLst>
                                          <p:attrName>fill.type</p:attrName>
                                        </p:attrNameLst>
                                      </p:cBhvr>
                                      <p:to>
                                        <p:strVal val="solid"/>
                                      </p:to>
                                    </p:set>
                                    <p:set>
                                      <p:cBhvr>
                                        <p:cTn id="97" dur="500" fill="hold"/>
                                        <p:tgtEl>
                                          <p:spTgt spid="27"/>
                                        </p:tgtEl>
                                        <p:attrNameLst>
                                          <p:attrName>fill.on</p:attrName>
                                        </p:attrNameLst>
                                      </p:cBhvr>
                                      <p:to>
                                        <p:strVal val="true"/>
                                      </p:to>
                                    </p:set>
                                  </p:childTnLst>
                                </p:cTn>
                              </p:par>
                            </p:childTnLst>
                          </p:cTn>
                        </p:par>
                        <p:par>
                          <p:cTn id="98" fill="hold">
                            <p:stCondLst>
                              <p:cond delay="5000"/>
                            </p:stCondLst>
                            <p:childTnLst>
                              <p:par>
                                <p:cTn id="99" presetID="10" presetClass="entr" presetSubtype="0"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500"/>
                                        <p:tgtEl>
                                          <p:spTgt spid="28"/>
                                        </p:tgtEl>
                                      </p:cBhvr>
                                    </p:animEffect>
                                  </p:childTnLst>
                                </p:cTn>
                              </p:par>
                              <p:par>
                                <p:cTn id="102" presetID="1" presetClass="emph" presetSubtype="2" fill="hold" nodeType="withEffect">
                                  <p:stCondLst>
                                    <p:cond delay="0"/>
                                  </p:stCondLst>
                                  <p:childTnLst>
                                    <p:animClr clrSpc="rgb" dir="cw">
                                      <p:cBhvr>
                                        <p:cTn id="103" dur="500" fill="hold"/>
                                        <p:tgtEl>
                                          <p:spTgt spid="28"/>
                                        </p:tgtEl>
                                        <p:attrNameLst>
                                          <p:attrName>fillcolor</p:attrName>
                                        </p:attrNameLst>
                                      </p:cBhvr>
                                      <p:to>
                                        <a:schemeClr val="accent2"/>
                                      </p:to>
                                    </p:animClr>
                                    <p:set>
                                      <p:cBhvr>
                                        <p:cTn id="104" dur="500" fill="hold"/>
                                        <p:tgtEl>
                                          <p:spTgt spid="28"/>
                                        </p:tgtEl>
                                        <p:attrNameLst>
                                          <p:attrName>fill.type</p:attrName>
                                        </p:attrNameLst>
                                      </p:cBhvr>
                                      <p:to>
                                        <p:strVal val="solid"/>
                                      </p:to>
                                    </p:set>
                                    <p:set>
                                      <p:cBhvr>
                                        <p:cTn id="105" dur="500" fill="hold"/>
                                        <p:tgtEl>
                                          <p:spTgt spid="28"/>
                                        </p:tgtEl>
                                        <p:attrNameLst>
                                          <p:attrName>fill.on</p:attrName>
                                        </p:attrNameLst>
                                      </p:cBhvr>
                                      <p:to>
                                        <p:strVal val="true"/>
                                      </p:to>
                                    </p:set>
                                  </p:childTnLst>
                                </p:cTn>
                              </p:par>
                            </p:childTnLst>
                          </p:cTn>
                        </p:par>
                        <p:par>
                          <p:cTn id="106" fill="hold">
                            <p:stCondLst>
                              <p:cond delay="5500"/>
                            </p:stCondLst>
                            <p:childTnLst>
                              <p:par>
                                <p:cTn id="107" presetID="10" presetClass="entr" presetSubtype="0" fill="hold" grpId="0"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500"/>
                                        <p:tgtEl>
                                          <p:spTgt spid="29"/>
                                        </p:tgtEl>
                                      </p:cBhvr>
                                    </p:animEffect>
                                  </p:childTnLst>
                                </p:cTn>
                              </p:par>
                              <p:par>
                                <p:cTn id="110" presetID="1" presetClass="emph" presetSubtype="2" fill="hold" nodeType="withEffect">
                                  <p:stCondLst>
                                    <p:cond delay="0"/>
                                  </p:stCondLst>
                                  <p:childTnLst>
                                    <p:animClr clrSpc="rgb" dir="cw">
                                      <p:cBhvr>
                                        <p:cTn id="111" dur="500" fill="hold"/>
                                        <p:tgtEl>
                                          <p:spTgt spid="29"/>
                                        </p:tgtEl>
                                        <p:attrNameLst>
                                          <p:attrName>fillcolor</p:attrName>
                                        </p:attrNameLst>
                                      </p:cBhvr>
                                      <p:to>
                                        <a:schemeClr val="accent2"/>
                                      </p:to>
                                    </p:animClr>
                                    <p:set>
                                      <p:cBhvr>
                                        <p:cTn id="112" dur="500" fill="hold"/>
                                        <p:tgtEl>
                                          <p:spTgt spid="29"/>
                                        </p:tgtEl>
                                        <p:attrNameLst>
                                          <p:attrName>fill.type</p:attrName>
                                        </p:attrNameLst>
                                      </p:cBhvr>
                                      <p:to>
                                        <p:strVal val="solid"/>
                                      </p:to>
                                    </p:set>
                                    <p:set>
                                      <p:cBhvr>
                                        <p:cTn id="113" dur="500" fill="hold"/>
                                        <p:tgtEl>
                                          <p:spTgt spid="29"/>
                                        </p:tgtEl>
                                        <p:attrNameLst>
                                          <p:attrName>fill.on</p:attrName>
                                        </p:attrNameLst>
                                      </p:cBhvr>
                                      <p:to>
                                        <p:strVal val="true"/>
                                      </p:to>
                                    </p:set>
                                  </p:childTnLst>
                                </p:cTn>
                              </p:par>
                            </p:childTnLst>
                          </p:cTn>
                        </p:par>
                        <p:par>
                          <p:cTn id="114" fill="hold">
                            <p:stCondLst>
                              <p:cond delay="6000"/>
                            </p:stCondLst>
                            <p:childTnLst>
                              <p:par>
                                <p:cTn id="115" presetID="10" presetClass="entr" presetSubtype="0" fill="hold" grpId="0" nodeType="after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par>
                                <p:cTn id="118" presetID="1" presetClass="emph" presetSubtype="2" fill="hold" nodeType="withEffect">
                                  <p:stCondLst>
                                    <p:cond delay="0"/>
                                  </p:stCondLst>
                                  <p:childTnLst>
                                    <p:animClr clrSpc="rgb" dir="cw">
                                      <p:cBhvr>
                                        <p:cTn id="119" dur="500" fill="hold"/>
                                        <p:tgtEl>
                                          <p:spTgt spid="30"/>
                                        </p:tgtEl>
                                        <p:attrNameLst>
                                          <p:attrName>fillcolor</p:attrName>
                                        </p:attrNameLst>
                                      </p:cBhvr>
                                      <p:to>
                                        <a:schemeClr val="accent2"/>
                                      </p:to>
                                    </p:animClr>
                                    <p:set>
                                      <p:cBhvr>
                                        <p:cTn id="120" dur="500" fill="hold"/>
                                        <p:tgtEl>
                                          <p:spTgt spid="30"/>
                                        </p:tgtEl>
                                        <p:attrNameLst>
                                          <p:attrName>fill.type</p:attrName>
                                        </p:attrNameLst>
                                      </p:cBhvr>
                                      <p:to>
                                        <p:strVal val="solid"/>
                                      </p:to>
                                    </p:set>
                                    <p:set>
                                      <p:cBhvr>
                                        <p:cTn id="121" dur="500" fill="hold"/>
                                        <p:tgtEl>
                                          <p:spTgt spid="30"/>
                                        </p:tgtEl>
                                        <p:attrNameLst>
                                          <p:attrName>fill.on</p:attrName>
                                        </p:attrNameLst>
                                      </p:cBhvr>
                                      <p:to>
                                        <p:strVal val="true"/>
                                      </p:to>
                                    </p:set>
                                  </p:childTnLst>
                                </p:cTn>
                              </p:par>
                            </p:childTnLst>
                          </p:cTn>
                        </p:par>
                        <p:par>
                          <p:cTn id="122" fill="hold">
                            <p:stCondLst>
                              <p:cond delay="6500"/>
                            </p:stCondLst>
                            <p:childTnLst>
                              <p:par>
                                <p:cTn id="123" presetID="10" presetClass="entr" presetSubtype="0" fill="hold" grpId="0"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fade">
                                      <p:cBhvr>
                                        <p:cTn id="125" dur="500"/>
                                        <p:tgtEl>
                                          <p:spTgt spid="31"/>
                                        </p:tgtEl>
                                      </p:cBhvr>
                                    </p:animEffect>
                                  </p:childTnLst>
                                </p:cTn>
                              </p:par>
                              <p:par>
                                <p:cTn id="126" presetID="1" presetClass="emph" presetSubtype="2" fill="hold" nodeType="withEffect">
                                  <p:stCondLst>
                                    <p:cond delay="0"/>
                                  </p:stCondLst>
                                  <p:childTnLst>
                                    <p:animClr clrSpc="rgb" dir="cw">
                                      <p:cBhvr>
                                        <p:cTn id="127" dur="500" fill="hold"/>
                                        <p:tgtEl>
                                          <p:spTgt spid="31"/>
                                        </p:tgtEl>
                                        <p:attrNameLst>
                                          <p:attrName>fillcolor</p:attrName>
                                        </p:attrNameLst>
                                      </p:cBhvr>
                                      <p:to>
                                        <a:schemeClr val="accent2"/>
                                      </p:to>
                                    </p:animClr>
                                    <p:set>
                                      <p:cBhvr>
                                        <p:cTn id="128" dur="500" fill="hold"/>
                                        <p:tgtEl>
                                          <p:spTgt spid="31"/>
                                        </p:tgtEl>
                                        <p:attrNameLst>
                                          <p:attrName>fill.type</p:attrName>
                                        </p:attrNameLst>
                                      </p:cBhvr>
                                      <p:to>
                                        <p:strVal val="solid"/>
                                      </p:to>
                                    </p:set>
                                    <p:set>
                                      <p:cBhvr>
                                        <p:cTn id="129" dur="500" fill="hold"/>
                                        <p:tgtEl>
                                          <p:spTgt spid="31"/>
                                        </p:tgtEl>
                                        <p:attrNameLst>
                                          <p:attrName>fill.on</p:attrName>
                                        </p:attrNameLst>
                                      </p:cBhvr>
                                      <p:to>
                                        <p:strVal val="true"/>
                                      </p:to>
                                    </p:set>
                                  </p:childTnLst>
                                </p:cTn>
                              </p:par>
                            </p:childTnLst>
                          </p:cTn>
                        </p:par>
                        <p:par>
                          <p:cTn id="130" fill="hold">
                            <p:stCondLst>
                              <p:cond delay="7000"/>
                            </p:stCondLst>
                            <p:childTnLst>
                              <p:par>
                                <p:cTn id="131" presetID="10" presetClass="entr" presetSubtype="0" fill="hold" grpId="0" nodeType="after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fade">
                                      <p:cBhvr>
                                        <p:cTn id="133" dur="500"/>
                                        <p:tgtEl>
                                          <p:spTgt spid="32"/>
                                        </p:tgtEl>
                                      </p:cBhvr>
                                    </p:animEffect>
                                  </p:childTnLst>
                                </p:cTn>
                              </p:par>
                              <p:par>
                                <p:cTn id="134" presetID="1" presetClass="emph" presetSubtype="2" fill="hold" nodeType="withEffect">
                                  <p:stCondLst>
                                    <p:cond delay="0"/>
                                  </p:stCondLst>
                                  <p:childTnLst>
                                    <p:animClr clrSpc="rgb" dir="cw">
                                      <p:cBhvr>
                                        <p:cTn id="135" dur="500" fill="hold"/>
                                        <p:tgtEl>
                                          <p:spTgt spid="32"/>
                                        </p:tgtEl>
                                        <p:attrNameLst>
                                          <p:attrName>fillcolor</p:attrName>
                                        </p:attrNameLst>
                                      </p:cBhvr>
                                      <p:to>
                                        <a:schemeClr val="accent2"/>
                                      </p:to>
                                    </p:animClr>
                                    <p:set>
                                      <p:cBhvr>
                                        <p:cTn id="136" dur="500" fill="hold"/>
                                        <p:tgtEl>
                                          <p:spTgt spid="32"/>
                                        </p:tgtEl>
                                        <p:attrNameLst>
                                          <p:attrName>fill.type</p:attrName>
                                        </p:attrNameLst>
                                      </p:cBhvr>
                                      <p:to>
                                        <p:strVal val="solid"/>
                                      </p:to>
                                    </p:set>
                                    <p:set>
                                      <p:cBhvr>
                                        <p:cTn id="137" dur="500" fill="hold"/>
                                        <p:tgtEl>
                                          <p:spTgt spid="32"/>
                                        </p:tgtEl>
                                        <p:attrNameLst>
                                          <p:attrName>fill.on</p:attrName>
                                        </p:attrNameLst>
                                      </p:cBhvr>
                                      <p:to>
                                        <p:strVal val="true"/>
                                      </p:to>
                                    </p:set>
                                  </p:childTnLst>
                                </p:cTn>
                              </p:par>
                            </p:childTnLst>
                          </p:cTn>
                        </p:par>
                        <p:par>
                          <p:cTn id="138" fill="hold">
                            <p:stCondLst>
                              <p:cond delay="7500"/>
                            </p:stCondLst>
                            <p:childTnLst>
                              <p:par>
                                <p:cTn id="139" presetID="10" presetClass="entr" presetSubtype="0" fill="hold" grpId="0" nodeType="afterEffect">
                                  <p:stCondLst>
                                    <p:cond delay="0"/>
                                  </p:stCondLst>
                                  <p:childTnLst>
                                    <p:set>
                                      <p:cBhvr>
                                        <p:cTn id="140" dur="1" fill="hold">
                                          <p:stCondLst>
                                            <p:cond delay="0"/>
                                          </p:stCondLst>
                                        </p:cTn>
                                        <p:tgtEl>
                                          <p:spTgt spid="33"/>
                                        </p:tgtEl>
                                        <p:attrNameLst>
                                          <p:attrName>style.visibility</p:attrName>
                                        </p:attrNameLst>
                                      </p:cBhvr>
                                      <p:to>
                                        <p:strVal val="visible"/>
                                      </p:to>
                                    </p:set>
                                    <p:animEffect transition="in" filter="fade">
                                      <p:cBhvr>
                                        <p:cTn id="141" dur="500"/>
                                        <p:tgtEl>
                                          <p:spTgt spid="33"/>
                                        </p:tgtEl>
                                      </p:cBhvr>
                                    </p:animEffect>
                                  </p:childTnLst>
                                </p:cTn>
                              </p:par>
                              <p:par>
                                <p:cTn id="142" presetID="1" presetClass="emph" presetSubtype="2" fill="hold" nodeType="withEffect">
                                  <p:stCondLst>
                                    <p:cond delay="0"/>
                                  </p:stCondLst>
                                  <p:childTnLst>
                                    <p:animClr clrSpc="rgb" dir="cw">
                                      <p:cBhvr>
                                        <p:cTn id="143" dur="500" fill="hold"/>
                                        <p:tgtEl>
                                          <p:spTgt spid="33"/>
                                        </p:tgtEl>
                                        <p:attrNameLst>
                                          <p:attrName>fillcolor</p:attrName>
                                        </p:attrNameLst>
                                      </p:cBhvr>
                                      <p:to>
                                        <a:schemeClr val="accent2"/>
                                      </p:to>
                                    </p:animClr>
                                    <p:set>
                                      <p:cBhvr>
                                        <p:cTn id="144" dur="500" fill="hold"/>
                                        <p:tgtEl>
                                          <p:spTgt spid="33"/>
                                        </p:tgtEl>
                                        <p:attrNameLst>
                                          <p:attrName>fill.type</p:attrName>
                                        </p:attrNameLst>
                                      </p:cBhvr>
                                      <p:to>
                                        <p:strVal val="solid"/>
                                      </p:to>
                                    </p:set>
                                    <p:set>
                                      <p:cBhvr>
                                        <p:cTn id="145" dur="500" fill="hold"/>
                                        <p:tgtEl>
                                          <p:spTgt spid="33"/>
                                        </p:tgtEl>
                                        <p:attrNameLst>
                                          <p:attrName>fill.on</p:attrName>
                                        </p:attrNameLst>
                                      </p:cBhvr>
                                      <p:to>
                                        <p:strVal val="true"/>
                                      </p:to>
                                    </p:set>
                                  </p:childTnLst>
                                </p:cTn>
                              </p:par>
                            </p:childTnLst>
                          </p:cTn>
                        </p:par>
                        <p:par>
                          <p:cTn id="146" fill="hold">
                            <p:stCondLst>
                              <p:cond delay="8000"/>
                            </p:stCondLst>
                            <p:childTnLst>
                              <p:par>
                                <p:cTn id="147" presetID="10" presetClass="entr" presetSubtype="0" fill="hold" grpId="0" nodeType="after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fade">
                                      <p:cBhvr>
                                        <p:cTn id="149" dur="500"/>
                                        <p:tgtEl>
                                          <p:spTgt spid="34"/>
                                        </p:tgtEl>
                                      </p:cBhvr>
                                    </p:animEffect>
                                  </p:childTnLst>
                                </p:cTn>
                              </p:par>
                              <p:par>
                                <p:cTn id="150" presetID="1" presetClass="emph" presetSubtype="2" fill="hold" nodeType="withEffect">
                                  <p:stCondLst>
                                    <p:cond delay="0"/>
                                  </p:stCondLst>
                                  <p:childTnLst>
                                    <p:animClr clrSpc="rgb" dir="cw">
                                      <p:cBhvr>
                                        <p:cTn id="151" dur="500" fill="hold"/>
                                        <p:tgtEl>
                                          <p:spTgt spid="34"/>
                                        </p:tgtEl>
                                        <p:attrNameLst>
                                          <p:attrName>fillcolor</p:attrName>
                                        </p:attrNameLst>
                                      </p:cBhvr>
                                      <p:to>
                                        <a:schemeClr val="accent2"/>
                                      </p:to>
                                    </p:animClr>
                                    <p:set>
                                      <p:cBhvr>
                                        <p:cTn id="152" dur="500" fill="hold"/>
                                        <p:tgtEl>
                                          <p:spTgt spid="34"/>
                                        </p:tgtEl>
                                        <p:attrNameLst>
                                          <p:attrName>fill.type</p:attrName>
                                        </p:attrNameLst>
                                      </p:cBhvr>
                                      <p:to>
                                        <p:strVal val="solid"/>
                                      </p:to>
                                    </p:set>
                                    <p:set>
                                      <p:cBhvr>
                                        <p:cTn id="153" dur="500" fill="hold"/>
                                        <p:tgtEl>
                                          <p:spTgt spid="34"/>
                                        </p:tgtEl>
                                        <p:attrNameLst>
                                          <p:attrName>fill.on</p:attrName>
                                        </p:attrNameLst>
                                      </p:cBhvr>
                                      <p:to>
                                        <p:strVal val="true"/>
                                      </p:to>
                                    </p:set>
                                  </p:childTnLst>
                                </p:cTn>
                              </p:par>
                            </p:childTnLst>
                          </p:cTn>
                        </p:par>
                        <p:par>
                          <p:cTn id="154" fill="hold">
                            <p:stCondLst>
                              <p:cond delay="8500"/>
                            </p:stCondLst>
                            <p:childTnLst>
                              <p:par>
                                <p:cTn id="155" presetID="10" presetClass="entr" presetSubtype="0" fill="hold" grpId="0" nodeType="afterEffect">
                                  <p:stCondLst>
                                    <p:cond delay="0"/>
                                  </p:stCondLst>
                                  <p:childTnLst>
                                    <p:set>
                                      <p:cBhvr>
                                        <p:cTn id="156" dur="1" fill="hold">
                                          <p:stCondLst>
                                            <p:cond delay="0"/>
                                          </p:stCondLst>
                                        </p:cTn>
                                        <p:tgtEl>
                                          <p:spTgt spid="35"/>
                                        </p:tgtEl>
                                        <p:attrNameLst>
                                          <p:attrName>style.visibility</p:attrName>
                                        </p:attrNameLst>
                                      </p:cBhvr>
                                      <p:to>
                                        <p:strVal val="visible"/>
                                      </p:to>
                                    </p:set>
                                    <p:animEffect transition="in" filter="fade">
                                      <p:cBhvr>
                                        <p:cTn id="157" dur="500"/>
                                        <p:tgtEl>
                                          <p:spTgt spid="35"/>
                                        </p:tgtEl>
                                      </p:cBhvr>
                                    </p:animEffect>
                                  </p:childTnLst>
                                </p:cTn>
                              </p:par>
                              <p:par>
                                <p:cTn id="158" presetID="1" presetClass="emph" presetSubtype="2" fill="hold" nodeType="withEffect">
                                  <p:stCondLst>
                                    <p:cond delay="0"/>
                                  </p:stCondLst>
                                  <p:childTnLst>
                                    <p:animClr clrSpc="rgb" dir="cw">
                                      <p:cBhvr>
                                        <p:cTn id="159" dur="500" fill="hold"/>
                                        <p:tgtEl>
                                          <p:spTgt spid="35"/>
                                        </p:tgtEl>
                                        <p:attrNameLst>
                                          <p:attrName>fillcolor</p:attrName>
                                        </p:attrNameLst>
                                      </p:cBhvr>
                                      <p:to>
                                        <a:schemeClr val="accent2"/>
                                      </p:to>
                                    </p:animClr>
                                    <p:set>
                                      <p:cBhvr>
                                        <p:cTn id="160" dur="500" fill="hold"/>
                                        <p:tgtEl>
                                          <p:spTgt spid="35"/>
                                        </p:tgtEl>
                                        <p:attrNameLst>
                                          <p:attrName>fill.type</p:attrName>
                                        </p:attrNameLst>
                                      </p:cBhvr>
                                      <p:to>
                                        <p:strVal val="solid"/>
                                      </p:to>
                                    </p:set>
                                    <p:set>
                                      <p:cBhvr>
                                        <p:cTn id="161" dur="500" fill="hold"/>
                                        <p:tgtEl>
                                          <p:spTgt spid="35"/>
                                        </p:tgtEl>
                                        <p:attrNameLst>
                                          <p:attrName>fill.on</p:attrName>
                                        </p:attrNameLst>
                                      </p:cBhvr>
                                      <p:to>
                                        <p:strVal val="true"/>
                                      </p:to>
                                    </p:set>
                                  </p:childTnLst>
                                </p:cTn>
                              </p:par>
                            </p:childTnLst>
                          </p:cTn>
                        </p:par>
                        <p:par>
                          <p:cTn id="162" fill="hold">
                            <p:stCondLst>
                              <p:cond delay="9000"/>
                            </p:stCondLst>
                            <p:childTnLst>
                              <p:par>
                                <p:cTn id="163" presetID="10" presetClass="entr" presetSubtype="0" fill="hold" grpId="0" nodeType="afterEffect">
                                  <p:stCondLst>
                                    <p:cond delay="0"/>
                                  </p:stCondLst>
                                  <p:childTnLst>
                                    <p:set>
                                      <p:cBhvr>
                                        <p:cTn id="164" dur="1" fill="hold">
                                          <p:stCondLst>
                                            <p:cond delay="0"/>
                                          </p:stCondLst>
                                        </p:cTn>
                                        <p:tgtEl>
                                          <p:spTgt spid="36"/>
                                        </p:tgtEl>
                                        <p:attrNameLst>
                                          <p:attrName>style.visibility</p:attrName>
                                        </p:attrNameLst>
                                      </p:cBhvr>
                                      <p:to>
                                        <p:strVal val="visible"/>
                                      </p:to>
                                    </p:set>
                                    <p:animEffect transition="in" filter="fade">
                                      <p:cBhvr>
                                        <p:cTn id="165" dur="500"/>
                                        <p:tgtEl>
                                          <p:spTgt spid="36"/>
                                        </p:tgtEl>
                                      </p:cBhvr>
                                    </p:animEffect>
                                  </p:childTnLst>
                                </p:cTn>
                              </p:par>
                              <p:par>
                                <p:cTn id="166" presetID="1" presetClass="emph" presetSubtype="2" fill="hold" nodeType="withEffect">
                                  <p:stCondLst>
                                    <p:cond delay="0"/>
                                  </p:stCondLst>
                                  <p:childTnLst>
                                    <p:animClr clrSpc="rgb" dir="cw">
                                      <p:cBhvr>
                                        <p:cTn id="167" dur="500" fill="hold"/>
                                        <p:tgtEl>
                                          <p:spTgt spid="36"/>
                                        </p:tgtEl>
                                        <p:attrNameLst>
                                          <p:attrName>fillcolor</p:attrName>
                                        </p:attrNameLst>
                                      </p:cBhvr>
                                      <p:to>
                                        <a:schemeClr val="accent2"/>
                                      </p:to>
                                    </p:animClr>
                                    <p:set>
                                      <p:cBhvr>
                                        <p:cTn id="168" dur="500" fill="hold"/>
                                        <p:tgtEl>
                                          <p:spTgt spid="36"/>
                                        </p:tgtEl>
                                        <p:attrNameLst>
                                          <p:attrName>fill.type</p:attrName>
                                        </p:attrNameLst>
                                      </p:cBhvr>
                                      <p:to>
                                        <p:strVal val="solid"/>
                                      </p:to>
                                    </p:set>
                                    <p:set>
                                      <p:cBhvr>
                                        <p:cTn id="169" dur="500" fill="hold"/>
                                        <p:tgtEl>
                                          <p:spTgt spid="36"/>
                                        </p:tgtEl>
                                        <p:attrNameLst>
                                          <p:attrName>fill.on</p:attrName>
                                        </p:attrNameLst>
                                      </p:cBhvr>
                                      <p:to>
                                        <p:strVal val="true"/>
                                      </p:to>
                                    </p:set>
                                  </p:childTnLst>
                                </p:cTn>
                              </p:par>
                            </p:childTnLst>
                          </p:cTn>
                        </p:par>
                        <p:par>
                          <p:cTn id="170" fill="hold">
                            <p:stCondLst>
                              <p:cond delay="9500"/>
                            </p:stCondLst>
                            <p:childTnLst>
                              <p:par>
                                <p:cTn id="171" presetID="10" presetClass="entr" presetSubtype="0" fill="hold" grpId="0" nodeType="afterEffect">
                                  <p:stCondLst>
                                    <p:cond delay="0"/>
                                  </p:stCondLst>
                                  <p:childTnLst>
                                    <p:set>
                                      <p:cBhvr>
                                        <p:cTn id="172" dur="1" fill="hold">
                                          <p:stCondLst>
                                            <p:cond delay="0"/>
                                          </p:stCondLst>
                                        </p:cTn>
                                        <p:tgtEl>
                                          <p:spTgt spid="37"/>
                                        </p:tgtEl>
                                        <p:attrNameLst>
                                          <p:attrName>style.visibility</p:attrName>
                                        </p:attrNameLst>
                                      </p:cBhvr>
                                      <p:to>
                                        <p:strVal val="visible"/>
                                      </p:to>
                                    </p:set>
                                    <p:animEffect transition="in" filter="fade">
                                      <p:cBhvr>
                                        <p:cTn id="173" dur="500"/>
                                        <p:tgtEl>
                                          <p:spTgt spid="37"/>
                                        </p:tgtEl>
                                      </p:cBhvr>
                                    </p:animEffect>
                                  </p:childTnLst>
                                </p:cTn>
                              </p:par>
                              <p:par>
                                <p:cTn id="174" presetID="1" presetClass="emph" presetSubtype="2" fill="hold" nodeType="withEffect">
                                  <p:stCondLst>
                                    <p:cond delay="0"/>
                                  </p:stCondLst>
                                  <p:childTnLst>
                                    <p:animClr clrSpc="rgb" dir="cw">
                                      <p:cBhvr>
                                        <p:cTn id="175" dur="500" fill="hold"/>
                                        <p:tgtEl>
                                          <p:spTgt spid="37"/>
                                        </p:tgtEl>
                                        <p:attrNameLst>
                                          <p:attrName>fillcolor</p:attrName>
                                        </p:attrNameLst>
                                      </p:cBhvr>
                                      <p:to>
                                        <a:schemeClr val="accent2"/>
                                      </p:to>
                                    </p:animClr>
                                    <p:set>
                                      <p:cBhvr>
                                        <p:cTn id="176" dur="500" fill="hold"/>
                                        <p:tgtEl>
                                          <p:spTgt spid="37"/>
                                        </p:tgtEl>
                                        <p:attrNameLst>
                                          <p:attrName>fill.type</p:attrName>
                                        </p:attrNameLst>
                                      </p:cBhvr>
                                      <p:to>
                                        <p:strVal val="solid"/>
                                      </p:to>
                                    </p:set>
                                    <p:set>
                                      <p:cBhvr>
                                        <p:cTn id="177" dur="500" fill="hold"/>
                                        <p:tgtEl>
                                          <p:spTgt spid="37"/>
                                        </p:tgtEl>
                                        <p:attrNameLst>
                                          <p:attrName>fill.on</p:attrName>
                                        </p:attrNameLst>
                                      </p:cBhvr>
                                      <p:to>
                                        <p:strVal val="true"/>
                                      </p:to>
                                    </p:set>
                                  </p:childTnLst>
                                </p:cTn>
                              </p:par>
                            </p:childTnLst>
                          </p:cTn>
                        </p:par>
                        <p:par>
                          <p:cTn id="178" fill="hold">
                            <p:stCondLst>
                              <p:cond delay="10000"/>
                            </p:stCondLst>
                            <p:childTnLst>
                              <p:par>
                                <p:cTn id="179" presetID="10" presetClass="entr" presetSubtype="0" fill="hold" grpId="0" nodeType="afterEffect">
                                  <p:stCondLst>
                                    <p:cond delay="0"/>
                                  </p:stCondLst>
                                  <p:childTnLst>
                                    <p:set>
                                      <p:cBhvr>
                                        <p:cTn id="180" dur="1" fill="hold">
                                          <p:stCondLst>
                                            <p:cond delay="0"/>
                                          </p:stCondLst>
                                        </p:cTn>
                                        <p:tgtEl>
                                          <p:spTgt spid="38"/>
                                        </p:tgtEl>
                                        <p:attrNameLst>
                                          <p:attrName>style.visibility</p:attrName>
                                        </p:attrNameLst>
                                      </p:cBhvr>
                                      <p:to>
                                        <p:strVal val="visible"/>
                                      </p:to>
                                    </p:set>
                                    <p:animEffect transition="in" filter="fade">
                                      <p:cBhvr>
                                        <p:cTn id="181" dur="500"/>
                                        <p:tgtEl>
                                          <p:spTgt spid="38"/>
                                        </p:tgtEl>
                                      </p:cBhvr>
                                    </p:animEffect>
                                  </p:childTnLst>
                                </p:cTn>
                              </p:par>
                              <p:par>
                                <p:cTn id="182" presetID="1" presetClass="emph" presetSubtype="2" fill="hold" nodeType="withEffect">
                                  <p:stCondLst>
                                    <p:cond delay="0"/>
                                  </p:stCondLst>
                                  <p:childTnLst>
                                    <p:animClr clrSpc="rgb" dir="cw">
                                      <p:cBhvr>
                                        <p:cTn id="183" dur="500" fill="hold"/>
                                        <p:tgtEl>
                                          <p:spTgt spid="38"/>
                                        </p:tgtEl>
                                        <p:attrNameLst>
                                          <p:attrName>fillcolor</p:attrName>
                                        </p:attrNameLst>
                                      </p:cBhvr>
                                      <p:to>
                                        <a:schemeClr val="accent2"/>
                                      </p:to>
                                    </p:animClr>
                                    <p:set>
                                      <p:cBhvr>
                                        <p:cTn id="184" dur="500" fill="hold"/>
                                        <p:tgtEl>
                                          <p:spTgt spid="38"/>
                                        </p:tgtEl>
                                        <p:attrNameLst>
                                          <p:attrName>fill.type</p:attrName>
                                        </p:attrNameLst>
                                      </p:cBhvr>
                                      <p:to>
                                        <p:strVal val="solid"/>
                                      </p:to>
                                    </p:set>
                                    <p:set>
                                      <p:cBhvr>
                                        <p:cTn id="185" dur="500" fill="hold"/>
                                        <p:tgtEl>
                                          <p:spTgt spid="38"/>
                                        </p:tgtEl>
                                        <p:attrNameLst>
                                          <p:attrName>fill.on</p:attrName>
                                        </p:attrNameLst>
                                      </p:cBhvr>
                                      <p:to>
                                        <p:strVal val="true"/>
                                      </p:to>
                                    </p:set>
                                  </p:childTnLst>
                                </p:cTn>
                              </p:par>
                            </p:childTnLst>
                          </p:cTn>
                        </p:par>
                        <p:par>
                          <p:cTn id="186" fill="hold">
                            <p:stCondLst>
                              <p:cond delay="10500"/>
                            </p:stCondLst>
                            <p:childTnLst>
                              <p:par>
                                <p:cTn id="187" presetID="10" presetClass="entr" presetSubtype="0" fill="hold" grpId="0" nodeType="afterEffect">
                                  <p:stCondLst>
                                    <p:cond delay="0"/>
                                  </p:stCondLst>
                                  <p:childTnLst>
                                    <p:set>
                                      <p:cBhvr>
                                        <p:cTn id="188" dur="1" fill="hold">
                                          <p:stCondLst>
                                            <p:cond delay="0"/>
                                          </p:stCondLst>
                                        </p:cTn>
                                        <p:tgtEl>
                                          <p:spTgt spid="39"/>
                                        </p:tgtEl>
                                        <p:attrNameLst>
                                          <p:attrName>style.visibility</p:attrName>
                                        </p:attrNameLst>
                                      </p:cBhvr>
                                      <p:to>
                                        <p:strVal val="visible"/>
                                      </p:to>
                                    </p:set>
                                    <p:animEffect transition="in" filter="fade">
                                      <p:cBhvr>
                                        <p:cTn id="189" dur="500"/>
                                        <p:tgtEl>
                                          <p:spTgt spid="39"/>
                                        </p:tgtEl>
                                      </p:cBhvr>
                                    </p:animEffect>
                                  </p:childTnLst>
                                </p:cTn>
                              </p:par>
                              <p:par>
                                <p:cTn id="190" presetID="1" presetClass="emph" presetSubtype="2" fill="hold" nodeType="withEffect">
                                  <p:stCondLst>
                                    <p:cond delay="0"/>
                                  </p:stCondLst>
                                  <p:childTnLst>
                                    <p:animClr clrSpc="rgb" dir="cw">
                                      <p:cBhvr>
                                        <p:cTn id="191" dur="500" fill="hold"/>
                                        <p:tgtEl>
                                          <p:spTgt spid="39"/>
                                        </p:tgtEl>
                                        <p:attrNameLst>
                                          <p:attrName>fillcolor</p:attrName>
                                        </p:attrNameLst>
                                      </p:cBhvr>
                                      <p:to>
                                        <a:schemeClr val="accent2"/>
                                      </p:to>
                                    </p:animClr>
                                    <p:set>
                                      <p:cBhvr>
                                        <p:cTn id="192" dur="500" fill="hold"/>
                                        <p:tgtEl>
                                          <p:spTgt spid="39"/>
                                        </p:tgtEl>
                                        <p:attrNameLst>
                                          <p:attrName>fill.type</p:attrName>
                                        </p:attrNameLst>
                                      </p:cBhvr>
                                      <p:to>
                                        <p:strVal val="solid"/>
                                      </p:to>
                                    </p:set>
                                    <p:set>
                                      <p:cBhvr>
                                        <p:cTn id="193" dur="500" fill="hold"/>
                                        <p:tgtEl>
                                          <p:spTgt spid="39"/>
                                        </p:tgtEl>
                                        <p:attrNameLst>
                                          <p:attrName>fill.on</p:attrName>
                                        </p:attrNameLst>
                                      </p:cBhvr>
                                      <p:to>
                                        <p:strVal val="true"/>
                                      </p:to>
                                    </p:set>
                                  </p:childTnLst>
                                </p:cTn>
                              </p:par>
                            </p:childTnLst>
                          </p:cTn>
                        </p:par>
                        <p:par>
                          <p:cTn id="194" fill="hold">
                            <p:stCondLst>
                              <p:cond delay="11000"/>
                            </p:stCondLst>
                            <p:childTnLst>
                              <p:par>
                                <p:cTn id="195" presetID="10" presetClass="entr" presetSubtype="0" fill="hold" grpId="0" nodeType="afterEffect">
                                  <p:stCondLst>
                                    <p:cond delay="0"/>
                                  </p:stCondLst>
                                  <p:childTnLst>
                                    <p:set>
                                      <p:cBhvr>
                                        <p:cTn id="196" dur="1" fill="hold">
                                          <p:stCondLst>
                                            <p:cond delay="0"/>
                                          </p:stCondLst>
                                        </p:cTn>
                                        <p:tgtEl>
                                          <p:spTgt spid="41"/>
                                        </p:tgtEl>
                                        <p:attrNameLst>
                                          <p:attrName>style.visibility</p:attrName>
                                        </p:attrNameLst>
                                      </p:cBhvr>
                                      <p:to>
                                        <p:strVal val="visible"/>
                                      </p:to>
                                    </p:set>
                                    <p:animEffect transition="in" filter="fade">
                                      <p:cBhvr>
                                        <p:cTn id="197" dur="500"/>
                                        <p:tgtEl>
                                          <p:spTgt spid="41"/>
                                        </p:tgtEl>
                                      </p:cBhvr>
                                    </p:animEffect>
                                  </p:childTnLst>
                                </p:cTn>
                              </p:par>
                              <p:par>
                                <p:cTn id="198" presetID="1" presetClass="emph" presetSubtype="2" fill="hold" nodeType="withEffect">
                                  <p:stCondLst>
                                    <p:cond delay="0"/>
                                  </p:stCondLst>
                                  <p:childTnLst>
                                    <p:animClr clrSpc="rgb" dir="cw">
                                      <p:cBhvr>
                                        <p:cTn id="199" dur="500" fill="hold"/>
                                        <p:tgtEl>
                                          <p:spTgt spid="41"/>
                                        </p:tgtEl>
                                        <p:attrNameLst>
                                          <p:attrName>fillcolor</p:attrName>
                                        </p:attrNameLst>
                                      </p:cBhvr>
                                      <p:to>
                                        <a:schemeClr val="accent2"/>
                                      </p:to>
                                    </p:animClr>
                                    <p:set>
                                      <p:cBhvr>
                                        <p:cTn id="200" dur="500" fill="hold"/>
                                        <p:tgtEl>
                                          <p:spTgt spid="41"/>
                                        </p:tgtEl>
                                        <p:attrNameLst>
                                          <p:attrName>fill.type</p:attrName>
                                        </p:attrNameLst>
                                      </p:cBhvr>
                                      <p:to>
                                        <p:strVal val="solid"/>
                                      </p:to>
                                    </p:set>
                                    <p:set>
                                      <p:cBhvr>
                                        <p:cTn id="201" dur="500" fill="hold"/>
                                        <p:tgtEl>
                                          <p:spTgt spid="41"/>
                                        </p:tgtEl>
                                        <p:attrNameLst>
                                          <p:attrName>fill.on</p:attrName>
                                        </p:attrNameLst>
                                      </p:cBhvr>
                                      <p:to>
                                        <p:strVal val="true"/>
                                      </p:to>
                                    </p:set>
                                  </p:childTnLst>
                                </p:cTn>
                              </p:par>
                            </p:childTnLst>
                          </p:cTn>
                        </p:par>
                        <p:par>
                          <p:cTn id="202" fill="hold">
                            <p:stCondLst>
                              <p:cond delay="11500"/>
                            </p:stCondLst>
                            <p:childTnLst>
                              <p:par>
                                <p:cTn id="203" presetID="10" presetClass="entr" presetSubtype="0" fill="hold" grpId="0" nodeType="afterEffect">
                                  <p:stCondLst>
                                    <p:cond delay="0"/>
                                  </p:stCondLst>
                                  <p:childTnLst>
                                    <p:set>
                                      <p:cBhvr>
                                        <p:cTn id="204" dur="1" fill="hold">
                                          <p:stCondLst>
                                            <p:cond delay="0"/>
                                          </p:stCondLst>
                                        </p:cTn>
                                        <p:tgtEl>
                                          <p:spTgt spid="42"/>
                                        </p:tgtEl>
                                        <p:attrNameLst>
                                          <p:attrName>style.visibility</p:attrName>
                                        </p:attrNameLst>
                                      </p:cBhvr>
                                      <p:to>
                                        <p:strVal val="visible"/>
                                      </p:to>
                                    </p:set>
                                    <p:animEffect transition="in" filter="fade">
                                      <p:cBhvr>
                                        <p:cTn id="205" dur="500"/>
                                        <p:tgtEl>
                                          <p:spTgt spid="42"/>
                                        </p:tgtEl>
                                      </p:cBhvr>
                                    </p:animEffect>
                                  </p:childTnLst>
                                </p:cTn>
                              </p:par>
                              <p:par>
                                <p:cTn id="206" presetID="1" presetClass="emph" presetSubtype="2" fill="hold" nodeType="withEffect">
                                  <p:stCondLst>
                                    <p:cond delay="0"/>
                                  </p:stCondLst>
                                  <p:childTnLst>
                                    <p:animClr clrSpc="rgb" dir="cw">
                                      <p:cBhvr>
                                        <p:cTn id="207" dur="500" fill="hold"/>
                                        <p:tgtEl>
                                          <p:spTgt spid="42"/>
                                        </p:tgtEl>
                                        <p:attrNameLst>
                                          <p:attrName>fillcolor</p:attrName>
                                        </p:attrNameLst>
                                      </p:cBhvr>
                                      <p:to>
                                        <a:schemeClr val="accent2"/>
                                      </p:to>
                                    </p:animClr>
                                    <p:set>
                                      <p:cBhvr>
                                        <p:cTn id="208" dur="500" fill="hold"/>
                                        <p:tgtEl>
                                          <p:spTgt spid="42"/>
                                        </p:tgtEl>
                                        <p:attrNameLst>
                                          <p:attrName>fill.type</p:attrName>
                                        </p:attrNameLst>
                                      </p:cBhvr>
                                      <p:to>
                                        <p:strVal val="solid"/>
                                      </p:to>
                                    </p:set>
                                    <p:set>
                                      <p:cBhvr>
                                        <p:cTn id="209" dur="500" fill="hold"/>
                                        <p:tgtEl>
                                          <p:spTgt spid="42"/>
                                        </p:tgtEl>
                                        <p:attrNameLst>
                                          <p:attrName>fill.on</p:attrName>
                                        </p:attrNameLst>
                                      </p:cBhvr>
                                      <p:to>
                                        <p:strVal val="true"/>
                                      </p:to>
                                    </p:set>
                                  </p:childTnLst>
                                </p:cTn>
                              </p:par>
                              <p:par>
                                <p:cTn id="210" presetID="10" presetClass="entr" presetSubtype="0" fill="hold" grpId="0" nodeType="withEffect">
                                  <p:stCondLst>
                                    <p:cond delay="0"/>
                                  </p:stCondLst>
                                  <p:childTnLst>
                                    <p:set>
                                      <p:cBhvr>
                                        <p:cTn id="211" dur="1" fill="hold">
                                          <p:stCondLst>
                                            <p:cond delay="0"/>
                                          </p:stCondLst>
                                        </p:cTn>
                                        <p:tgtEl>
                                          <p:spTgt spid="44"/>
                                        </p:tgtEl>
                                        <p:attrNameLst>
                                          <p:attrName>style.visibility</p:attrName>
                                        </p:attrNameLst>
                                      </p:cBhvr>
                                      <p:to>
                                        <p:strVal val="visible"/>
                                      </p:to>
                                    </p:set>
                                    <p:animEffect transition="in" filter="fade">
                                      <p:cBhvr>
                                        <p:cTn id="212" dur="500"/>
                                        <p:tgtEl>
                                          <p:spTgt spid="44"/>
                                        </p:tgtEl>
                                      </p:cBhvr>
                                    </p:animEffect>
                                  </p:childTnLst>
                                </p:cTn>
                              </p:par>
                              <p:par>
                                <p:cTn id="213" presetID="1" presetClass="emph" presetSubtype="2" fill="hold" nodeType="withEffect">
                                  <p:stCondLst>
                                    <p:cond delay="0"/>
                                  </p:stCondLst>
                                  <p:childTnLst>
                                    <p:animClr clrSpc="rgb" dir="cw">
                                      <p:cBhvr>
                                        <p:cTn id="214" dur="500" fill="hold"/>
                                        <p:tgtEl>
                                          <p:spTgt spid="44"/>
                                        </p:tgtEl>
                                        <p:attrNameLst>
                                          <p:attrName>fillcolor</p:attrName>
                                        </p:attrNameLst>
                                      </p:cBhvr>
                                      <p:to>
                                        <a:schemeClr val="accent2"/>
                                      </p:to>
                                    </p:animClr>
                                    <p:set>
                                      <p:cBhvr>
                                        <p:cTn id="215" dur="500" fill="hold"/>
                                        <p:tgtEl>
                                          <p:spTgt spid="44"/>
                                        </p:tgtEl>
                                        <p:attrNameLst>
                                          <p:attrName>fill.type</p:attrName>
                                        </p:attrNameLst>
                                      </p:cBhvr>
                                      <p:to>
                                        <p:strVal val="solid"/>
                                      </p:to>
                                    </p:set>
                                    <p:set>
                                      <p:cBhvr>
                                        <p:cTn id="216" dur="500" fill="hold"/>
                                        <p:tgtEl>
                                          <p:spTgt spid="44"/>
                                        </p:tgtEl>
                                        <p:attrNameLst>
                                          <p:attrName>fill.on</p:attrName>
                                        </p:attrNameLst>
                                      </p:cBhvr>
                                      <p:to>
                                        <p:strVal val="true"/>
                                      </p:to>
                                    </p:set>
                                  </p:childTnLst>
                                </p:cTn>
                              </p:par>
                            </p:childTnLst>
                          </p:cTn>
                        </p:par>
                        <p:par>
                          <p:cTn id="217" fill="hold">
                            <p:stCondLst>
                              <p:cond delay="12000"/>
                            </p:stCondLst>
                            <p:childTnLst>
                              <p:par>
                                <p:cTn id="218" presetID="10" presetClass="entr" presetSubtype="0" fill="hold" grpId="0" nodeType="afterEffect">
                                  <p:stCondLst>
                                    <p:cond delay="0"/>
                                  </p:stCondLst>
                                  <p:childTnLst>
                                    <p:set>
                                      <p:cBhvr>
                                        <p:cTn id="219" dur="1" fill="hold">
                                          <p:stCondLst>
                                            <p:cond delay="0"/>
                                          </p:stCondLst>
                                        </p:cTn>
                                        <p:tgtEl>
                                          <p:spTgt spid="45"/>
                                        </p:tgtEl>
                                        <p:attrNameLst>
                                          <p:attrName>style.visibility</p:attrName>
                                        </p:attrNameLst>
                                      </p:cBhvr>
                                      <p:to>
                                        <p:strVal val="visible"/>
                                      </p:to>
                                    </p:set>
                                    <p:animEffect transition="in" filter="fade">
                                      <p:cBhvr>
                                        <p:cTn id="220" dur="500"/>
                                        <p:tgtEl>
                                          <p:spTgt spid="45"/>
                                        </p:tgtEl>
                                      </p:cBhvr>
                                    </p:animEffect>
                                  </p:childTnLst>
                                </p:cTn>
                              </p:par>
                              <p:par>
                                <p:cTn id="221" presetID="1" presetClass="emph" presetSubtype="2" fill="hold" nodeType="withEffect">
                                  <p:stCondLst>
                                    <p:cond delay="0"/>
                                  </p:stCondLst>
                                  <p:childTnLst>
                                    <p:animClr clrSpc="rgb" dir="cw">
                                      <p:cBhvr>
                                        <p:cTn id="222" dur="500" fill="hold"/>
                                        <p:tgtEl>
                                          <p:spTgt spid="45"/>
                                        </p:tgtEl>
                                        <p:attrNameLst>
                                          <p:attrName>fillcolor</p:attrName>
                                        </p:attrNameLst>
                                      </p:cBhvr>
                                      <p:to>
                                        <a:schemeClr val="accent2"/>
                                      </p:to>
                                    </p:animClr>
                                    <p:set>
                                      <p:cBhvr>
                                        <p:cTn id="223" dur="500" fill="hold"/>
                                        <p:tgtEl>
                                          <p:spTgt spid="45"/>
                                        </p:tgtEl>
                                        <p:attrNameLst>
                                          <p:attrName>fill.type</p:attrName>
                                        </p:attrNameLst>
                                      </p:cBhvr>
                                      <p:to>
                                        <p:strVal val="solid"/>
                                      </p:to>
                                    </p:set>
                                    <p:set>
                                      <p:cBhvr>
                                        <p:cTn id="224" dur="500" fill="hold"/>
                                        <p:tgtEl>
                                          <p:spTgt spid="45"/>
                                        </p:tgtEl>
                                        <p:attrNameLst>
                                          <p:attrName>fill.on</p:attrName>
                                        </p:attrNameLst>
                                      </p:cBhvr>
                                      <p:to>
                                        <p:strVal val="true"/>
                                      </p:to>
                                    </p:set>
                                  </p:childTnLst>
                                </p:cTn>
                              </p:par>
                            </p:childTnLst>
                          </p:cTn>
                        </p:par>
                        <p:par>
                          <p:cTn id="225" fill="hold">
                            <p:stCondLst>
                              <p:cond delay="12500"/>
                            </p:stCondLst>
                            <p:childTnLst>
                              <p:par>
                                <p:cTn id="226" presetID="10" presetClass="entr" presetSubtype="0" fill="hold" grpId="0" nodeType="afterEffect">
                                  <p:stCondLst>
                                    <p:cond delay="0"/>
                                  </p:stCondLst>
                                  <p:childTnLst>
                                    <p:set>
                                      <p:cBhvr>
                                        <p:cTn id="227" dur="1" fill="hold">
                                          <p:stCondLst>
                                            <p:cond delay="0"/>
                                          </p:stCondLst>
                                        </p:cTn>
                                        <p:tgtEl>
                                          <p:spTgt spid="46"/>
                                        </p:tgtEl>
                                        <p:attrNameLst>
                                          <p:attrName>style.visibility</p:attrName>
                                        </p:attrNameLst>
                                      </p:cBhvr>
                                      <p:to>
                                        <p:strVal val="visible"/>
                                      </p:to>
                                    </p:set>
                                    <p:animEffect transition="in" filter="fade">
                                      <p:cBhvr>
                                        <p:cTn id="228" dur="500"/>
                                        <p:tgtEl>
                                          <p:spTgt spid="46"/>
                                        </p:tgtEl>
                                      </p:cBhvr>
                                    </p:animEffect>
                                  </p:childTnLst>
                                </p:cTn>
                              </p:par>
                              <p:par>
                                <p:cTn id="229" presetID="1" presetClass="emph" presetSubtype="2" fill="hold" nodeType="withEffect">
                                  <p:stCondLst>
                                    <p:cond delay="0"/>
                                  </p:stCondLst>
                                  <p:childTnLst>
                                    <p:animClr clrSpc="rgb" dir="cw">
                                      <p:cBhvr>
                                        <p:cTn id="230" dur="500" fill="hold"/>
                                        <p:tgtEl>
                                          <p:spTgt spid="46"/>
                                        </p:tgtEl>
                                        <p:attrNameLst>
                                          <p:attrName>fillcolor</p:attrName>
                                        </p:attrNameLst>
                                      </p:cBhvr>
                                      <p:to>
                                        <a:schemeClr val="accent2"/>
                                      </p:to>
                                    </p:animClr>
                                    <p:set>
                                      <p:cBhvr>
                                        <p:cTn id="231" dur="500" fill="hold"/>
                                        <p:tgtEl>
                                          <p:spTgt spid="46"/>
                                        </p:tgtEl>
                                        <p:attrNameLst>
                                          <p:attrName>fill.type</p:attrName>
                                        </p:attrNameLst>
                                      </p:cBhvr>
                                      <p:to>
                                        <p:strVal val="solid"/>
                                      </p:to>
                                    </p:set>
                                    <p:set>
                                      <p:cBhvr>
                                        <p:cTn id="232" dur="500" fill="hold"/>
                                        <p:tgtEl>
                                          <p:spTgt spid="46"/>
                                        </p:tgtEl>
                                        <p:attrNameLst>
                                          <p:attrName>fill.on</p:attrName>
                                        </p:attrNameLst>
                                      </p:cBhvr>
                                      <p:to>
                                        <p:strVal val="true"/>
                                      </p:to>
                                    </p:set>
                                  </p:childTnLst>
                                </p:cTn>
                              </p:par>
                            </p:childTnLst>
                          </p:cTn>
                        </p:par>
                        <p:par>
                          <p:cTn id="233" fill="hold">
                            <p:stCondLst>
                              <p:cond delay="13000"/>
                            </p:stCondLst>
                            <p:childTnLst>
                              <p:par>
                                <p:cTn id="234" presetID="10" presetClass="entr" presetSubtype="0" fill="hold" grpId="0" nodeType="afterEffect">
                                  <p:stCondLst>
                                    <p:cond delay="0"/>
                                  </p:stCondLst>
                                  <p:childTnLst>
                                    <p:set>
                                      <p:cBhvr>
                                        <p:cTn id="235" dur="1" fill="hold">
                                          <p:stCondLst>
                                            <p:cond delay="0"/>
                                          </p:stCondLst>
                                        </p:cTn>
                                        <p:tgtEl>
                                          <p:spTgt spid="47"/>
                                        </p:tgtEl>
                                        <p:attrNameLst>
                                          <p:attrName>style.visibility</p:attrName>
                                        </p:attrNameLst>
                                      </p:cBhvr>
                                      <p:to>
                                        <p:strVal val="visible"/>
                                      </p:to>
                                    </p:set>
                                    <p:animEffect transition="in" filter="fade">
                                      <p:cBhvr>
                                        <p:cTn id="236" dur="500"/>
                                        <p:tgtEl>
                                          <p:spTgt spid="47"/>
                                        </p:tgtEl>
                                      </p:cBhvr>
                                    </p:animEffect>
                                  </p:childTnLst>
                                </p:cTn>
                              </p:par>
                              <p:par>
                                <p:cTn id="237" presetID="1" presetClass="emph" presetSubtype="2" fill="hold" nodeType="withEffect">
                                  <p:stCondLst>
                                    <p:cond delay="0"/>
                                  </p:stCondLst>
                                  <p:childTnLst>
                                    <p:animClr clrSpc="rgb" dir="cw">
                                      <p:cBhvr>
                                        <p:cTn id="238" dur="500" fill="hold"/>
                                        <p:tgtEl>
                                          <p:spTgt spid="47"/>
                                        </p:tgtEl>
                                        <p:attrNameLst>
                                          <p:attrName>fillcolor</p:attrName>
                                        </p:attrNameLst>
                                      </p:cBhvr>
                                      <p:to>
                                        <a:schemeClr val="accent2"/>
                                      </p:to>
                                    </p:animClr>
                                    <p:set>
                                      <p:cBhvr>
                                        <p:cTn id="239" dur="500" fill="hold"/>
                                        <p:tgtEl>
                                          <p:spTgt spid="47"/>
                                        </p:tgtEl>
                                        <p:attrNameLst>
                                          <p:attrName>fill.type</p:attrName>
                                        </p:attrNameLst>
                                      </p:cBhvr>
                                      <p:to>
                                        <p:strVal val="solid"/>
                                      </p:to>
                                    </p:set>
                                    <p:set>
                                      <p:cBhvr>
                                        <p:cTn id="240" dur="500" fill="hold"/>
                                        <p:tgtEl>
                                          <p:spTgt spid="47"/>
                                        </p:tgtEl>
                                        <p:attrNameLst>
                                          <p:attrName>fill.on</p:attrName>
                                        </p:attrNameLst>
                                      </p:cBhvr>
                                      <p:to>
                                        <p:strVal val="true"/>
                                      </p:to>
                                    </p:set>
                                  </p:childTnLst>
                                </p:cTn>
                              </p:par>
                            </p:childTnLst>
                          </p:cTn>
                        </p:par>
                        <p:par>
                          <p:cTn id="241" fill="hold">
                            <p:stCondLst>
                              <p:cond delay="13500"/>
                            </p:stCondLst>
                            <p:childTnLst>
                              <p:par>
                                <p:cTn id="242" presetID="10" presetClass="entr" presetSubtype="0" fill="hold" grpId="0" nodeType="afterEffect">
                                  <p:stCondLst>
                                    <p:cond delay="0"/>
                                  </p:stCondLst>
                                  <p:childTnLst>
                                    <p:set>
                                      <p:cBhvr>
                                        <p:cTn id="243" dur="1" fill="hold">
                                          <p:stCondLst>
                                            <p:cond delay="0"/>
                                          </p:stCondLst>
                                        </p:cTn>
                                        <p:tgtEl>
                                          <p:spTgt spid="48"/>
                                        </p:tgtEl>
                                        <p:attrNameLst>
                                          <p:attrName>style.visibility</p:attrName>
                                        </p:attrNameLst>
                                      </p:cBhvr>
                                      <p:to>
                                        <p:strVal val="visible"/>
                                      </p:to>
                                    </p:set>
                                    <p:animEffect transition="in" filter="fade">
                                      <p:cBhvr>
                                        <p:cTn id="244" dur="500"/>
                                        <p:tgtEl>
                                          <p:spTgt spid="48"/>
                                        </p:tgtEl>
                                      </p:cBhvr>
                                    </p:animEffect>
                                  </p:childTnLst>
                                </p:cTn>
                              </p:par>
                              <p:par>
                                <p:cTn id="245" presetID="1" presetClass="emph" presetSubtype="2" fill="hold" nodeType="withEffect">
                                  <p:stCondLst>
                                    <p:cond delay="0"/>
                                  </p:stCondLst>
                                  <p:childTnLst>
                                    <p:animClr clrSpc="rgb" dir="cw">
                                      <p:cBhvr>
                                        <p:cTn id="246" dur="500" fill="hold"/>
                                        <p:tgtEl>
                                          <p:spTgt spid="48"/>
                                        </p:tgtEl>
                                        <p:attrNameLst>
                                          <p:attrName>fillcolor</p:attrName>
                                        </p:attrNameLst>
                                      </p:cBhvr>
                                      <p:to>
                                        <a:schemeClr val="accent2"/>
                                      </p:to>
                                    </p:animClr>
                                    <p:set>
                                      <p:cBhvr>
                                        <p:cTn id="247" dur="500" fill="hold"/>
                                        <p:tgtEl>
                                          <p:spTgt spid="48"/>
                                        </p:tgtEl>
                                        <p:attrNameLst>
                                          <p:attrName>fill.type</p:attrName>
                                        </p:attrNameLst>
                                      </p:cBhvr>
                                      <p:to>
                                        <p:strVal val="solid"/>
                                      </p:to>
                                    </p:set>
                                    <p:set>
                                      <p:cBhvr>
                                        <p:cTn id="248" dur="500" fill="hold"/>
                                        <p:tgtEl>
                                          <p:spTgt spid="48"/>
                                        </p:tgtEl>
                                        <p:attrNameLst>
                                          <p:attrName>fill.on</p:attrName>
                                        </p:attrNameLst>
                                      </p:cBhvr>
                                      <p:to>
                                        <p:strVal val="true"/>
                                      </p:to>
                                    </p:set>
                                  </p:childTnLst>
                                </p:cTn>
                              </p:par>
                            </p:childTnLst>
                          </p:cTn>
                        </p:par>
                        <p:par>
                          <p:cTn id="249" fill="hold">
                            <p:stCondLst>
                              <p:cond delay="14000"/>
                            </p:stCondLst>
                            <p:childTnLst>
                              <p:par>
                                <p:cTn id="250" presetID="10" presetClass="entr" presetSubtype="0" fill="hold" grpId="0" nodeType="afterEffect">
                                  <p:stCondLst>
                                    <p:cond delay="0"/>
                                  </p:stCondLst>
                                  <p:childTnLst>
                                    <p:set>
                                      <p:cBhvr>
                                        <p:cTn id="251" dur="1" fill="hold">
                                          <p:stCondLst>
                                            <p:cond delay="0"/>
                                          </p:stCondLst>
                                        </p:cTn>
                                        <p:tgtEl>
                                          <p:spTgt spid="49"/>
                                        </p:tgtEl>
                                        <p:attrNameLst>
                                          <p:attrName>style.visibility</p:attrName>
                                        </p:attrNameLst>
                                      </p:cBhvr>
                                      <p:to>
                                        <p:strVal val="visible"/>
                                      </p:to>
                                    </p:set>
                                    <p:animEffect transition="in" filter="fade">
                                      <p:cBhvr>
                                        <p:cTn id="252" dur="500"/>
                                        <p:tgtEl>
                                          <p:spTgt spid="49"/>
                                        </p:tgtEl>
                                      </p:cBhvr>
                                    </p:animEffect>
                                  </p:childTnLst>
                                </p:cTn>
                              </p:par>
                              <p:par>
                                <p:cTn id="253" presetID="1" presetClass="emph" presetSubtype="2" fill="hold" nodeType="withEffect">
                                  <p:stCondLst>
                                    <p:cond delay="0"/>
                                  </p:stCondLst>
                                  <p:childTnLst>
                                    <p:animClr clrSpc="rgb" dir="cw">
                                      <p:cBhvr>
                                        <p:cTn id="254" dur="500" fill="hold"/>
                                        <p:tgtEl>
                                          <p:spTgt spid="49"/>
                                        </p:tgtEl>
                                        <p:attrNameLst>
                                          <p:attrName>fillcolor</p:attrName>
                                        </p:attrNameLst>
                                      </p:cBhvr>
                                      <p:to>
                                        <a:srgbClr val="FF0000"/>
                                      </p:to>
                                    </p:animClr>
                                    <p:set>
                                      <p:cBhvr>
                                        <p:cTn id="255" dur="500" fill="hold"/>
                                        <p:tgtEl>
                                          <p:spTgt spid="49"/>
                                        </p:tgtEl>
                                        <p:attrNameLst>
                                          <p:attrName>fill.type</p:attrName>
                                        </p:attrNameLst>
                                      </p:cBhvr>
                                      <p:to>
                                        <p:strVal val="solid"/>
                                      </p:to>
                                    </p:set>
                                    <p:set>
                                      <p:cBhvr>
                                        <p:cTn id="256" dur="500" fill="hold"/>
                                        <p:tgtEl>
                                          <p:spTgt spid="49"/>
                                        </p:tgtEl>
                                        <p:attrNameLst>
                                          <p:attrName>fill.on</p:attrName>
                                        </p:attrNameLst>
                                      </p:cBhvr>
                                      <p:to>
                                        <p:strVal val="true"/>
                                      </p:to>
                                    </p:set>
                                  </p:childTnLst>
                                </p:cTn>
                              </p:par>
                            </p:childTnLst>
                          </p:cTn>
                        </p:par>
                        <p:par>
                          <p:cTn id="257" fill="hold">
                            <p:stCondLst>
                              <p:cond delay="14500"/>
                            </p:stCondLst>
                            <p:childTnLst>
                              <p:par>
                                <p:cTn id="258" presetID="10" presetClass="entr" presetSubtype="0" fill="hold" grpId="0" nodeType="afterEffect">
                                  <p:stCondLst>
                                    <p:cond delay="0"/>
                                  </p:stCondLst>
                                  <p:childTnLst>
                                    <p:set>
                                      <p:cBhvr>
                                        <p:cTn id="259" dur="1" fill="hold">
                                          <p:stCondLst>
                                            <p:cond delay="0"/>
                                          </p:stCondLst>
                                        </p:cTn>
                                        <p:tgtEl>
                                          <p:spTgt spid="50"/>
                                        </p:tgtEl>
                                        <p:attrNameLst>
                                          <p:attrName>style.visibility</p:attrName>
                                        </p:attrNameLst>
                                      </p:cBhvr>
                                      <p:to>
                                        <p:strVal val="visible"/>
                                      </p:to>
                                    </p:set>
                                    <p:animEffect transition="in" filter="fade">
                                      <p:cBhvr>
                                        <p:cTn id="260" dur="500"/>
                                        <p:tgtEl>
                                          <p:spTgt spid="50"/>
                                        </p:tgtEl>
                                      </p:cBhvr>
                                    </p:animEffect>
                                  </p:childTnLst>
                                </p:cTn>
                              </p:par>
                              <p:par>
                                <p:cTn id="261" presetID="1" presetClass="emph" presetSubtype="2" fill="hold" nodeType="withEffect">
                                  <p:stCondLst>
                                    <p:cond delay="0"/>
                                  </p:stCondLst>
                                  <p:childTnLst>
                                    <p:animClr clrSpc="rgb" dir="cw">
                                      <p:cBhvr>
                                        <p:cTn id="262" dur="500" fill="hold"/>
                                        <p:tgtEl>
                                          <p:spTgt spid="50"/>
                                        </p:tgtEl>
                                        <p:attrNameLst>
                                          <p:attrName>fillcolor</p:attrName>
                                        </p:attrNameLst>
                                      </p:cBhvr>
                                      <p:to>
                                        <a:schemeClr val="accent2"/>
                                      </p:to>
                                    </p:animClr>
                                    <p:set>
                                      <p:cBhvr>
                                        <p:cTn id="263" dur="500" fill="hold"/>
                                        <p:tgtEl>
                                          <p:spTgt spid="50"/>
                                        </p:tgtEl>
                                        <p:attrNameLst>
                                          <p:attrName>fill.type</p:attrName>
                                        </p:attrNameLst>
                                      </p:cBhvr>
                                      <p:to>
                                        <p:strVal val="solid"/>
                                      </p:to>
                                    </p:set>
                                    <p:set>
                                      <p:cBhvr>
                                        <p:cTn id="264" dur="500" fill="hold"/>
                                        <p:tgtEl>
                                          <p:spTgt spid="50"/>
                                        </p:tgtEl>
                                        <p:attrNameLst>
                                          <p:attrName>fill.on</p:attrName>
                                        </p:attrNameLst>
                                      </p:cBhvr>
                                      <p:to>
                                        <p:strVal val="true"/>
                                      </p:to>
                                    </p:set>
                                  </p:childTnLst>
                                </p:cTn>
                              </p:par>
                            </p:childTnLst>
                          </p:cTn>
                        </p:par>
                        <p:par>
                          <p:cTn id="265" fill="hold">
                            <p:stCondLst>
                              <p:cond delay="15000"/>
                            </p:stCondLst>
                            <p:childTnLst>
                              <p:par>
                                <p:cTn id="266" presetID="10" presetClass="entr" presetSubtype="0" fill="hold" grpId="0" nodeType="afterEffect">
                                  <p:stCondLst>
                                    <p:cond delay="0"/>
                                  </p:stCondLst>
                                  <p:childTnLst>
                                    <p:set>
                                      <p:cBhvr>
                                        <p:cTn id="267" dur="1" fill="hold">
                                          <p:stCondLst>
                                            <p:cond delay="0"/>
                                          </p:stCondLst>
                                        </p:cTn>
                                        <p:tgtEl>
                                          <p:spTgt spid="51"/>
                                        </p:tgtEl>
                                        <p:attrNameLst>
                                          <p:attrName>style.visibility</p:attrName>
                                        </p:attrNameLst>
                                      </p:cBhvr>
                                      <p:to>
                                        <p:strVal val="visible"/>
                                      </p:to>
                                    </p:set>
                                    <p:animEffect transition="in" filter="fade">
                                      <p:cBhvr>
                                        <p:cTn id="268" dur="500"/>
                                        <p:tgtEl>
                                          <p:spTgt spid="51"/>
                                        </p:tgtEl>
                                      </p:cBhvr>
                                    </p:animEffect>
                                  </p:childTnLst>
                                </p:cTn>
                              </p:par>
                              <p:par>
                                <p:cTn id="269" presetID="1" presetClass="emph" presetSubtype="2" fill="hold" nodeType="withEffect">
                                  <p:stCondLst>
                                    <p:cond delay="0"/>
                                  </p:stCondLst>
                                  <p:childTnLst>
                                    <p:animClr clrSpc="rgb" dir="cw">
                                      <p:cBhvr>
                                        <p:cTn id="270" dur="500" fill="hold"/>
                                        <p:tgtEl>
                                          <p:spTgt spid="51"/>
                                        </p:tgtEl>
                                        <p:attrNameLst>
                                          <p:attrName>fillcolor</p:attrName>
                                        </p:attrNameLst>
                                      </p:cBhvr>
                                      <p:to>
                                        <a:srgbClr val="FF0000"/>
                                      </p:to>
                                    </p:animClr>
                                    <p:set>
                                      <p:cBhvr>
                                        <p:cTn id="271" dur="500" fill="hold"/>
                                        <p:tgtEl>
                                          <p:spTgt spid="51"/>
                                        </p:tgtEl>
                                        <p:attrNameLst>
                                          <p:attrName>fill.type</p:attrName>
                                        </p:attrNameLst>
                                      </p:cBhvr>
                                      <p:to>
                                        <p:strVal val="solid"/>
                                      </p:to>
                                    </p:set>
                                    <p:set>
                                      <p:cBhvr>
                                        <p:cTn id="272" dur="500" fill="hold"/>
                                        <p:tgtEl>
                                          <p:spTgt spid="51"/>
                                        </p:tgtEl>
                                        <p:attrNameLst>
                                          <p:attrName>fill.on</p:attrName>
                                        </p:attrNameLst>
                                      </p:cBhvr>
                                      <p:to>
                                        <p:strVal val="true"/>
                                      </p:to>
                                    </p:set>
                                  </p:childTnLst>
                                </p:cTn>
                              </p:par>
                            </p:childTnLst>
                          </p:cTn>
                        </p:par>
                        <p:par>
                          <p:cTn id="273" fill="hold">
                            <p:stCondLst>
                              <p:cond delay="15500"/>
                            </p:stCondLst>
                            <p:childTnLst>
                              <p:par>
                                <p:cTn id="274" presetID="10" presetClass="entr" presetSubtype="0" fill="hold" grpId="0" nodeType="afterEffect">
                                  <p:stCondLst>
                                    <p:cond delay="0"/>
                                  </p:stCondLst>
                                  <p:childTnLst>
                                    <p:set>
                                      <p:cBhvr>
                                        <p:cTn id="275" dur="1" fill="hold">
                                          <p:stCondLst>
                                            <p:cond delay="0"/>
                                          </p:stCondLst>
                                        </p:cTn>
                                        <p:tgtEl>
                                          <p:spTgt spid="52"/>
                                        </p:tgtEl>
                                        <p:attrNameLst>
                                          <p:attrName>style.visibility</p:attrName>
                                        </p:attrNameLst>
                                      </p:cBhvr>
                                      <p:to>
                                        <p:strVal val="visible"/>
                                      </p:to>
                                    </p:set>
                                    <p:animEffect transition="in" filter="fade">
                                      <p:cBhvr>
                                        <p:cTn id="276" dur="500"/>
                                        <p:tgtEl>
                                          <p:spTgt spid="52"/>
                                        </p:tgtEl>
                                      </p:cBhvr>
                                    </p:animEffect>
                                  </p:childTnLst>
                                </p:cTn>
                              </p:par>
                              <p:par>
                                <p:cTn id="277" presetID="1" presetClass="emph" presetSubtype="2" fill="hold" nodeType="withEffect">
                                  <p:stCondLst>
                                    <p:cond delay="0"/>
                                  </p:stCondLst>
                                  <p:childTnLst>
                                    <p:animClr clrSpc="rgb" dir="cw">
                                      <p:cBhvr>
                                        <p:cTn id="278" dur="500" fill="hold"/>
                                        <p:tgtEl>
                                          <p:spTgt spid="52"/>
                                        </p:tgtEl>
                                        <p:attrNameLst>
                                          <p:attrName>fillcolor</p:attrName>
                                        </p:attrNameLst>
                                      </p:cBhvr>
                                      <p:to>
                                        <a:srgbClr val="FF0000"/>
                                      </p:to>
                                    </p:animClr>
                                    <p:set>
                                      <p:cBhvr>
                                        <p:cTn id="279" dur="500" fill="hold"/>
                                        <p:tgtEl>
                                          <p:spTgt spid="52"/>
                                        </p:tgtEl>
                                        <p:attrNameLst>
                                          <p:attrName>fill.type</p:attrName>
                                        </p:attrNameLst>
                                      </p:cBhvr>
                                      <p:to>
                                        <p:strVal val="solid"/>
                                      </p:to>
                                    </p:set>
                                    <p:set>
                                      <p:cBhvr>
                                        <p:cTn id="280" dur="500" fill="hold"/>
                                        <p:tgtEl>
                                          <p:spTgt spid="52"/>
                                        </p:tgtEl>
                                        <p:attrNameLst>
                                          <p:attrName>fill.on</p:attrName>
                                        </p:attrNameLst>
                                      </p:cBhvr>
                                      <p:to>
                                        <p:strVal val="true"/>
                                      </p:to>
                                    </p:set>
                                  </p:childTnLst>
                                </p:cTn>
                              </p:par>
                            </p:childTnLst>
                          </p:cTn>
                        </p:par>
                        <p:par>
                          <p:cTn id="281" fill="hold">
                            <p:stCondLst>
                              <p:cond delay="16000"/>
                            </p:stCondLst>
                            <p:childTnLst>
                              <p:par>
                                <p:cTn id="282" presetID="10" presetClass="entr" presetSubtype="0" fill="hold" grpId="0" nodeType="afterEffect">
                                  <p:stCondLst>
                                    <p:cond delay="0"/>
                                  </p:stCondLst>
                                  <p:childTnLst>
                                    <p:set>
                                      <p:cBhvr>
                                        <p:cTn id="283" dur="1" fill="hold">
                                          <p:stCondLst>
                                            <p:cond delay="0"/>
                                          </p:stCondLst>
                                        </p:cTn>
                                        <p:tgtEl>
                                          <p:spTgt spid="53"/>
                                        </p:tgtEl>
                                        <p:attrNameLst>
                                          <p:attrName>style.visibility</p:attrName>
                                        </p:attrNameLst>
                                      </p:cBhvr>
                                      <p:to>
                                        <p:strVal val="visible"/>
                                      </p:to>
                                    </p:set>
                                    <p:animEffect transition="in" filter="fade">
                                      <p:cBhvr>
                                        <p:cTn id="284" dur="500"/>
                                        <p:tgtEl>
                                          <p:spTgt spid="53"/>
                                        </p:tgtEl>
                                      </p:cBhvr>
                                    </p:animEffect>
                                  </p:childTnLst>
                                </p:cTn>
                              </p:par>
                              <p:par>
                                <p:cTn id="285" presetID="1" presetClass="emph" presetSubtype="2" fill="hold" nodeType="withEffect">
                                  <p:stCondLst>
                                    <p:cond delay="0"/>
                                  </p:stCondLst>
                                  <p:childTnLst>
                                    <p:animClr clrSpc="rgb" dir="cw">
                                      <p:cBhvr>
                                        <p:cTn id="286" dur="500" fill="hold"/>
                                        <p:tgtEl>
                                          <p:spTgt spid="53"/>
                                        </p:tgtEl>
                                        <p:attrNameLst>
                                          <p:attrName>fillcolor</p:attrName>
                                        </p:attrNameLst>
                                      </p:cBhvr>
                                      <p:to>
                                        <a:schemeClr val="accent2"/>
                                      </p:to>
                                    </p:animClr>
                                    <p:set>
                                      <p:cBhvr>
                                        <p:cTn id="287" dur="500" fill="hold"/>
                                        <p:tgtEl>
                                          <p:spTgt spid="53"/>
                                        </p:tgtEl>
                                        <p:attrNameLst>
                                          <p:attrName>fill.type</p:attrName>
                                        </p:attrNameLst>
                                      </p:cBhvr>
                                      <p:to>
                                        <p:strVal val="solid"/>
                                      </p:to>
                                    </p:set>
                                    <p:set>
                                      <p:cBhvr>
                                        <p:cTn id="288" dur="500" fill="hold"/>
                                        <p:tgtEl>
                                          <p:spTgt spid="53"/>
                                        </p:tgtEl>
                                        <p:attrNameLst>
                                          <p:attrName>fill.on</p:attrName>
                                        </p:attrNameLst>
                                      </p:cBhvr>
                                      <p:to>
                                        <p:strVal val="true"/>
                                      </p:to>
                                    </p:set>
                                  </p:childTnLst>
                                </p:cTn>
                              </p:par>
                              <p:par>
                                <p:cTn id="289" presetID="10" presetClass="entr" presetSubtype="0" fill="hold" grpId="0" nodeType="withEffect">
                                  <p:stCondLst>
                                    <p:cond delay="0"/>
                                  </p:stCondLst>
                                  <p:childTnLst>
                                    <p:set>
                                      <p:cBhvr>
                                        <p:cTn id="290" dur="1" fill="hold">
                                          <p:stCondLst>
                                            <p:cond delay="0"/>
                                          </p:stCondLst>
                                        </p:cTn>
                                        <p:tgtEl>
                                          <p:spTgt spid="54"/>
                                        </p:tgtEl>
                                        <p:attrNameLst>
                                          <p:attrName>style.visibility</p:attrName>
                                        </p:attrNameLst>
                                      </p:cBhvr>
                                      <p:to>
                                        <p:strVal val="visible"/>
                                      </p:to>
                                    </p:set>
                                    <p:animEffect transition="in" filter="fade">
                                      <p:cBhvr>
                                        <p:cTn id="291" dur="500"/>
                                        <p:tgtEl>
                                          <p:spTgt spid="54"/>
                                        </p:tgtEl>
                                      </p:cBhvr>
                                    </p:animEffect>
                                  </p:childTnLst>
                                </p:cTn>
                              </p:par>
                              <p:par>
                                <p:cTn id="292" presetID="1" presetClass="emph" presetSubtype="2" fill="hold" nodeType="withEffect">
                                  <p:stCondLst>
                                    <p:cond delay="0"/>
                                  </p:stCondLst>
                                  <p:childTnLst>
                                    <p:animClr clrSpc="rgb" dir="cw">
                                      <p:cBhvr>
                                        <p:cTn id="293" dur="500" fill="hold"/>
                                        <p:tgtEl>
                                          <p:spTgt spid="54"/>
                                        </p:tgtEl>
                                        <p:attrNameLst>
                                          <p:attrName>fillcolor</p:attrName>
                                        </p:attrNameLst>
                                      </p:cBhvr>
                                      <p:to>
                                        <a:schemeClr val="accent2"/>
                                      </p:to>
                                    </p:animClr>
                                    <p:set>
                                      <p:cBhvr>
                                        <p:cTn id="294" dur="500" fill="hold"/>
                                        <p:tgtEl>
                                          <p:spTgt spid="54"/>
                                        </p:tgtEl>
                                        <p:attrNameLst>
                                          <p:attrName>fill.type</p:attrName>
                                        </p:attrNameLst>
                                      </p:cBhvr>
                                      <p:to>
                                        <p:strVal val="solid"/>
                                      </p:to>
                                    </p:set>
                                    <p:set>
                                      <p:cBhvr>
                                        <p:cTn id="295" dur="500" fill="hold"/>
                                        <p:tgtEl>
                                          <p:spTgt spid="54"/>
                                        </p:tgtEl>
                                        <p:attrNameLst>
                                          <p:attrName>fill.on</p:attrName>
                                        </p:attrNameLst>
                                      </p:cBhvr>
                                      <p:to>
                                        <p:strVal val="true"/>
                                      </p:to>
                                    </p:set>
                                  </p:childTnLst>
                                </p:cTn>
                              </p:par>
                            </p:childTnLst>
                          </p:cTn>
                        </p:par>
                        <p:par>
                          <p:cTn id="296" fill="hold">
                            <p:stCondLst>
                              <p:cond delay="16500"/>
                            </p:stCondLst>
                            <p:childTnLst>
                              <p:par>
                                <p:cTn id="297" presetID="10" presetClass="entr" presetSubtype="0" fill="hold" grpId="0" nodeType="afterEffect">
                                  <p:stCondLst>
                                    <p:cond delay="0"/>
                                  </p:stCondLst>
                                  <p:childTnLst>
                                    <p:set>
                                      <p:cBhvr>
                                        <p:cTn id="298" dur="1" fill="hold">
                                          <p:stCondLst>
                                            <p:cond delay="0"/>
                                          </p:stCondLst>
                                        </p:cTn>
                                        <p:tgtEl>
                                          <p:spTgt spid="55"/>
                                        </p:tgtEl>
                                        <p:attrNameLst>
                                          <p:attrName>style.visibility</p:attrName>
                                        </p:attrNameLst>
                                      </p:cBhvr>
                                      <p:to>
                                        <p:strVal val="visible"/>
                                      </p:to>
                                    </p:set>
                                    <p:animEffect transition="in" filter="fade">
                                      <p:cBhvr>
                                        <p:cTn id="299" dur="500"/>
                                        <p:tgtEl>
                                          <p:spTgt spid="55"/>
                                        </p:tgtEl>
                                      </p:cBhvr>
                                    </p:animEffect>
                                  </p:childTnLst>
                                </p:cTn>
                              </p:par>
                              <p:par>
                                <p:cTn id="300" presetID="1" presetClass="emph" presetSubtype="2" fill="hold" nodeType="withEffect">
                                  <p:stCondLst>
                                    <p:cond delay="0"/>
                                  </p:stCondLst>
                                  <p:childTnLst>
                                    <p:animClr clrSpc="rgb" dir="cw">
                                      <p:cBhvr>
                                        <p:cTn id="301" dur="500" fill="hold"/>
                                        <p:tgtEl>
                                          <p:spTgt spid="55"/>
                                        </p:tgtEl>
                                        <p:attrNameLst>
                                          <p:attrName>fillcolor</p:attrName>
                                        </p:attrNameLst>
                                      </p:cBhvr>
                                      <p:to>
                                        <a:schemeClr val="accent2"/>
                                      </p:to>
                                    </p:animClr>
                                    <p:set>
                                      <p:cBhvr>
                                        <p:cTn id="302" dur="500" fill="hold"/>
                                        <p:tgtEl>
                                          <p:spTgt spid="55"/>
                                        </p:tgtEl>
                                        <p:attrNameLst>
                                          <p:attrName>fill.type</p:attrName>
                                        </p:attrNameLst>
                                      </p:cBhvr>
                                      <p:to>
                                        <p:strVal val="solid"/>
                                      </p:to>
                                    </p:set>
                                    <p:set>
                                      <p:cBhvr>
                                        <p:cTn id="303" dur="500" fill="hold"/>
                                        <p:tgtEl>
                                          <p:spTgt spid="55"/>
                                        </p:tgtEl>
                                        <p:attrNameLst>
                                          <p:attrName>fill.on</p:attrName>
                                        </p:attrNameLst>
                                      </p:cBhvr>
                                      <p:to>
                                        <p:strVal val="true"/>
                                      </p:to>
                                    </p:set>
                                  </p:childTnLst>
                                </p:cTn>
                              </p:par>
                            </p:childTnLst>
                          </p:cTn>
                        </p:par>
                        <p:par>
                          <p:cTn id="304" fill="hold">
                            <p:stCondLst>
                              <p:cond delay="17000"/>
                            </p:stCondLst>
                            <p:childTnLst>
                              <p:par>
                                <p:cTn id="305" presetID="10" presetClass="entr" presetSubtype="0" fill="hold" grpId="0" nodeType="afterEffect">
                                  <p:stCondLst>
                                    <p:cond delay="0"/>
                                  </p:stCondLst>
                                  <p:childTnLst>
                                    <p:set>
                                      <p:cBhvr>
                                        <p:cTn id="306" dur="1" fill="hold">
                                          <p:stCondLst>
                                            <p:cond delay="0"/>
                                          </p:stCondLst>
                                        </p:cTn>
                                        <p:tgtEl>
                                          <p:spTgt spid="56"/>
                                        </p:tgtEl>
                                        <p:attrNameLst>
                                          <p:attrName>style.visibility</p:attrName>
                                        </p:attrNameLst>
                                      </p:cBhvr>
                                      <p:to>
                                        <p:strVal val="visible"/>
                                      </p:to>
                                    </p:set>
                                    <p:animEffect transition="in" filter="fade">
                                      <p:cBhvr>
                                        <p:cTn id="307" dur="500"/>
                                        <p:tgtEl>
                                          <p:spTgt spid="56"/>
                                        </p:tgtEl>
                                      </p:cBhvr>
                                    </p:animEffect>
                                  </p:childTnLst>
                                </p:cTn>
                              </p:par>
                              <p:par>
                                <p:cTn id="308" presetID="1" presetClass="emph" presetSubtype="2" fill="hold" nodeType="withEffect">
                                  <p:stCondLst>
                                    <p:cond delay="0"/>
                                  </p:stCondLst>
                                  <p:childTnLst>
                                    <p:animClr clrSpc="rgb" dir="cw">
                                      <p:cBhvr>
                                        <p:cTn id="309" dur="500" fill="hold"/>
                                        <p:tgtEl>
                                          <p:spTgt spid="56"/>
                                        </p:tgtEl>
                                        <p:attrNameLst>
                                          <p:attrName>fillcolor</p:attrName>
                                        </p:attrNameLst>
                                      </p:cBhvr>
                                      <p:to>
                                        <a:srgbClr val="FF0000"/>
                                      </p:to>
                                    </p:animClr>
                                    <p:set>
                                      <p:cBhvr>
                                        <p:cTn id="310" dur="500" fill="hold"/>
                                        <p:tgtEl>
                                          <p:spTgt spid="56"/>
                                        </p:tgtEl>
                                        <p:attrNameLst>
                                          <p:attrName>fill.type</p:attrName>
                                        </p:attrNameLst>
                                      </p:cBhvr>
                                      <p:to>
                                        <p:strVal val="solid"/>
                                      </p:to>
                                    </p:set>
                                    <p:set>
                                      <p:cBhvr>
                                        <p:cTn id="311" dur="500" fill="hold"/>
                                        <p:tgtEl>
                                          <p:spTgt spid="56"/>
                                        </p:tgtEl>
                                        <p:attrNameLst>
                                          <p:attrName>fill.on</p:attrName>
                                        </p:attrNameLst>
                                      </p:cBhvr>
                                      <p:to>
                                        <p:strVal val="true"/>
                                      </p:to>
                                    </p:set>
                                  </p:childTnLst>
                                </p:cTn>
                              </p:par>
                            </p:childTnLst>
                          </p:cTn>
                        </p:par>
                        <p:par>
                          <p:cTn id="312" fill="hold">
                            <p:stCondLst>
                              <p:cond delay="17500"/>
                            </p:stCondLst>
                            <p:childTnLst>
                              <p:par>
                                <p:cTn id="313" presetID="10" presetClass="entr" presetSubtype="0" fill="hold" grpId="0" nodeType="afterEffect">
                                  <p:stCondLst>
                                    <p:cond delay="0"/>
                                  </p:stCondLst>
                                  <p:childTnLst>
                                    <p:set>
                                      <p:cBhvr>
                                        <p:cTn id="314" dur="1" fill="hold">
                                          <p:stCondLst>
                                            <p:cond delay="0"/>
                                          </p:stCondLst>
                                        </p:cTn>
                                        <p:tgtEl>
                                          <p:spTgt spid="57"/>
                                        </p:tgtEl>
                                        <p:attrNameLst>
                                          <p:attrName>style.visibility</p:attrName>
                                        </p:attrNameLst>
                                      </p:cBhvr>
                                      <p:to>
                                        <p:strVal val="visible"/>
                                      </p:to>
                                    </p:set>
                                    <p:animEffect transition="in" filter="fade">
                                      <p:cBhvr>
                                        <p:cTn id="315" dur="500"/>
                                        <p:tgtEl>
                                          <p:spTgt spid="57"/>
                                        </p:tgtEl>
                                      </p:cBhvr>
                                    </p:animEffect>
                                  </p:childTnLst>
                                </p:cTn>
                              </p:par>
                              <p:par>
                                <p:cTn id="316" presetID="1" presetClass="emph" presetSubtype="2" fill="hold" nodeType="withEffect">
                                  <p:stCondLst>
                                    <p:cond delay="0"/>
                                  </p:stCondLst>
                                  <p:childTnLst>
                                    <p:animClr clrSpc="rgb" dir="cw">
                                      <p:cBhvr>
                                        <p:cTn id="317" dur="500" fill="hold"/>
                                        <p:tgtEl>
                                          <p:spTgt spid="57"/>
                                        </p:tgtEl>
                                        <p:attrNameLst>
                                          <p:attrName>fillcolor</p:attrName>
                                        </p:attrNameLst>
                                      </p:cBhvr>
                                      <p:to>
                                        <a:schemeClr val="accent2"/>
                                      </p:to>
                                    </p:animClr>
                                    <p:set>
                                      <p:cBhvr>
                                        <p:cTn id="318" dur="500" fill="hold"/>
                                        <p:tgtEl>
                                          <p:spTgt spid="57"/>
                                        </p:tgtEl>
                                        <p:attrNameLst>
                                          <p:attrName>fill.type</p:attrName>
                                        </p:attrNameLst>
                                      </p:cBhvr>
                                      <p:to>
                                        <p:strVal val="solid"/>
                                      </p:to>
                                    </p:set>
                                    <p:set>
                                      <p:cBhvr>
                                        <p:cTn id="319" dur="500" fill="hold"/>
                                        <p:tgtEl>
                                          <p:spTgt spid="57"/>
                                        </p:tgtEl>
                                        <p:attrNameLst>
                                          <p:attrName>fill.on</p:attrName>
                                        </p:attrNameLst>
                                      </p:cBhvr>
                                      <p:to>
                                        <p:strVal val="true"/>
                                      </p:to>
                                    </p:set>
                                  </p:childTnLst>
                                </p:cTn>
                              </p:par>
                            </p:childTnLst>
                          </p:cTn>
                        </p:par>
                        <p:par>
                          <p:cTn id="320" fill="hold">
                            <p:stCondLst>
                              <p:cond delay="18000"/>
                            </p:stCondLst>
                            <p:childTnLst>
                              <p:par>
                                <p:cTn id="321" presetID="10" presetClass="entr" presetSubtype="0" fill="hold" grpId="0" nodeType="afterEffect">
                                  <p:stCondLst>
                                    <p:cond delay="0"/>
                                  </p:stCondLst>
                                  <p:childTnLst>
                                    <p:set>
                                      <p:cBhvr>
                                        <p:cTn id="322" dur="1" fill="hold">
                                          <p:stCondLst>
                                            <p:cond delay="0"/>
                                          </p:stCondLst>
                                        </p:cTn>
                                        <p:tgtEl>
                                          <p:spTgt spid="58"/>
                                        </p:tgtEl>
                                        <p:attrNameLst>
                                          <p:attrName>style.visibility</p:attrName>
                                        </p:attrNameLst>
                                      </p:cBhvr>
                                      <p:to>
                                        <p:strVal val="visible"/>
                                      </p:to>
                                    </p:set>
                                    <p:animEffect transition="in" filter="fade">
                                      <p:cBhvr>
                                        <p:cTn id="323" dur="500"/>
                                        <p:tgtEl>
                                          <p:spTgt spid="58"/>
                                        </p:tgtEl>
                                      </p:cBhvr>
                                    </p:animEffect>
                                  </p:childTnLst>
                                </p:cTn>
                              </p:par>
                              <p:par>
                                <p:cTn id="324" presetID="1" presetClass="emph" presetSubtype="2" fill="hold" nodeType="withEffect">
                                  <p:stCondLst>
                                    <p:cond delay="0"/>
                                  </p:stCondLst>
                                  <p:childTnLst>
                                    <p:animClr clrSpc="rgb" dir="cw">
                                      <p:cBhvr>
                                        <p:cTn id="325" dur="500" fill="hold"/>
                                        <p:tgtEl>
                                          <p:spTgt spid="58"/>
                                        </p:tgtEl>
                                        <p:attrNameLst>
                                          <p:attrName>fillcolor</p:attrName>
                                        </p:attrNameLst>
                                      </p:cBhvr>
                                      <p:to>
                                        <a:schemeClr val="accent2"/>
                                      </p:to>
                                    </p:animClr>
                                    <p:set>
                                      <p:cBhvr>
                                        <p:cTn id="326" dur="500" fill="hold"/>
                                        <p:tgtEl>
                                          <p:spTgt spid="58"/>
                                        </p:tgtEl>
                                        <p:attrNameLst>
                                          <p:attrName>fill.type</p:attrName>
                                        </p:attrNameLst>
                                      </p:cBhvr>
                                      <p:to>
                                        <p:strVal val="solid"/>
                                      </p:to>
                                    </p:set>
                                    <p:set>
                                      <p:cBhvr>
                                        <p:cTn id="327" dur="500" fill="hold"/>
                                        <p:tgtEl>
                                          <p:spTgt spid="58"/>
                                        </p:tgtEl>
                                        <p:attrNameLst>
                                          <p:attrName>fill.on</p:attrName>
                                        </p:attrNameLst>
                                      </p:cBhvr>
                                      <p:to>
                                        <p:strVal val="true"/>
                                      </p:to>
                                    </p:set>
                                  </p:childTnLst>
                                </p:cTn>
                              </p:par>
                            </p:childTnLst>
                          </p:cTn>
                        </p:par>
                        <p:par>
                          <p:cTn id="328" fill="hold">
                            <p:stCondLst>
                              <p:cond delay="18500"/>
                            </p:stCondLst>
                            <p:childTnLst>
                              <p:par>
                                <p:cTn id="329" presetID="10" presetClass="entr" presetSubtype="0" fill="hold" grpId="0" nodeType="afterEffect">
                                  <p:stCondLst>
                                    <p:cond delay="0"/>
                                  </p:stCondLst>
                                  <p:childTnLst>
                                    <p:set>
                                      <p:cBhvr>
                                        <p:cTn id="330" dur="1" fill="hold">
                                          <p:stCondLst>
                                            <p:cond delay="0"/>
                                          </p:stCondLst>
                                        </p:cTn>
                                        <p:tgtEl>
                                          <p:spTgt spid="59"/>
                                        </p:tgtEl>
                                        <p:attrNameLst>
                                          <p:attrName>style.visibility</p:attrName>
                                        </p:attrNameLst>
                                      </p:cBhvr>
                                      <p:to>
                                        <p:strVal val="visible"/>
                                      </p:to>
                                    </p:set>
                                    <p:animEffect transition="in" filter="fade">
                                      <p:cBhvr>
                                        <p:cTn id="331" dur="500"/>
                                        <p:tgtEl>
                                          <p:spTgt spid="59"/>
                                        </p:tgtEl>
                                      </p:cBhvr>
                                    </p:animEffect>
                                  </p:childTnLst>
                                </p:cTn>
                              </p:par>
                              <p:par>
                                <p:cTn id="332" presetID="1" presetClass="emph" presetSubtype="2" fill="hold" nodeType="withEffect">
                                  <p:stCondLst>
                                    <p:cond delay="0"/>
                                  </p:stCondLst>
                                  <p:childTnLst>
                                    <p:animClr clrSpc="rgb" dir="cw">
                                      <p:cBhvr>
                                        <p:cTn id="333" dur="500" fill="hold"/>
                                        <p:tgtEl>
                                          <p:spTgt spid="59"/>
                                        </p:tgtEl>
                                        <p:attrNameLst>
                                          <p:attrName>fillcolor</p:attrName>
                                        </p:attrNameLst>
                                      </p:cBhvr>
                                      <p:to>
                                        <a:srgbClr val="00B0F0"/>
                                      </p:to>
                                    </p:animClr>
                                    <p:set>
                                      <p:cBhvr>
                                        <p:cTn id="334" dur="500" fill="hold"/>
                                        <p:tgtEl>
                                          <p:spTgt spid="59"/>
                                        </p:tgtEl>
                                        <p:attrNameLst>
                                          <p:attrName>fill.type</p:attrName>
                                        </p:attrNameLst>
                                      </p:cBhvr>
                                      <p:to>
                                        <p:strVal val="solid"/>
                                      </p:to>
                                    </p:set>
                                    <p:set>
                                      <p:cBhvr>
                                        <p:cTn id="335" dur="500" fill="hold"/>
                                        <p:tgtEl>
                                          <p:spTgt spid="59"/>
                                        </p:tgtEl>
                                        <p:attrNameLst>
                                          <p:attrName>fill.on</p:attrName>
                                        </p:attrNameLst>
                                      </p:cBhvr>
                                      <p:to>
                                        <p:strVal val="true"/>
                                      </p:to>
                                    </p:set>
                                  </p:childTnLst>
                                </p:cTn>
                              </p:par>
                            </p:childTnLst>
                          </p:cTn>
                        </p:par>
                        <p:par>
                          <p:cTn id="336" fill="hold">
                            <p:stCondLst>
                              <p:cond delay="19000"/>
                            </p:stCondLst>
                            <p:childTnLst>
                              <p:par>
                                <p:cTn id="337" presetID="10" presetClass="entr" presetSubtype="0" fill="hold" grpId="0" nodeType="afterEffect">
                                  <p:stCondLst>
                                    <p:cond delay="0"/>
                                  </p:stCondLst>
                                  <p:childTnLst>
                                    <p:set>
                                      <p:cBhvr>
                                        <p:cTn id="338" dur="1" fill="hold">
                                          <p:stCondLst>
                                            <p:cond delay="0"/>
                                          </p:stCondLst>
                                        </p:cTn>
                                        <p:tgtEl>
                                          <p:spTgt spid="60"/>
                                        </p:tgtEl>
                                        <p:attrNameLst>
                                          <p:attrName>style.visibility</p:attrName>
                                        </p:attrNameLst>
                                      </p:cBhvr>
                                      <p:to>
                                        <p:strVal val="visible"/>
                                      </p:to>
                                    </p:set>
                                    <p:animEffect transition="in" filter="fade">
                                      <p:cBhvr>
                                        <p:cTn id="339" dur="500"/>
                                        <p:tgtEl>
                                          <p:spTgt spid="60"/>
                                        </p:tgtEl>
                                      </p:cBhvr>
                                    </p:animEffect>
                                  </p:childTnLst>
                                </p:cTn>
                              </p:par>
                              <p:par>
                                <p:cTn id="340" presetID="1" presetClass="emph" presetSubtype="2" fill="hold" nodeType="withEffect">
                                  <p:stCondLst>
                                    <p:cond delay="0"/>
                                  </p:stCondLst>
                                  <p:childTnLst>
                                    <p:animClr clrSpc="rgb" dir="cw">
                                      <p:cBhvr>
                                        <p:cTn id="341" dur="500" fill="hold"/>
                                        <p:tgtEl>
                                          <p:spTgt spid="60"/>
                                        </p:tgtEl>
                                        <p:attrNameLst>
                                          <p:attrName>fillcolor</p:attrName>
                                        </p:attrNameLst>
                                      </p:cBhvr>
                                      <p:to>
                                        <a:srgbClr val="FF0000"/>
                                      </p:to>
                                    </p:animClr>
                                    <p:set>
                                      <p:cBhvr>
                                        <p:cTn id="342" dur="500" fill="hold"/>
                                        <p:tgtEl>
                                          <p:spTgt spid="60"/>
                                        </p:tgtEl>
                                        <p:attrNameLst>
                                          <p:attrName>fill.type</p:attrName>
                                        </p:attrNameLst>
                                      </p:cBhvr>
                                      <p:to>
                                        <p:strVal val="solid"/>
                                      </p:to>
                                    </p:set>
                                    <p:set>
                                      <p:cBhvr>
                                        <p:cTn id="343" dur="500" fill="hold"/>
                                        <p:tgtEl>
                                          <p:spTgt spid="60"/>
                                        </p:tgtEl>
                                        <p:attrNameLst>
                                          <p:attrName>fill.on</p:attrName>
                                        </p:attrNameLst>
                                      </p:cBhvr>
                                      <p:to>
                                        <p:strVal val="true"/>
                                      </p:to>
                                    </p:set>
                                  </p:childTnLst>
                                </p:cTn>
                              </p:par>
                            </p:childTnLst>
                          </p:cTn>
                        </p:par>
                        <p:par>
                          <p:cTn id="344" fill="hold">
                            <p:stCondLst>
                              <p:cond delay="19500"/>
                            </p:stCondLst>
                            <p:childTnLst>
                              <p:par>
                                <p:cTn id="345" presetID="10" presetClass="entr" presetSubtype="0" fill="hold" grpId="0" nodeType="afterEffect">
                                  <p:stCondLst>
                                    <p:cond delay="0"/>
                                  </p:stCondLst>
                                  <p:childTnLst>
                                    <p:set>
                                      <p:cBhvr>
                                        <p:cTn id="346" dur="1" fill="hold">
                                          <p:stCondLst>
                                            <p:cond delay="0"/>
                                          </p:stCondLst>
                                        </p:cTn>
                                        <p:tgtEl>
                                          <p:spTgt spid="61"/>
                                        </p:tgtEl>
                                        <p:attrNameLst>
                                          <p:attrName>style.visibility</p:attrName>
                                        </p:attrNameLst>
                                      </p:cBhvr>
                                      <p:to>
                                        <p:strVal val="visible"/>
                                      </p:to>
                                    </p:set>
                                    <p:animEffect transition="in" filter="fade">
                                      <p:cBhvr>
                                        <p:cTn id="347" dur="500"/>
                                        <p:tgtEl>
                                          <p:spTgt spid="61"/>
                                        </p:tgtEl>
                                      </p:cBhvr>
                                    </p:animEffect>
                                  </p:childTnLst>
                                </p:cTn>
                              </p:par>
                              <p:par>
                                <p:cTn id="348" presetID="1" presetClass="emph" presetSubtype="2" fill="hold" nodeType="withEffect">
                                  <p:stCondLst>
                                    <p:cond delay="0"/>
                                  </p:stCondLst>
                                  <p:childTnLst>
                                    <p:animClr clrSpc="rgb" dir="cw">
                                      <p:cBhvr>
                                        <p:cTn id="349" dur="500" fill="hold"/>
                                        <p:tgtEl>
                                          <p:spTgt spid="61"/>
                                        </p:tgtEl>
                                        <p:attrNameLst>
                                          <p:attrName>fillcolor</p:attrName>
                                        </p:attrNameLst>
                                      </p:cBhvr>
                                      <p:to>
                                        <a:schemeClr val="accent2"/>
                                      </p:to>
                                    </p:animClr>
                                    <p:set>
                                      <p:cBhvr>
                                        <p:cTn id="350" dur="500" fill="hold"/>
                                        <p:tgtEl>
                                          <p:spTgt spid="61"/>
                                        </p:tgtEl>
                                        <p:attrNameLst>
                                          <p:attrName>fill.type</p:attrName>
                                        </p:attrNameLst>
                                      </p:cBhvr>
                                      <p:to>
                                        <p:strVal val="solid"/>
                                      </p:to>
                                    </p:set>
                                    <p:set>
                                      <p:cBhvr>
                                        <p:cTn id="351" dur="500" fill="hold"/>
                                        <p:tgtEl>
                                          <p:spTgt spid="61"/>
                                        </p:tgtEl>
                                        <p:attrNameLst>
                                          <p:attrName>fill.on</p:attrName>
                                        </p:attrNameLst>
                                      </p:cBhvr>
                                      <p:to>
                                        <p:strVal val="true"/>
                                      </p:to>
                                    </p:set>
                                  </p:childTnLst>
                                </p:cTn>
                              </p:par>
                            </p:childTnLst>
                          </p:cTn>
                        </p:par>
                        <p:par>
                          <p:cTn id="352" fill="hold">
                            <p:stCondLst>
                              <p:cond delay="20000"/>
                            </p:stCondLst>
                            <p:childTnLst>
                              <p:par>
                                <p:cTn id="353" presetID="10" presetClass="entr" presetSubtype="0" fill="hold" grpId="0" nodeType="afterEffect">
                                  <p:stCondLst>
                                    <p:cond delay="0"/>
                                  </p:stCondLst>
                                  <p:childTnLst>
                                    <p:set>
                                      <p:cBhvr>
                                        <p:cTn id="354" dur="1" fill="hold">
                                          <p:stCondLst>
                                            <p:cond delay="0"/>
                                          </p:stCondLst>
                                        </p:cTn>
                                        <p:tgtEl>
                                          <p:spTgt spid="62"/>
                                        </p:tgtEl>
                                        <p:attrNameLst>
                                          <p:attrName>style.visibility</p:attrName>
                                        </p:attrNameLst>
                                      </p:cBhvr>
                                      <p:to>
                                        <p:strVal val="visible"/>
                                      </p:to>
                                    </p:set>
                                    <p:animEffect transition="in" filter="fade">
                                      <p:cBhvr>
                                        <p:cTn id="355" dur="500"/>
                                        <p:tgtEl>
                                          <p:spTgt spid="62"/>
                                        </p:tgtEl>
                                      </p:cBhvr>
                                    </p:animEffect>
                                  </p:childTnLst>
                                </p:cTn>
                              </p:par>
                              <p:par>
                                <p:cTn id="356" presetID="1" presetClass="emph" presetSubtype="2" fill="hold" nodeType="withEffect">
                                  <p:stCondLst>
                                    <p:cond delay="0"/>
                                  </p:stCondLst>
                                  <p:childTnLst>
                                    <p:animClr clrSpc="rgb" dir="cw">
                                      <p:cBhvr>
                                        <p:cTn id="357" dur="500" fill="hold"/>
                                        <p:tgtEl>
                                          <p:spTgt spid="62"/>
                                        </p:tgtEl>
                                        <p:attrNameLst>
                                          <p:attrName>fillcolor</p:attrName>
                                        </p:attrNameLst>
                                      </p:cBhvr>
                                      <p:to>
                                        <a:srgbClr val="00B0F0"/>
                                      </p:to>
                                    </p:animClr>
                                    <p:set>
                                      <p:cBhvr>
                                        <p:cTn id="358" dur="500" fill="hold"/>
                                        <p:tgtEl>
                                          <p:spTgt spid="62"/>
                                        </p:tgtEl>
                                        <p:attrNameLst>
                                          <p:attrName>fill.type</p:attrName>
                                        </p:attrNameLst>
                                      </p:cBhvr>
                                      <p:to>
                                        <p:strVal val="solid"/>
                                      </p:to>
                                    </p:set>
                                    <p:set>
                                      <p:cBhvr>
                                        <p:cTn id="359" dur="500" fill="hold"/>
                                        <p:tgtEl>
                                          <p:spTgt spid="62"/>
                                        </p:tgtEl>
                                        <p:attrNameLst>
                                          <p:attrName>fill.on</p:attrName>
                                        </p:attrNameLst>
                                      </p:cBhvr>
                                      <p:to>
                                        <p:strVal val="true"/>
                                      </p:to>
                                    </p:set>
                                  </p:childTnLst>
                                </p:cTn>
                              </p:par>
                            </p:childTnLst>
                          </p:cTn>
                        </p:par>
                        <p:par>
                          <p:cTn id="360" fill="hold">
                            <p:stCondLst>
                              <p:cond delay="20500"/>
                            </p:stCondLst>
                            <p:childTnLst>
                              <p:par>
                                <p:cTn id="361" presetID="10" presetClass="entr" presetSubtype="0" fill="hold" grpId="0" nodeType="afterEffect">
                                  <p:stCondLst>
                                    <p:cond delay="0"/>
                                  </p:stCondLst>
                                  <p:childTnLst>
                                    <p:set>
                                      <p:cBhvr>
                                        <p:cTn id="362" dur="1" fill="hold">
                                          <p:stCondLst>
                                            <p:cond delay="0"/>
                                          </p:stCondLst>
                                        </p:cTn>
                                        <p:tgtEl>
                                          <p:spTgt spid="63"/>
                                        </p:tgtEl>
                                        <p:attrNameLst>
                                          <p:attrName>style.visibility</p:attrName>
                                        </p:attrNameLst>
                                      </p:cBhvr>
                                      <p:to>
                                        <p:strVal val="visible"/>
                                      </p:to>
                                    </p:set>
                                    <p:animEffect transition="in" filter="fade">
                                      <p:cBhvr>
                                        <p:cTn id="363" dur="500"/>
                                        <p:tgtEl>
                                          <p:spTgt spid="63"/>
                                        </p:tgtEl>
                                      </p:cBhvr>
                                    </p:animEffect>
                                  </p:childTnLst>
                                </p:cTn>
                              </p:par>
                              <p:par>
                                <p:cTn id="364" presetID="1" presetClass="emph" presetSubtype="2" fill="hold" nodeType="withEffect">
                                  <p:stCondLst>
                                    <p:cond delay="0"/>
                                  </p:stCondLst>
                                  <p:childTnLst>
                                    <p:animClr clrSpc="rgb" dir="cw">
                                      <p:cBhvr>
                                        <p:cTn id="365" dur="500" fill="hold"/>
                                        <p:tgtEl>
                                          <p:spTgt spid="63"/>
                                        </p:tgtEl>
                                        <p:attrNameLst>
                                          <p:attrName>fillcolor</p:attrName>
                                        </p:attrNameLst>
                                      </p:cBhvr>
                                      <p:to>
                                        <a:srgbClr val="92D050"/>
                                      </p:to>
                                    </p:animClr>
                                    <p:set>
                                      <p:cBhvr>
                                        <p:cTn id="366" dur="500" fill="hold"/>
                                        <p:tgtEl>
                                          <p:spTgt spid="63"/>
                                        </p:tgtEl>
                                        <p:attrNameLst>
                                          <p:attrName>fill.type</p:attrName>
                                        </p:attrNameLst>
                                      </p:cBhvr>
                                      <p:to>
                                        <p:strVal val="solid"/>
                                      </p:to>
                                    </p:set>
                                    <p:set>
                                      <p:cBhvr>
                                        <p:cTn id="367" dur="500" fill="hold"/>
                                        <p:tgtEl>
                                          <p:spTgt spid="63"/>
                                        </p:tgtEl>
                                        <p:attrNameLst>
                                          <p:attrName>fill.on</p:attrName>
                                        </p:attrNameLst>
                                      </p:cBhvr>
                                      <p:to>
                                        <p:strVal val="true"/>
                                      </p:to>
                                    </p:set>
                                  </p:childTnLst>
                                </p:cTn>
                              </p:par>
                            </p:childTnLst>
                          </p:cTn>
                        </p:par>
                        <p:par>
                          <p:cTn id="368" fill="hold">
                            <p:stCondLst>
                              <p:cond delay="21000"/>
                            </p:stCondLst>
                            <p:childTnLst>
                              <p:par>
                                <p:cTn id="369" presetID="10" presetClass="entr" presetSubtype="0" fill="hold" grpId="0" nodeType="afterEffect">
                                  <p:stCondLst>
                                    <p:cond delay="0"/>
                                  </p:stCondLst>
                                  <p:childTnLst>
                                    <p:set>
                                      <p:cBhvr>
                                        <p:cTn id="370" dur="1" fill="hold">
                                          <p:stCondLst>
                                            <p:cond delay="0"/>
                                          </p:stCondLst>
                                        </p:cTn>
                                        <p:tgtEl>
                                          <p:spTgt spid="64"/>
                                        </p:tgtEl>
                                        <p:attrNameLst>
                                          <p:attrName>style.visibility</p:attrName>
                                        </p:attrNameLst>
                                      </p:cBhvr>
                                      <p:to>
                                        <p:strVal val="visible"/>
                                      </p:to>
                                    </p:set>
                                    <p:animEffect transition="in" filter="fade">
                                      <p:cBhvr>
                                        <p:cTn id="371" dur="500"/>
                                        <p:tgtEl>
                                          <p:spTgt spid="64"/>
                                        </p:tgtEl>
                                      </p:cBhvr>
                                    </p:animEffect>
                                  </p:childTnLst>
                                </p:cTn>
                              </p:par>
                              <p:par>
                                <p:cTn id="372" presetID="1" presetClass="emph" presetSubtype="2" fill="hold" nodeType="withEffect">
                                  <p:stCondLst>
                                    <p:cond delay="0"/>
                                  </p:stCondLst>
                                  <p:childTnLst>
                                    <p:animClr clrSpc="rgb" dir="cw">
                                      <p:cBhvr>
                                        <p:cTn id="373" dur="500" fill="hold"/>
                                        <p:tgtEl>
                                          <p:spTgt spid="64"/>
                                        </p:tgtEl>
                                        <p:attrNameLst>
                                          <p:attrName>fillcolor</p:attrName>
                                        </p:attrNameLst>
                                      </p:cBhvr>
                                      <p:to>
                                        <a:srgbClr val="FF0000"/>
                                      </p:to>
                                    </p:animClr>
                                    <p:set>
                                      <p:cBhvr>
                                        <p:cTn id="374" dur="500" fill="hold"/>
                                        <p:tgtEl>
                                          <p:spTgt spid="64"/>
                                        </p:tgtEl>
                                        <p:attrNameLst>
                                          <p:attrName>fill.type</p:attrName>
                                        </p:attrNameLst>
                                      </p:cBhvr>
                                      <p:to>
                                        <p:strVal val="solid"/>
                                      </p:to>
                                    </p:set>
                                    <p:set>
                                      <p:cBhvr>
                                        <p:cTn id="375" dur="500" fill="hold"/>
                                        <p:tgtEl>
                                          <p:spTgt spid="64"/>
                                        </p:tgtEl>
                                        <p:attrNameLst>
                                          <p:attrName>fill.on</p:attrName>
                                        </p:attrNameLst>
                                      </p:cBhvr>
                                      <p:to>
                                        <p:strVal val="true"/>
                                      </p:to>
                                    </p:set>
                                  </p:childTnLst>
                                </p:cTn>
                              </p:par>
                            </p:childTnLst>
                          </p:cTn>
                        </p:par>
                        <p:par>
                          <p:cTn id="376" fill="hold">
                            <p:stCondLst>
                              <p:cond delay="21500"/>
                            </p:stCondLst>
                            <p:childTnLst>
                              <p:par>
                                <p:cTn id="377" presetID="10" presetClass="entr" presetSubtype="0" fill="hold" grpId="0" nodeType="afterEffect">
                                  <p:stCondLst>
                                    <p:cond delay="0"/>
                                  </p:stCondLst>
                                  <p:childTnLst>
                                    <p:set>
                                      <p:cBhvr>
                                        <p:cTn id="378" dur="1" fill="hold">
                                          <p:stCondLst>
                                            <p:cond delay="0"/>
                                          </p:stCondLst>
                                        </p:cTn>
                                        <p:tgtEl>
                                          <p:spTgt spid="65"/>
                                        </p:tgtEl>
                                        <p:attrNameLst>
                                          <p:attrName>style.visibility</p:attrName>
                                        </p:attrNameLst>
                                      </p:cBhvr>
                                      <p:to>
                                        <p:strVal val="visible"/>
                                      </p:to>
                                    </p:set>
                                    <p:animEffect transition="in" filter="fade">
                                      <p:cBhvr>
                                        <p:cTn id="379" dur="500"/>
                                        <p:tgtEl>
                                          <p:spTgt spid="65"/>
                                        </p:tgtEl>
                                      </p:cBhvr>
                                    </p:animEffect>
                                  </p:childTnLst>
                                </p:cTn>
                              </p:par>
                              <p:par>
                                <p:cTn id="380" presetID="1" presetClass="emph" presetSubtype="2" fill="hold" nodeType="withEffect">
                                  <p:stCondLst>
                                    <p:cond delay="0"/>
                                  </p:stCondLst>
                                  <p:childTnLst>
                                    <p:animClr clrSpc="rgb" dir="cw">
                                      <p:cBhvr>
                                        <p:cTn id="381" dur="500" fill="hold"/>
                                        <p:tgtEl>
                                          <p:spTgt spid="65"/>
                                        </p:tgtEl>
                                        <p:attrNameLst>
                                          <p:attrName>fillcolor</p:attrName>
                                        </p:attrNameLst>
                                      </p:cBhvr>
                                      <p:to>
                                        <a:srgbClr val="00B0F0"/>
                                      </p:to>
                                    </p:animClr>
                                    <p:set>
                                      <p:cBhvr>
                                        <p:cTn id="382" dur="500" fill="hold"/>
                                        <p:tgtEl>
                                          <p:spTgt spid="65"/>
                                        </p:tgtEl>
                                        <p:attrNameLst>
                                          <p:attrName>fill.type</p:attrName>
                                        </p:attrNameLst>
                                      </p:cBhvr>
                                      <p:to>
                                        <p:strVal val="solid"/>
                                      </p:to>
                                    </p:set>
                                    <p:set>
                                      <p:cBhvr>
                                        <p:cTn id="383" dur="500" fill="hold"/>
                                        <p:tgtEl>
                                          <p:spTgt spid="65"/>
                                        </p:tgtEl>
                                        <p:attrNameLst>
                                          <p:attrName>fill.on</p:attrName>
                                        </p:attrNameLst>
                                      </p:cBhvr>
                                      <p:to>
                                        <p:strVal val="true"/>
                                      </p:to>
                                    </p:set>
                                  </p:childTnLst>
                                </p:cTn>
                              </p:par>
                            </p:childTnLst>
                          </p:cTn>
                        </p:par>
                        <p:par>
                          <p:cTn id="384" fill="hold">
                            <p:stCondLst>
                              <p:cond delay="22000"/>
                            </p:stCondLst>
                            <p:childTnLst>
                              <p:par>
                                <p:cTn id="385" presetID="10" presetClass="entr" presetSubtype="0" fill="hold" grpId="0" nodeType="afterEffect">
                                  <p:stCondLst>
                                    <p:cond delay="0"/>
                                  </p:stCondLst>
                                  <p:childTnLst>
                                    <p:set>
                                      <p:cBhvr>
                                        <p:cTn id="386" dur="1" fill="hold">
                                          <p:stCondLst>
                                            <p:cond delay="0"/>
                                          </p:stCondLst>
                                        </p:cTn>
                                        <p:tgtEl>
                                          <p:spTgt spid="66"/>
                                        </p:tgtEl>
                                        <p:attrNameLst>
                                          <p:attrName>style.visibility</p:attrName>
                                        </p:attrNameLst>
                                      </p:cBhvr>
                                      <p:to>
                                        <p:strVal val="visible"/>
                                      </p:to>
                                    </p:set>
                                    <p:animEffect transition="in" filter="fade">
                                      <p:cBhvr>
                                        <p:cTn id="387" dur="500"/>
                                        <p:tgtEl>
                                          <p:spTgt spid="66"/>
                                        </p:tgtEl>
                                      </p:cBhvr>
                                    </p:animEffect>
                                  </p:childTnLst>
                                </p:cTn>
                              </p:par>
                              <p:par>
                                <p:cTn id="388" presetID="1" presetClass="emph" presetSubtype="2" fill="hold" nodeType="withEffect">
                                  <p:stCondLst>
                                    <p:cond delay="0"/>
                                  </p:stCondLst>
                                  <p:childTnLst>
                                    <p:animClr clrSpc="rgb" dir="cw">
                                      <p:cBhvr>
                                        <p:cTn id="389" dur="500" fill="hold"/>
                                        <p:tgtEl>
                                          <p:spTgt spid="66"/>
                                        </p:tgtEl>
                                        <p:attrNameLst>
                                          <p:attrName>fillcolor</p:attrName>
                                        </p:attrNameLst>
                                      </p:cBhvr>
                                      <p:to>
                                        <a:srgbClr val="92D050"/>
                                      </p:to>
                                    </p:animClr>
                                    <p:set>
                                      <p:cBhvr>
                                        <p:cTn id="390" dur="500" fill="hold"/>
                                        <p:tgtEl>
                                          <p:spTgt spid="66"/>
                                        </p:tgtEl>
                                        <p:attrNameLst>
                                          <p:attrName>fill.type</p:attrName>
                                        </p:attrNameLst>
                                      </p:cBhvr>
                                      <p:to>
                                        <p:strVal val="solid"/>
                                      </p:to>
                                    </p:set>
                                    <p:set>
                                      <p:cBhvr>
                                        <p:cTn id="391" dur="500" fill="hold"/>
                                        <p:tgtEl>
                                          <p:spTgt spid="66"/>
                                        </p:tgtEl>
                                        <p:attrNameLst>
                                          <p:attrName>fill.on</p:attrName>
                                        </p:attrNameLst>
                                      </p:cBhvr>
                                      <p:to>
                                        <p:strVal val="true"/>
                                      </p:to>
                                    </p:set>
                                  </p:childTnLst>
                                </p:cTn>
                              </p:par>
                            </p:childTnLst>
                          </p:cTn>
                        </p:par>
                        <p:par>
                          <p:cTn id="392" fill="hold">
                            <p:stCondLst>
                              <p:cond delay="22500"/>
                            </p:stCondLst>
                            <p:childTnLst>
                              <p:par>
                                <p:cTn id="393" presetID="10" presetClass="entr" presetSubtype="0" fill="hold" grpId="0" nodeType="afterEffect">
                                  <p:stCondLst>
                                    <p:cond delay="0"/>
                                  </p:stCondLst>
                                  <p:childTnLst>
                                    <p:set>
                                      <p:cBhvr>
                                        <p:cTn id="394" dur="1" fill="hold">
                                          <p:stCondLst>
                                            <p:cond delay="0"/>
                                          </p:stCondLst>
                                        </p:cTn>
                                        <p:tgtEl>
                                          <p:spTgt spid="67"/>
                                        </p:tgtEl>
                                        <p:attrNameLst>
                                          <p:attrName>style.visibility</p:attrName>
                                        </p:attrNameLst>
                                      </p:cBhvr>
                                      <p:to>
                                        <p:strVal val="visible"/>
                                      </p:to>
                                    </p:set>
                                    <p:animEffect transition="in" filter="fade">
                                      <p:cBhvr>
                                        <p:cTn id="395" dur="500"/>
                                        <p:tgtEl>
                                          <p:spTgt spid="67"/>
                                        </p:tgtEl>
                                      </p:cBhvr>
                                    </p:animEffect>
                                  </p:childTnLst>
                                </p:cTn>
                              </p:par>
                              <p:par>
                                <p:cTn id="396" presetID="1" presetClass="emph" presetSubtype="2" fill="hold" nodeType="withEffect">
                                  <p:stCondLst>
                                    <p:cond delay="0"/>
                                  </p:stCondLst>
                                  <p:childTnLst>
                                    <p:animClr clrSpc="rgb" dir="cw">
                                      <p:cBhvr>
                                        <p:cTn id="397" dur="500" fill="hold"/>
                                        <p:tgtEl>
                                          <p:spTgt spid="67"/>
                                        </p:tgtEl>
                                        <p:attrNameLst>
                                          <p:attrName>fillcolor</p:attrName>
                                        </p:attrNameLst>
                                      </p:cBhvr>
                                      <p:to>
                                        <a:srgbClr val="00B0F0"/>
                                      </p:to>
                                    </p:animClr>
                                    <p:set>
                                      <p:cBhvr>
                                        <p:cTn id="398" dur="500" fill="hold"/>
                                        <p:tgtEl>
                                          <p:spTgt spid="67"/>
                                        </p:tgtEl>
                                        <p:attrNameLst>
                                          <p:attrName>fill.type</p:attrName>
                                        </p:attrNameLst>
                                      </p:cBhvr>
                                      <p:to>
                                        <p:strVal val="solid"/>
                                      </p:to>
                                    </p:set>
                                    <p:set>
                                      <p:cBhvr>
                                        <p:cTn id="399" dur="500" fill="hold"/>
                                        <p:tgtEl>
                                          <p:spTgt spid="67"/>
                                        </p:tgtEl>
                                        <p:attrNameLst>
                                          <p:attrName>fill.on</p:attrName>
                                        </p:attrNameLst>
                                      </p:cBhvr>
                                      <p:to>
                                        <p:strVal val="true"/>
                                      </p:to>
                                    </p:set>
                                  </p:childTnLst>
                                </p:cTn>
                              </p:par>
                            </p:childTnLst>
                          </p:cTn>
                        </p:par>
                        <p:par>
                          <p:cTn id="400" fill="hold">
                            <p:stCondLst>
                              <p:cond delay="23000"/>
                            </p:stCondLst>
                            <p:childTnLst>
                              <p:par>
                                <p:cTn id="401" presetID="10" presetClass="entr" presetSubtype="0" fill="hold" grpId="0" nodeType="afterEffect">
                                  <p:stCondLst>
                                    <p:cond delay="0"/>
                                  </p:stCondLst>
                                  <p:childTnLst>
                                    <p:set>
                                      <p:cBhvr>
                                        <p:cTn id="402" dur="1" fill="hold">
                                          <p:stCondLst>
                                            <p:cond delay="0"/>
                                          </p:stCondLst>
                                        </p:cTn>
                                        <p:tgtEl>
                                          <p:spTgt spid="68"/>
                                        </p:tgtEl>
                                        <p:attrNameLst>
                                          <p:attrName>style.visibility</p:attrName>
                                        </p:attrNameLst>
                                      </p:cBhvr>
                                      <p:to>
                                        <p:strVal val="visible"/>
                                      </p:to>
                                    </p:set>
                                    <p:animEffect transition="in" filter="fade">
                                      <p:cBhvr>
                                        <p:cTn id="403" dur="500"/>
                                        <p:tgtEl>
                                          <p:spTgt spid="68"/>
                                        </p:tgtEl>
                                      </p:cBhvr>
                                    </p:animEffect>
                                  </p:childTnLst>
                                </p:cTn>
                              </p:par>
                              <p:par>
                                <p:cTn id="404" presetID="1" presetClass="emph" presetSubtype="2" fill="hold" nodeType="withEffect">
                                  <p:stCondLst>
                                    <p:cond delay="0"/>
                                  </p:stCondLst>
                                  <p:childTnLst>
                                    <p:animClr clrSpc="rgb" dir="cw">
                                      <p:cBhvr>
                                        <p:cTn id="405" dur="500" fill="hold"/>
                                        <p:tgtEl>
                                          <p:spTgt spid="68"/>
                                        </p:tgtEl>
                                        <p:attrNameLst>
                                          <p:attrName>fillcolor</p:attrName>
                                        </p:attrNameLst>
                                      </p:cBhvr>
                                      <p:to>
                                        <a:srgbClr val="92D050"/>
                                      </p:to>
                                    </p:animClr>
                                    <p:set>
                                      <p:cBhvr>
                                        <p:cTn id="406" dur="500" fill="hold"/>
                                        <p:tgtEl>
                                          <p:spTgt spid="68"/>
                                        </p:tgtEl>
                                        <p:attrNameLst>
                                          <p:attrName>fill.type</p:attrName>
                                        </p:attrNameLst>
                                      </p:cBhvr>
                                      <p:to>
                                        <p:strVal val="solid"/>
                                      </p:to>
                                    </p:set>
                                    <p:set>
                                      <p:cBhvr>
                                        <p:cTn id="407" dur="500" fill="hold"/>
                                        <p:tgtEl>
                                          <p:spTgt spid="68"/>
                                        </p:tgtEl>
                                        <p:attrNameLst>
                                          <p:attrName>fill.on</p:attrName>
                                        </p:attrNameLst>
                                      </p:cBhvr>
                                      <p:to>
                                        <p:strVal val="true"/>
                                      </p:to>
                                    </p:set>
                                  </p:childTnLst>
                                </p:cTn>
                              </p:par>
                            </p:childTnLst>
                          </p:cTn>
                        </p:par>
                        <p:par>
                          <p:cTn id="408" fill="hold">
                            <p:stCondLst>
                              <p:cond delay="23500"/>
                            </p:stCondLst>
                            <p:childTnLst>
                              <p:par>
                                <p:cTn id="409" presetID="10" presetClass="entr" presetSubtype="0" fill="hold" grpId="0" nodeType="afterEffect">
                                  <p:stCondLst>
                                    <p:cond delay="0"/>
                                  </p:stCondLst>
                                  <p:childTnLst>
                                    <p:set>
                                      <p:cBhvr>
                                        <p:cTn id="410" dur="1" fill="hold">
                                          <p:stCondLst>
                                            <p:cond delay="0"/>
                                          </p:stCondLst>
                                        </p:cTn>
                                        <p:tgtEl>
                                          <p:spTgt spid="69"/>
                                        </p:tgtEl>
                                        <p:attrNameLst>
                                          <p:attrName>style.visibility</p:attrName>
                                        </p:attrNameLst>
                                      </p:cBhvr>
                                      <p:to>
                                        <p:strVal val="visible"/>
                                      </p:to>
                                    </p:set>
                                    <p:animEffect transition="in" filter="fade">
                                      <p:cBhvr>
                                        <p:cTn id="411" dur="500"/>
                                        <p:tgtEl>
                                          <p:spTgt spid="69"/>
                                        </p:tgtEl>
                                      </p:cBhvr>
                                    </p:animEffect>
                                  </p:childTnLst>
                                </p:cTn>
                              </p:par>
                              <p:par>
                                <p:cTn id="412" presetID="1" presetClass="emph" presetSubtype="2" fill="hold" nodeType="withEffect">
                                  <p:stCondLst>
                                    <p:cond delay="0"/>
                                  </p:stCondLst>
                                  <p:childTnLst>
                                    <p:animClr clrSpc="rgb" dir="cw">
                                      <p:cBhvr>
                                        <p:cTn id="413" dur="500" fill="hold"/>
                                        <p:tgtEl>
                                          <p:spTgt spid="69"/>
                                        </p:tgtEl>
                                        <p:attrNameLst>
                                          <p:attrName>fillcolor</p:attrName>
                                        </p:attrNameLst>
                                      </p:cBhvr>
                                      <p:to>
                                        <a:srgbClr val="FF0000"/>
                                      </p:to>
                                    </p:animClr>
                                    <p:set>
                                      <p:cBhvr>
                                        <p:cTn id="414" dur="500" fill="hold"/>
                                        <p:tgtEl>
                                          <p:spTgt spid="69"/>
                                        </p:tgtEl>
                                        <p:attrNameLst>
                                          <p:attrName>fill.type</p:attrName>
                                        </p:attrNameLst>
                                      </p:cBhvr>
                                      <p:to>
                                        <p:strVal val="solid"/>
                                      </p:to>
                                    </p:set>
                                    <p:set>
                                      <p:cBhvr>
                                        <p:cTn id="415" dur="500" fill="hold"/>
                                        <p:tgtEl>
                                          <p:spTgt spid="69"/>
                                        </p:tgtEl>
                                        <p:attrNameLst>
                                          <p:attrName>fill.on</p:attrName>
                                        </p:attrNameLst>
                                      </p:cBhvr>
                                      <p:to>
                                        <p:strVal val="true"/>
                                      </p:to>
                                    </p:set>
                                  </p:childTnLst>
                                </p:cTn>
                              </p:par>
                            </p:childTnLst>
                          </p:cTn>
                        </p:par>
                        <p:par>
                          <p:cTn id="416" fill="hold">
                            <p:stCondLst>
                              <p:cond delay="24000"/>
                            </p:stCondLst>
                            <p:childTnLst>
                              <p:par>
                                <p:cTn id="417" presetID="10" presetClass="entr" presetSubtype="0" fill="hold" grpId="0" nodeType="afterEffect">
                                  <p:stCondLst>
                                    <p:cond delay="0"/>
                                  </p:stCondLst>
                                  <p:childTnLst>
                                    <p:set>
                                      <p:cBhvr>
                                        <p:cTn id="418" dur="1" fill="hold">
                                          <p:stCondLst>
                                            <p:cond delay="0"/>
                                          </p:stCondLst>
                                        </p:cTn>
                                        <p:tgtEl>
                                          <p:spTgt spid="70"/>
                                        </p:tgtEl>
                                        <p:attrNameLst>
                                          <p:attrName>style.visibility</p:attrName>
                                        </p:attrNameLst>
                                      </p:cBhvr>
                                      <p:to>
                                        <p:strVal val="visible"/>
                                      </p:to>
                                    </p:set>
                                    <p:animEffect transition="in" filter="fade">
                                      <p:cBhvr>
                                        <p:cTn id="419" dur="500"/>
                                        <p:tgtEl>
                                          <p:spTgt spid="70"/>
                                        </p:tgtEl>
                                      </p:cBhvr>
                                    </p:animEffect>
                                  </p:childTnLst>
                                </p:cTn>
                              </p:par>
                              <p:par>
                                <p:cTn id="420" presetID="1" presetClass="emph" presetSubtype="2" fill="hold" nodeType="withEffect">
                                  <p:stCondLst>
                                    <p:cond delay="0"/>
                                  </p:stCondLst>
                                  <p:childTnLst>
                                    <p:animClr clrSpc="rgb" dir="cw">
                                      <p:cBhvr>
                                        <p:cTn id="421" dur="500" fill="hold"/>
                                        <p:tgtEl>
                                          <p:spTgt spid="70"/>
                                        </p:tgtEl>
                                        <p:attrNameLst>
                                          <p:attrName>fillcolor</p:attrName>
                                        </p:attrNameLst>
                                      </p:cBhvr>
                                      <p:to>
                                        <a:srgbClr val="00B0F0"/>
                                      </p:to>
                                    </p:animClr>
                                    <p:set>
                                      <p:cBhvr>
                                        <p:cTn id="422" dur="500" fill="hold"/>
                                        <p:tgtEl>
                                          <p:spTgt spid="70"/>
                                        </p:tgtEl>
                                        <p:attrNameLst>
                                          <p:attrName>fill.type</p:attrName>
                                        </p:attrNameLst>
                                      </p:cBhvr>
                                      <p:to>
                                        <p:strVal val="solid"/>
                                      </p:to>
                                    </p:set>
                                    <p:set>
                                      <p:cBhvr>
                                        <p:cTn id="423" dur="500" fill="hold"/>
                                        <p:tgtEl>
                                          <p:spTgt spid="70"/>
                                        </p:tgtEl>
                                        <p:attrNameLst>
                                          <p:attrName>fill.on</p:attrName>
                                        </p:attrNameLst>
                                      </p:cBhvr>
                                      <p:to>
                                        <p:strVal val="true"/>
                                      </p:to>
                                    </p:set>
                                  </p:childTnLst>
                                </p:cTn>
                              </p:par>
                            </p:childTnLst>
                          </p:cTn>
                        </p:par>
                        <p:par>
                          <p:cTn id="424" fill="hold">
                            <p:stCondLst>
                              <p:cond delay="24500"/>
                            </p:stCondLst>
                            <p:childTnLst>
                              <p:par>
                                <p:cTn id="425" presetID="10" presetClass="entr" presetSubtype="0" fill="hold" grpId="0" nodeType="afterEffect">
                                  <p:stCondLst>
                                    <p:cond delay="0"/>
                                  </p:stCondLst>
                                  <p:childTnLst>
                                    <p:set>
                                      <p:cBhvr>
                                        <p:cTn id="426" dur="1" fill="hold">
                                          <p:stCondLst>
                                            <p:cond delay="0"/>
                                          </p:stCondLst>
                                        </p:cTn>
                                        <p:tgtEl>
                                          <p:spTgt spid="71"/>
                                        </p:tgtEl>
                                        <p:attrNameLst>
                                          <p:attrName>style.visibility</p:attrName>
                                        </p:attrNameLst>
                                      </p:cBhvr>
                                      <p:to>
                                        <p:strVal val="visible"/>
                                      </p:to>
                                    </p:set>
                                    <p:animEffect transition="in" filter="fade">
                                      <p:cBhvr>
                                        <p:cTn id="427" dur="500"/>
                                        <p:tgtEl>
                                          <p:spTgt spid="71"/>
                                        </p:tgtEl>
                                      </p:cBhvr>
                                    </p:animEffect>
                                  </p:childTnLst>
                                </p:cTn>
                              </p:par>
                              <p:par>
                                <p:cTn id="428" presetID="1" presetClass="emph" presetSubtype="2" fill="hold" nodeType="withEffect">
                                  <p:stCondLst>
                                    <p:cond delay="0"/>
                                  </p:stCondLst>
                                  <p:childTnLst>
                                    <p:animClr clrSpc="rgb" dir="cw">
                                      <p:cBhvr>
                                        <p:cTn id="429" dur="500" fill="hold"/>
                                        <p:tgtEl>
                                          <p:spTgt spid="71"/>
                                        </p:tgtEl>
                                        <p:attrNameLst>
                                          <p:attrName>fillcolor</p:attrName>
                                        </p:attrNameLst>
                                      </p:cBhvr>
                                      <p:to>
                                        <a:srgbClr val="FF0000"/>
                                      </p:to>
                                    </p:animClr>
                                    <p:set>
                                      <p:cBhvr>
                                        <p:cTn id="430" dur="500" fill="hold"/>
                                        <p:tgtEl>
                                          <p:spTgt spid="71"/>
                                        </p:tgtEl>
                                        <p:attrNameLst>
                                          <p:attrName>fill.type</p:attrName>
                                        </p:attrNameLst>
                                      </p:cBhvr>
                                      <p:to>
                                        <p:strVal val="solid"/>
                                      </p:to>
                                    </p:set>
                                    <p:set>
                                      <p:cBhvr>
                                        <p:cTn id="431" dur="500" fill="hold"/>
                                        <p:tgtEl>
                                          <p:spTgt spid="7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6" grpId="0" animBg="1"/>
      <p:bldP spid="16" grpId="0" animBg="1"/>
      <p:bldP spid="17" grpId="0" animBg="1"/>
      <p:bldP spid="18" grpId="0" animBg="1"/>
      <p:bldP spid="19" grpId="0" animBg="1"/>
      <p:bldP spid="20" grpId="0" animBg="1"/>
      <p:bldP spid="21" grpId="0" animBg="1"/>
      <p:bldP spid="22" grpId="0" animBg="1"/>
      <p:bldP spid="23"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1" grpId="0" animBg="1"/>
      <p:bldP spid="42"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p:cNvPicPr>
          <p:nvPr/>
        </p:nvPicPr>
        <p:blipFill>
          <a:blip r:embed="rId3"/>
          <a:srcRect/>
          <a:stretch>
            <a:fillRect/>
          </a:stretch>
        </p:blipFill>
        <p:spPr bwMode="auto">
          <a:xfrm>
            <a:off x="1189038" y="1201738"/>
            <a:ext cx="7172325" cy="5041900"/>
          </a:xfrm>
          <a:prstGeom prst="rect">
            <a:avLst/>
          </a:prstGeom>
          <a:noFill/>
          <a:ln w="9525">
            <a:noFill/>
            <a:miter lim="800000"/>
            <a:headEnd/>
            <a:tailEnd/>
          </a:ln>
        </p:spPr>
      </p:pic>
      <p:sp>
        <p:nvSpPr>
          <p:cNvPr id="116" name="TextBox 115"/>
          <p:cNvSpPr txBox="1">
            <a:spLocks noChangeArrowheads="1"/>
          </p:cNvSpPr>
          <p:nvPr/>
        </p:nvSpPr>
        <p:spPr bwMode="auto">
          <a:xfrm>
            <a:off x="190500" y="5908675"/>
            <a:ext cx="1117600" cy="460375"/>
          </a:xfrm>
          <a:prstGeom prst="rect">
            <a:avLst/>
          </a:prstGeom>
          <a:noFill/>
          <a:ln w="9525">
            <a:noFill/>
            <a:miter lim="800000"/>
            <a:headEnd/>
            <a:tailEnd/>
          </a:ln>
        </p:spPr>
        <p:txBody>
          <a:bodyPr>
            <a:spAutoFit/>
          </a:bodyPr>
          <a:lstStyle/>
          <a:p>
            <a:pPr algn="just"/>
            <a:r>
              <a:rPr lang="en-US" sz="2400">
                <a:solidFill>
                  <a:srgbClr val="FF0000"/>
                </a:solidFill>
                <a:latin typeface="Roboto"/>
              </a:rPr>
              <a:t>1 cm</a:t>
            </a:r>
            <a:r>
              <a:rPr lang="en-US"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pic>
        <p:nvPicPr>
          <p:cNvPr id="12" name="Picture 11">
            <a:extLst>
              <a:ext uri="{FF2B5EF4-FFF2-40B4-BE49-F238E27FC236}"/>
            </a:extLst>
          </p:cNvPr>
          <p:cNvPicPr>
            <a:picLocks noChangeAspect="1"/>
          </p:cNvPicPr>
          <p:nvPr/>
        </p:nvPicPr>
        <p:blipFill>
          <a:blip r:embed="rId4"/>
          <a:stretch>
            <a:fillRect/>
          </a:stretch>
        </p:blipFill>
        <p:spPr>
          <a:xfrm>
            <a:off x="-14288" y="-63500"/>
            <a:ext cx="1885951" cy="141128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195757" y="1614413"/>
            <a:ext cx="3803072" cy="1244123"/>
          </a:xfrm>
          <a:prstGeom prst="rect">
            <a:avLst/>
          </a:prstGeom>
        </p:spPr>
      </p:pic>
      <p:sp>
        <p:nvSpPr>
          <p:cNvPr id="14" name="TextBox 13"/>
          <p:cNvSpPr txBox="1">
            <a:spLocks noChangeArrowheads="1"/>
          </p:cNvSpPr>
          <p:nvPr/>
        </p:nvSpPr>
        <p:spPr bwMode="auto">
          <a:xfrm>
            <a:off x="1924050" y="96838"/>
            <a:ext cx="8780463" cy="585787"/>
          </a:xfrm>
          <a:prstGeom prst="rect">
            <a:avLst/>
          </a:prstGeom>
          <a:noFill/>
          <a:ln w="9525">
            <a:noFill/>
            <a:miter lim="800000"/>
            <a:headEnd/>
            <a:tailEnd/>
          </a:ln>
        </p:spPr>
        <p:txBody>
          <a:bodyPr>
            <a:spAutoFit/>
          </a:bodyPr>
          <a:lstStyle/>
          <a:p>
            <a:pPr algn="ctr"/>
            <a:r>
              <a:rPr lang="en-US" altLang="zh-CN" sz="3200" b="1">
                <a:solidFill>
                  <a:srgbClr val="002060"/>
                </a:solidFill>
                <a:latin typeface="Roboto Black" charset="0"/>
                <a:ea typeface="SimSun" pitchFamily="2" charset="-122"/>
              </a:rPr>
              <a:t>DIỆN TÍCH HÌNH VUÔNG, HÌNH CHỮ NHẬT</a:t>
            </a:r>
          </a:p>
        </p:txBody>
      </p:sp>
      <p:sp>
        <p:nvSpPr>
          <p:cNvPr id="15" name="TextBox 14"/>
          <p:cNvSpPr txBox="1">
            <a:spLocks noChangeArrowheads="1"/>
          </p:cNvSpPr>
          <p:nvPr/>
        </p:nvSpPr>
        <p:spPr bwMode="auto">
          <a:xfrm>
            <a:off x="1951038" y="671513"/>
            <a:ext cx="7519987" cy="461962"/>
          </a:xfrm>
          <a:prstGeom prst="rect">
            <a:avLst/>
          </a:prstGeom>
          <a:noFill/>
          <a:ln w="9525">
            <a:noFill/>
            <a:miter lim="800000"/>
            <a:headEnd/>
            <a:tailEnd/>
          </a:ln>
        </p:spPr>
        <p:txBody>
          <a:bodyPr>
            <a:spAutoFit/>
          </a:bodyPr>
          <a:lstStyle/>
          <a:p>
            <a:pPr algn="ctr"/>
            <a:r>
              <a:rPr lang="vi-VN" sz="2400">
                <a:solidFill>
                  <a:srgbClr val="002060"/>
                </a:solidFill>
                <a:latin typeface="Roboto"/>
              </a:rPr>
              <a:t>Gắn thẻ ghi số đo diện tích với khu vực thích hợp</a:t>
            </a:r>
            <a:endParaRPr lang="en-US" altLang="zh-CN" sz="2400">
              <a:solidFill>
                <a:srgbClr val="002060"/>
              </a:solidFill>
              <a:latin typeface="Roboto"/>
              <a:ea typeface="SimSun" pitchFamily="2" charset="-122"/>
            </a:endParaRPr>
          </a:p>
        </p:txBody>
      </p:sp>
      <p:sp>
        <p:nvSpPr>
          <p:cNvPr id="8" name="TextBox 7"/>
          <p:cNvSpPr txBox="1">
            <a:spLocks noChangeArrowheads="1"/>
          </p:cNvSpPr>
          <p:nvPr/>
        </p:nvSpPr>
        <p:spPr bwMode="auto">
          <a:xfrm>
            <a:off x="3543300" y="1927225"/>
            <a:ext cx="2876550" cy="431800"/>
          </a:xfrm>
          <a:prstGeom prst="rect">
            <a:avLst/>
          </a:prstGeom>
          <a:noFill/>
          <a:ln w="9525">
            <a:noFill/>
            <a:miter lim="800000"/>
            <a:headEnd/>
            <a:tailEnd/>
          </a:ln>
        </p:spPr>
        <p:txBody>
          <a:bodyPr>
            <a:spAutoFit/>
          </a:bodyPr>
          <a:lstStyle/>
          <a:p>
            <a:pPr algn="ctr"/>
            <a:r>
              <a:rPr lang="en-US" altLang="zh-CN" sz="2200" b="1">
                <a:solidFill>
                  <a:srgbClr val="002060"/>
                </a:solidFill>
                <a:latin typeface="Roboto Black" charset="0"/>
                <a:ea typeface="SimSun" pitchFamily="2" charset="-122"/>
              </a:rPr>
              <a:t>NHÀ THỂ CHẤT</a:t>
            </a:r>
          </a:p>
        </p:txBody>
      </p:sp>
      <p:sp>
        <p:nvSpPr>
          <p:cNvPr id="9" name="TextBox 8"/>
          <p:cNvSpPr txBox="1">
            <a:spLocks noChangeArrowheads="1"/>
          </p:cNvSpPr>
          <p:nvPr/>
        </p:nvSpPr>
        <p:spPr bwMode="auto">
          <a:xfrm rot="-5400000">
            <a:off x="1253332" y="3877468"/>
            <a:ext cx="1689100" cy="430213"/>
          </a:xfrm>
          <a:prstGeom prst="rect">
            <a:avLst/>
          </a:prstGeom>
          <a:noFill/>
          <a:ln w="9525">
            <a:noFill/>
            <a:miter lim="800000"/>
            <a:headEnd/>
            <a:tailEnd/>
          </a:ln>
        </p:spPr>
        <p:txBody>
          <a:bodyPr>
            <a:spAutoFit/>
          </a:bodyPr>
          <a:lstStyle/>
          <a:p>
            <a:pPr algn="ctr"/>
            <a:r>
              <a:rPr lang="en-US" altLang="zh-CN" sz="2200" b="1">
                <a:solidFill>
                  <a:srgbClr val="002060"/>
                </a:solidFill>
                <a:latin typeface="Roboto Black" charset="0"/>
                <a:ea typeface="SimSun" pitchFamily="2" charset="-122"/>
              </a:rPr>
              <a:t>NHÀ ĐỂ XE</a:t>
            </a:r>
          </a:p>
        </p:txBody>
      </p:sp>
      <p:sp>
        <p:nvSpPr>
          <p:cNvPr id="10" name="TextBox 9"/>
          <p:cNvSpPr txBox="1">
            <a:spLocks noChangeArrowheads="1"/>
          </p:cNvSpPr>
          <p:nvPr/>
        </p:nvSpPr>
        <p:spPr bwMode="auto">
          <a:xfrm>
            <a:off x="5275263" y="4905375"/>
            <a:ext cx="2290762" cy="431800"/>
          </a:xfrm>
          <a:prstGeom prst="rect">
            <a:avLst/>
          </a:prstGeom>
          <a:noFill/>
          <a:ln w="9525">
            <a:noFill/>
            <a:miter lim="800000"/>
            <a:headEnd/>
            <a:tailEnd/>
          </a:ln>
        </p:spPr>
        <p:txBody>
          <a:bodyPr>
            <a:spAutoFit/>
          </a:bodyPr>
          <a:lstStyle/>
          <a:p>
            <a:pPr algn="ctr"/>
            <a:r>
              <a:rPr lang="vi-VN" altLang="zh-CN" sz="2200" b="1">
                <a:solidFill>
                  <a:srgbClr val="002060"/>
                </a:solidFill>
                <a:latin typeface="Roboto Black" charset="0"/>
                <a:cs typeface="等线"/>
              </a:rPr>
              <a:t>VƯỜN TRƯỜNG</a:t>
            </a:r>
            <a:endParaRPr lang="en-US" altLang="zh-CN" sz="2200" b="1">
              <a:solidFill>
                <a:srgbClr val="002060"/>
              </a:solidFill>
              <a:latin typeface="Roboto Black" charset="0"/>
              <a:ea typeface="SimSun" pitchFamily="2" charset="-122"/>
            </a:endParaRPr>
          </a:p>
        </p:txBody>
      </p:sp>
      <p:sp>
        <p:nvSpPr>
          <p:cNvPr id="11" name="TextBox 10"/>
          <p:cNvSpPr txBox="1">
            <a:spLocks noChangeArrowheads="1"/>
          </p:cNvSpPr>
          <p:nvPr/>
        </p:nvSpPr>
        <p:spPr bwMode="auto">
          <a:xfrm>
            <a:off x="4133850" y="3084513"/>
            <a:ext cx="1685925" cy="430212"/>
          </a:xfrm>
          <a:prstGeom prst="rect">
            <a:avLst/>
          </a:prstGeom>
          <a:noFill/>
          <a:ln w="9525">
            <a:noFill/>
            <a:miter lim="800000"/>
            <a:headEnd/>
            <a:tailEnd/>
          </a:ln>
        </p:spPr>
        <p:txBody>
          <a:bodyPr>
            <a:spAutoFit/>
          </a:bodyPr>
          <a:lstStyle/>
          <a:p>
            <a:pPr algn="ctr"/>
            <a:r>
              <a:rPr lang="en-US" altLang="zh-CN" sz="2200" b="1">
                <a:solidFill>
                  <a:srgbClr val="002060"/>
                </a:solidFill>
                <a:latin typeface="Roboto Black" charset="0"/>
                <a:ea typeface="SimSun" pitchFamily="2" charset="-122"/>
              </a:rPr>
              <a:t>SÂN KHẤU</a:t>
            </a:r>
          </a:p>
        </p:txBody>
      </p:sp>
      <p:sp>
        <p:nvSpPr>
          <p:cNvPr id="20" name="TextBox 19"/>
          <p:cNvSpPr txBox="1">
            <a:spLocks noChangeArrowheads="1"/>
          </p:cNvSpPr>
          <p:nvPr/>
        </p:nvSpPr>
        <p:spPr bwMode="auto">
          <a:xfrm>
            <a:off x="4295775" y="1143000"/>
            <a:ext cx="1338263" cy="461963"/>
          </a:xfrm>
          <a:prstGeom prst="rect">
            <a:avLst/>
          </a:prstGeom>
          <a:noFill/>
          <a:ln w="9525">
            <a:noFill/>
            <a:miter lim="800000"/>
            <a:headEnd/>
            <a:tailEnd/>
          </a:ln>
        </p:spPr>
        <p:txBody>
          <a:bodyPr>
            <a:spAutoFit/>
          </a:bodyPr>
          <a:lstStyle/>
          <a:p>
            <a:pPr algn="just"/>
            <a:r>
              <a:rPr lang="en-US" sz="2400">
                <a:solidFill>
                  <a:srgbClr val="002060"/>
                </a:solidFill>
                <a:latin typeface="Roboto"/>
              </a:rPr>
              <a:t>24 cm</a:t>
            </a:r>
            <a:endParaRPr lang="en-US" altLang="zh-CN" sz="2400">
              <a:solidFill>
                <a:srgbClr val="002060"/>
              </a:solidFill>
              <a:latin typeface="Roboto"/>
              <a:ea typeface="SimSun" pitchFamily="2" charset="-122"/>
            </a:endParaRPr>
          </a:p>
        </p:txBody>
      </p:sp>
      <p:cxnSp>
        <p:nvCxnSpPr>
          <p:cNvPr id="21" name="Straight Arrow Connector 20"/>
          <p:cNvCxnSpPr>
            <a:cxnSpLocks/>
          </p:cNvCxnSpPr>
          <p:nvPr/>
        </p:nvCxnSpPr>
        <p:spPr>
          <a:xfrm>
            <a:off x="3165475" y="1520825"/>
            <a:ext cx="3843338"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a:off x="2998788" y="1563688"/>
            <a:ext cx="0" cy="134778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2116138" y="2103438"/>
            <a:ext cx="949325" cy="460375"/>
          </a:xfrm>
          <a:prstGeom prst="rect">
            <a:avLst/>
          </a:prstGeom>
          <a:noFill/>
          <a:ln w="9525">
            <a:noFill/>
            <a:miter lim="800000"/>
            <a:headEnd/>
            <a:tailEnd/>
          </a:ln>
        </p:spPr>
        <p:txBody>
          <a:bodyPr>
            <a:spAutoFit/>
          </a:bodyPr>
          <a:lstStyle/>
          <a:p>
            <a:pPr algn="just"/>
            <a:r>
              <a:rPr lang="en-US" sz="2400">
                <a:solidFill>
                  <a:srgbClr val="002060"/>
                </a:solidFill>
                <a:latin typeface="Roboto"/>
              </a:rPr>
              <a:t>8 cm</a:t>
            </a:r>
            <a:endParaRPr lang="en-US" altLang="zh-CN" sz="2400">
              <a:solidFill>
                <a:srgbClr val="002060"/>
              </a:solidFill>
              <a:latin typeface="Roboto"/>
              <a:ea typeface="SimSun" pitchFamily="2" charset="-122"/>
            </a:endParaRPr>
          </a:p>
        </p:txBody>
      </p:sp>
      <p:sp>
        <p:nvSpPr>
          <p:cNvPr id="29" name="Rounded Rectangle 28"/>
          <p:cNvSpPr/>
          <p:nvPr/>
        </p:nvSpPr>
        <p:spPr>
          <a:xfrm>
            <a:off x="1147763" y="5976938"/>
            <a:ext cx="323850" cy="323850"/>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TextBox 30"/>
          <p:cNvSpPr txBox="1">
            <a:spLocks noChangeArrowheads="1"/>
          </p:cNvSpPr>
          <p:nvPr/>
        </p:nvSpPr>
        <p:spPr bwMode="auto">
          <a:xfrm>
            <a:off x="8839200" y="2255838"/>
            <a:ext cx="2849563" cy="460375"/>
          </a:xfrm>
          <a:prstGeom prst="rect">
            <a:avLst/>
          </a:prstGeom>
          <a:noFill/>
          <a:ln w="9525">
            <a:noFill/>
            <a:miter lim="800000"/>
            <a:headEnd/>
            <a:tailEnd/>
          </a:ln>
        </p:spPr>
        <p:txBody>
          <a:bodyPr>
            <a:spAutoFit/>
          </a:bodyPr>
          <a:lstStyle/>
          <a:p>
            <a:r>
              <a:rPr lang="en-US" sz="2400">
                <a:solidFill>
                  <a:srgbClr val="002060"/>
                </a:solidFill>
                <a:latin typeface="Roboto"/>
              </a:rPr>
              <a:t>Chiều dài là: 24 cm</a:t>
            </a:r>
            <a:endParaRPr lang="en-US" altLang="zh-CN" sz="2400">
              <a:solidFill>
                <a:srgbClr val="002060"/>
              </a:solidFill>
              <a:latin typeface="Roboto"/>
              <a:ea typeface="SimSun" pitchFamily="2" charset="-122"/>
            </a:endParaRPr>
          </a:p>
        </p:txBody>
      </p:sp>
      <p:sp>
        <p:nvSpPr>
          <p:cNvPr id="33" name="TextBox 32"/>
          <p:cNvSpPr txBox="1">
            <a:spLocks noChangeArrowheads="1"/>
          </p:cNvSpPr>
          <p:nvPr/>
        </p:nvSpPr>
        <p:spPr bwMode="auto">
          <a:xfrm>
            <a:off x="8839200" y="2847975"/>
            <a:ext cx="2840038" cy="461963"/>
          </a:xfrm>
          <a:prstGeom prst="rect">
            <a:avLst/>
          </a:prstGeom>
          <a:noFill/>
          <a:ln w="9525">
            <a:noFill/>
            <a:miter lim="800000"/>
            <a:headEnd/>
            <a:tailEnd/>
          </a:ln>
        </p:spPr>
        <p:txBody>
          <a:bodyPr>
            <a:spAutoFit/>
          </a:bodyPr>
          <a:lstStyle/>
          <a:p>
            <a:r>
              <a:rPr lang="en-US" sz="2400">
                <a:solidFill>
                  <a:srgbClr val="002060"/>
                </a:solidFill>
                <a:latin typeface="Roboto"/>
              </a:rPr>
              <a:t>Chiều rộng là: 8 cm</a:t>
            </a:r>
          </a:p>
        </p:txBody>
      </p:sp>
      <p:sp>
        <p:nvSpPr>
          <p:cNvPr id="34" name="TextBox 33"/>
          <p:cNvSpPr txBox="1">
            <a:spLocks noChangeArrowheads="1"/>
          </p:cNvSpPr>
          <p:nvPr/>
        </p:nvSpPr>
        <p:spPr bwMode="auto">
          <a:xfrm>
            <a:off x="8978900" y="4625975"/>
            <a:ext cx="2835275" cy="461963"/>
          </a:xfrm>
          <a:prstGeom prst="rect">
            <a:avLst/>
          </a:prstGeom>
          <a:noFill/>
          <a:ln w="9525">
            <a:noFill/>
            <a:miter lim="800000"/>
            <a:headEnd/>
            <a:tailEnd/>
          </a:ln>
        </p:spPr>
        <p:txBody>
          <a:bodyPr>
            <a:spAutoFit/>
          </a:bodyPr>
          <a:lstStyle/>
          <a:p>
            <a:pPr algn="ctr"/>
            <a:r>
              <a:rPr lang="en-US" sz="2400">
                <a:solidFill>
                  <a:srgbClr val="002060"/>
                </a:solidFill>
                <a:latin typeface="Roboto"/>
              </a:rPr>
              <a:t>24 x 8 = 192 cm</a:t>
            </a:r>
            <a:r>
              <a:rPr lang="en-US" sz="2400" baseline="30000">
                <a:solidFill>
                  <a:srgbClr val="002060"/>
                </a:solidFill>
                <a:latin typeface="Roboto"/>
              </a:rPr>
              <a:t>2</a:t>
            </a:r>
            <a:endParaRPr lang="en-US" altLang="zh-CN" sz="2400" baseline="30000">
              <a:solidFill>
                <a:srgbClr val="002060"/>
              </a:solidFill>
              <a:latin typeface="Roboto"/>
              <a:ea typeface="SimSun" pitchFamily="2" charset="-122"/>
            </a:endParaRPr>
          </a:p>
        </p:txBody>
      </p:sp>
      <p:sp>
        <p:nvSpPr>
          <p:cNvPr id="35" name="TextBox 34"/>
          <p:cNvSpPr txBox="1">
            <a:spLocks noChangeArrowheads="1"/>
          </p:cNvSpPr>
          <p:nvPr/>
        </p:nvSpPr>
        <p:spPr bwMode="auto">
          <a:xfrm>
            <a:off x="9088438" y="3552825"/>
            <a:ext cx="2341562" cy="830263"/>
          </a:xfrm>
          <a:prstGeom prst="rect">
            <a:avLst/>
          </a:prstGeom>
          <a:noFill/>
          <a:ln w="9525">
            <a:noFill/>
            <a:miter lim="800000"/>
            <a:headEnd/>
            <a:tailEnd/>
          </a:ln>
        </p:spPr>
        <p:txBody>
          <a:bodyPr>
            <a:spAutoFit/>
          </a:bodyPr>
          <a:lstStyle/>
          <a:p>
            <a:pPr algn="ctr"/>
            <a:r>
              <a:rPr lang="en-US" sz="2400">
                <a:solidFill>
                  <a:srgbClr val="002060"/>
                </a:solidFill>
                <a:latin typeface="Roboto"/>
              </a:rPr>
              <a:t>Diện tích khu nhà thể chất là:</a:t>
            </a:r>
          </a:p>
        </p:txBody>
      </p:sp>
      <p:sp>
        <p:nvSpPr>
          <p:cNvPr id="13" name="TextBox 12"/>
          <p:cNvSpPr txBox="1">
            <a:spLocks noChangeArrowheads="1"/>
          </p:cNvSpPr>
          <p:nvPr/>
        </p:nvSpPr>
        <p:spPr bwMode="auto">
          <a:xfrm>
            <a:off x="876300" y="6346825"/>
            <a:ext cx="1619250" cy="461963"/>
          </a:xfrm>
          <a:prstGeom prst="rect">
            <a:avLst/>
          </a:prstGeom>
          <a:noFill/>
          <a:ln w="9525">
            <a:solidFill>
              <a:schemeClr val="tx1"/>
            </a:solidFill>
            <a:miter lim="800000"/>
            <a:headEnd/>
            <a:tailEnd/>
          </a:ln>
        </p:spPr>
        <p:txBody>
          <a:bodyPr>
            <a:spAutoFit/>
          </a:bodyPr>
          <a:lstStyle/>
          <a:p>
            <a:pPr algn="ctr"/>
            <a:r>
              <a:rPr lang="vi-VN" sz="2400">
                <a:solidFill>
                  <a:srgbClr val="FF0000"/>
                </a:solidFill>
                <a:latin typeface="Roboto"/>
              </a:rPr>
              <a:t>192 cm</a:t>
            </a:r>
            <a:r>
              <a:rPr lang="vi-VN"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sp>
        <p:nvSpPr>
          <p:cNvPr id="17" name="TextBox 16"/>
          <p:cNvSpPr txBox="1">
            <a:spLocks noChangeArrowheads="1"/>
          </p:cNvSpPr>
          <p:nvPr/>
        </p:nvSpPr>
        <p:spPr bwMode="auto">
          <a:xfrm>
            <a:off x="2944813" y="6346825"/>
            <a:ext cx="1619250" cy="461963"/>
          </a:xfrm>
          <a:prstGeom prst="rect">
            <a:avLst/>
          </a:prstGeom>
          <a:noFill/>
          <a:ln w="9525">
            <a:solidFill>
              <a:schemeClr val="tx1"/>
            </a:solidFill>
            <a:miter lim="800000"/>
            <a:headEnd/>
            <a:tailEnd/>
          </a:ln>
        </p:spPr>
        <p:txBody>
          <a:bodyPr>
            <a:spAutoFit/>
          </a:bodyPr>
          <a:lstStyle/>
          <a:p>
            <a:pPr algn="ctr"/>
            <a:r>
              <a:rPr lang="en-US" sz="2400">
                <a:solidFill>
                  <a:srgbClr val="FF0000"/>
                </a:solidFill>
                <a:latin typeface="Roboto"/>
              </a:rPr>
              <a:t>64</a:t>
            </a:r>
            <a:r>
              <a:rPr lang="vi-VN" sz="2400">
                <a:solidFill>
                  <a:srgbClr val="FF0000"/>
                </a:solidFill>
                <a:latin typeface="Roboto"/>
              </a:rPr>
              <a:t> cm</a:t>
            </a:r>
            <a:r>
              <a:rPr lang="vi-VN"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sp>
        <p:nvSpPr>
          <p:cNvPr id="18" name="TextBox 17"/>
          <p:cNvSpPr txBox="1">
            <a:spLocks noChangeArrowheads="1"/>
          </p:cNvSpPr>
          <p:nvPr/>
        </p:nvSpPr>
        <p:spPr bwMode="auto">
          <a:xfrm>
            <a:off x="5013325" y="6346825"/>
            <a:ext cx="1619250" cy="461963"/>
          </a:xfrm>
          <a:prstGeom prst="rect">
            <a:avLst/>
          </a:prstGeom>
          <a:noFill/>
          <a:ln w="9525">
            <a:solidFill>
              <a:schemeClr val="tx1"/>
            </a:solidFill>
            <a:miter lim="800000"/>
            <a:headEnd/>
            <a:tailEnd/>
          </a:ln>
        </p:spPr>
        <p:txBody>
          <a:bodyPr>
            <a:spAutoFit/>
          </a:bodyPr>
          <a:lstStyle/>
          <a:p>
            <a:pPr algn="ctr"/>
            <a:r>
              <a:rPr lang="vi-VN" sz="2400">
                <a:solidFill>
                  <a:srgbClr val="FF0000"/>
                </a:solidFill>
                <a:latin typeface="Roboto"/>
              </a:rPr>
              <a:t>1</a:t>
            </a:r>
            <a:r>
              <a:rPr lang="en-US" sz="2400">
                <a:solidFill>
                  <a:srgbClr val="FF0000"/>
                </a:solidFill>
                <a:latin typeface="Roboto"/>
              </a:rPr>
              <a:t>28</a:t>
            </a:r>
            <a:r>
              <a:rPr lang="vi-VN" sz="2400">
                <a:solidFill>
                  <a:srgbClr val="FF0000"/>
                </a:solidFill>
                <a:latin typeface="Roboto"/>
              </a:rPr>
              <a:t> cm</a:t>
            </a:r>
            <a:r>
              <a:rPr lang="vi-VN"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sp>
        <p:nvSpPr>
          <p:cNvPr id="19" name="TextBox 18"/>
          <p:cNvSpPr txBox="1">
            <a:spLocks noChangeArrowheads="1"/>
          </p:cNvSpPr>
          <p:nvPr/>
        </p:nvSpPr>
        <p:spPr bwMode="auto">
          <a:xfrm>
            <a:off x="7081838" y="6346825"/>
            <a:ext cx="1619250" cy="461963"/>
          </a:xfrm>
          <a:prstGeom prst="rect">
            <a:avLst/>
          </a:prstGeom>
          <a:noFill/>
          <a:ln w="9525">
            <a:solidFill>
              <a:schemeClr val="tx1"/>
            </a:solidFill>
            <a:miter lim="800000"/>
            <a:headEnd/>
            <a:tailEnd/>
          </a:ln>
        </p:spPr>
        <p:txBody>
          <a:bodyPr>
            <a:spAutoFit/>
          </a:bodyPr>
          <a:lstStyle/>
          <a:p>
            <a:pPr algn="ctr"/>
            <a:r>
              <a:rPr lang="en-US" sz="2400">
                <a:solidFill>
                  <a:srgbClr val="FF0000"/>
                </a:solidFill>
                <a:latin typeface="Roboto"/>
              </a:rPr>
              <a:t>30</a:t>
            </a:r>
            <a:r>
              <a:rPr lang="vi-VN" sz="2400">
                <a:solidFill>
                  <a:srgbClr val="FF0000"/>
                </a:solidFill>
                <a:latin typeface="Roboto"/>
              </a:rPr>
              <a:t> cm</a:t>
            </a:r>
            <a:r>
              <a:rPr lang="vi-VN"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sp>
        <p:nvSpPr>
          <p:cNvPr id="32" name="TextBox 31"/>
          <p:cNvSpPr txBox="1">
            <a:spLocks noChangeArrowheads="1"/>
          </p:cNvSpPr>
          <p:nvPr/>
        </p:nvSpPr>
        <p:spPr bwMode="auto">
          <a:xfrm>
            <a:off x="7081838" y="1727200"/>
            <a:ext cx="338137" cy="584200"/>
          </a:xfrm>
          <a:prstGeom prst="rect">
            <a:avLst/>
          </a:prstGeom>
          <a:noFill/>
          <a:ln w="9525">
            <a:noFill/>
            <a:miter lim="800000"/>
            <a:headEnd/>
            <a:tailEnd/>
          </a:ln>
        </p:spPr>
        <p:txBody>
          <a:bodyPr>
            <a:spAutoFit/>
          </a:bodyPr>
          <a:lstStyle/>
          <a:p>
            <a:pPr algn="ctr"/>
            <a:r>
              <a:rPr lang="en-US" altLang="zh-CN" sz="3200" b="1">
                <a:solidFill>
                  <a:srgbClr val="00B050"/>
                </a:solidFill>
                <a:latin typeface="Roboto Black" charset="0"/>
                <a:ea typeface="SimSun" pitchFamily="2" charset="-122"/>
              </a:rPr>
              <a:t>1</a:t>
            </a:r>
          </a:p>
        </p:txBody>
      </p:sp>
      <p:sp>
        <p:nvSpPr>
          <p:cNvPr id="36" name="TextBox 35"/>
          <p:cNvSpPr txBox="1">
            <a:spLocks noChangeArrowheads="1"/>
          </p:cNvSpPr>
          <p:nvPr/>
        </p:nvSpPr>
        <p:spPr bwMode="auto">
          <a:xfrm>
            <a:off x="6437313" y="2984500"/>
            <a:ext cx="338137" cy="584200"/>
          </a:xfrm>
          <a:prstGeom prst="rect">
            <a:avLst/>
          </a:prstGeom>
          <a:noFill/>
          <a:ln w="9525">
            <a:noFill/>
            <a:miter lim="800000"/>
            <a:headEnd/>
            <a:tailEnd/>
          </a:ln>
        </p:spPr>
        <p:txBody>
          <a:bodyPr>
            <a:spAutoFit/>
          </a:bodyPr>
          <a:lstStyle/>
          <a:p>
            <a:pPr algn="ctr"/>
            <a:r>
              <a:rPr lang="en-US" altLang="zh-CN" sz="3200" b="1">
                <a:solidFill>
                  <a:srgbClr val="00B050"/>
                </a:solidFill>
                <a:latin typeface="Roboto Black" charset="0"/>
                <a:ea typeface="SimSun" pitchFamily="2" charset="-122"/>
              </a:rPr>
              <a:t>2</a:t>
            </a:r>
          </a:p>
        </p:txBody>
      </p:sp>
      <p:sp>
        <p:nvSpPr>
          <p:cNvPr id="37" name="TextBox 36"/>
          <p:cNvSpPr txBox="1">
            <a:spLocks noChangeArrowheads="1"/>
          </p:cNvSpPr>
          <p:nvPr/>
        </p:nvSpPr>
        <p:spPr bwMode="auto">
          <a:xfrm>
            <a:off x="7723188" y="4962525"/>
            <a:ext cx="338137" cy="584200"/>
          </a:xfrm>
          <a:prstGeom prst="rect">
            <a:avLst/>
          </a:prstGeom>
          <a:noFill/>
          <a:ln w="9525">
            <a:noFill/>
            <a:miter lim="800000"/>
            <a:headEnd/>
            <a:tailEnd/>
          </a:ln>
        </p:spPr>
        <p:txBody>
          <a:bodyPr>
            <a:spAutoFit/>
          </a:bodyPr>
          <a:lstStyle/>
          <a:p>
            <a:pPr algn="ctr"/>
            <a:r>
              <a:rPr lang="en-US" altLang="zh-CN" sz="3200" b="1">
                <a:solidFill>
                  <a:srgbClr val="00B050"/>
                </a:solidFill>
                <a:latin typeface="Roboto Black" charset="0"/>
                <a:ea typeface="SimSun" pitchFamily="2" charset="-122"/>
              </a:rPr>
              <a:t>3</a:t>
            </a:r>
          </a:p>
        </p:txBody>
      </p:sp>
      <p:sp>
        <p:nvSpPr>
          <p:cNvPr id="38" name="TextBox 37"/>
          <p:cNvSpPr txBox="1">
            <a:spLocks noChangeArrowheads="1"/>
          </p:cNvSpPr>
          <p:nvPr/>
        </p:nvSpPr>
        <p:spPr bwMode="auto">
          <a:xfrm>
            <a:off x="2000250" y="4953000"/>
            <a:ext cx="338138" cy="585788"/>
          </a:xfrm>
          <a:prstGeom prst="rect">
            <a:avLst/>
          </a:prstGeom>
          <a:noFill/>
          <a:ln w="9525">
            <a:noFill/>
            <a:miter lim="800000"/>
            <a:headEnd/>
            <a:tailEnd/>
          </a:ln>
        </p:spPr>
        <p:txBody>
          <a:bodyPr>
            <a:spAutoFit/>
          </a:bodyPr>
          <a:lstStyle/>
          <a:p>
            <a:pPr algn="ctr"/>
            <a:r>
              <a:rPr lang="en-US" altLang="zh-CN" sz="3200" b="1">
                <a:solidFill>
                  <a:srgbClr val="00B050"/>
                </a:solidFill>
                <a:latin typeface="Roboto Black" charset="0"/>
                <a:ea typeface="SimSun" pitchFamily="2" charset="-122"/>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childTnLst>
                                </p:cTn>
                              </p:par>
                              <p:par>
                                <p:cTn id="60" presetID="32" presetClass="emph" presetSubtype="0" fill="hold" grpId="1" nodeType="withEffect">
                                  <p:stCondLst>
                                    <p:cond delay="0"/>
                                  </p:stCondLst>
                                  <p:childTnLst>
                                    <p:animRot by="120000">
                                      <p:cBhvr>
                                        <p:cTn id="61" dur="100" fill="hold">
                                          <p:stCondLst>
                                            <p:cond delay="0"/>
                                          </p:stCondLst>
                                        </p:cTn>
                                        <p:tgtEl>
                                          <p:spTgt spid="29"/>
                                        </p:tgtEl>
                                        <p:attrNameLst>
                                          <p:attrName>r</p:attrName>
                                        </p:attrNameLst>
                                      </p:cBhvr>
                                    </p:animRot>
                                    <p:animRot by="-240000">
                                      <p:cBhvr>
                                        <p:cTn id="62" dur="200" fill="hold">
                                          <p:stCondLst>
                                            <p:cond delay="200"/>
                                          </p:stCondLst>
                                        </p:cTn>
                                        <p:tgtEl>
                                          <p:spTgt spid="29"/>
                                        </p:tgtEl>
                                        <p:attrNameLst>
                                          <p:attrName>r</p:attrName>
                                        </p:attrNameLst>
                                      </p:cBhvr>
                                    </p:animRot>
                                    <p:animRot by="240000">
                                      <p:cBhvr>
                                        <p:cTn id="63" dur="200" fill="hold">
                                          <p:stCondLst>
                                            <p:cond delay="400"/>
                                          </p:stCondLst>
                                        </p:cTn>
                                        <p:tgtEl>
                                          <p:spTgt spid="29"/>
                                        </p:tgtEl>
                                        <p:attrNameLst>
                                          <p:attrName>r</p:attrName>
                                        </p:attrNameLst>
                                      </p:cBhvr>
                                    </p:animRot>
                                    <p:animRot by="-240000">
                                      <p:cBhvr>
                                        <p:cTn id="64" dur="200" fill="hold">
                                          <p:stCondLst>
                                            <p:cond delay="600"/>
                                          </p:stCondLst>
                                        </p:cTn>
                                        <p:tgtEl>
                                          <p:spTgt spid="29"/>
                                        </p:tgtEl>
                                        <p:attrNameLst>
                                          <p:attrName>r</p:attrName>
                                        </p:attrNameLst>
                                      </p:cBhvr>
                                    </p:animRot>
                                    <p:animRot by="120000">
                                      <p:cBhvr>
                                        <p:cTn id="65" dur="200" fill="hold">
                                          <p:stCondLst>
                                            <p:cond delay="800"/>
                                          </p:stCondLst>
                                        </p:cTn>
                                        <p:tgtEl>
                                          <p:spTgt spid="29"/>
                                        </p:tgtEl>
                                        <p:attrNameLst>
                                          <p:attrName>r</p:attrName>
                                        </p:attrNameLst>
                                      </p:cBhvr>
                                    </p:animRot>
                                  </p:childTnLst>
                                </p:cTn>
                              </p:par>
                              <p:par>
                                <p:cTn id="66" presetID="42" presetClass="entr" presetSubtype="0" fill="hold" grpId="0" nodeType="withEffect">
                                  <p:stCondLst>
                                    <p:cond delay="0"/>
                                  </p:stCondLst>
                                  <p:childTnLst>
                                    <p:set>
                                      <p:cBhvr>
                                        <p:cTn id="67" dur="1" fill="hold">
                                          <p:stCondLst>
                                            <p:cond delay="0"/>
                                          </p:stCondLst>
                                        </p:cTn>
                                        <p:tgtEl>
                                          <p:spTgt spid="116"/>
                                        </p:tgtEl>
                                        <p:attrNameLst>
                                          <p:attrName>style.visibility</p:attrName>
                                        </p:attrNameLst>
                                      </p:cBhvr>
                                      <p:to>
                                        <p:strVal val="visible"/>
                                      </p:to>
                                    </p:set>
                                    <p:animEffect transition="in" filter="fade">
                                      <p:cBhvr>
                                        <p:cTn id="68" dur="1000"/>
                                        <p:tgtEl>
                                          <p:spTgt spid="116"/>
                                        </p:tgtEl>
                                      </p:cBhvr>
                                    </p:animEffect>
                                    <p:anim calcmode="lin" valueType="num">
                                      <p:cBhvr>
                                        <p:cTn id="69" dur="1000" fill="hold"/>
                                        <p:tgtEl>
                                          <p:spTgt spid="116"/>
                                        </p:tgtEl>
                                        <p:attrNameLst>
                                          <p:attrName>ppt_x</p:attrName>
                                        </p:attrNameLst>
                                      </p:cBhvr>
                                      <p:tavLst>
                                        <p:tav tm="0">
                                          <p:val>
                                            <p:strVal val="#ppt_x"/>
                                          </p:val>
                                        </p:tav>
                                        <p:tav tm="100000">
                                          <p:val>
                                            <p:strVal val="#ppt_x"/>
                                          </p:val>
                                        </p:tav>
                                      </p:tavLst>
                                    </p:anim>
                                    <p:anim calcmode="lin" valueType="num">
                                      <p:cBhvr>
                                        <p:cTn id="70"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6" presetClass="emph" presetSubtype="0" repeatCount="3000" fill="hold" grpId="1" nodeType="clickEffect">
                                  <p:stCondLst>
                                    <p:cond delay="0"/>
                                  </p:stCondLst>
                                  <p:childTnLst>
                                    <p:animEffect transition="out" filter="fade">
                                      <p:cBhvr>
                                        <p:cTn id="74" dur="500" tmFilter="0, 0; .2, .5; .8, .5; 1, 0"/>
                                        <p:tgtEl>
                                          <p:spTgt spid="32"/>
                                        </p:tgtEl>
                                      </p:cBhvr>
                                    </p:animEffect>
                                    <p:animScale>
                                      <p:cBhvr>
                                        <p:cTn id="75" dur="250" autoRev="1" fill="hold"/>
                                        <p:tgtEl>
                                          <p:spTgt spid="32"/>
                                        </p:tgtEl>
                                      </p:cBhvr>
                                      <p:by x="105000" y="105000"/>
                                    </p:animScale>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1000"/>
                                        <p:tgtEl>
                                          <p:spTgt spid="31"/>
                                        </p:tgtEl>
                                      </p:cBhvr>
                                    </p:animEffect>
                                    <p:anim calcmode="lin" valueType="num">
                                      <p:cBhvr>
                                        <p:cTn id="81" dur="1000" fill="hold"/>
                                        <p:tgtEl>
                                          <p:spTgt spid="31"/>
                                        </p:tgtEl>
                                        <p:attrNameLst>
                                          <p:attrName>ppt_x</p:attrName>
                                        </p:attrNameLst>
                                      </p:cBhvr>
                                      <p:tavLst>
                                        <p:tav tm="0">
                                          <p:val>
                                            <p:strVal val="#ppt_x"/>
                                          </p:val>
                                        </p:tav>
                                        <p:tav tm="100000">
                                          <p:val>
                                            <p:strVal val="#ppt_x"/>
                                          </p:val>
                                        </p:tav>
                                      </p:tavLst>
                                    </p:anim>
                                    <p:anim calcmode="lin" valueType="num">
                                      <p:cBhvr>
                                        <p:cTn id="82" dur="1000" fill="hold"/>
                                        <p:tgtEl>
                                          <p:spTgt spid="31"/>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par>
                                <p:cTn id="88" presetID="10" presetClass="entr" presetSubtype="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par>
                                <p:cTn id="91" presetID="26" presetClass="emph" presetSubtype="0" repeatCount="3000" fill="hold" nodeType="withEffect">
                                  <p:stCondLst>
                                    <p:cond delay="0"/>
                                  </p:stCondLst>
                                  <p:childTnLst>
                                    <p:animEffect transition="out" filter="fade">
                                      <p:cBhvr>
                                        <p:cTn id="92" dur="1000" tmFilter="0, 0; .2, .5; .8, .5; 1, 0"/>
                                        <p:tgtEl>
                                          <p:spTgt spid="21"/>
                                        </p:tgtEl>
                                      </p:cBhvr>
                                    </p:animEffect>
                                    <p:animScale>
                                      <p:cBhvr>
                                        <p:cTn id="93" dur="500" autoRev="1" fill="hold"/>
                                        <p:tgtEl>
                                          <p:spTgt spid="21"/>
                                        </p:tgtEl>
                                      </p:cBhvr>
                                      <p:by x="105000" y="105000"/>
                                    </p:animScale>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1000"/>
                                        <p:tgtEl>
                                          <p:spTgt spid="33"/>
                                        </p:tgtEl>
                                      </p:cBhvr>
                                    </p:animEffect>
                                    <p:anim calcmode="lin" valueType="num">
                                      <p:cBhvr>
                                        <p:cTn id="99" dur="1000" fill="hold"/>
                                        <p:tgtEl>
                                          <p:spTgt spid="33"/>
                                        </p:tgtEl>
                                        <p:attrNameLst>
                                          <p:attrName>ppt_x</p:attrName>
                                        </p:attrNameLst>
                                      </p:cBhvr>
                                      <p:tavLst>
                                        <p:tav tm="0">
                                          <p:val>
                                            <p:strVal val="#ppt_x"/>
                                          </p:val>
                                        </p:tav>
                                        <p:tav tm="100000">
                                          <p:val>
                                            <p:strVal val="#ppt_x"/>
                                          </p:val>
                                        </p:tav>
                                      </p:tavLst>
                                    </p:anim>
                                    <p:anim calcmode="lin" valueType="num">
                                      <p:cBhvr>
                                        <p:cTn id="100" dur="1000" fill="hold"/>
                                        <p:tgtEl>
                                          <p:spTgt spid="33"/>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1000"/>
                                        <p:tgtEl>
                                          <p:spTgt spid="23"/>
                                        </p:tgtEl>
                                      </p:cBhvr>
                                    </p:animEffect>
                                    <p:anim calcmode="lin" valueType="num">
                                      <p:cBhvr>
                                        <p:cTn id="104" dur="1000" fill="hold"/>
                                        <p:tgtEl>
                                          <p:spTgt spid="23"/>
                                        </p:tgtEl>
                                        <p:attrNameLst>
                                          <p:attrName>ppt_x</p:attrName>
                                        </p:attrNameLst>
                                      </p:cBhvr>
                                      <p:tavLst>
                                        <p:tav tm="0">
                                          <p:val>
                                            <p:strVal val="#ppt_x"/>
                                          </p:val>
                                        </p:tav>
                                        <p:tav tm="100000">
                                          <p:val>
                                            <p:strVal val="#ppt_x"/>
                                          </p:val>
                                        </p:tav>
                                      </p:tavLst>
                                    </p:anim>
                                    <p:anim calcmode="lin" valueType="num">
                                      <p:cBhvr>
                                        <p:cTn id="105" dur="1000" fill="hold"/>
                                        <p:tgtEl>
                                          <p:spTgt spid="23"/>
                                        </p:tgtEl>
                                        <p:attrNameLst>
                                          <p:attrName>ppt_y</p:attrName>
                                        </p:attrNameLst>
                                      </p:cBhvr>
                                      <p:tavLst>
                                        <p:tav tm="0">
                                          <p:val>
                                            <p:strVal val="#ppt_y+.1"/>
                                          </p:val>
                                        </p:tav>
                                        <p:tav tm="100000">
                                          <p:val>
                                            <p:strVal val="#ppt_y"/>
                                          </p:val>
                                        </p:tav>
                                      </p:tavLst>
                                    </p:anim>
                                  </p:childTnLst>
                                </p:cTn>
                              </p:par>
                              <p:par>
                                <p:cTn id="106" presetID="10" presetClass="entr" presetSubtype="0" fill="hold"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26" presetClass="emph" presetSubtype="0" repeatCount="3000" fill="hold" nodeType="withEffect">
                                  <p:stCondLst>
                                    <p:cond delay="0"/>
                                  </p:stCondLst>
                                  <p:childTnLst>
                                    <p:animEffect transition="out" filter="fade">
                                      <p:cBhvr>
                                        <p:cTn id="110" dur="1000" tmFilter="0, 0; .2, .5; .8, .5; 1, 0"/>
                                        <p:tgtEl>
                                          <p:spTgt spid="22"/>
                                        </p:tgtEl>
                                      </p:cBhvr>
                                    </p:animEffect>
                                    <p:animScale>
                                      <p:cBhvr>
                                        <p:cTn id="111" dur="500" autoRev="1" fill="hold"/>
                                        <p:tgtEl>
                                          <p:spTgt spid="22"/>
                                        </p:tgtEl>
                                      </p:cBhvr>
                                      <p:by x="105000" y="105000"/>
                                    </p:animScale>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fade">
                                      <p:cBhvr>
                                        <p:cTn id="116" dur="1000"/>
                                        <p:tgtEl>
                                          <p:spTgt spid="35"/>
                                        </p:tgtEl>
                                      </p:cBhvr>
                                    </p:animEffect>
                                    <p:anim calcmode="lin" valueType="num">
                                      <p:cBhvr>
                                        <p:cTn id="117" dur="1000" fill="hold"/>
                                        <p:tgtEl>
                                          <p:spTgt spid="35"/>
                                        </p:tgtEl>
                                        <p:attrNameLst>
                                          <p:attrName>ppt_x</p:attrName>
                                        </p:attrNameLst>
                                      </p:cBhvr>
                                      <p:tavLst>
                                        <p:tav tm="0">
                                          <p:val>
                                            <p:strVal val="#ppt_x"/>
                                          </p:val>
                                        </p:tav>
                                        <p:tav tm="100000">
                                          <p:val>
                                            <p:strVal val="#ppt_x"/>
                                          </p:val>
                                        </p:tav>
                                      </p:tavLst>
                                    </p:anim>
                                    <p:anim calcmode="lin" valueType="num">
                                      <p:cBhvr>
                                        <p:cTn id="118" dur="1000" fill="hold"/>
                                        <p:tgtEl>
                                          <p:spTgt spid="35"/>
                                        </p:tgtEl>
                                        <p:attrNameLst>
                                          <p:attrName>ppt_y</p:attrName>
                                        </p:attrNameLst>
                                      </p:cBhvr>
                                      <p:tavLst>
                                        <p:tav tm="0">
                                          <p:val>
                                            <p:strVal val="#ppt_y+.1"/>
                                          </p:val>
                                        </p:tav>
                                        <p:tav tm="100000">
                                          <p:val>
                                            <p:strVal val="#ppt_y"/>
                                          </p:val>
                                        </p:tav>
                                      </p:tavLst>
                                    </p:anim>
                                  </p:childTnLst>
                                </p:cTn>
                              </p:par>
                            </p:childTnLst>
                          </p:cTn>
                        </p:par>
                        <p:par>
                          <p:cTn id="119" fill="hold">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34"/>
                                        </p:tgtEl>
                                        <p:attrNameLst>
                                          <p:attrName>style.visibility</p:attrName>
                                        </p:attrNameLst>
                                      </p:cBhvr>
                                      <p:to>
                                        <p:strVal val="visible"/>
                                      </p:to>
                                    </p:set>
                                    <p:animEffect transition="in" filter="fade">
                                      <p:cBhvr>
                                        <p:cTn id="122" dur="1000"/>
                                        <p:tgtEl>
                                          <p:spTgt spid="34"/>
                                        </p:tgtEl>
                                      </p:cBhvr>
                                    </p:animEffect>
                                    <p:anim calcmode="lin" valueType="num">
                                      <p:cBhvr>
                                        <p:cTn id="123" dur="1000" fill="hold"/>
                                        <p:tgtEl>
                                          <p:spTgt spid="34"/>
                                        </p:tgtEl>
                                        <p:attrNameLst>
                                          <p:attrName>ppt_x</p:attrName>
                                        </p:attrNameLst>
                                      </p:cBhvr>
                                      <p:tavLst>
                                        <p:tav tm="0">
                                          <p:val>
                                            <p:strVal val="#ppt_x"/>
                                          </p:val>
                                        </p:tav>
                                        <p:tav tm="100000">
                                          <p:val>
                                            <p:strVal val="#ppt_x"/>
                                          </p:val>
                                        </p:tav>
                                      </p:tavLst>
                                    </p:anim>
                                    <p:anim calcmode="lin" valueType="num">
                                      <p:cBhvr>
                                        <p:cTn id="1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8"/>
                    </p:tgtEl>
                  </p:cond>
                </p:stCondLst>
                <p:endSync evt="end" delay="0">
                  <p:rtn val="all"/>
                </p:endSync>
                <p:childTnLst>
                  <p:par>
                    <p:cTn id="126" fill="hold">
                      <p:stCondLst>
                        <p:cond delay="0"/>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3"/>
                                        </p:tgtEl>
                                        <p:attrNameLst>
                                          <p:attrName>style.visibility</p:attrName>
                                        </p:attrNameLst>
                                      </p:cBhvr>
                                      <p:to>
                                        <p:strVal val="visible"/>
                                      </p:to>
                                    </p:set>
                                    <p:animEffect transition="in" filter="wipe(left)">
                                      <p:cBhvr>
                                        <p:cTn id="130" dur="500"/>
                                        <p:tgtEl>
                                          <p:spTgt spid="3"/>
                                        </p:tgtEl>
                                      </p:cBhvr>
                                    </p:animEffect>
                                  </p:childTnLst>
                                </p:cTn>
                              </p:par>
                            </p:childTnLst>
                          </p:cTn>
                        </p:par>
                      </p:childTnLst>
                    </p:cTn>
                  </p:par>
                </p:childTnLst>
              </p:cTn>
              <p:nextCondLst>
                <p:cond evt="onClick" delay="0">
                  <p:tgtEl>
                    <p:spTgt spid="8"/>
                  </p:tgtEl>
                </p:cond>
              </p:nextCondLst>
            </p:seq>
            <p:seq concurrent="1" nextAc="seek">
              <p:cTn id="131" restart="whenNotActive" fill="hold" evtFilter="cancelBubble" nodeType="interactiveSeq">
                <p:stCondLst>
                  <p:cond evt="onClick" delay="0">
                    <p:tgtEl>
                      <p:spTgt spid="13"/>
                    </p:tgtEl>
                  </p:cond>
                </p:stCondLst>
                <p:endSync evt="end" delay="0">
                  <p:rtn val="all"/>
                </p:endSync>
                <p:childTnLst>
                  <p:par>
                    <p:cTn id="132" fill="hold">
                      <p:stCondLst>
                        <p:cond delay="0"/>
                      </p:stCondLst>
                      <p:childTnLst>
                        <p:par>
                          <p:cTn id="133" fill="hold">
                            <p:stCondLst>
                              <p:cond delay="0"/>
                            </p:stCondLst>
                            <p:childTnLst>
                              <p:par>
                                <p:cTn id="134" presetID="42" presetClass="path" presetSubtype="0" accel="50000" decel="50000" fill="hold" grpId="1" nodeType="clickEffect">
                                  <p:stCondLst>
                                    <p:cond delay="0"/>
                                  </p:stCondLst>
                                  <p:childTnLst>
                                    <p:animMotion origin="layout" path="M -1.25E-6 2.22222E-6 L 0.275 -0.67153 " pathEditMode="relative" rAng="0" ptsTypes="AA">
                                      <p:cBhvr>
                                        <p:cTn id="135" dur="2000" fill="hold"/>
                                        <p:tgtEl>
                                          <p:spTgt spid="13"/>
                                        </p:tgtEl>
                                        <p:attrNameLst>
                                          <p:attrName>ppt_x</p:attrName>
                                          <p:attrName>ppt_y</p:attrName>
                                        </p:attrNameLst>
                                      </p:cBhvr>
                                      <p:rCtr x="13750" y="-33588"/>
                                    </p:animMotion>
                                  </p:childTnLst>
                                </p:cTn>
                              </p:par>
                            </p:childTnLst>
                          </p:cTn>
                        </p:par>
                      </p:childTnLst>
                    </p:cTn>
                  </p:par>
                </p:childTnLst>
              </p:cTn>
              <p:nextCondLst>
                <p:cond evt="onClick" delay="0">
                  <p:tgtEl>
                    <p:spTgt spid="13"/>
                  </p:tgtEl>
                </p:cond>
              </p:nextCondLst>
            </p:seq>
          </p:childTnLst>
        </p:cTn>
      </p:par>
    </p:tnLst>
    <p:bldLst>
      <p:bldP spid="116" grpId="0"/>
      <p:bldP spid="14" grpId="0"/>
      <p:bldP spid="15" grpId="0"/>
      <p:bldP spid="8" grpId="0"/>
      <p:bldP spid="9" grpId="0"/>
      <p:bldP spid="10" grpId="0"/>
      <p:bldP spid="11" grpId="0"/>
      <p:bldP spid="20" grpId="0"/>
      <p:bldP spid="23" grpId="0"/>
      <p:bldP spid="29" grpId="0" animBg="1"/>
      <p:bldP spid="29" grpId="1" animBg="1"/>
      <p:bldP spid="31" grpId="0"/>
      <p:bldP spid="33" grpId="0"/>
      <p:bldP spid="34" grpId="0"/>
      <p:bldP spid="35" grpId="0"/>
      <p:bldP spid="13" grpId="0" animBg="1"/>
      <p:bldP spid="13" grpId="1" animBg="1"/>
      <p:bldP spid="17" grpId="0" animBg="1"/>
      <p:bldP spid="18" grpId="0" animBg="1"/>
      <p:bldP spid="19" grpId="0" animBg="1"/>
      <p:bldP spid="32" grpId="0"/>
      <p:bldP spid="32" grpId="1"/>
      <p:bldP spid="36"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p:cNvPicPr>
          <p:nvPr/>
        </p:nvPicPr>
        <p:blipFill>
          <a:blip r:embed="rId3"/>
          <a:srcRect/>
          <a:stretch>
            <a:fillRect/>
          </a:stretch>
        </p:blipFill>
        <p:spPr bwMode="auto">
          <a:xfrm>
            <a:off x="1189038" y="1347788"/>
            <a:ext cx="7172325" cy="4895850"/>
          </a:xfrm>
          <a:prstGeom prst="rect">
            <a:avLst/>
          </a:prstGeom>
          <a:noFill/>
          <a:ln w="9525">
            <a:noFill/>
            <a:miter lim="800000"/>
            <a:headEnd/>
            <a:tailEnd/>
          </a:ln>
        </p:spPr>
      </p:pic>
      <p:sp>
        <p:nvSpPr>
          <p:cNvPr id="46082" name="TextBox 115"/>
          <p:cNvSpPr txBox="1">
            <a:spLocks noChangeArrowheads="1"/>
          </p:cNvSpPr>
          <p:nvPr/>
        </p:nvSpPr>
        <p:spPr bwMode="auto">
          <a:xfrm>
            <a:off x="190500" y="5908675"/>
            <a:ext cx="1117600" cy="460375"/>
          </a:xfrm>
          <a:prstGeom prst="rect">
            <a:avLst/>
          </a:prstGeom>
          <a:noFill/>
          <a:ln w="9525">
            <a:noFill/>
            <a:miter lim="800000"/>
            <a:headEnd/>
            <a:tailEnd/>
          </a:ln>
        </p:spPr>
        <p:txBody>
          <a:bodyPr>
            <a:spAutoFit/>
          </a:bodyPr>
          <a:lstStyle/>
          <a:p>
            <a:pPr algn="just"/>
            <a:r>
              <a:rPr lang="en-US" sz="2400">
                <a:solidFill>
                  <a:srgbClr val="FF0000"/>
                </a:solidFill>
                <a:latin typeface="Roboto"/>
              </a:rPr>
              <a:t>1 cm</a:t>
            </a:r>
            <a:r>
              <a:rPr lang="en-US"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pic>
        <p:nvPicPr>
          <p:cNvPr id="12" name="Picture 11">
            <a:extLst>
              <a:ext uri="{FF2B5EF4-FFF2-40B4-BE49-F238E27FC236}"/>
            </a:extLst>
          </p:cNvPr>
          <p:cNvPicPr>
            <a:picLocks noChangeAspect="1"/>
          </p:cNvPicPr>
          <p:nvPr/>
        </p:nvPicPr>
        <p:blipFill>
          <a:blip r:embed="rId4"/>
          <a:stretch>
            <a:fillRect/>
          </a:stretch>
        </p:blipFill>
        <p:spPr>
          <a:xfrm>
            <a:off x="-14288" y="-63500"/>
            <a:ext cx="1885951" cy="141128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200402" y="1716129"/>
            <a:ext cx="3803072" cy="1234742"/>
          </a:xfrm>
          <a:prstGeom prst="rect">
            <a:avLst/>
          </a:prstGeom>
        </p:spPr>
      </p:pic>
      <p:sp>
        <p:nvSpPr>
          <p:cNvPr id="46085" name="TextBox 13"/>
          <p:cNvSpPr txBox="1">
            <a:spLocks noChangeArrowheads="1"/>
          </p:cNvSpPr>
          <p:nvPr/>
        </p:nvSpPr>
        <p:spPr bwMode="auto">
          <a:xfrm>
            <a:off x="1924050" y="96838"/>
            <a:ext cx="8780463" cy="585787"/>
          </a:xfrm>
          <a:prstGeom prst="rect">
            <a:avLst/>
          </a:prstGeom>
          <a:noFill/>
          <a:ln w="9525">
            <a:noFill/>
            <a:miter lim="800000"/>
            <a:headEnd/>
            <a:tailEnd/>
          </a:ln>
        </p:spPr>
        <p:txBody>
          <a:bodyPr>
            <a:spAutoFit/>
          </a:bodyPr>
          <a:lstStyle/>
          <a:p>
            <a:pPr algn="ctr"/>
            <a:r>
              <a:rPr lang="en-US" altLang="zh-CN" sz="3200" b="1">
                <a:solidFill>
                  <a:srgbClr val="002060"/>
                </a:solidFill>
                <a:latin typeface="Roboto Black" charset="0"/>
                <a:ea typeface="SimSun" pitchFamily="2" charset="-122"/>
              </a:rPr>
              <a:t>DIỆN TÍCH HÌNH VUÔNG, HÌNH CHỮ NHẬT</a:t>
            </a:r>
          </a:p>
        </p:txBody>
      </p:sp>
      <p:sp>
        <p:nvSpPr>
          <p:cNvPr id="46086" name="TextBox 14"/>
          <p:cNvSpPr txBox="1">
            <a:spLocks noChangeArrowheads="1"/>
          </p:cNvSpPr>
          <p:nvPr/>
        </p:nvSpPr>
        <p:spPr bwMode="auto">
          <a:xfrm>
            <a:off x="2597150" y="639763"/>
            <a:ext cx="7521575" cy="461962"/>
          </a:xfrm>
          <a:prstGeom prst="rect">
            <a:avLst/>
          </a:prstGeom>
          <a:noFill/>
          <a:ln w="9525">
            <a:noFill/>
            <a:miter lim="800000"/>
            <a:headEnd/>
            <a:tailEnd/>
          </a:ln>
        </p:spPr>
        <p:txBody>
          <a:bodyPr>
            <a:spAutoFit/>
          </a:bodyPr>
          <a:lstStyle/>
          <a:p>
            <a:pPr algn="ctr"/>
            <a:r>
              <a:rPr lang="vi-VN" sz="2400">
                <a:solidFill>
                  <a:srgbClr val="002060"/>
                </a:solidFill>
                <a:latin typeface="Roboto"/>
              </a:rPr>
              <a:t>Gắn thẻ ghi số đo diện tích với khu vực thích hợp</a:t>
            </a:r>
            <a:endParaRPr lang="en-US" altLang="zh-CN" sz="2400">
              <a:solidFill>
                <a:srgbClr val="002060"/>
              </a:solidFill>
              <a:latin typeface="Roboto"/>
              <a:ea typeface="SimSun" pitchFamily="2" charset="-122"/>
            </a:endParaRPr>
          </a:p>
        </p:txBody>
      </p:sp>
      <p:sp>
        <p:nvSpPr>
          <p:cNvPr id="46087" name="TextBox 7"/>
          <p:cNvSpPr txBox="1">
            <a:spLocks noChangeArrowheads="1"/>
          </p:cNvSpPr>
          <p:nvPr/>
        </p:nvSpPr>
        <p:spPr bwMode="auto">
          <a:xfrm>
            <a:off x="3646488" y="2389188"/>
            <a:ext cx="2876550" cy="431800"/>
          </a:xfrm>
          <a:prstGeom prst="rect">
            <a:avLst/>
          </a:prstGeom>
          <a:noFill/>
          <a:ln w="9525">
            <a:noFill/>
            <a:miter lim="800000"/>
            <a:headEnd/>
            <a:tailEnd/>
          </a:ln>
        </p:spPr>
        <p:txBody>
          <a:bodyPr>
            <a:spAutoFit/>
          </a:bodyPr>
          <a:lstStyle/>
          <a:p>
            <a:pPr algn="ctr"/>
            <a:r>
              <a:rPr lang="en-US" altLang="zh-CN" sz="2200" b="1">
                <a:solidFill>
                  <a:srgbClr val="002060"/>
                </a:solidFill>
                <a:latin typeface="Roboto Black" charset="0"/>
                <a:ea typeface="SimSun" pitchFamily="2" charset="-122"/>
              </a:rPr>
              <a:t>NHÀ THỂ CHẤT</a:t>
            </a:r>
          </a:p>
        </p:txBody>
      </p:sp>
      <p:sp>
        <p:nvSpPr>
          <p:cNvPr id="46088" name="TextBox 8"/>
          <p:cNvSpPr txBox="1">
            <a:spLocks noChangeArrowheads="1"/>
          </p:cNvSpPr>
          <p:nvPr/>
        </p:nvSpPr>
        <p:spPr bwMode="auto">
          <a:xfrm rot="-5400000">
            <a:off x="1253332" y="3947318"/>
            <a:ext cx="1689100" cy="430213"/>
          </a:xfrm>
          <a:prstGeom prst="rect">
            <a:avLst/>
          </a:prstGeom>
          <a:noFill/>
          <a:ln w="9525">
            <a:noFill/>
            <a:miter lim="800000"/>
            <a:headEnd/>
            <a:tailEnd/>
          </a:ln>
        </p:spPr>
        <p:txBody>
          <a:bodyPr>
            <a:spAutoFit/>
          </a:bodyPr>
          <a:lstStyle/>
          <a:p>
            <a:pPr algn="ctr"/>
            <a:r>
              <a:rPr lang="en-US" altLang="zh-CN" sz="2200" b="1">
                <a:solidFill>
                  <a:srgbClr val="002060"/>
                </a:solidFill>
                <a:latin typeface="Roboto Black" charset="0"/>
                <a:ea typeface="SimSun" pitchFamily="2" charset="-122"/>
              </a:rPr>
              <a:t>NHÀ ĐỂ XE</a:t>
            </a:r>
          </a:p>
        </p:txBody>
      </p:sp>
      <p:sp>
        <p:nvSpPr>
          <p:cNvPr id="46089" name="TextBox 9"/>
          <p:cNvSpPr txBox="1">
            <a:spLocks noChangeArrowheads="1"/>
          </p:cNvSpPr>
          <p:nvPr/>
        </p:nvSpPr>
        <p:spPr bwMode="auto">
          <a:xfrm>
            <a:off x="5181600" y="4965700"/>
            <a:ext cx="2289175" cy="430213"/>
          </a:xfrm>
          <a:prstGeom prst="rect">
            <a:avLst/>
          </a:prstGeom>
          <a:noFill/>
          <a:ln w="9525">
            <a:noFill/>
            <a:miter lim="800000"/>
            <a:headEnd/>
            <a:tailEnd/>
          </a:ln>
        </p:spPr>
        <p:txBody>
          <a:bodyPr>
            <a:spAutoFit/>
          </a:bodyPr>
          <a:lstStyle/>
          <a:p>
            <a:pPr algn="ctr"/>
            <a:r>
              <a:rPr lang="vi-VN" altLang="zh-CN" sz="2200" b="1">
                <a:solidFill>
                  <a:srgbClr val="002060"/>
                </a:solidFill>
                <a:latin typeface="Roboto Black" charset="0"/>
                <a:cs typeface="等线"/>
              </a:rPr>
              <a:t>VƯỜN TRƯỜNG</a:t>
            </a:r>
            <a:endParaRPr lang="en-US" altLang="zh-CN" sz="2200" b="1">
              <a:solidFill>
                <a:srgbClr val="002060"/>
              </a:solidFill>
              <a:latin typeface="Roboto Black" charset="0"/>
              <a:ea typeface="SimSun" pitchFamily="2" charset="-122"/>
            </a:endParaRPr>
          </a:p>
        </p:txBody>
      </p:sp>
      <p:sp>
        <p:nvSpPr>
          <p:cNvPr id="20" name="TextBox 19"/>
          <p:cNvSpPr txBox="1">
            <a:spLocks noChangeArrowheads="1"/>
          </p:cNvSpPr>
          <p:nvPr/>
        </p:nvSpPr>
        <p:spPr bwMode="auto">
          <a:xfrm>
            <a:off x="4373563" y="3727450"/>
            <a:ext cx="1338262" cy="461963"/>
          </a:xfrm>
          <a:prstGeom prst="rect">
            <a:avLst/>
          </a:prstGeom>
          <a:noFill/>
          <a:ln w="9525">
            <a:noFill/>
            <a:miter lim="800000"/>
            <a:headEnd/>
            <a:tailEnd/>
          </a:ln>
        </p:spPr>
        <p:txBody>
          <a:bodyPr>
            <a:spAutoFit/>
          </a:bodyPr>
          <a:lstStyle/>
          <a:p>
            <a:pPr algn="just"/>
            <a:r>
              <a:rPr lang="en-US" sz="2400">
                <a:solidFill>
                  <a:srgbClr val="002060"/>
                </a:solidFill>
                <a:latin typeface="Roboto"/>
              </a:rPr>
              <a:t>16 cm</a:t>
            </a:r>
            <a:endParaRPr lang="en-US" altLang="zh-CN" sz="2400">
              <a:solidFill>
                <a:srgbClr val="002060"/>
              </a:solidFill>
              <a:latin typeface="Roboto"/>
              <a:ea typeface="SimSun" pitchFamily="2" charset="-122"/>
            </a:endParaRPr>
          </a:p>
        </p:txBody>
      </p:sp>
      <p:cxnSp>
        <p:nvCxnSpPr>
          <p:cNvPr id="21" name="Straight Arrow Connector 20"/>
          <p:cNvCxnSpPr>
            <a:cxnSpLocks/>
          </p:cNvCxnSpPr>
          <p:nvPr/>
        </p:nvCxnSpPr>
        <p:spPr>
          <a:xfrm>
            <a:off x="3786188" y="3727450"/>
            <a:ext cx="252730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671888" y="2986088"/>
            <a:ext cx="6350" cy="63182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2835275" y="3087688"/>
            <a:ext cx="950913" cy="461962"/>
          </a:xfrm>
          <a:prstGeom prst="rect">
            <a:avLst/>
          </a:prstGeom>
          <a:noFill/>
          <a:ln w="9525">
            <a:noFill/>
            <a:miter lim="800000"/>
            <a:headEnd/>
            <a:tailEnd/>
          </a:ln>
        </p:spPr>
        <p:txBody>
          <a:bodyPr>
            <a:spAutoFit/>
          </a:bodyPr>
          <a:lstStyle/>
          <a:p>
            <a:pPr algn="just"/>
            <a:r>
              <a:rPr lang="en-US" sz="2400">
                <a:solidFill>
                  <a:srgbClr val="002060"/>
                </a:solidFill>
                <a:latin typeface="Roboto"/>
              </a:rPr>
              <a:t>4 cm</a:t>
            </a:r>
            <a:endParaRPr lang="en-US" altLang="zh-CN" sz="2400">
              <a:solidFill>
                <a:srgbClr val="002060"/>
              </a:solidFill>
              <a:latin typeface="Roboto"/>
              <a:ea typeface="SimSun" pitchFamily="2" charset="-122"/>
            </a:endParaRPr>
          </a:p>
        </p:txBody>
      </p:sp>
      <p:sp>
        <p:nvSpPr>
          <p:cNvPr id="29" name="Rounded Rectangle 28"/>
          <p:cNvSpPr/>
          <p:nvPr/>
        </p:nvSpPr>
        <p:spPr>
          <a:xfrm>
            <a:off x="1147763" y="5976938"/>
            <a:ext cx="323850" cy="323850"/>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TextBox 30"/>
          <p:cNvSpPr txBox="1">
            <a:spLocks noChangeArrowheads="1"/>
          </p:cNvSpPr>
          <p:nvPr/>
        </p:nvSpPr>
        <p:spPr bwMode="auto">
          <a:xfrm>
            <a:off x="8839200" y="2255838"/>
            <a:ext cx="2849563" cy="460375"/>
          </a:xfrm>
          <a:prstGeom prst="rect">
            <a:avLst/>
          </a:prstGeom>
          <a:noFill/>
          <a:ln w="9525">
            <a:noFill/>
            <a:miter lim="800000"/>
            <a:headEnd/>
            <a:tailEnd/>
          </a:ln>
        </p:spPr>
        <p:txBody>
          <a:bodyPr>
            <a:spAutoFit/>
          </a:bodyPr>
          <a:lstStyle/>
          <a:p>
            <a:r>
              <a:rPr lang="en-US" sz="2400">
                <a:solidFill>
                  <a:srgbClr val="002060"/>
                </a:solidFill>
                <a:latin typeface="Roboto"/>
              </a:rPr>
              <a:t>Chiều dài là: 16 cm</a:t>
            </a:r>
            <a:endParaRPr lang="en-US" altLang="zh-CN" sz="2400">
              <a:solidFill>
                <a:srgbClr val="002060"/>
              </a:solidFill>
              <a:latin typeface="Roboto"/>
              <a:ea typeface="SimSun" pitchFamily="2" charset="-122"/>
            </a:endParaRPr>
          </a:p>
        </p:txBody>
      </p:sp>
      <p:sp>
        <p:nvSpPr>
          <p:cNvPr id="33" name="TextBox 32"/>
          <p:cNvSpPr txBox="1">
            <a:spLocks noChangeArrowheads="1"/>
          </p:cNvSpPr>
          <p:nvPr/>
        </p:nvSpPr>
        <p:spPr bwMode="auto">
          <a:xfrm>
            <a:off x="8839200" y="2847975"/>
            <a:ext cx="2840038" cy="461963"/>
          </a:xfrm>
          <a:prstGeom prst="rect">
            <a:avLst/>
          </a:prstGeom>
          <a:noFill/>
          <a:ln w="9525">
            <a:noFill/>
            <a:miter lim="800000"/>
            <a:headEnd/>
            <a:tailEnd/>
          </a:ln>
        </p:spPr>
        <p:txBody>
          <a:bodyPr>
            <a:spAutoFit/>
          </a:bodyPr>
          <a:lstStyle/>
          <a:p>
            <a:r>
              <a:rPr lang="en-US" sz="2400">
                <a:solidFill>
                  <a:srgbClr val="002060"/>
                </a:solidFill>
                <a:latin typeface="Roboto"/>
              </a:rPr>
              <a:t>Chiều rộng là: 4 cm</a:t>
            </a:r>
          </a:p>
        </p:txBody>
      </p:sp>
      <p:sp>
        <p:nvSpPr>
          <p:cNvPr id="34" name="TextBox 33"/>
          <p:cNvSpPr txBox="1">
            <a:spLocks noChangeArrowheads="1"/>
          </p:cNvSpPr>
          <p:nvPr/>
        </p:nvSpPr>
        <p:spPr bwMode="auto">
          <a:xfrm>
            <a:off x="8853488" y="4289425"/>
            <a:ext cx="2835275" cy="461963"/>
          </a:xfrm>
          <a:prstGeom prst="rect">
            <a:avLst/>
          </a:prstGeom>
          <a:noFill/>
          <a:ln w="9525">
            <a:noFill/>
            <a:miter lim="800000"/>
            <a:headEnd/>
            <a:tailEnd/>
          </a:ln>
        </p:spPr>
        <p:txBody>
          <a:bodyPr>
            <a:spAutoFit/>
          </a:bodyPr>
          <a:lstStyle/>
          <a:p>
            <a:pPr algn="ctr"/>
            <a:r>
              <a:rPr lang="en-US" sz="2400">
                <a:solidFill>
                  <a:srgbClr val="002060"/>
                </a:solidFill>
                <a:latin typeface="Roboto"/>
              </a:rPr>
              <a:t>16 x 4 = 64 cm</a:t>
            </a:r>
            <a:r>
              <a:rPr lang="en-US" sz="2400" baseline="30000">
                <a:solidFill>
                  <a:srgbClr val="002060"/>
                </a:solidFill>
                <a:latin typeface="Roboto"/>
              </a:rPr>
              <a:t>2</a:t>
            </a:r>
            <a:endParaRPr lang="en-US" altLang="zh-CN" sz="2400" baseline="30000">
              <a:solidFill>
                <a:srgbClr val="002060"/>
              </a:solidFill>
              <a:latin typeface="Roboto"/>
              <a:ea typeface="SimSun" pitchFamily="2" charset="-122"/>
            </a:endParaRPr>
          </a:p>
        </p:txBody>
      </p:sp>
      <p:sp>
        <p:nvSpPr>
          <p:cNvPr id="35" name="TextBox 34"/>
          <p:cNvSpPr txBox="1">
            <a:spLocks noChangeArrowheads="1"/>
          </p:cNvSpPr>
          <p:nvPr/>
        </p:nvSpPr>
        <p:spPr bwMode="auto">
          <a:xfrm>
            <a:off x="8478838" y="3660775"/>
            <a:ext cx="3702050" cy="461963"/>
          </a:xfrm>
          <a:prstGeom prst="rect">
            <a:avLst/>
          </a:prstGeom>
          <a:noFill/>
          <a:ln w="9525">
            <a:noFill/>
            <a:miter lim="800000"/>
            <a:headEnd/>
            <a:tailEnd/>
          </a:ln>
        </p:spPr>
        <p:txBody>
          <a:bodyPr>
            <a:spAutoFit/>
          </a:bodyPr>
          <a:lstStyle/>
          <a:p>
            <a:pPr algn="ctr"/>
            <a:r>
              <a:rPr lang="en-US" sz="2400">
                <a:solidFill>
                  <a:srgbClr val="002060"/>
                </a:solidFill>
                <a:latin typeface="Roboto"/>
              </a:rPr>
              <a:t>Diện tích khu sân khấu là:</a:t>
            </a:r>
          </a:p>
        </p:txBody>
      </p:sp>
      <p:sp>
        <p:nvSpPr>
          <p:cNvPr id="46099" name="TextBox 12"/>
          <p:cNvSpPr txBox="1">
            <a:spLocks noChangeArrowheads="1"/>
          </p:cNvSpPr>
          <p:nvPr/>
        </p:nvSpPr>
        <p:spPr bwMode="auto">
          <a:xfrm>
            <a:off x="4156075" y="1776413"/>
            <a:ext cx="1619250" cy="461962"/>
          </a:xfrm>
          <a:prstGeom prst="rect">
            <a:avLst/>
          </a:prstGeom>
          <a:noFill/>
          <a:ln w="9525">
            <a:solidFill>
              <a:schemeClr val="tx1"/>
            </a:solidFill>
            <a:miter lim="800000"/>
            <a:headEnd/>
            <a:tailEnd/>
          </a:ln>
        </p:spPr>
        <p:txBody>
          <a:bodyPr>
            <a:spAutoFit/>
          </a:bodyPr>
          <a:lstStyle/>
          <a:p>
            <a:pPr algn="ctr"/>
            <a:r>
              <a:rPr lang="vi-VN" sz="2400">
                <a:solidFill>
                  <a:srgbClr val="FF0000"/>
                </a:solidFill>
                <a:latin typeface="Roboto"/>
              </a:rPr>
              <a:t>192 cm</a:t>
            </a:r>
            <a:r>
              <a:rPr lang="vi-VN"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sp>
        <p:nvSpPr>
          <p:cNvPr id="46100" name="TextBox 17"/>
          <p:cNvSpPr txBox="1">
            <a:spLocks noChangeArrowheads="1"/>
          </p:cNvSpPr>
          <p:nvPr/>
        </p:nvSpPr>
        <p:spPr bwMode="auto">
          <a:xfrm>
            <a:off x="5013325" y="6346825"/>
            <a:ext cx="1619250" cy="461963"/>
          </a:xfrm>
          <a:prstGeom prst="rect">
            <a:avLst/>
          </a:prstGeom>
          <a:noFill/>
          <a:ln w="9525">
            <a:solidFill>
              <a:schemeClr val="tx1"/>
            </a:solidFill>
            <a:miter lim="800000"/>
            <a:headEnd/>
            <a:tailEnd/>
          </a:ln>
        </p:spPr>
        <p:txBody>
          <a:bodyPr>
            <a:spAutoFit/>
          </a:bodyPr>
          <a:lstStyle/>
          <a:p>
            <a:pPr algn="ctr"/>
            <a:r>
              <a:rPr lang="vi-VN" sz="2400">
                <a:solidFill>
                  <a:srgbClr val="FF0000"/>
                </a:solidFill>
                <a:latin typeface="Roboto"/>
              </a:rPr>
              <a:t>1</a:t>
            </a:r>
            <a:r>
              <a:rPr lang="en-US" sz="2400">
                <a:solidFill>
                  <a:srgbClr val="FF0000"/>
                </a:solidFill>
                <a:latin typeface="Roboto"/>
              </a:rPr>
              <a:t>28</a:t>
            </a:r>
            <a:r>
              <a:rPr lang="vi-VN" sz="2400">
                <a:solidFill>
                  <a:srgbClr val="FF0000"/>
                </a:solidFill>
                <a:latin typeface="Roboto"/>
              </a:rPr>
              <a:t> cm</a:t>
            </a:r>
            <a:r>
              <a:rPr lang="vi-VN"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sp>
        <p:nvSpPr>
          <p:cNvPr id="46101" name="TextBox 18"/>
          <p:cNvSpPr txBox="1">
            <a:spLocks noChangeArrowheads="1"/>
          </p:cNvSpPr>
          <p:nvPr/>
        </p:nvSpPr>
        <p:spPr bwMode="auto">
          <a:xfrm>
            <a:off x="7081838" y="6346825"/>
            <a:ext cx="1619250" cy="461963"/>
          </a:xfrm>
          <a:prstGeom prst="rect">
            <a:avLst/>
          </a:prstGeom>
          <a:noFill/>
          <a:ln w="9525">
            <a:solidFill>
              <a:schemeClr val="tx1"/>
            </a:solidFill>
            <a:miter lim="800000"/>
            <a:headEnd/>
            <a:tailEnd/>
          </a:ln>
        </p:spPr>
        <p:txBody>
          <a:bodyPr>
            <a:spAutoFit/>
          </a:bodyPr>
          <a:lstStyle/>
          <a:p>
            <a:pPr algn="ctr"/>
            <a:r>
              <a:rPr lang="en-US" sz="2400">
                <a:solidFill>
                  <a:srgbClr val="FF0000"/>
                </a:solidFill>
                <a:latin typeface="Roboto"/>
              </a:rPr>
              <a:t>30</a:t>
            </a:r>
            <a:r>
              <a:rPr lang="vi-VN" sz="2400">
                <a:solidFill>
                  <a:srgbClr val="FF0000"/>
                </a:solidFill>
                <a:latin typeface="Roboto"/>
              </a:rPr>
              <a:t> cm</a:t>
            </a:r>
            <a:r>
              <a:rPr lang="vi-VN"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pic>
        <p:nvPicPr>
          <p:cNvPr id="25" name="Picture 24"/>
          <p:cNvPicPr>
            <a:picLocks noChangeAspect="1"/>
          </p:cNvPicPr>
          <p:nvPr/>
        </p:nvPicPr>
        <p:blipFill>
          <a:blip r:embed="rId6">
            <a:duotone>
              <a:prstClr val="black"/>
              <a:schemeClr val="accent6">
                <a:tint val="45000"/>
                <a:satMod val="400000"/>
              </a:schemeClr>
            </a:duotone>
          </a:blip>
          <a:stretch>
            <a:fillRect/>
          </a:stretch>
        </p:blipFill>
        <p:spPr>
          <a:xfrm>
            <a:off x="3853678" y="3021058"/>
            <a:ext cx="2504208" cy="585966"/>
          </a:xfrm>
          <a:prstGeom prst="rect">
            <a:avLst/>
          </a:prstGeom>
        </p:spPr>
      </p:pic>
      <p:sp>
        <p:nvSpPr>
          <p:cNvPr id="11" name="TextBox 10"/>
          <p:cNvSpPr txBox="1">
            <a:spLocks noChangeArrowheads="1"/>
          </p:cNvSpPr>
          <p:nvPr/>
        </p:nvSpPr>
        <p:spPr bwMode="auto">
          <a:xfrm>
            <a:off x="4775200" y="3249613"/>
            <a:ext cx="1687513" cy="430212"/>
          </a:xfrm>
          <a:prstGeom prst="rect">
            <a:avLst/>
          </a:prstGeom>
          <a:noFill/>
          <a:ln w="9525">
            <a:noFill/>
            <a:miter lim="800000"/>
            <a:headEnd/>
            <a:tailEnd/>
          </a:ln>
        </p:spPr>
        <p:txBody>
          <a:bodyPr>
            <a:spAutoFit/>
          </a:bodyPr>
          <a:lstStyle/>
          <a:p>
            <a:pPr algn="ctr"/>
            <a:r>
              <a:rPr lang="en-US" altLang="zh-CN" sz="2200" b="1">
                <a:solidFill>
                  <a:srgbClr val="002060"/>
                </a:solidFill>
                <a:latin typeface="Roboto Black" charset="0"/>
                <a:ea typeface="SimSun" pitchFamily="2" charset="-122"/>
              </a:rPr>
              <a:t>SÂN KHẤU</a:t>
            </a:r>
          </a:p>
        </p:txBody>
      </p:sp>
      <p:sp>
        <p:nvSpPr>
          <p:cNvPr id="46104" name="TextBox 29"/>
          <p:cNvSpPr txBox="1">
            <a:spLocks noChangeArrowheads="1"/>
          </p:cNvSpPr>
          <p:nvPr/>
        </p:nvSpPr>
        <p:spPr bwMode="auto">
          <a:xfrm>
            <a:off x="7081838" y="1727200"/>
            <a:ext cx="338137" cy="584200"/>
          </a:xfrm>
          <a:prstGeom prst="rect">
            <a:avLst/>
          </a:prstGeom>
          <a:noFill/>
          <a:ln w="9525">
            <a:noFill/>
            <a:miter lim="800000"/>
            <a:headEnd/>
            <a:tailEnd/>
          </a:ln>
        </p:spPr>
        <p:txBody>
          <a:bodyPr>
            <a:spAutoFit/>
          </a:bodyPr>
          <a:lstStyle/>
          <a:p>
            <a:pPr algn="ctr"/>
            <a:r>
              <a:rPr lang="en-US" altLang="zh-CN" sz="3200" b="1">
                <a:solidFill>
                  <a:srgbClr val="00B050"/>
                </a:solidFill>
                <a:latin typeface="Roboto Black" charset="0"/>
                <a:ea typeface="SimSun" pitchFamily="2" charset="-122"/>
              </a:rPr>
              <a:t>1</a:t>
            </a:r>
          </a:p>
        </p:txBody>
      </p:sp>
      <p:sp>
        <p:nvSpPr>
          <p:cNvPr id="32" name="TextBox 31"/>
          <p:cNvSpPr txBox="1">
            <a:spLocks noChangeArrowheads="1"/>
          </p:cNvSpPr>
          <p:nvPr/>
        </p:nvSpPr>
        <p:spPr bwMode="auto">
          <a:xfrm>
            <a:off x="6437313" y="2984500"/>
            <a:ext cx="338137" cy="584200"/>
          </a:xfrm>
          <a:prstGeom prst="rect">
            <a:avLst/>
          </a:prstGeom>
          <a:noFill/>
          <a:ln w="9525">
            <a:noFill/>
            <a:miter lim="800000"/>
            <a:headEnd/>
            <a:tailEnd/>
          </a:ln>
        </p:spPr>
        <p:txBody>
          <a:bodyPr>
            <a:spAutoFit/>
          </a:bodyPr>
          <a:lstStyle/>
          <a:p>
            <a:pPr algn="ctr"/>
            <a:r>
              <a:rPr lang="en-US" altLang="zh-CN" sz="3200" b="1">
                <a:solidFill>
                  <a:srgbClr val="00B050"/>
                </a:solidFill>
                <a:latin typeface="Roboto Black" charset="0"/>
                <a:ea typeface="SimSun" pitchFamily="2" charset="-122"/>
              </a:rPr>
              <a:t>2</a:t>
            </a:r>
          </a:p>
        </p:txBody>
      </p:sp>
      <p:sp>
        <p:nvSpPr>
          <p:cNvPr id="46106" name="TextBox 35"/>
          <p:cNvSpPr txBox="1">
            <a:spLocks noChangeArrowheads="1"/>
          </p:cNvSpPr>
          <p:nvPr/>
        </p:nvSpPr>
        <p:spPr bwMode="auto">
          <a:xfrm>
            <a:off x="7723188" y="5006975"/>
            <a:ext cx="338137" cy="584200"/>
          </a:xfrm>
          <a:prstGeom prst="rect">
            <a:avLst/>
          </a:prstGeom>
          <a:noFill/>
          <a:ln w="9525">
            <a:noFill/>
            <a:miter lim="800000"/>
            <a:headEnd/>
            <a:tailEnd/>
          </a:ln>
        </p:spPr>
        <p:txBody>
          <a:bodyPr>
            <a:spAutoFit/>
          </a:bodyPr>
          <a:lstStyle/>
          <a:p>
            <a:pPr algn="ctr"/>
            <a:r>
              <a:rPr lang="en-US" altLang="zh-CN" sz="3200" b="1">
                <a:solidFill>
                  <a:srgbClr val="00B050"/>
                </a:solidFill>
                <a:latin typeface="Roboto Black" charset="0"/>
                <a:ea typeface="SimSun" pitchFamily="2" charset="-122"/>
              </a:rPr>
              <a:t>3</a:t>
            </a:r>
          </a:p>
        </p:txBody>
      </p:sp>
      <p:sp>
        <p:nvSpPr>
          <p:cNvPr id="46107" name="TextBox 36"/>
          <p:cNvSpPr txBox="1">
            <a:spLocks noChangeArrowheads="1"/>
          </p:cNvSpPr>
          <p:nvPr/>
        </p:nvSpPr>
        <p:spPr bwMode="auto">
          <a:xfrm>
            <a:off x="2000250" y="4953000"/>
            <a:ext cx="338138" cy="585788"/>
          </a:xfrm>
          <a:prstGeom prst="rect">
            <a:avLst/>
          </a:prstGeom>
          <a:noFill/>
          <a:ln w="9525">
            <a:noFill/>
            <a:miter lim="800000"/>
            <a:headEnd/>
            <a:tailEnd/>
          </a:ln>
        </p:spPr>
        <p:txBody>
          <a:bodyPr>
            <a:spAutoFit/>
          </a:bodyPr>
          <a:lstStyle/>
          <a:p>
            <a:pPr algn="ctr"/>
            <a:r>
              <a:rPr lang="en-US" altLang="zh-CN" sz="3200" b="1">
                <a:solidFill>
                  <a:srgbClr val="00B050"/>
                </a:solidFill>
                <a:latin typeface="Roboto Black" charset="0"/>
                <a:ea typeface="SimSun" pitchFamily="2" charset="-122"/>
              </a:rPr>
              <a:t>4</a:t>
            </a:r>
          </a:p>
        </p:txBody>
      </p:sp>
      <p:sp>
        <p:nvSpPr>
          <p:cNvPr id="17" name="TextBox 16"/>
          <p:cNvSpPr txBox="1">
            <a:spLocks noChangeArrowheads="1"/>
          </p:cNvSpPr>
          <p:nvPr/>
        </p:nvSpPr>
        <p:spPr bwMode="auto">
          <a:xfrm>
            <a:off x="2944813" y="6346825"/>
            <a:ext cx="1619250" cy="461963"/>
          </a:xfrm>
          <a:prstGeom prst="rect">
            <a:avLst/>
          </a:prstGeom>
          <a:noFill/>
          <a:ln w="9525">
            <a:solidFill>
              <a:schemeClr val="tx1"/>
            </a:solidFill>
            <a:miter lim="800000"/>
            <a:headEnd/>
            <a:tailEnd/>
          </a:ln>
        </p:spPr>
        <p:txBody>
          <a:bodyPr>
            <a:spAutoFit/>
          </a:bodyPr>
          <a:lstStyle/>
          <a:p>
            <a:pPr algn="ctr"/>
            <a:r>
              <a:rPr lang="en-US" sz="2400">
                <a:solidFill>
                  <a:srgbClr val="FF0000"/>
                </a:solidFill>
                <a:latin typeface="Roboto"/>
              </a:rPr>
              <a:t>64</a:t>
            </a:r>
            <a:r>
              <a:rPr lang="vi-VN" sz="2400">
                <a:solidFill>
                  <a:srgbClr val="FF0000"/>
                </a:solidFill>
                <a:latin typeface="Roboto"/>
              </a:rPr>
              <a:t> cm</a:t>
            </a:r>
            <a:r>
              <a:rPr lang="vi-VN"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26" presetClass="emph" presetSubtype="0" repeatCount="3000" fill="hold" nodeType="withEffect">
                                  <p:stCondLst>
                                    <p:cond delay="0"/>
                                  </p:stCondLst>
                                  <p:childTnLst>
                                    <p:animEffect transition="out" filter="fade">
                                      <p:cBhvr>
                                        <p:cTn id="24" dur="1000" tmFilter="0, 0; .2, .5; .8, .5; 1, 0"/>
                                        <p:tgtEl>
                                          <p:spTgt spid="21"/>
                                        </p:tgtEl>
                                      </p:cBhvr>
                                    </p:animEffect>
                                    <p:animScale>
                                      <p:cBhvr>
                                        <p:cTn id="25" dur="500" autoRev="1" fill="hold"/>
                                        <p:tgtEl>
                                          <p:spTgt spid="21"/>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26" presetClass="emph" presetSubtype="0" repeatCount="3000" fill="hold" nodeType="withEffect">
                                  <p:stCondLst>
                                    <p:cond delay="0"/>
                                  </p:stCondLst>
                                  <p:childTnLst>
                                    <p:animEffect transition="out" filter="fade">
                                      <p:cBhvr>
                                        <p:cTn id="42" dur="1000" tmFilter="0, 0; .2, .5; .8, .5; 1, 0"/>
                                        <p:tgtEl>
                                          <p:spTgt spid="22"/>
                                        </p:tgtEl>
                                      </p:cBhvr>
                                    </p:animEffect>
                                    <p:animScale>
                                      <p:cBhvr>
                                        <p:cTn id="43" dur="500" autoRev="1" fill="hold"/>
                                        <p:tgtEl>
                                          <p:spTgt spid="22"/>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1"/>
                    </p:tgtEl>
                  </p:cond>
                </p:stCondLst>
                <p:endSync evt="end" delay="0">
                  <p:rtn val="all"/>
                </p:endSync>
                <p:childTnLst>
                  <p:par>
                    <p:cTn id="58" fill="hold">
                      <p:stCondLst>
                        <p:cond delay="0"/>
                      </p:stCondLst>
                      <p:childTnLst>
                        <p:par>
                          <p:cTn id="59" fill="hold">
                            <p:stCondLst>
                              <p:cond delay="0"/>
                            </p:stCondLst>
                            <p:childTnLst>
                              <p:par>
                                <p:cTn id="60" presetID="22" presetClass="entr" presetSubtype="8"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42" presetClass="path" presetSubtype="0" accel="50000" decel="50000" fill="hold" grpId="1" nodeType="clickEffect">
                                  <p:stCondLst>
                                    <p:cond delay="0"/>
                                  </p:stCondLst>
                                  <p:childTnLst>
                                    <p:animMotion origin="layout" path="M -2.70833E-6 2.22222E-6 L 0.078 -0.49722 " pathEditMode="relative" rAng="0" ptsTypes="AA">
                                      <p:cBhvr>
                                        <p:cTn id="67" dur="2000" fill="hold"/>
                                        <p:tgtEl>
                                          <p:spTgt spid="17"/>
                                        </p:tgtEl>
                                        <p:attrNameLst>
                                          <p:attrName>ppt_x</p:attrName>
                                          <p:attrName>ppt_y</p:attrName>
                                        </p:attrNameLst>
                                      </p:cBhvr>
                                      <p:rCtr x="3893" y="-24861"/>
                                    </p:animMotion>
                                  </p:childTnLst>
                                </p:cTn>
                              </p:par>
                            </p:childTnLst>
                          </p:cTn>
                        </p:par>
                      </p:childTnLst>
                    </p:cTn>
                  </p:par>
                </p:childTnLst>
              </p:cTn>
              <p:nextCondLst>
                <p:cond evt="onClick" delay="0">
                  <p:tgtEl>
                    <p:spTgt spid="17"/>
                  </p:tgtEl>
                </p:cond>
              </p:nextCondLst>
            </p:seq>
          </p:childTnLst>
        </p:cTn>
      </p:par>
    </p:tnLst>
    <p:bldLst>
      <p:bldP spid="20" grpId="0"/>
      <p:bldP spid="23" grpId="0"/>
      <p:bldP spid="31" grpId="0"/>
      <p:bldP spid="33" grpId="0"/>
      <p:bldP spid="34" grpId="0"/>
      <p:bldP spid="35" grpId="0"/>
      <p:bldP spid="32" grpId="0"/>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p:cNvPicPr>
          <p:nvPr/>
        </p:nvPicPr>
        <p:blipFill>
          <a:blip r:embed="rId3"/>
          <a:srcRect/>
          <a:stretch>
            <a:fillRect/>
          </a:stretch>
        </p:blipFill>
        <p:spPr bwMode="auto">
          <a:xfrm>
            <a:off x="1189038" y="1347788"/>
            <a:ext cx="7172325" cy="4895850"/>
          </a:xfrm>
          <a:prstGeom prst="rect">
            <a:avLst/>
          </a:prstGeom>
          <a:noFill/>
          <a:ln w="9525">
            <a:noFill/>
            <a:miter lim="800000"/>
            <a:headEnd/>
            <a:tailEnd/>
          </a:ln>
        </p:spPr>
      </p:pic>
      <p:sp>
        <p:nvSpPr>
          <p:cNvPr id="48130" name="TextBox 115"/>
          <p:cNvSpPr txBox="1">
            <a:spLocks noChangeArrowheads="1"/>
          </p:cNvSpPr>
          <p:nvPr/>
        </p:nvSpPr>
        <p:spPr bwMode="auto">
          <a:xfrm>
            <a:off x="190500" y="5908675"/>
            <a:ext cx="1117600" cy="460375"/>
          </a:xfrm>
          <a:prstGeom prst="rect">
            <a:avLst/>
          </a:prstGeom>
          <a:noFill/>
          <a:ln w="9525">
            <a:noFill/>
            <a:miter lim="800000"/>
            <a:headEnd/>
            <a:tailEnd/>
          </a:ln>
        </p:spPr>
        <p:txBody>
          <a:bodyPr>
            <a:spAutoFit/>
          </a:bodyPr>
          <a:lstStyle/>
          <a:p>
            <a:pPr algn="just"/>
            <a:r>
              <a:rPr lang="en-US" sz="2400">
                <a:solidFill>
                  <a:srgbClr val="FF0000"/>
                </a:solidFill>
                <a:latin typeface="Roboto"/>
              </a:rPr>
              <a:t>1 cm</a:t>
            </a:r>
            <a:r>
              <a:rPr lang="en-US"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pic>
        <p:nvPicPr>
          <p:cNvPr id="12" name="Picture 11">
            <a:extLst>
              <a:ext uri="{FF2B5EF4-FFF2-40B4-BE49-F238E27FC236}"/>
            </a:extLst>
          </p:cNvPr>
          <p:cNvPicPr>
            <a:picLocks noChangeAspect="1"/>
          </p:cNvPicPr>
          <p:nvPr/>
        </p:nvPicPr>
        <p:blipFill>
          <a:blip r:embed="rId4"/>
          <a:stretch>
            <a:fillRect/>
          </a:stretch>
        </p:blipFill>
        <p:spPr>
          <a:xfrm>
            <a:off x="-14288" y="-63500"/>
            <a:ext cx="1885951" cy="141128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200402" y="1716129"/>
            <a:ext cx="3803072" cy="1234742"/>
          </a:xfrm>
          <a:prstGeom prst="rect">
            <a:avLst/>
          </a:prstGeom>
        </p:spPr>
      </p:pic>
      <p:sp>
        <p:nvSpPr>
          <p:cNvPr id="48133" name="TextBox 13"/>
          <p:cNvSpPr txBox="1">
            <a:spLocks noChangeArrowheads="1"/>
          </p:cNvSpPr>
          <p:nvPr/>
        </p:nvSpPr>
        <p:spPr bwMode="auto">
          <a:xfrm>
            <a:off x="1924050" y="96838"/>
            <a:ext cx="8780463" cy="585787"/>
          </a:xfrm>
          <a:prstGeom prst="rect">
            <a:avLst/>
          </a:prstGeom>
          <a:noFill/>
          <a:ln w="9525">
            <a:noFill/>
            <a:miter lim="800000"/>
            <a:headEnd/>
            <a:tailEnd/>
          </a:ln>
        </p:spPr>
        <p:txBody>
          <a:bodyPr>
            <a:spAutoFit/>
          </a:bodyPr>
          <a:lstStyle/>
          <a:p>
            <a:pPr algn="ctr"/>
            <a:r>
              <a:rPr lang="en-US" altLang="zh-CN" sz="3200" b="1">
                <a:solidFill>
                  <a:srgbClr val="002060"/>
                </a:solidFill>
                <a:latin typeface="Roboto Black" charset="0"/>
                <a:ea typeface="SimSun" pitchFamily="2" charset="-122"/>
              </a:rPr>
              <a:t>DIỆN TÍCH HÌNH VUÔNG, HÌNH CHỮ NHẬT</a:t>
            </a:r>
          </a:p>
        </p:txBody>
      </p:sp>
      <p:sp>
        <p:nvSpPr>
          <p:cNvPr id="48134" name="TextBox 14"/>
          <p:cNvSpPr txBox="1">
            <a:spLocks noChangeArrowheads="1"/>
          </p:cNvSpPr>
          <p:nvPr/>
        </p:nvSpPr>
        <p:spPr bwMode="auto">
          <a:xfrm>
            <a:off x="2597150" y="639763"/>
            <a:ext cx="7521575" cy="461962"/>
          </a:xfrm>
          <a:prstGeom prst="rect">
            <a:avLst/>
          </a:prstGeom>
          <a:noFill/>
          <a:ln w="9525">
            <a:noFill/>
            <a:miter lim="800000"/>
            <a:headEnd/>
            <a:tailEnd/>
          </a:ln>
        </p:spPr>
        <p:txBody>
          <a:bodyPr>
            <a:spAutoFit/>
          </a:bodyPr>
          <a:lstStyle/>
          <a:p>
            <a:pPr algn="ctr"/>
            <a:r>
              <a:rPr lang="vi-VN" sz="2400">
                <a:solidFill>
                  <a:srgbClr val="002060"/>
                </a:solidFill>
                <a:latin typeface="Roboto"/>
              </a:rPr>
              <a:t>Gắn thẻ ghi số đo diện tích với khu vực thích hợp</a:t>
            </a:r>
            <a:endParaRPr lang="en-US" altLang="zh-CN" sz="2400">
              <a:solidFill>
                <a:srgbClr val="002060"/>
              </a:solidFill>
              <a:latin typeface="Roboto"/>
              <a:ea typeface="SimSun" pitchFamily="2" charset="-122"/>
            </a:endParaRPr>
          </a:p>
        </p:txBody>
      </p:sp>
      <p:sp>
        <p:nvSpPr>
          <p:cNvPr id="48135" name="TextBox 7"/>
          <p:cNvSpPr txBox="1">
            <a:spLocks noChangeArrowheads="1"/>
          </p:cNvSpPr>
          <p:nvPr/>
        </p:nvSpPr>
        <p:spPr bwMode="auto">
          <a:xfrm>
            <a:off x="3646488" y="2389188"/>
            <a:ext cx="2876550" cy="431800"/>
          </a:xfrm>
          <a:prstGeom prst="rect">
            <a:avLst/>
          </a:prstGeom>
          <a:noFill/>
          <a:ln w="9525">
            <a:noFill/>
            <a:miter lim="800000"/>
            <a:headEnd/>
            <a:tailEnd/>
          </a:ln>
        </p:spPr>
        <p:txBody>
          <a:bodyPr>
            <a:spAutoFit/>
          </a:bodyPr>
          <a:lstStyle/>
          <a:p>
            <a:pPr algn="ctr"/>
            <a:r>
              <a:rPr lang="en-US" altLang="zh-CN" sz="2200" b="1">
                <a:solidFill>
                  <a:srgbClr val="002060"/>
                </a:solidFill>
                <a:latin typeface="Roboto Black" charset="0"/>
                <a:ea typeface="SimSun" pitchFamily="2" charset="-122"/>
              </a:rPr>
              <a:t>NHÀ THỂ CHẤT</a:t>
            </a:r>
          </a:p>
        </p:txBody>
      </p:sp>
      <p:sp>
        <p:nvSpPr>
          <p:cNvPr id="48136" name="TextBox 8"/>
          <p:cNvSpPr txBox="1">
            <a:spLocks noChangeArrowheads="1"/>
          </p:cNvSpPr>
          <p:nvPr/>
        </p:nvSpPr>
        <p:spPr bwMode="auto">
          <a:xfrm rot="-5400000">
            <a:off x="1253332" y="3947318"/>
            <a:ext cx="1689100" cy="430213"/>
          </a:xfrm>
          <a:prstGeom prst="rect">
            <a:avLst/>
          </a:prstGeom>
          <a:noFill/>
          <a:ln w="9525">
            <a:noFill/>
            <a:miter lim="800000"/>
            <a:headEnd/>
            <a:tailEnd/>
          </a:ln>
        </p:spPr>
        <p:txBody>
          <a:bodyPr>
            <a:spAutoFit/>
          </a:bodyPr>
          <a:lstStyle/>
          <a:p>
            <a:pPr algn="ctr"/>
            <a:r>
              <a:rPr lang="en-US" altLang="zh-CN" sz="2200" b="1">
                <a:solidFill>
                  <a:srgbClr val="002060"/>
                </a:solidFill>
                <a:latin typeface="Roboto Black" charset="0"/>
                <a:ea typeface="SimSun" pitchFamily="2" charset="-122"/>
              </a:rPr>
              <a:t>NHÀ ĐỂ XE</a:t>
            </a:r>
          </a:p>
        </p:txBody>
      </p:sp>
      <p:sp>
        <p:nvSpPr>
          <p:cNvPr id="20" name="TextBox 19"/>
          <p:cNvSpPr txBox="1">
            <a:spLocks noChangeArrowheads="1"/>
          </p:cNvSpPr>
          <p:nvPr/>
        </p:nvSpPr>
        <p:spPr bwMode="auto">
          <a:xfrm>
            <a:off x="6026150" y="3706813"/>
            <a:ext cx="1336675" cy="461962"/>
          </a:xfrm>
          <a:prstGeom prst="rect">
            <a:avLst/>
          </a:prstGeom>
          <a:noFill/>
          <a:ln w="9525">
            <a:noFill/>
            <a:miter lim="800000"/>
            <a:headEnd/>
            <a:tailEnd/>
          </a:ln>
        </p:spPr>
        <p:txBody>
          <a:bodyPr>
            <a:spAutoFit/>
          </a:bodyPr>
          <a:lstStyle/>
          <a:p>
            <a:pPr algn="just"/>
            <a:r>
              <a:rPr lang="en-US" sz="2400">
                <a:solidFill>
                  <a:srgbClr val="002060"/>
                </a:solidFill>
                <a:latin typeface="Roboto"/>
              </a:rPr>
              <a:t>16 cm</a:t>
            </a:r>
            <a:endParaRPr lang="en-US" altLang="zh-CN" sz="2400">
              <a:solidFill>
                <a:srgbClr val="002060"/>
              </a:solidFill>
              <a:latin typeface="Roboto"/>
              <a:ea typeface="SimSun" pitchFamily="2" charset="-122"/>
            </a:endParaRPr>
          </a:p>
        </p:txBody>
      </p:sp>
      <p:cxnSp>
        <p:nvCxnSpPr>
          <p:cNvPr id="21" name="Straight Arrow Connector 20"/>
          <p:cNvCxnSpPr/>
          <p:nvPr/>
        </p:nvCxnSpPr>
        <p:spPr>
          <a:xfrm>
            <a:off x="5181600" y="4162425"/>
            <a:ext cx="2398713" cy="158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949825" y="4346575"/>
            <a:ext cx="0" cy="119221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4125913" y="4822825"/>
            <a:ext cx="949325" cy="461963"/>
          </a:xfrm>
          <a:prstGeom prst="rect">
            <a:avLst/>
          </a:prstGeom>
          <a:noFill/>
          <a:ln w="9525">
            <a:noFill/>
            <a:miter lim="800000"/>
            <a:headEnd/>
            <a:tailEnd/>
          </a:ln>
        </p:spPr>
        <p:txBody>
          <a:bodyPr>
            <a:spAutoFit/>
          </a:bodyPr>
          <a:lstStyle/>
          <a:p>
            <a:pPr algn="just"/>
            <a:r>
              <a:rPr lang="en-US" sz="2400">
                <a:solidFill>
                  <a:srgbClr val="002060"/>
                </a:solidFill>
                <a:latin typeface="Roboto"/>
              </a:rPr>
              <a:t>8 cm</a:t>
            </a:r>
            <a:endParaRPr lang="en-US" altLang="zh-CN" sz="2400">
              <a:solidFill>
                <a:srgbClr val="002060"/>
              </a:solidFill>
              <a:latin typeface="Roboto"/>
              <a:ea typeface="SimSun" pitchFamily="2" charset="-122"/>
            </a:endParaRPr>
          </a:p>
        </p:txBody>
      </p:sp>
      <p:sp>
        <p:nvSpPr>
          <p:cNvPr id="29" name="Rounded Rectangle 28"/>
          <p:cNvSpPr/>
          <p:nvPr/>
        </p:nvSpPr>
        <p:spPr>
          <a:xfrm>
            <a:off x="1147763" y="5976938"/>
            <a:ext cx="323850" cy="323850"/>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TextBox 30"/>
          <p:cNvSpPr txBox="1">
            <a:spLocks noChangeArrowheads="1"/>
          </p:cNvSpPr>
          <p:nvPr/>
        </p:nvSpPr>
        <p:spPr bwMode="auto">
          <a:xfrm>
            <a:off x="8839200" y="2255838"/>
            <a:ext cx="2849563" cy="460375"/>
          </a:xfrm>
          <a:prstGeom prst="rect">
            <a:avLst/>
          </a:prstGeom>
          <a:noFill/>
          <a:ln w="9525">
            <a:noFill/>
            <a:miter lim="800000"/>
            <a:headEnd/>
            <a:tailEnd/>
          </a:ln>
        </p:spPr>
        <p:txBody>
          <a:bodyPr>
            <a:spAutoFit/>
          </a:bodyPr>
          <a:lstStyle/>
          <a:p>
            <a:r>
              <a:rPr lang="en-US" sz="2400">
                <a:solidFill>
                  <a:srgbClr val="002060"/>
                </a:solidFill>
                <a:latin typeface="Roboto"/>
              </a:rPr>
              <a:t>Chiều dài là: 16 cm</a:t>
            </a:r>
            <a:endParaRPr lang="en-US" altLang="zh-CN" sz="2400">
              <a:solidFill>
                <a:srgbClr val="002060"/>
              </a:solidFill>
              <a:latin typeface="Roboto"/>
              <a:ea typeface="SimSun" pitchFamily="2" charset="-122"/>
            </a:endParaRPr>
          </a:p>
        </p:txBody>
      </p:sp>
      <p:sp>
        <p:nvSpPr>
          <p:cNvPr id="33" name="TextBox 32"/>
          <p:cNvSpPr txBox="1">
            <a:spLocks noChangeArrowheads="1"/>
          </p:cNvSpPr>
          <p:nvPr/>
        </p:nvSpPr>
        <p:spPr bwMode="auto">
          <a:xfrm>
            <a:off x="8839200" y="2847975"/>
            <a:ext cx="2840038" cy="461963"/>
          </a:xfrm>
          <a:prstGeom prst="rect">
            <a:avLst/>
          </a:prstGeom>
          <a:noFill/>
          <a:ln w="9525">
            <a:noFill/>
            <a:miter lim="800000"/>
            <a:headEnd/>
            <a:tailEnd/>
          </a:ln>
        </p:spPr>
        <p:txBody>
          <a:bodyPr>
            <a:spAutoFit/>
          </a:bodyPr>
          <a:lstStyle/>
          <a:p>
            <a:r>
              <a:rPr lang="en-US" sz="2400">
                <a:solidFill>
                  <a:srgbClr val="002060"/>
                </a:solidFill>
                <a:latin typeface="Roboto"/>
              </a:rPr>
              <a:t>Chiều rộng là: 8 cm</a:t>
            </a:r>
          </a:p>
        </p:txBody>
      </p:sp>
      <p:sp>
        <p:nvSpPr>
          <p:cNvPr id="34" name="TextBox 33"/>
          <p:cNvSpPr txBox="1">
            <a:spLocks noChangeArrowheads="1"/>
          </p:cNvSpPr>
          <p:nvPr/>
        </p:nvSpPr>
        <p:spPr bwMode="auto">
          <a:xfrm>
            <a:off x="8853488" y="4468813"/>
            <a:ext cx="2835275" cy="461962"/>
          </a:xfrm>
          <a:prstGeom prst="rect">
            <a:avLst/>
          </a:prstGeom>
          <a:noFill/>
          <a:ln w="9525">
            <a:noFill/>
            <a:miter lim="800000"/>
            <a:headEnd/>
            <a:tailEnd/>
          </a:ln>
        </p:spPr>
        <p:txBody>
          <a:bodyPr>
            <a:spAutoFit/>
          </a:bodyPr>
          <a:lstStyle/>
          <a:p>
            <a:pPr algn="ctr"/>
            <a:r>
              <a:rPr lang="en-US" sz="2400">
                <a:solidFill>
                  <a:srgbClr val="002060"/>
                </a:solidFill>
                <a:latin typeface="Roboto"/>
              </a:rPr>
              <a:t>16 x 8 = 128 cm</a:t>
            </a:r>
            <a:r>
              <a:rPr lang="en-US" sz="2400" baseline="30000">
                <a:solidFill>
                  <a:srgbClr val="002060"/>
                </a:solidFill>
                <a:latin typeface="Roboto"/>
              </a:rPr>
              <a:t>2</a:t>
            </a:r>
            <a:endParaRPr lang="en-US" altLang="zh-CN" sz="2400" baseline="30000">
              <a:solidFill>
                <a:srgbClr val="002060"/>
              </a:solidFill>
              <a:latin typeface="Roboto"/>
              <a:ea typeface="SimSun" pitchFamily="2" charset="-122"/>
            </a:endParaRPr>
          </a:p>
        </p:txBody>
      </p:sp>
      <p:sp>
        <p:nvSpPr>
          <p:cNvPr id="35" name="TextBox 34"/>
          <p:cNvSpPr txBox="1">
            <a:spLocks noChangeArrowheads="1"/>
          </p:cNvSpPr>
          <p:nvPr/>
        </p:nvSpPr>
        <p:spPr bwMode="auto">
          <a:xfrm>
            <a:off x="8970963" y="3497263"/>
            <a:ext cx="2495550" cy="831850"/>
          </a:xfrm>
          <a:prstGeom prst="rect">
            <a:avLst/>
          </a:prstGeom>
          <a:noFill/>
          <a:ln w="9525">
            <a:noFill/>
            <a:miter lim="800000"/>
            <a:headEnd/>
            <a:tailEnd/>
          </a:ln>
        </p:spPr>
        <p:txBody>
          <a:bodyPr>
            <a:spAutoFit/>
          </a:bodyPr>
          <a:lstStyle/>
          <a:p>
            <a:pPr algn="ctr"/>
            <a:r>
              <a:rPr lang="en-US" sz="2400">
                <a:solidFill>
                  <a:srgbClr val="002060"/>
                </a:solidFill>
                <a:latin typeface="Roboto"/>
              </a:rPr>
              <a:t>Diện tích khu vườn trường là:</a:t>
            </a:r>
          </a:p>
        </p:txBody>
      </p:sp>
      <p:sp>
        <p:nvSpPr>
          <p:cNvPr id="48146" name="TextBox 12"/>
          <p:cNvSpPr txBox="1">
            <a:spLocks noChangeArrowheads="1"/>
          </p:cNvSpPr>
          <p:nvPr/>
        </p:nvSpPr>
        <p:spPr bwMode="auto">
          <a:xfrm>
            <a:off x="4156075" y="1776413"/>
            <a:ext cx="1619250" cy="461962"/>
          </a:xfrm>
          <a:prstGeom prst="rect">
            <a:avLst/>
          </a:prstGeom>
          <a:noFill/>
          <a:ln w="9525">
            <a:solidFill>
              <a:schemeClr val="tx1"/>
            </a:solidFill>
            <a:miter lim="800000"/>
            <a:headEnd/>
            <a:tailEnd/>
          </a:ln>
        </p:spPr>
        <p:txBody>
          <a:bodyPr>
            <a:spAutoFit/>
          </a:bodyPr>
          <a:lstStyle/>
          <a:p>
            <a:pPr algn="ctr"/>
            <a:r>
              <a:rPr lang="vi-VN" sz="2400">
                <a:solidFill>
                  <a:srgbClr val="FF0000"/>
                </a:solidFill>
                <a:latin typeface="Roboto"/>
              </a:rPr>
              <a:t>192 cm</a:t>
            </a:r>
            <a:r>
              <a:rPr lang="vi-VN"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sp>
        <p:nvSpPr>
          <p:cNvPr id="48147" name="TextBox 18"/>
          <p:cNvSpPr txBox="1">
            <a:spLocks noChangeArrowheads="1"/>
          </p:cNvSpPr>
          <p:nvPr/>
        </p:nvSpPr>
        <p:spPr bwMode="auto">
          <a:xfrm>
            <a:off x="7081838" y="6346825"/>
            <a:ext cx="1619250" cy="461963"/>
          </a:xfrm>
          <a:prstGeom prst="rect">
            <a:avLst/>
          </a:prstGeom>
          <a:noFill/>
          <a:ln w="9525">
            <a:solidFill>
              <a:schemeClr val="tx1"/>
            </a:solidFill>
            <a:miter lim="800000"/>
            <a:headEnd/>
            <a:tailEnd/>
          </a:ln>
        </p:spPr>
        <p:txBody>
          <a:bodyPr>
            <a:spAutoFit/>
          </a:bodyPr>
          <a:lstStyle/>
          <a:p>
            <a:pPr algn="ctr"/>
            <a:r>
              <a:rPr lang="en-US" sz="2400">
                <a:solidFill>
                  <a:srgbClr val="FF0000"/>
                </a:solidFill>
                <a:latin typeface="Roboto"/>
              </a:rPr>
              <a:t>30</a:t>
            </a:r>
            <a:r>
              <a:rPr lang="vi-VN" sz="2400">
                <a:solidFill>
                  <a:srgbClr val="FF0000"/>
                </a:solidFill>
                <a:latin typeface="Roboto"/>
              </a:rPr>
              <a:t> cm</a:t>
            </a:r>
            <a:r>
              <a:rPr lang="vi-VN"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pic>
        <p:nvPicPr>
          <p:cNvPr id="25" name="Picture 24"/>
          <p:cNvPicPr>
            <a:picLocks noChangeAspect="1"/>
          </p:cNvPicPr>
          <p:nvPr/>
        </p:nvPicPr>
        <p:blipFill>
          <a:blip r:embed="rId6">
            <a:duotone>
              <a:prstClr val="black"/>
              <a:schemeClr val="accent6">
                <a:tint val="45000"/>
                <a:satMod val="400000"/>
              </a:schemeClr>
            </a:duotone>
          </a:blip>
          <a:stretch>
            <a:fillRect/>
          </a:stretch>
        </p:blipFill>
        <p:spPr>
          <a:xfrm>
            <a:off x="3853678" y="3021058"/>
            <a:ext cx="2504208" cy="585966"/>
          </a:xfrm>
          <a:prstGeom prst="rect">
            <a:avLst/>
          </a:prstGeom>
        </p:spPr>
      </p:pic>
      <p:sp>
        <p:nvSpPr>
          <p:cNvPr id="48149" name="TextBox 10"/>
          <p:cNvSpPr txBox="1">
            <a:spLocks noChangeArrowheads="1"/>
          </p:cNvSpPr>
          <p:nvPr/>
        </p:nvSpPr>
        <p:spPr bwMode="auto">
          <a:xfrm>
            <a:off x="4775200" y="3249613"/>
            <a:ext cx="1687513" cy="430212"/>
          </a:xfrm>
          <a:prstGeom prst="rect">
            <a:avLst/>
          </a:prstGeom>
          <a:noFill/>
          <a:ln w="9525">
            <a:noFill/>
            <a:miter lim="800000"/>
            <a:headEnd/>
            <a:tailEnd/>
          </a:ln>
        </p:spPr>
        <p:txBody>
          <a:bodyPr>
            <a:spAutoFit/>
          </a:bodyPr>
          <a:lstStyle/>
          <a:p>
            <a:pPr algn="ctr"/>
            <a:r>
              <a:rPr lang="en-US" altLang="zh-CN" sz="2200" b="1">
                <a:solidFill>
                  <a:srgbClr val="002060"/>
                </a:solidFill>
                <a:latin typeface="Roboto Black" charset="0"/>
                <a:ea typeface="SimSun" pitchFamily="2" charset="-122"/>
              </a:rPr>
              <a:t>SÂN KHẤU</a:t>
            </a:r>
          </a:p>
        </p:txBody>
      </p:sp>
      <p:sp>
        <p:nvSpPr>
          <p:cNvPr id="48150" name="TextBox 29"/>
          <p:cNvSpPr txBox="1">
            <a:spLocks noChangeArrowheads="1"/>
          </p:cNvSpPr>
          <p:nvPr/>
        </p:nvSpPr>
        <p:spPr bwMode="auto">
          <a:xfrm>
            <a:off x="7081838" y="1727200"/>
            <a:ext cx="338137" cy="584200"/>
          </a:xfrm>
          <a:prstGeom prst="rect">
            <a:avLst/>
          </a:prstGeom>
          <a:noFill/>
          <a:ln w="9525">
            <a:noFill/>
            <a:miter lim="800000"/>
            <a:headEnd/>
            <a:tailEnd/>
          </a:ln>
        </p:spPr>
        <p:txBody>
          <a:bodyPr>
            <a:spAutoFit/>
          </a:bodyPr>
          <a:lstStyle/>
          <a:p>
            <a:pPr algn="ctr"/>
            <a:r>
              <a:rPr lang="en-US" altLang="zh-CN" sz="3200" b="1">
                <a:solidFill>
                  <a:srgbClr val="00B050"/>
                </a:solidFill>
                <a:latin typeface="Roboto Black" charset="0"/>
                <a:ea typeface="SimSun" pitchFamily="2" charset="-122"/>
              </a:rPr>
              <a:t>1</a:t>
            </a:r>
          </a:p>
        </p:txBody>
      </p:sp>
      <p:sp>
        <p:nvSpPr>
          <p:cNvPr id="32" name="TextBox 31"/>
          <p:cNvSpPr txBox="1">
            <a:spLocks noChangeArrowheads="1"/>
          </p:cNvSpPr>
          <p:nvPr/>
        </p:nvSpPr>
        <p:spPr bwMode="auto">
          <a:xfrm>
            <a:off x="7723188" y="4700588"/>
            <a:ext cx="338137" cy="584200"/>
          </a:xfrm>
          <a:prstGeom prst="rect">
            <a:avLst/>
          </a:prstGeom>
          <a:noFill/>
          <a:ln w="9525">
            <a:noFill/>
            <a:miter lim="800000"/>
            <a:headEnd/>
            <a:tailEnd/>
          </a:ln>
        </p:spPr>
        <p:txBody>
          <a:bodyPr>
            <a:spAutoFit/>
          </a:bodyPr>
          <a:lstStyle/>
          <a:p>
            <a:pPr algn="ctr"/>
            <a:r>
              <a:rPr lang="en-US" altLang="zh-CN" sz="3200" b="1">
                <a:solidFill>
                  <a:srgbClr val="00B050"/>
                </a:solidFill>
                <a:latin typeface="Roboto Black" charset="0"/>
                <a:ea typeface="SimSun" pitchFamily="2" charset="-122"/>
              </a:rPr>
              <a:t>3</a:t>
            </a:r>
          </a:p>
        </p:txBody>
      </p:sp>
      <p:sp>
        <p:nvSpPr>
          <p:cNvPr id="48152" name="TextBox 35"/>
          <p:cNvSpPr txBox="1">
            <a:spLocks noChangeArrowheads="1"/>
          </p:cNvSpPr>
          <p:nvPr/>
        </p:nvSpPr>
        <p:spPr bwMode="auto">
          <a:xfrm>
            <a:off x="6464300" y="3043238"/>
            <a:ext cx="336550" cy="584200"/>
          </a:xfrm>
          <a:prstGeom prst="rect">
            <a:avLst/>
          </a:prstGeom>
          <a:noFill/>
          <a:ln w="9525">
            <a:noFill/>
            <a:miter lim="800000"/>
            <a:headEnd/>
            <a:tailEnd/>
          </a:ln>
        </p:spPr>
        <p:txBody>
          <a:bodyPr>
            <a:spAutoFit/>
          </a:bodyPr>
          <a:lstStyle/>
          <a:p>
            <a:pPr algn="ctr"/>
            <a:r>
              <a:rPr lang="en-US" altLang="zh-CN" sz="3200" b="1">
                <a:solidFill>
                  <a:srgbClr val="00B050"/>
                </a:solidFill>
                <a:latin typeface="Roboto Black" charset="0"/>
                <a:ea typeface="SimSun" pitchFamily="2" charset="-122"/>
              </a:rPr>
              <a:t>2</a:t>
            </a:r>
          </a:p>
        </p:txBody>
      </p:sp>
      <p:sp>
        <p:nvSpPr>
          <p:cNvPr id="48153" name="TextBox 36"/>
          <p:cNvSpPr txBox="1">
            <a:spLocks noChangeArrowheads="1"/>
          </p:cNvSpPr>
          <p:nvPr/>
        </p:nvSpPr>
        <p:spPr bwMode="auto">
          <a:xfrm>
            <a:off x="2000250" y="4953000"/>
            <a:ext cx="338138" cy="585788"/>
          </a:xfrm>
          <a:prstGeom prst="rect">
            <a:avLst/>
          </a:prstGeom>
          <a:noFill/>
          <a:ln w="9525">
            <a:noFill/>
            <a:miter lim="800000"/>
            <a:headEnd/>
            <a:tailEnd/>
          </a:ln>
        </p:spPr>
        <p:txBody>
          <a:bodyPr>
            <a:spAutoFit/>
          </a:bodyPr>
          <a:lstStyle/>
          <a:p>
            <a:pPr algn="ctr"/>
            <a:r>
              <a:rPr lang="en-US" altLang="zh-CN" sz="3200" b="1">
                <a:solidFill>
                  <a:srgbClr val="00B050"/>
                </a:solidFill>
                <a:latin typeface="Roboto Black" charset="0"/>
                <a:ea typeface="SimSun" pitchFamily="2" charset="-122"/>
              </a:rPr>
              <a:t>4</a:t>
            </a:r>
          </a:p>
        </p:txBody>
      </p:sp>
      <p:sp>
        <p:nvSpPr>
          <p:cNvPr id="48154" name="TextBox 16"/>
          <p:cNvSpPr txBox="1">
            <a:spLocks noChangeArrowheads="1"/>
          </p:cNvSpPr>
          <p:nvPr/>
        </p:nvSpPr>
        <p:spPr bwMode="auto">
          <a:xfrm>
            <a:off x="3849688" y="2990850"/>
            <a:ext cx="1331912" cy="460375"/>
          </a:xfrm>
          <a:prstGeom prst="rect">
            <a:avLst/>
          </a:prstGeom>
          <a:noFill/>
          <a:ln w="9525">
            <a:solidFill>
              <a:schemeClr val="tx1"/>
            </a:solidFill>
            <a:miter lim="800000"/>
            <a:headEnd/>
            <a:tailEnd/>
          </a:ln>
        </p:spPr>
        <p:txBody>
          <a:bodyPr>
            <a:spAutoFit/>
          </a:bodyPr>
          <a:lstStyle/>
          <a:p>
            <a:pPr algn="ctr"/>
            <a:r>
              <a:rPr lang="en-US" sz="2400">
                <a:solidFill>
                  <a:srgbClr val="FF0000"/>
                </a:solidFill>
                <a:latin typeface="Roboto"/>
              </a:rPr>
              <a:t>64</a:t>
            </a:r>
            <a:r>
              <a:rPr lang="vi-VN" sz="2400">
                <a:solidFill>
                  <a:srgbClr val="FF0000"/>
                </a:solidFill>
                <a:latin typeface="Roboto"/>
              </a:rPr>
              <a:t> cm</a:t>
            </a:r>
            <a:r>
              <a:rPr lang="vi-VN"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pic>
        <p:nvPicPr>
          <p:cNvPr id="38" name="Picture 37"/>
          <p:cNvPicPr>
            <a:picLocks noChangeAspect="1"/>
          </p:cNvPicPr>
          <p:nvPr/>
        </p:nvPicPr>
        <p:blipFill rotWithShape="1">
          <a:blip r:embed="rId7">
            <a:duotone>
              <a:prstClr val="black"/>
              <a:schemeClr val="accent1">
                <a:tint val="45000"/>
                <a:satMod val="400000"/>
              </a:schemeClr>
            </a:duotone>
          </a:blip>
          <a:srcRect b="4420"/>
          <a:stretch/>
        </p:blipFill>
        <p:spPr>
          <a:xfrm>
            <a:off x="5140783" y="4327545"/>
            <a:ext cx="2517066" cy="1228620"/>
          </a:xfrm>
          <a:prstGeom prst="rect">
            <a:avLst/>
          </a:prstGeom>
        </p:spPr>
      </p:pic>
      <p:sp>
        <p:nvSpPr>
          <p:cNvPr id="10" name="TextBox 9"/>
          <p:cNvSpPr txBox="1">
            <a:spLocks noChangeArrowheads="1"/>
          </p:cNvSpPr>
          <p:nvPr/>
        </p:nvSpPr>
        <p:spPr bwMode="auto">
          <a:xfrm>
            <a:off x="5254625" y="5048250"/>
            <a:ext cx="2289175" cy="430213"/>
          </a:xfrm>
          <a:prstGeom prst="rect">
            <a:avLst/>
          </a:prstGeom>
          <a:noFill/>
          <a:ln w="9525">
            <a:noFill/>
            <a:miter lim="800000"/>
            <a:headEnd/>
            <a:tailEnd/>
          </a:ln>
        </p:spPr>
        <p:txBody>
          <a:bodyPr>
            <a:spAutoFit/>
          </a:bodyPr>
          <a:lstStyle/>
          <a:p>
            <a:pPr algn="ctr"/>
            <a:r>
              <a:rPr lang="vi-VN" altLang="zh-CN" sz="2200" b="1">
                <a:solidFill>
                  <a:srgbClr val="002060"/>
                </a:solidFill>
                <a:latin typeface="Roboto Black" charset="0"/>
                <a:cs typeface="等线"/>
              </a:rPr>
              <a:t>VƯỜN TRƯỜNG</a:t>
            </a:r>
            <a:endParaRPr lang="en-US" altLang="zh-CN" sz="2200" b="1">
              <a:solidFill>
                <a:srgbClr val="002060"/>
              </a:solidFill>
              <a:latin typeface="Roboto Black" charset="0"/>
              <a:ea typeface="SimSun" pitchFamily="2" charset="-122"/>
            </a:endParaRPr>
          </a:p>
        </p:txBody>
      </p:sp>
      <p:sp>
        <p:nvSpPr>
          <p:cNvPr id="18" name="TextBox 17"/>
          <p:cNvSpPr txBox="1">
            <a:spLocks noChangeArrowheads="1"/>
          </p:cNvSpPr>
          <p:nvPr/>
        </p:nvSpPr>
        <p:spPr bwMode="auto">
          <a:xfrm>
            <a:off x="5013325" y="6346825"/>
            <a:ext cx="1619250" cy="461963"/>
          </a:xfrm>
          <a:prstGeom prst="rect">
            <a:avLst/>
          </a:prstGeom>
          <a:noFill/>
          <a:ln w="9525">
            <a:solidFill>
              <a:schemeClr val="tx1"/>
            </a:solidFill>
            <a:miter lim="800000"/>
            <a:headEnd/>
            <a:tailEnd/>
          </a:ln>
        </p:spPr>
        <p:txBody>
          <a:bodyPr>
            <a:spAutoFit/>
          </a:bodyPr>
          <a:lstStyle/>
          <a:p>
            <a:pPr algn="ctr"/>
            <a:r>
              <a:rPr lang="vi-VN" sz="2400">
                <a:solidFill>
                  <a:srgbClr val="FF0000"/>
                </a:solidFill>
                <a:latin typeface="Roboto"/>
              </a:rPr>
              <a:t>1</a:t>
            </a:r>
            <a:r>
              <a:rPr lang="en-US" sz="2400">
                <a:solidFill>
                  <a:srgbClr val="FF0000"/>
                </a:solidFill>
                <a:latin typeface="Roboto"/>
              </a:rPr>
              <a:t>28</a:t>
            </a:r>
            <a:r>
              <a:rPr lang="vi-VN" sz="2400">
                <a:solidFill>
                  <a:srgbClr val="FF0000"/>
                </a:solidFill>
                <a:latin typeface="Roboto"/>
              </a:rPr>
              <a:t> cm</a:t>
            </a:r>
            <a:r>
              <a:rPr lang="vi-VN"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6" presetClass="emph" presetSubtype="0" repeatCount="3000" fill="hold" grpId="0" nodeType="withEffect">
                                  <p:stCondLst>
                                    <p:cond delay="0"/>
                                  </p:stCondLst>
                                  <p:childTnLst>
                                    <p:animEffect transition="out" filter="fade">
                                      <p:cBhvr>
                                        <p:cTn id="9" dur="500" tmFilter="0, 0; .2, .5; .8, .5; 1, 0"/>
                                        <p:tgtEl>
                                          <p:spTgt spid="32"/>
                                        </p:tgtEl>
                                      </p:cBhvr>
                                    </p:animEffect>
                                    <p:animScale>
                                      <p:cBhvr>
                                        <p:cTn id="10" dur="250" autoRev="1" fill="hold"/>
                                        <p:tgtEl>
                                          <p:spTgt spid="3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26" presetClass="emph" presetSubtype="0" repeatCount="3000" fill="hold" nodeType="withEffect">
                                  <p:stCondLst>
                                    <p:cond delay="0"/>
                                  </p:stCondLst>
                                  <p:childTnLst>
                                    <p:animEffect transition="out" filter="fade">
                                      <p:cBhvr>
                                        <p:cTn id="27" dur="1000" tmFilter="0, 0; .2, .5; .8, .5; 1, 0"/>
                                        <p:tgtEl>
                                          <p:spTgt spid="21"/>
                                        </p:tgtEl>
                                      </p:cBhvr>
                                    </p:animEffect>
                                    <p:animScale>
                                      <p:cBhvr>
                                        <p:cTn id="28" dur="500" autoRev="1" fill="hold"/>
                                        <p:tgtEl>
                                          <p:spTgt spid="2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26" presetClass="emph" presetSubtype="0" repeatCount="3000" fill="hold" nodeType="withEffect">
                                  <p:stCondLst>
                                    <p:cond delay="0"/>
                                  </p:st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1000" fill="hold"/>
                                        <p:tgtEl>
                                          <p:spTgt spid="3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42"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childTnLst>
              </p:cTn>
              <p:nextCondLst>
                <p:cond evt="onClick" delay="0">
                  <p:tgtEl>
                    <p:spTgt spid="10"/>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4.16667E-6 2.22222E-6 L 0.04388 -0.28542 " pathEditMode="relative" rAng="0" ptsTypes="AA">
                                      <p:cBhvr>
                                        <p:cTn id="70" dur="2000" fill="hold"/>
                                        <p:tgtEl>
                                          <p:spTgt spid="18"/>
                                        </p:tgtEl>
                                        <p:attrNameLst>
                                          <p:attrName>ppt_x</p:attrName>
                                          <p:attrName>ppt_y</p:attrName>
                                        </p:attrNameLst>
                                      </p:cBhvr>
                                      <p:rCtr x="2187" y="-14282"/>
                                    </p:animMotion>
                                  </p:childTnLst>
                                </p:cTn>
                              </p:par>
                            </p:childTnLst>
                          </p:cTn>
                        </p:par>
                      </p:childTnLst>
                    </p:cTn>
                  </p:par>
                </p:childTnLst>
              </p:cTn>
              <p:nextCondLst>
                <p:cond evt="onClick" delay="0">
                  <p:tgtEl>
                    <p:spTgt spid="18"/>
                  </p:tgtEl>
                </p:cond>
              </p:nextCondLst>
            </p:seq>
          </p:childTnLst>
        </p:cTn>
      </p:par>
    </p:tnLst>
    <p:bldLst>
      <p:bldP spid="20" grpId="0"/>
      <p:bldP spid="23" grpId="0"/>
      <p:bldP spid="31" grpId="0"/>
      <p:bldP spid="33" grpId="0"/>
      <p:bldP spid="34" grpId="0"/>
      <p:bldP spid="35" grpId="0"/>
      <p:bldP spid="32" grpId="0"/>
      <p:bldP spid="10"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p:cNvPicPr>
          <p:nvPr/>
        </p:nvPicPr>
        <p:blipFill>
          <a:blip r:embed="rId3"/>
          <a:srcRect/>
          <a:stretch>
            <a:fillRect/>
          </a:stretch>
        </p:blipFill>
        <p:spPr bwMode="auto">
          <a:xfrm>
            <a:off x="1189038" y="1347788"/>
            <a:ext cx="7172325" cy="4895850"/>
          </a:xfrm>
          <a:prstGeom prst="rect">
            <a:avLst/>
          </a:prstGeom>
          <a:noFill/>
          <a:ln w="9525">
            <a:noFill/>
            <a:miter lim="800000"/>
            <a:headEnd/>
            <a:tailEnd/>
          </a:ln>
        </p:spPr>
      </p:pic>
      <p:sp>
        <p:nvSpPr>
          <p:cNvPr id="50178" name="TextBox 115"/>
          <p:cNvSpPr txBox="1">
            <a:spLocks noChangeArrowheads="1"/>
          </p:cNvSpPr>
          <p:nvPr/>
        </p:nvSpPr>
        <p:spPr bwMode="auto">
          <a:xfrm>
            <a:off x="190500" y="5908675"/>
            <a:ext cx="1117600" cy="460375"/>
          </a:xfrm>
          <a:prstGeom prst="rect">
            <a:avLst/>
          </a:prstGeom>
          <a:noFill/>
          <a:ln w="9525">
            <a:noFill/>
            <a:miter lim="800000"/>
            <a:headEnd/>
            <a:tailEnd/>
          </a:ln>
        </p:spPr>
        <p:txBody>
          <a:bodyPr>
            <a:spAutoFit/>
          </a:bodyPr>
          <a:lstStyle/>
          <a:p>
            <a:pPr algn="just"/>
            <a:r>
              <a:rPr lang="en-US" sz="2400">
                <a:solidFill>
                  <a:srgbClr val="FF0000"/>
                </a:solidFill>
                <a:latin typeface="Roboto"/>
              </a:rPr>
              <a:t>1 cm</a:t>
            </a:r>
            <a:r>
              <a:rPr lang="en-US"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pic>
        <p:nvPicPr>
          <p:cNvPr id="12" name="Picture 11">
            <a:extLst>
              <a:ext uri="{FF2B5EF4-FFF2-40B4-BE49-F238E27FC236}"/>
            </a:extLst>
          </p:cNvPr>
          <p:cNvPicPr>
            <a:picLocks noChangeAspect="1"/>
          </p:cNvPicPr>
          <p:nvPr/>
        </p:nvPicPr>
        <p:blipFill>
          <a:blip r:embed="rId4"/>
          <a:stretch>
            <a:fillRect/>
          </a:stretch>
        </p:blipFill>
        <p:spPr>
          <a:xfrm>
            <a:off x="-14288" y="-63500"/>
            <a:ext cx="1885951" cy="141128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200402" y="1716129"/>
            <a:ext cx="3803072" cy="1234742"/>
          </a:xfrm>
          <a:prstGeom prst="rect">
            <a:avLst/>
          </a:prstGeom>
        </p:spPr>
      </p:pic>
      <p:sp>
        <p:nvSpPr>
          <p:cNvPr id="50181" name="TextBox 13"/>
          <p:cNvSpPr txBox="1">
            <a:spLocks noChangeArrowheads="1"/>
          </p:cNvSpPr>
          <p:nvPr/>
        </p:nvSpPr>
        <p:spPr bwMode="auto">
          <a:xfrm>
            <a:off x="1924050" y="96838"/>
            <a:ext cx="8780463" cy="585787"/>
          </a:xfrm>
          <a:prstGeom prst="rect">
            <a:avLst/>
          </a:prstGeom>
          <a:noFill/>
          <a:ln w="9525">
            <a:noFill/>
            <a:miter lim="800000"/>
            <a:headEnd/>
            <a:tailEnd/>
          </a:ln>
        </p:spPr>
        <p:txBody>
          <a:bodyPr>
            <a:spAutoFit/>
          </a:bodyPr>
          <a:lstStyle/>
          <a:p>
            <a:pPr algn="ctr"/>
            <a:r>
              <a:rPr lang="en-US" altLang="zh-CN" sz="3200" b="1">
                <a:solidFill>
                  <a:srgbClr val="002060"/>
                </a:solidFill>
                <a:latin typeface="Roboto Black" charset="0"/>
                <a:ea typeface="SimSun" pitchFamily="2" charset="-122"/>
              </a:rPr>
              <a:t>DIỆN TÍCH HÌNH VUÔNG, HÌNH CHỮ NHẬT</a:t>
            </a:r>
          </a:p>
        </p:txBody>
      </p:sp>
      <p:sp>
        <p:nvSpPr>
          <p:cNvPr id="50182" name="TextBox 14"/>
          <p:cNvSpPr txBox="1">
            <a:spLocks noChangeArrowheads="1"/>
          </p:cNvSpPr>
          <p:nvPr/>
        </p:nvSpPr>
        <p:spPr bwMode="auto">
          <a:xfrm>
            <a:off x="2597150" y="639763"/>
            <a:ext cx="7521575" cy="461962"/>
          </a:xfrm>
          <a:prstGeom prst="rect">
            <a:avLst/>
          </a:prstGeom>
          <a:noFill/>
          <a:ln w="9525">
            <a:noFill/>
            <a:miter lim="800000"/>
            <a:headEnd/>
            <a:tailEnd/>
          </a:ln>
        </p:spPr>
        <p:txBody>
          <a:bodyPr>
            <a:spAutoFit/>
          </a:bodyPr>
          <a:lstStyle/>
          <a:p>
            <a:pPr algn="ctr"/>
            <a:r>
              <a:rPr lang="vi-VN" sz="2400">
                <a:solidFill>
                  <a:srgbClr val="002060"/>
                </a:solidFill>
                <a:latin typeface="Roboto"/>
              </a:rPr>
              <a:t>Gắn thẻ ghi số đo diện tích với khu vực thích hợp</a:t>
            </a:r>
            <a:endParaRPr lang="en-US" altLang="zh-CN" sz="2400">
              <a:solidFill>
                <a:srgbClr val="002060"/>
              </a:solidFill>
              <a:latin typeface="Roboto"/>
              <a:ea typeface="SimSun" pitchFamily="2" charset="-122"/>
            </a:endParaRPr>
          </a:p>
        </p:txBody>
      </p:sp>
      <p:sp>
        <p:nvSpPr>
          <p:cNvPr id="50183" name="TextBox 7"/>
          <p:cNvSpPr txBox="1">
            <a:spLocks noChangeArrowheads="1"/>
          </p:cNvSpPr>
          <p:nvPr/>
        </p:nvSpPr>
        <p:spPr bwMode="auto">
          <a:xfrm>
            <a:off x="3646488" y="2389188"/>
            <a:ext cx="2876550" cy="431800"/>
          </a:xfrm>
          <a:prstGeom prst="rect">
            <a:avLst/>
          </a:prstGeom>
          <a:noFill/>
          <a:ln w="9525">
            <a:noFill/>
            <a:miter lim="800000"/>
            <a:headEnd/>
            <a:tailEnd/>
          </a:ln>
        </p:spPr>
        <p:txBody>
          <a:bodyPr>
            <a:spAutoFit/>
          </a:bodyPr>
          <a:lstStyle/>
          <a:p>
            <a:pPr algn="ctr"/>
            <a:r>
              <a:rPr lang="en-US" altLang="zh-CN" sz="2200" b="1">
                <a:solidFill>
                  <a:srgbClr val="002060"/>
                </a:solidFill>
                <a:latin typeface="Roboto Black" charset="0"/>
                <a:ea typeface="SimSun" pitchFamily="2" charset="-122"/>
              </a:rPr>
              <a:t>NHÀ THỂ CHẤT</a:t>
            </a:r>
          </a:p>
        </p:txBody>
      </p:sp>
      <p:sp>
        <p:nvSpPr>
          <p:cNvPr id="20" name="TextBox 19"/>
          <p:cNvSpPr txBox="1">
            <a:spLocks noChangeArrowheads="1"/>
          </p:cNvSpPr>
          <p:nvPr/>
        </p:nvSpPr>
        <p:spPr bwMode="auto">
          <a:xfrm>
            <a:off x="2589213" y="3984625"/>
            <a:ext cx="1336675" cy="461963"/>
          </a:xfrm>
          <a:prstGeom prst="rect">
            <a:avLst/>
          </a:prstGeom>
          <a:noFill/>
          <a:ln w="9525">
            <a:noFill/>
            <a:miter lim="800000"/>
            <a:headEnd/>
            <a:tailEnd/>
          </a:ln>
        </p:spPr>
        <p:txBody>
          <a:bodyPr>
            <a:spAutoFit/>
          </a:bodyPr>
          <a:lstStyle/>
          <a:p>
            <a:pPr algn="just"/>
            <a:r>
              <a:rPr lang="en-US" sz="2400">
                <a:solidFill>
                  <a:srgbClr val="002060"/>
                </a:solidFill>
                <a:latin typeface="Roboto"/>
              </a:rPr>
              <a:t>10 cm</a:t>
            </a:r>
            <a:endParaRPr lang="en-US" altLang="zh-CN" sz="2400">
              <a:solidFill>
                <a:srgbClr val="002060"/>
              </a:solidFill>
              <a:latin typeface="Roboto"/>
              <a:ea typeface="SimSun" pitchFamily="2" charset="-122"/>
            </a:endParaRPr>
          </a:p>
        </p:txBody>
      </p:sp>
      <p:cxnSp>
        <p:nvCxnSpPr>
          <p:cNvPr id="21" name="Straight Arrow Connector 20"/>
          <p:cNvCxnSpPr/>
          <p:nvPr/>
        </p:nvCxnSpPr>
        <p:spPr>
          <a:xfrm flipV="1">
            <a:off x="2493963" y="3390900"/>
            <a:ext cx="7937" cy="153828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857375" y="3149600"/>
            <a:ext cx="508000" cy="317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1881188" y="2613025"/>
            <a:ext cx="949325" cy="460375"/>
          </a:xfrm>
          <a:prstGeom prst="rect">
            <a:avLst/>
          </a:prstGeom>
          <a:noFill/>
          <a:ln w="9525">
            <a:noFill/>
            <a:miter lim="800000"/>
            <a:headEnd/>
            <a:tailEnd/>
          </a:ln>
        </p:spPr>
        <p:txBody>
          <a:bodyPr>
            <a:spAutoFit/>
          </a:bodyPr>
          <a:lstStyle/>
          <a:p>
            <a:pPr algn="just"/>
            <a:r>
              <a:rPr lang="en-US" sz="2400">
                <a:solidFill>
                  <a:srgbClr val="002060"/>
                </a:solidFill>
                <a:latin typeface="Roboto"/>
              </a:rPr>
              <a:t>3 cm</a:t>
            </a:r>
            <a:endParaRPr lang="en-US" altLang="zh-CN" sz="2400">
              <a:solidFill>
                <a:srgbClr val="002060"/>
              </a:solidFill>
              <a:latin typeface="Roboto"/>
              <a:ea typeface="SimSun" pitchFamily="2" charset="-122"/>
            </a:endParaRPr>
          </a:p>
        </p:txBody>
      </p:sp>
      <p:sp>
        <p:nvSpPr>
          <p:cNvPr id="29" name="Rounded Rectangle 28"/>
          <p:cNvSpPr/>
          <p:nvPr/>
        </p:nvSpPr>
        <p:spPr>
          <a:xfrm>
            <a:off x="1147763" y="5976938"/>
            <a:ext cx="323850" cy="323850"/>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TextBox 30"/>
          <p:cNvSpPr txBox="1">
            <a:spLocks noChangeArrowheads="1"/>
          </p:cNvSpPr>
          <p:nvPr/>
        </p:nvSpPr>
        <p:spPr bwMode="auto">
          <a:xfrm>
            <a:off x="8839200" y="2255838"/>
            <a:ext cx="2849563" cy="460375"/>
          </a:xfrm>
          <a:prstGeom prst="rect">
            <a:avLst/>
          </a:prstGeom>
          <a:noFill/>
          <a:ln w="9525">
            <a:noFill/>
            <a:miter lim="800000"/>
            <a:headEnd/>
            <a:tailEnd/>
          </a:ln>
        </p:spPr>
        <p:txBody>
          <a:bodyPr>
            <a:spAutoFit/>
          </a:bodyPr>
          <a:lstStyle/>
          <a:p>
            <a:r>
              <a:rPr lang="en-US" sz="2400">
                <a:solidFill>
                  <a:srgbClr val="002060"/>
                </a:solidFill>
                <a:latin typeface="Roboto"/>
              </a:rPr>
              <a:t>Chiều dài là: 10 cm</a:t>
            </a:r>
            <a:endParaRPr lang="en-US" altLang="zh-CN" sz="2400">
              <a:solidFill>
                <a:srgbClr val="002060"/>
              </a:solidFill>
              <a:latin typeface="Roboto"/>
              <a:ea typeface="SimSun" pitchFamily="2" charset="-122"/>
            </a:endParaRPr>
          </a:p>
        </p:txBody>
      </p:sp>
      <p:sp>
        <p:nvSpPr>
          <p:cNvPr id="33" name="TextBox 32"/>
          <p:cNvSpPr txBox="1">
            <a:spLocks noChangeArrowheads="1"/>
          </p:cNvSpPr>
          <p:nvPr/>
        </p:nvSpPr>
        <p:spPr bwMode="auto">
          <a:xfrm>
            <a:off x="8839200" y="2847975"/>
            <a:ext cx="2840038" cy="461963"/>
          </a:xfrm>
          <a:prstGeom prst="rect">
            <a:avLst/>
          </a:prstGeom>
          <a:noFill/>
          <a:ln w="9525">
            <a:noFill/>
            <a:miter lim="800000"/>
            <a:headEnd/>
            <a:tailEnd/>
          </a:ln>
        </p:spPr>
        <p:txBody>
          <a:bodyPr>
            <a:spAutoFit/>
          </a:bodyPr>
          <a:lstStyle/>
          <a:p>
            <a:r>
              <a:rPr lang="en-US" sz="2400">
                <a:solidFill>
                  <a:srgbClr val="002060"/>
                </a:solidFill>
                <a:latin typeface="Roboto"/>
              </a:rPr>
              <a:t>Chiều rộng là: 3 cm</a:t>
            </a:r>
          </a:p>
        </p:txBody>
      </p:sp>
      <p:sp>
        <p:nvSpPr>
          <p:cNvPr id="34" name="TextBox 33"/>
          <p:cNvSpPr txBox="1">
            <a:spLocks noChangeArrowheads="1"/>
          </p:cNvSpPr>
          <p:nvPr/>
        </p:nvSpPr>
        <p:spPr bwMode="auto">
          <a:xfrm>
            <a:off x="8853488" y="4641850"/>
            <a:ext cx="2835275" cy="461963"/>
          </a:xfrm>
          <a:prstGeom prst="rect">
            <a:avLst/>
          </a:prstGeom>
          <a:noFill/>
          <a:ln w="9525">
            <a:noFill/>
            <a:miter lim="800000"/>
            <a:headEnd/>
            <a:tailEnd/>
          </a:ln>
        </p:spPr>
        <p:txBody>
          <a:bodyPr>
            <a:spAutoFit/>
          </a:bodyPr>
          <a:lstStyle/>
          <a:p>
            <a:pPr algn="ctr"/>
            <a:r>
              <a:rPr lang="en-US" sz="2400">
                <a:solidFill>
                  <a:srgbClr val="002060"/>
                </a:solidFill>
                <a:latin typeface="Roboto"/>
              </a:rPr>
              <a:t>10 x 3 = 30 cm</a:t>
            </a:r>
            <a:r>
              <a:rPr lang="en-US" sz="2400" baseline="30000">
                <a:solidFill>
                  <a:srgbClr val="002060"/>
                </a:solidFill>
                <a:latin typeface="Roboto"/>
              </a:rPr>
              <a:t>2</a:t>
            </a:r>
            <a:endParaRPr lang="en-US" altLang="zh-CN" sz="2400" baseline="30000">
              <a:solidFill>
                <a:srgbClr val="002060"/>
              </a:solidFill>
              <a:latin typeface="Roboto"/>
              <a:ea typeface="SimSun" pitchFamily="2" charset="-122"/>
            </a:endParaRPr>
          </a:p>
        </p:txBody>
      </p:sp>
      <p:sp>
        <p:nvSpPr>
          <p:cNvPr id="35" name="TextBox 34"/>
          <p:cNvSpPr txBox="1">
            <a:spLocks noChangeArrowheads="1"/>
          </p:cNvSpPr>
          <p:nvPr/>
        </p:nvSpPr>
        <p:spPr bwMode="auto">
          <a:xfrm>
            <a:off x="8902700" y="3497263"/>
            <a:ext cx="2432050" cy="831850"/>
          </a:xfrm>
          <a:prstGeom prst="rect">
            <a:avLst/>
          </a:prstGeom>
          <a:noFill/>
          <a:ln w="9525">
            <a:noFill/>
            <a:miter lim="800000"/>
            <a:headEnd/>
            <a:tailEnd/>
          </a:ln>
        </p:spPr>
        <p:txBody>
          <a:bodyPr>
            <a:spAutoFit/>
          </a:bodyPr>
          <a:lstStyle/>
          <a:p>
            <a:pPr algn="ctr"/>
            <a:r>
              <a:rPr lang="en-US" sz="2400">
                <a:solidFill>
                  <a:srgbClr val="002060"/>
                </a:solidFill>
                <a:latin typeface="Roboto"/>
              </a:rPr>
              <a:t>Diện tích khu nhà để xe là:</a:t>
            </a:r>
          </a:p>
        </p:txBody>
      </p:sp>
      <p:sp>
        <p:nvSpPr>
          <p:cNvPr id="50193" name="TextBox 12"/>
          <p:cNvSpPr txBox="1">
            <a:spLocks noChangeArrowheads="1"/>
          </p:cNvSpPr>
          <p:nvPr/>
        </p:nvSpPr>
        <p:spPr bwMode="auto">
          <a:xfrm>
            <a:off x="4156075" y="1776413"/>
            <a:ext cx="1619250" cy="461962"/>
          </a:xfrm>
          <a:prstGeom prst="rect">
            <a:avLst/>
          </a:prstGeom>
          <a:noFill/>
          <a:ln w="9525">
            <a:solidFill>
              <a:schemeClr val="tx1"/>
            </a:solidFill>
            <a:miter lim="800000"/>
            <a:headEnd/>
            <a:tailEnd/>
          </a:ln>
        </p:spPr>
        <p:txBody>
          <a:bodyPr>
            <a:spAutoFit/>
          </a:bodyPr>
          <a:lstStyle/>
          <a:p>
            <a:pPr algn="ctr"/>
            <a:r>
              <a:rPr lang="vi-VN" sz="2400">
                <a:solidFill>
                  <a:srgbClr val="FF0000"/>
                </a:solidFill>
                <a:latin typeface="Roboto"/>
              </a:rPr>
              <a:t>192 cm</a:t>
            </a:r>
            <a:r>
              <a:rPr lang="vi-VN"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pic>
        <p:nvPicPr>
          <p:cNvPr id="25" name="Picture 24"/>
          <p:cNvPicPr>
            <a:picLocks noChangeAspect="1"/>
          </p:cNvPicPr>
          <p:nvPr/>
        </p:nvPicPr>
        <p:blipFill>
          <a:blip r:embed="rId6">
            <a:duotone>
              <a:prstClr val="black"/>
              <a:schemeClr val="accent6">
                <a:tint val="45000"/>
                <a:satMod val="400000"/>
              </a:schemeClr>
            </a:duotone>
          </a:blip>
          <a:stretch>
            <a:fillRect/>
          </a:stretch>
        </p:blipFill>
        <p:spPr>
          <a:xfrm>
            <a:off x="3853678" y="3021058"/>
            <a:ext cx="2504208" cy="585966"/>
          </a:xfrm>
          <a:prstGeom prst="rect">
            <a:avLst/>
          </a:prstGeom>
        </p:spPr>
      </p:pic>
      <p:sp>
        <p:nvSpPr>
          <p:cNvPr id="50195" name="TextBox 10"/>
          <p:cNvSpPr txBox="1">
            <a:spLocks noChangeArrowheads="1"/>
          </p:cNvSpPr>
          <p:nvPr/>
        </p:nvSpPr>
        <p:spPr bwMode="auto">
          <a:xfrm>
            <a:off x="4775200" y="3249613"/>
            <a:ext cx="1687513" cy="430212"/>
          </a:xfrm>
          <a:prstGeom prst="rect">
            <a:avLst/>
          </a:prstGeom>
          <a:noFill/>
          <a:ln w="9525">
            <a:noFill/>
            <a:miter lim="800000"/>
            <a:headEnd/>
            <a:tailEnd/>
          </a:ln>
        </p:spPr>
        <p:txBody>
          <a:bodyPr>
            <a:spAutoFit/>
          </a:bodyPr>
          <a:lstStyle/>
          <a:p>
            <a:pPr algn="ctr"/>
            <a:r>
              <a:rPr lang="en-US" altLang="zh-CN" sz="2200" b="1">
                <a:solidFill>
                  <a:srgbClr val="002060"/>
                </a:solidFill>
                <a:latin typeface="Roboto Black" charset="0"/>
                <a:ea typeface="SimSun" pitchFamily="2" charset="-122"/>
              </a:rPr>
              <a:t>SÂN KHẤU</a:t>
            </a:r>
          </a:p>
        </p:txBody>
      </p:sp>
      <p:sp>
        <p:nvSpPr>
          <p:cNvPr id="50196" name="TextBox 29"/>
          <p:cNvSpPr txBox="1">
            <a:spLocks noChangeArrowheads="1"/>
          </p:cNvSpPr>
          <p:nvPr/>
        </p:nvSpPr>
        <p:spPr bwMode="auto">
          <a:xfrm>
            <a:off x="7081838" y="1727200"/>
            <a:ext cx="338137" cy="584200"/>
          </a:xfrm>
          <a:prstGeom prst="rect">
            <a:avLst/>
          </a:prstGeom>
          <a:noFill/>
          <a:ln w="9525">
            <a:noFill/>
            <a:miter lim="800000"/>
            <a:headEnd/>
            <a:tailEnd/>
          </a:ln>
        </p:spPr>
        <p:txBody>
          <a:bodyPr>
            <a:spAutoFit/>
          </a:bodyPr>
          <a:lstStyle/>
          <a:p>
            <a:pPr algn="ctr"/>
            <a:r>
              <a:rPr lang="en-US" altLang="zh-CN" sz="3200" b="1">
                <a:solidFill>
                  <a:srgbClr val="00B050"/>
                </a:solidFill>
                <a:latin typeface="Roboto Black" charset="0"/>
                <a:ea typeface="SimSun" pitchFamily="2" charset="-122"/>
              </a:rPr>
              <a:t>1</a:t>
            </a:r>
          </a:p>
        </p:txBody>
      </p:sp>
      <p:sp>
        <p:nvSpPr>
          <p:cNvPr id="32" name="TextBox 31"/>
          <p:cNvSpPr txBox="1">
            <a:spLocks noChangeArrowheads="1"/>
          </p:cNvSpPr>
          <p:nvPr/>
        </p:nvSpPr>
        <p:spPr bwMode="auto">
          <a:xfrm>
            <a:off x="1943100" y="4929188"/>
            <a:ext cx="338138" cy="584200"/>
          </a:xfrm>
          <a:prstGeom prst="rect">
            <a:avLst/>
          </a:prstGeom>
          <a:noFill/>
          <a:ln w="9525">
            <a:noFill/>
            <a:miter lim="800000"/>
            <a:headEnd/>
            <a:tailEnd/>
          </a:ln>
        </p:spPr>
        <p:txBody>
          <a:bodyPr>
            <a:spAutoFit/>
          </a:bodyPr>
          <a:lstStyle/>
          <a:p>
            <a:pPr algn="ctr"/>
            <a:r>
              <a:rPr lang="en-US" altLang="zh-CN" sz="3200" b="1">
                <a:solidFill>
                  <a:srgbClr val="00B050"/>
                </a:solidFill>
                <a:latin typeface="Roboto Black" charset="0"/>
                <a:ea typeface="SimSun" pitchFamily="2" charset="-122"/>
              </a:rPr>
              <a:t>4</a:t>
            </a:r>
          </a:p>
        </p:txBody>
      </p:sp>
      <p:sp>
        <p:nvSpPr>
          <p:cNvPr id="50198" name="TextBox 35"/>
          <p:cNvSpPr txBox="1">
            <a:spLocks noChangeArrowheads="1"/>
          </p:cNvSpPr>
          <p:nvPr/>
        </p:nvSpPr>
        <p:spPr bwMode="auto">
          <a:xfrm>
            <a:off x="6464300" y="3043238"/>
            <a:ext cx="336550" cy="584200"/>
          </a:xfrm>
          <a:prstGeom prst="rect">
            <a:avLst/>
          </a:prstGeom>
          <a:noFill/>
          <a:ln w="9525">
            <a:noFill/>
            <a:miter lim="800000"/>
            <a:headEnd/>
            <a:tailEnd/>
          </a:ln>
        </p:spPr>
        <p:txBody>
          <a:bodyPr>
            <a:spAutoFit/>
          </a:bodyPr>
          <a:lstStyle/>
          <a:p>
            <a:pPr algn="ctr"/>
            <a:r>
              <a:rPr lang="en-US" altLang="zh-CN" sz="3200" b="1">
                <a:solidFill>
                  <a:srgbClr val="00B050"/>
                </a:solidFill>
                <a:latin typeface="Roboto Black" charset="0"/>
                <a:ea typeface="SimSun" pitchFamily="2" charset="-122"/>
              </a:rPr>
              <a:t>2</a:t>
            </a:r>
          </a:p>
        </p:txBody>
      </p:sp>
      <p:sp>
        <p:nvSpPr>
          <p:cNvPr id="50199" name="TextBox 36"/>
          <p:cNvSpPr txBox="1">
            <a:spLocks noChangeArrowheads="1"/>
          </p:cNvSpPr>
          <p:nvPr/>
        </p:nvSpPr>
        <p:spPr bwMode="auto">
          <a:xfrm>
            <a:off x="7734300" y="4754563"/>
            <a:ext cx="338138" cy="585787"/>
          </a:xfrm>
          <a:prstGeom prst="rect">
            <a:avLst/>
          </a:prstGeom>
          <a:noFill/>
          <a:ln w="9525">
            <a:noFill/>
            <a:miter lim="800000"/>
            <a:headEnd/>
            <a:tailEnd/>
          </a:ln>
        </p:spPr>
        <p:txBody>
          <a:bodyPr>
            <a:spAutoFit/>
          </a:bodyPr>
          <a:lstStyle/>
          <a:p>
            <a:pPr algn="ctr"/>
            <a:r>
              <a:rPr lang="en-US" altLang="zh-CN" sz="3200" b="1">
                <a:solidFill>
                  <a:srgbClr val="00B050"/>
                </a:solidFill>
                <a:latin typeface="Roboto Black" charset="0"/>
                <a:ea typeface="SimSun" pitchFamily="2" charset="-122"/>
              </a:rPr>
              <a:t>3</a:t>
            </a:r>
          </a:p>
        </p:txBody>
      </p:sp>
      <p:sp>
        <p:nvSpPr>
          <p:cNvPr id="50200" name="TextBox 16"/>
          <p:cNvSpPr txBox="1">
            <a:spLocks noChangeArrowheads="1"/>
          </p:cNvSpPr>
          <p:nvPr/>
        </p:nvSpPr>
        <p:spPr bwMode="auto">
          <a:xfrm>
            <a:off x="3849688" y="2990850"/>
            <a:ext cx="1331912" cy="460375"/>
          </a:xfrm>
          <a:prstGeom prst="rect">
            <a:avLst/>
          </a:prstGeom>
          <a:noFill/>
          <a:ln w="9525">
            <a:solidFill>
              <a:schemeClr val="tx1"/>
            </a:solidFill>
            <a:miter lim="800000"/>
            <a:headEnd/>
            <a:tailEnd/>
          </a:ln>
        </p:spPr>
        <p:txBody>
          <a:bodyPr>
            <a:spAutoFit/>
          </a:bodyPr>
          <a:lstStyle/>
          <a:p>
            <a:pPr algn="ctr"/>
            <a:r>
              <a:rPr lang="en-US" sz="2400">
                <a:solidFill>
                  <a:srgbClr val="FF0000"/>
                </a:solidFill>
                <a:latin typeface="Roboto"/>
              </a:rPr>
              <a:t>64</a:t>
            </a:r>
            <a:r>
              <a:rPr lang="vi-VN" sz="2400">
                <a:solidFill>
                  <a:srgbClr val="FF0000"/>
                </a:solidFill>
                <a:latin typeface="Roboto"/>
              </a:rPr>
              <a:t> cm</a:t>
            </a:r>
            <a:r>
              <a:rPr lang="vi-VN"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pic>
        <p:nvPicPr>
          <p:cNvPr id="38" name="Picture 37"/>
          <p:cNvPicPr>
            <a:picLocks noChangeAspect="1"/>
          </p:cNvPicPr>
          <p:nvPr/>
        </p:nvPicPr>
        <p:blipFill rotWithShape="1">
          <a:blip r:embed="rId7">
            <a:duotone>
              <a:prstClr val="black"/>
              <a:schemeClr val="accent1">
                <a:tint val="45000"/>
                <a:satMod val="400000"/>
              </a:schemeClr>
            </a:duotone>
          </a:blip>
          <a:srcRect b="4420"/>
          <a:stretch/>
        </p:blipFill>
        <p:spPr>
          <a:xfrm>
            <a:off x="5140783" y="4327545"/>
            <a:ext cx="2517066" cy="1228620"/>
          </a:xfrm>
          <a:prstGeom prst="rect">
            <a:avLst/>
          </a:prstGeom>
        </p:spPr>
      </p:pic>
      <p:sp>
        <p:nvSpPr>
          <p:cNvPr id="50202" name="TextBox 9"/>
          <p:cNvSpPr txBox="1">
            <a:spLocks noChangeArrowheads="1"/>
          </p:cNvSpPr>
          <p:nvPr/>
        </p:nvSpPr>
        <p:spPr bwMode="auto">
          <a:xfrm>
            <a:off x="5254625" y="5048250"/>
            <a:ext cx="2289175" cy="430213"/>
          </a:xfrm>
          <a:prstGeom prst="rect">
            <a:avLst/>
          </a:prstGeom>
          <a:noFill/>
          <a:ln w="9525">
            <a:noFill/>
            <a:miter lim="800000"/>
            <a:headEnd/>
            <a:tailEnd/>
          </a:ln>
        </p:spPr>
        <p:txBody>
          <a:bodyPr>
            <a:spAutoFit/>
          </a:bodyPr>
          <a:lstStyle/>
          <a:p>
            <a:pPr algn="ctr"/>
            <a:r>
              <a:rPr lang="vi-VN" altLang="zh-CN" sz="2200" b="1">
                <a:solidFill>
                  <a:srgbClr val="002060"/>
                </a:solidFill>
                <a:latin typeface="Roboto Black" charset="0"/>
                <a:cs typeface="等线"/>
              </a:rPr>
              <a:t>VƯỜN TRƯỜNG</a:t>
            </a:r>
            <a:endParaRPr lang="en-US" altLang="zh-CN" sz="2200" b="1">
              <a:solidFill>
                <a:srgbClr val="002060"/>
              </a:solidFill>
              <a:latin typeface="Roboto Black" charset="0"/>
              <a:ea typeface="SimSun" pitchFamily="2" charset="-122"/>
            </a:endParaRPr>
          </a:p>
        </p:txBody>
      </p:sp>
      <p:pic>
        <p:nvPicPr>
          <p:cNvPr id="39" name="Picture 38"/>
          <p:cNvPicPr>
            <a:picLocks noChangeAspect="1"/>
          </p:cNvPicPr>
          <p:nvPr/>
        </p:nvPicPr>
        <p:blipFill>
          <a:blip r:embed="rId8">
            <a:duotone>
              <a:prstClr val="black"/>
              <a:schemeClr val="accent2">
                <a:tint val="45000"/>
                <a:satMod val="400000"/>
              </a:schemeClr>
            </a:duotone>
          </a:blip>
          <a:stretch>
            <a:fillRect/>
          </a:stretch>
        </p:blipFill>
        <p:spPr>
          <a:xfrm>
            <a:off x="1903544" y="3335531"/>
            <a:ext cx="392212" cy="1537853"/>
          </a:xfrm>
          <a:prstGeom prst="rect">
            <a:avLst/>
          </a:prstGeom>
        </p:spPr>
      </p:pic>
      <p:sp>
        <p:nvSpPr>
          <p:cNvPr id="9" name="TextBox 8"/>
          <p:cNvSpPr txBox="1">
            <a:spLocks noChangeArrowheads="1"/>
          </p:cNvSpPr>
          <p:nvPr/>
        </p:nvSpPr>
        <p:spPr bwMode="auto">
          <a:xfrm rot="-5400000">
            <a:off x="1253332" y="3947318"/>
            <a:ext cx="1689100" cy="430213"/>
          </a:xfrm>
          <a:prstGeom prst="rect">
            <a:avLst/>
          </a:prstGeom>
          <a:noFill/>
          <a:ln w="9525">
            <a:noFill/>
            <a:miter lim="800000"/>
            <a:headEnd/>
            <a:tailEnd/>
          </a:ln>
        </p:spPr>
        <p:txBody>
          <a:bodyPr>
            <a:spAutoFit/>
          </a:bodyPr>
          <a:lstStyle/>
          <a:p>
            <a:pPr algn="ctr"/>
            <a:r>
              <a:rPr lang="en-US" altLang="zh-CN" sz="2200" b="1">
                <a:solidFill>
                  <a:srgbClr val="002060"/>
                </a:solidFill>
                <a:latin typeface="Roboto Black" charset="0"/>
                <a:ea typeface="SimSun" pitchFamily="2" charset="-122"/>
              </a:rPr>
              <a:t>NHÀ ĐỂ XE</a:t>
            </a:r>
          </a:p>
        </p:txBody>
      </p:sp>
      <p:sp>
        <p:nvSpPr>
          <p:cNvPr id="50205" name="TextBox 17"/>
          <p:cNvSpPr txBox="1">
            <a:spLocks noChangeArrowheads="1"/>
          </p:cNvSpPr>
          <p:nvPr/>
        </p:nvSpPr>
        <p:spPr bwMode="auto">
          <a:xfrm>
            <a:off x="5632450" y="4360863"/>
            <a:ext cx="1619250" cy="461962"/>
          </a:xfrm>
          <a:prstGeom prst="rect">
            <a:avLst/>
          </a:prstGeom>
          <a:noFill/>
          <a:ln w="9525">
            <a:solidFill>
              <a:schemeClr val="tx1"/>
            </a:solidFill>
            <a:miter lim="800000"/>
            <a:headEnd/>
            <a:tailEnd/>
          </a:ln>
        </p:spPr>
        <p:txBody>
          <a:bodyPr>
            <a:spAutoFit/>
          </a:bodyPr>
          <a:lstStyle/>
          <a:p>
            <a:pPr algn="ctr"/>
            <a:r>
              <a:rPr lang="vi-VN" sz="2400">
                <a:solidFill>
                  <a:srgbClr val="FF0000"/>
                </a:solidFill>
                <a:latin typeface="Roboto"/>
              </a:rPr>
              <a:t>1</a:t>
            </a:r>
            <a:r>
              <a:rPr lang="en-US" sz="2400">
                <a:solidFill>
                  <a:srgbClr val="FF0000"/>
                </a:solidFill>
                <a:latin typeface="Roboto"/>
              </a:rPr>
              <a:t>28</a:t>
            </a:r>
            <a:r>
              <a:rPr lang="vi-VN" sz="2400">
                <a:solidFill>
                  <a:srgbClr val="FF0000"/>
                </a:solidFill>
                <a:latin typeface="Roboto"/>
              </a:rPr>
              <a:t> cm</a:t>
            </a:r>
            <a:r>
              <a:rPr lang="vi-VN"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sp>
        <p:nvSpPr>
          <p:cNvPr id="19" name="TextBox 18"/>
          <p:cNvSpPr txBox="1">
            <a:spLocks noChangeArrowheads="1"/>
          </p:cNvSpPr>
          <p:nvPr/>
        </p:nvSpPr>
        <p:spPr bwMode="auto">
          <a:xfrm>
            <a:off x="7081838" y="6346825"/>
            <a:ext cx="1619250" cy="461963"/>
          </a:xfrm>
          <a:prstGeom prst="rect">
            <a:avLst/>
          </a:prstGeom>
          <a:noFill/>
          <a:ln w="9525">
            <a:solidFill>
              <a:schemeClr val="tx1"/>
            </a:solidFill>
            <a:miter lim="800000"/>
            <a:headEnd/>
            <a:tailEnd/>
          </a:ln>
        </p:spPr>
        <p:txBody>
          <a:bodyPr>
            <a:spAutoFit/>
          </a:bodyPr>
          <a:lstStyle/>
          <a:p>
            <a:pPr algn="ctr"/>
            <a:r>
              <a:rPr lang="en-US" sz="2400">
                <a:solidFill>
                  <a:srgbClr val="FF0000"/>
                </a:solidFill>
                <a:latin typeface="Roboto"/>
              </a:rPr>
              <a:t>30</a:t>
            </a:r>
            <a:r>
              <a:rPr lang="vi-VN" sz="2400">
                <a:solidFill>
                  <a:srgbClr val="FF0000"/>
                </a:solidFill>
                <a:latin typeface="Roboto"/>
              </a:rPr>
              <a:t> cm</a:t>
            </a:r>
            <a:r>
              <a:rPr lang="vi-VN" sz="2400" baseline="30000">
                <a:solidFill>
                  <a:srgbClr val="FF0000"/>
                </a:solidFill>
                <a:latin typeface="Roboto"/>
              </a:rPr>
              <a:t>2</a:t>
            </a:r>
            <a:endParaRPr lang="en-US" altLang="zh-CN" sz="2400" baseline="30000">
              <a:solidFill>
                <a:srgbClr val="FF0000"/>
              </a:solidFill>
              <a:latin typeface="Roboto"/>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6" presetClass="emph" presetSubtype="0" repeatCount="3000" fill="hold" grpId="0" nodeType="withEffect">
                                  <p:stCondLst>
                                    <p:cond delay="0"/>
                                  </p:stCondLst>
                                  <p:childTnLst>
                                    <p:animEffect transition="out" filter="fade">
                                      <p:cBhvr>
                                        <p:cTn id="9" dur="500" tmFilter="0, 0; .2, .5; .8, .5; 1, 0"/>
                                        <p:tgtEl>
                                          <p:spTgt spid="32"/>
                                        </p:tgtEl>
                                      </p:cBhvr>
                                    </p:animEffect>
                                    <p:animScale>
                                      <p:cBhvr>
                                        <p:cTn id="10" dur="250" autoRev="1" fill="hold"/>
                                        <p:tgtEl>
                                          <p:spTgt spid="3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26" presetClass="emph" presetSubtype="0" repeatCount="3000" fill="hold" nodeType="withEffect">
                                  <p:stCondLst>
                                    <p:cond delay="0"/>
                                  </p:stCondLst>
                                  <p:childTnLst>
                                    <p:animEffect transition="out" filter="fade">
                                      <p:cBhvr>
                                        <p:cTn id="27" dur="1000" tmFilter="0, 0; .2, .5; .8, .5; 1, 0"/>
                                        <p:tgtEl>
                                          <p:spTgt spid="21"/>
                                        </p:tgtEl>
                                      </p:cBhvr>
                                    </p:animEffect>
                                    <p:animScale>
                                      <p:cBhvr>
                                        <p:cTn id="28" dur="500" autoRev="1" fill="hold"/>
                                        <p:tgtEl>
                                          <p:spTgt spid="2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26" presetClass="emph" presetSubtype="0" repeatCount="3000" fill="hold" nodeType="withEffect">
                                  <p:stCondLst>
                                    <p:cond delay="0"/>
                                  </p:st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1000" fill="hold"/>
                                        <p:tgtEl>
                                          <p:spTgt spid="3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42"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up)">
                                      <p:cBhvr>
                                        <p:cTn id="65" dur="500"/>
                                        <p:tgtEl>
                                          <p:spTgt spid="39"/>
                                        </p:tgtEl>
                                      </p:cBhvr>
                                    </p:animEffect>
                                  </p:childTnLst>
                                </p:cTn>
                              </p:par>
                            </p:childTnLst>
                          </p:cTn>
                        </p:par>
                      </p:childTnLst>
                    </p:cTn>
                  </p:par>
                </p:childTnLst>
              </p:cTn>
              <p:nextCondLst>
                <p:cond evt="onClick" delay="0">
                  <p:tgtEl>
                    <p:spTgt spid="9"/>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4.375E-6 2.22222E-6 L -0.52019 -0.36736 " pathEditMode="relative" rAng="0" ptsTypes="AA">
                                      <p:cBhvr>
                                        <p:cTn id="70" dur="2000" fill="hold"/>
                                        <p:tgtEl>
                                          <p:spTgt spid="19"/>
                                        </p:tgtEl>
                                        <p:attrNameLst>
                                          <p:attrName>ppt_x</p:attrName>
                                          <p:attrName>ppt_y</p:attrName>
                                        </p:attrNameLst>
                                      </p:cBhvr>
                                      <p:rCtr x="-26016" y="-18380"/>
                                    </p:animMotion>
                                  </p:childTnLst>
                                </p:cTn>
                              </p:par>
                              <p:par>
                                <p:cTn id="71" presetID="8" presetClass="emph" presetSubtype="0" fill="hold" grpId="1" nodeType="withEffect">
                                  <p:stCondLst>
                                    <p:cond delay="0"/>
                                  </p:stCondLst>
                                  <p:childTnLst>
                                    <p:animRot by="-5400000">
                                      <p:cBhvr>
                                        <p:cTn id="72" dur="2000" fill="hold"/>
                                        <p:tgtEl>
                                          <p:spTgt spid="19"/>
                                        </p:tgtEl>
                                        <p:attrNameLst>
                                          <p:attrName>r</p:attrName>
                                        </p:attrNameLst>
                                      </p:cBhvr>
                                    </p:animRot>
                                  </p:childTnLst>
                                </p:cTn>
                              </p:par>
                            </p:childTnLst>
                          </p:cTn>
                        </p:par>
                      </p:childTnLst>
                    </p:cTn>
                  </p:par>
                </p:childTnLst>
              </p:cTn>
              <p:nextCondLst>
                <p:cond evt="onClick" delay="0">
                  <p:tgtEl>
                    <p:spTgt spid="19"/>
                  </p:tgtEl>
                </p:cond>
              </p:nextCondLst>
            </p:seq>
          </p:childTnLst>
        </p:cTn>
      </p:par>
    </p:tnLst>
    <p:bldLst>
      <p:bldP spid="20" grpId="0"/>
      <p:bldP spid="23" grpId="0"/>
      <p:bldP spid="31" grpId="0"/>
      <p:bldP spid="33" grpId="0"/>
      <p:bldP spid="34" grpId="0"/>
      <p:bldP spid="35" grpId="0"/>
      <p:bldP spid="32" grpId="0"/>
      <p:bldP spid="9" grpId="0"/>
      <p:bldP spid="19" grpId="0" animBg="1"/>
      <p:bldP spid="1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688" y="1347788"/>
            <a:ext cx="9871075" cy="4719637"/>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en-US" sz="2400">
              <a:solidFill>
                <a:prstClr val="white"/>
              </a:solidFill>
            </a:endParaRPr>
          </a:p>
        </p:txBody>
      </p:sp>
      <p:pic>
        <p:nvPicPr>
          <p:cNvPr id="6" name="Picture 5">
            <a:extLst>
              <a:ext uri="{FF2B5EF4-FFF2-40B4-BE49-F238E27FC236}"/>
            </a:extLst>
          </p:cNvPr>
          <p:cNvPicPr>
            <a:picLocks noChangeAspect="1"/>
          </p:cNvPicPr>
          <p:nvPr/>
        </p:nvPicPr>
        <p:blipFill>
          <a:blip r:embed="rId3"/>
          <a:stretch>
            <a:fillRect/>
          </a:stretch>
        </p:blipFill>
        <p:spPr>
          <a:xfrm>
            <a:off x="-14288" y="-63500"/>
            <a:ext cx="1885951" cy="1411288"/>
          </a:xfrm>
          <a:prstGeom prst="rect">
            <a:avLst/>
          </a:prstGeom>
          <a:effectLst>
            <a:outerShdw blurRad="63500" sx="102000" sy="102000" algn="ctr" rotWithShape="0">
              <a:prstClr val="black">
                <a:alpha val="40000"/>
              </a:prstClr>
            </a:outerShdw>
          </a:effectLst>
        </p:spPr>
      </p:pic>
      <p:sp>
        <p:nvSpPr>
          <p:cNvPr id="52227" name="TextBox 4"/>
          <p:cNvSpPr txBox="1">
            <a:spLocks noChangeArrowheads="1"/>
          </p:cNvSpPr>
          <p:nvPr/>
        </p:nvSpPr>
        <p:spPr bwMode="auto">
          <a:xfrm>
            <a:off x="3829050" y="452438"/>
            <a:ext cx="4070350" cy="585787"/>
          </a:xfrm>
          <a:prstGeom prst="rect">
            <a:avLst/>
          </a:prstGeom>
          <a:noFill/>
          <a:ln w="9525">
            <a:noFill/>
            <a:miter lim="800000"/>
            <a:headEnd/>
            <a:tailEnd/>
          </a:ln>
        </p:spPr>
        <p:txBody>
          <a:bodyPr>
            <a:spAutoFit/>
          </a:bodyPr>
          <a:lstStyle/>
          <a:p>
            <a:pPr algn="ctr"/>
            <a:r>
              <a:rPr lang="en-US" altLang="zh-CN" sz="3200" b="1">
                <a:solidFill>
                  <a:srgbClr val="00B050"/>
                </a:solidFill>
                <a:latin typeface="Pangolin"/>
                <a:ea typeface="SimSun" pitchFamily="2" charset="-122"/>
              </a:rPr>
              <a:t>PHIẾU HỌC TẬP SỐ 2</a:t>
            </a:r>
          </a:p>
        </p:txBody>
      </p:sp>
      <p:sp>
        <p:nvSpPr>
          <p:cNvPr id="11" name="TextBox 10"/>
          <p:cNvSpPr txBox="1">
            <a:spLocks noChangeArrowheads="1"/>
          </p:cNvSpPr>
          <p:nvPr/>
        </p:nvSpPr>
        <p:spPr bwMode="auto">
          <a:xfrm>
            <a:off x="1517650" y="2076450"/>
            <a:ext cx="8461375" cy="3816350"/>
          </a:xfrm>
          <a:prstGeom prst="rect">
            <a:avLst/>
          </a:prstGeom>
          <a:noFill/>
          <a:ln w="9525">
            <a:noFill/>
            <a:miter lim="800000"/>
            <a:headEnd/>
            <a:tailEnd/>
          </a:ln>
        </p:spPr>
        <p:txBody>
          <a:bodyPr>
            <a:spAutoFit/>
          </a:bodyPr>
          <a:lstStyle/>
          <a:p>
            <a:pPr algn="just"/>
            <a:r>
              <a:rPr lang="en-US" altLang="zh-CN" sz="2200" b="1">
                <a:solidFill>
                  <a:srgbClr val="002060"/>
                </a:solidFill>
                <a:latin typeface="Roboto"/>
                <a:ea typeface="SimSun" pitchFamily="2" charset="-122"/>
              </a:rPr>
              <a:t>1. </a:t>
            </a:r>
            <a:r>
              <a:rPr lang="en-US" altLang="zh-CN" sz="2200">
                <a:solidFill>
                  <a:srgbClr val="002060"/>
                </a:solidFill>
                <a:latin typeface="Roboto"/>
                <a:ea typeface="SimSun" pitchFamily="2" charset="-122"/>
              </a:rPr>
              <a:t>Hình chữ nhật có …… đỉnh, …… góc vuông, 2 cạnh dài có độ dài ………………………. và 2 cạnh ngắn có độ dài  …………………………</a:t>
            </a:r>
          </a:p>
          <a:p>
            <a:pPr algn="just"/>
            <a:r>
              <a:rPr lang="en-US" altLang="zh-CN" sz="2200" b="1">
                <a:solidFill>
                  <a:srgbClr val="002060"/>
                </a:solidFill>
                <a:latin typeface="Roboto"/>
                <a:ea typeface="SimSun" pitchFamily="2" charset="-122"/>
              </a:rPr>
              <a:t>2. </a:t>
            </a:r>
            <a:r>
              <a:rPr lang="en-US" altLang="zh-CN" sz="2200">
                <a:solidFill>
                  <a:srgbClr val="002060"/>
                </a:solidFill>
                <a:latin typeface="Roboto"/>
                <a:ea typeface="SimSun" pitchFamily="2" charset="-122"/>
              </a:rPr>
              <a:t>Muốn tính diện tích hình chữ nhật ta lấy ………………………………………</a:t>
            </a:r>
          </a:p>
          <a:p>
            <a:pPr algn="just"/>
            <a:r>
              <a:rPr lang="en-US" altLang="zh-CN" sz="2200">
                <a:solidFill>
                  <a:srgbClr val="002060"/>
                </a:solidFill>
                <a:latin typeface="Roboto"/>
                <a:ea typeface="SimSun" pitchFamily="2" charset="-122"/>
              </a:rPr>
              <a:t>…………………………………………………………………………………………………………………</a:t>
            </a:r>
          </a:p>
          <a:p>
            <a:pPr algn="just"/>
            <a:r>
              <a:rPr lang="en-US" altLang="zh-CN" sz="2200" b="1">
                <a:solidFill>
                  <a:srgbClr val="002060"/>
                </a:solidFill>
                <a:latin typeface="Roboto"/>
                <a:ea typeface="SimSun" pitchFamily="2" charset="-122"/>
              </a:rPr>
              <a:t>3. </a:t>
            </a:r>
            <a:r>
              <a:rPr lang="en-US" altLang="zh-CN" sz="2200">
                <a:solidFill>
                  <a:srgbClr val="002060"/>
                </a:solidFill>
                <a:latin typeface="Roboto"/>
                <a:ea typeface="SimSun" pitchFamily="2" charset="-122"/>
              </a:rPr>
              <a:t>Tính diện tích hình chữ nhật có:</a:t>
            </a:r>
          </a:p>
          <a:p>
            <a:pPr algn="just"/>
            <a:r>
              <a:rPr lang="en-US" altLang="zh-CN" sz="2200">
                <a:solidFill>
                  <a:srgbClr val="002060"/>
                </a:solidFill>
                <a:latin typeface="Roboto"/>
                <a:ea typeface="SimSun" pitchFamily="2" charset="-122"/>
              </a:rPr>
              <a:t>a) Chiều dài 16 cm, chiều rộng 5 cm</a:t>
            </a:r>
          </a:p>
          <a:p>
            <a:pPr algn="just"/>
            <a:r>
              <a:rPr lang="en-US" altLang="zh-CN" sz="2200">
                <a:solidFill>
                  <a:srgbClr val="002060"/>
                </a:solidFill>
                <a:latin typeface="Roboto"/>
                <a:ea typeface="SimSun" pitchFamily="2" charset="-122"/>
              </a:rPr>
              <a:t>…………………………………………………………………………………………………………………</a:t>
            </a:r>
          </a:p>
          <a:p>
            <a:pPr algn="just"/>
            <a:r>
              <a:rPr lang="en-US" altLang="zh-CN" sz="2200">
                <a:solidFill>
                  <a:srgbClr val="002060"/>
                </a:solidFill>
                <a:latin typeface="Roboto"/>
                <a:ea typeface="SimSun" pitchFamily="2" charset="-122"/>
              </a:rPr>
              <a:t>b) Chiều dài 13 cm, chiều rộng 3 cm</a:t>
            </a:r>
          </a:p>
          <a:p>
            <a:pPr algn="just"/>
            <a:r>
              <a:rPr lang="en-US" altLang="zh-CN" sz="2200">
                <a:solidFill>
                  <a:srgbClr val="002060"/>
                </a:solidFill>
                <a:latin typeface="Roboto"/>
                <a:ea typeface="SimSun" pitchFamily="2" charset="-122"/>
              </a:rPr>
              <a:t>………………………………………………………………..………………………………………………</a:t>
            </a:r>
          </a:p>
          <a:p>
            <a:pPr algn="just"/>
            <a:r>
              <a:rPr lang="en-US" altLang="zh-CN" sz="2200">
                <a:solidFill>
                  <a:srgbClr val="002060"/>
                </a:solidFill>
                <a:latin typeface="Roboto"/>
                <a:ea typeface="SimSun" pitchFamily="2" charset="-122"/>
              </a:rPr>
              <a:t>c) Chiều dài 45 cm, chiều rộng 8 cm</a:t>
            </a:r>
          </a:p>
          <a:p>
            <a:pPr algn="just"/>
            <a:r>
              <a:rPr lang="en-US" altLang="zh-CN" sz="2200">
                <a:solidFill>
                  <a:srgbClr val="002060"/>
                </a:solidFill>
                <a:latin typeface="Roboto"/>
                <a:ea typeface="SimSun" pitchFamily="2" charset="-122"/>
              </a:rPr>
              <a:t>………………………………………………………………………………………………………………..</a:t>
            </a:r>
          </a:p>
        </p:txBody>
      </p:sp>
      <p:sp>
        <p:nvSpPr>
          <p:cNvPr id="12" name="TextBox 11"/>
          <p:cNvSpPr txBox="1">
            <a:spLocks noChangeArrowheads="1"/>
          </p:cNvSpPr>
          <p:nvPr/>
        </p:nvSpPr>
        <p:spPr bwMode="auto">
          <a:xfrm>
            <a:off x="4373563" y="2017713"/>
            <a:ext cx="647700" cy="431800"/>
          </a:xfrm>
          <a:prstGeom prst="rect">
            <a:avLst/>
          </a:prstGeom>
          <a:noFill/>
          <a:ln w="9525">
            <a:noFill/>
            <a:miter lim="800000"/>
            <a:headEnd/>
            <a:tailEnd/>
          </a:ln>
        </p:spPr>
        <p:txBody>
          <a:bodyPr>
            <a:spAutoFit/>
          </a:bodyPr>
          <a:lstStyle/>
          <a:p>
            <a:r>
              <a:rPr lang="en-US" altLang="zh-CN" sz="2200">
                <a:solidFill>
                  <a:srgbClr val="FF0000"/>
                </a:solidFill>
                <a:latin typeface="Roboto"/>
                <a:ea typeface="SimSun" pitchFamily="2" charset="-122"/>
              </a:rPr>
              <a:t>4</a:t>
            </a:r>
          </a:p>
        </p:txBody>
      </p:sp>
      <p:sp>
        <p:nvSpPr>
          <p:cNvPr id="14" name="TextBox 13"/>
          <p:cNvSpPr txBox="1">
            <a:spLocks noChangeArrowheads="1"/>
          </p:cNvSpPr>
          <p:nvPr/>
        </p:nvSpPr>
        <p:spPr bwMode="auto">
          <a:xfrm>
            <a:off x="3624263" y="3027363"/>
            <a:ext cx="6100762" cy="430212"/>
          </a:xfrm>
          <a:prstGeom prst="rect">
            <a:avLst/>
          </a:prstGeom>
          <a:noFill/>
          <a:ln w="9525">
            <a:noFill/>
            <a:miter lim="800000"/>
            <a:headEnd/>
            <a:tailEnd/>
          </a:ln>
        </p:spPr>
        <p:txBody>
          <a:bodyPr>
            <a:spAutoFit/>
          </a:bodyPr>
          <a:lstStyle/>
          <a:p>
            <a:r>
              <a:rPr lang="en-US" altLang="zh-CN" sz="2200">
                <a:solidFill>
                  <a:srgbClr val="FF0000"/>
                </a:solidFill>
                <a:latin typeface="Roboto"/>
                <a:ea typeface="SimSun" pitchFamily="2" charset="-122"/>
              </a:rPr>
              <a:t>chiều dài nhân với chiều rộng (cùng đơn vị đo).</a:t>
            </a:r>
          </a:p>
        </p:txBody>
      </p:sp>
      <p:sp>
        <p:nvSpPr>
          <p:cNvPr id="18" name="TextBox 17"/>
          <p:cNvSpPr txBox="1">
            <a:spLocks noChangeArrowheads="1"/>
          </p:cNvSpPr>
          <p:nvPr/>
        </p:nvSpPr>
        <p:spPr bwMode="auto">
          <a:xfrm>
            <a:off x="6497638" y="4038600"/>
            <a:ext cx="2503487" cy="431800"/>
          </a:xfrm>
          <a:prstGeom prst="rect">
            <a:avLst/>
          </a:prstGeom>
          <a:noFill/>
          <a:ln w="9525">
            <a:noFill/>
            <a:miter lim="800000"/>
            <a:headEnd/>
            <a:tailEnd/>
          </a:ln>
        </p:spPr>
        <p:txBody>
          <a:bodyPr>
            <a:spAutoFit/>
          </a:bodyPr>
          <a:lstStyle/>
          <a:p>
            <a:r>
              <a:rPr lang="en-US" altLang="zh-CN" sz="2200">
                <a:solidFill>
                  <a:srgbClr val="FF0000"/>
                </a:solidFill>
                <a:latin typeface="Roboto"/>
                <a:ea typeface="SimSun" pitchFamily="2" charset="-122"/>
              </a:rPr>
              <a:t>16 x 5 = 80 cm</a:t>
            </a:r>
            <a:r>
              <a:rPr lang="en-US" altLang="zh-CN" sz="2200" baseline="30000">
                <a:solidFill>
                  <a:srgbClr val="FF0000"/>
                </a:solidFill>
                <a:latin typeface="Roboto"/>
                <a:ea typeface="SimSun" pitchFamily="2" charset="-122"/>
              </a:rPr>
              <a:t>2</a:t>
            </a:r>
          </a:p>
        </p:txBody>
      </p:sp>
      <p:sp>
        <p:nvSpPr>
          <p:cNvPr id="19" name="TextBox 18"/>
          <p:cNvSpPr txBox="1">
            <a:spLocks noChangeArrowheads="1"/>
          </p:cNvSpPr>
          <p:nvPr/>
        </p:nvSpPr>
        <p:spPr bwMode="auto">
          <a:xfrm>
            <a:off x="6497638" y="4665663"/>
            <a:ext cx="2503487" cy="431800"/>
          </a:xfrm>
          <a:prstGeom prst="rect">
            <a:avLst/>
          </a:prstGeom>
          <a:noFill/>
          <a:ln w="9525">
            <a:noFill/>
            <a:miter lim="800000"/>
            <a:headEnd/>
            <a:tailEnd/>
          </a:ln>
        </p:spPr>
        <p:txBody>
          <a:bodyPr>
            <a:spAutoFit/>
          </a:bodyPr>
          <a:lstStyle/>
          <a:p>
            <a:r>
              <a:rPr lang="en-US" altLang="zh-CN" sz="2200">
                <a:solidFill>
                  <a:srgbClr val="FF0000"/>
                </a:solidFill>
                <a:latin typeface="Roboto"/>
                <a:ea typeface="SimSun" pitchFamily="2" charset="-122"/>
              </a:rPr>
              <a:t>13 x 3 = 39 cm</a:t>
            </a:r>
            <a:r>
              <a:rPr lang="en-US" altLang="zh-CN" sz="2200" baseline="30000">
                <a:solidFill>
                  <a:srgbClr val="FF0000"/>
                </a:solidFill>
                <a:latin typeface="Roboto"/>
                <a:ea typeface="SimSun" pitchFamily="2" charset="-122"/>
              </a:rPr>
              <a:t>2</a:t>
            </a:r>
          </a:p>
        </p:txBody>
      </p:sp>
      <p:sp>
        <p:nvSpPr>
          <p:cNvPr id="20" name="TextBox 19"/>
          <p:cNvSpPr txBox="1">
            <a:spLocks noChangeArrowheads="1"/>
          </p:cNvSpPr>
          <p:nvPr/>
        </p:nvSpPr>
        <p:spPr bwMode="auto">
          <a:xfrm>
            <a:off x="6497638" y="5340350"/>
            <a:ext cx="2503487" cy="430213"/>
          </a:xfrm>
          <a:prstGeom prst="rect">
            <a:avLst/>
          </a:prstGeom>
          <a:noFill/>
          <a:ln w="9525">
            <a:noFill/>
            <a:miter lim="800000"/>
            <a:headEnd/>
            <a:tailEnd/>
          </a:ln>
        </p:spPr>
        <p:txBody>
          <a:bodyPr>
            <a:spAutoFit/>
          </a:bodyPr>
          <a:lstStyle/>
          <a:p>
            <a:r>
              <a:rPr lang="en-US" altLang="zh-CN" sz="2200">
                <a:solidFill>
                  <a:srgbClr val="FF0000"/>
                </a:solidFill>
                <a:latin typeface="Roboto"/>
                <a:ea typeface="SimSun" pitchFamily="2" charset="-122"/>
              </a:rPr>
              <a:t>45 x 8 = 360 cm</a:t>
            </a:r>
            <a:r>
              <a:rPr lang="en-US" altLang="zh-CN" sz="2200" baseline="30000">
                <a:solidFill>
                  <a:srgbClr val="FF0000"/>
                </a:solidFill>
                <a:latin typeface="Roboto"/>
                <a:ea typeface="SimSun" pitchFamily="2" charset="-122"/>
              </a:rPr>
              <a:t>2</a:t>
            </a:r>
          </a:p>
        </p:txBody>
      </p:sp>
      <p:sp>
        <p:nvSpPr>
          <p:cNvPr id="2" name="TextBox 1"/>
          <p:cNvSpPr txBox="1">
            <a:spLocks noChangeArrowheads="1"/>
          </p:cNvSpPr>
          <p:nvPr/>
        </p:nvSpPr>
        <p:spPr bwMode="auto">
          <a:xfrm>
            <a:off x="1909763" y="1465263"/>
            <a:ext cx="4432300" cy="431800"/>
          </a:xfrm>
          <a:prstGeom prst="rect">
            <a:avLst/>
          </a:prstGeom>
          <a:noFill/>
          <a:ln w="9525">
            <a:noFill/>
            <a:miter lim="800000"/>
            <a:headEnd/>
            <a:tailEnd/>
          </a:ln>
        </p:spPr>
        <p:txBody>
          <a:bodyPr>
            <a:spAutoFit/>
          </a:bodyPr>
          <a:lstStyle/>
          <a:p>
            <a:pPr algn="just"/>
            <a:r>
              <a:rPr lang="en-US" altLang="zh-CN" sz="2200">
                <a:solidFill>
                  <a:srgbClr val="002060"/>
                </a:solidFill>
                <a:latin typeface="Roboto"/>
                <a:ea typeface="SimSun" pitchFamily="2" charset="-122"/>
              </a:rPr>
              <a:t>Điền vào chỗ chấm cho thích hợp:</a:t>
            </a:r>
          </a:p>
        </p:txBody>
      </p:sp>
      <p:sp>
        <p:nvSpPr>
          <p:cNvPr id="3" name="TextBox 2"/>
          <p:cNvSpPr txBox="1">
            <a:spLocks noChangeArrowheads="1"/>
          </p:cNvSpPr>
          <p:nvPr/>
        </p:nvSpPr>
        <p:spPr bwMode="auto">
          <a:xfrm>
            <a:off x="5646738" y="2025650"/>
            <a:ext cx="647700" cy="431800"/>
          </a:xfrm>
          <a:prstGeom prst="rect">
            <a:avLst/>
          </a:prstGeom>
          <a:noFill/>
          <a:ln w="9525">
            <a:noFill/>
            <a:miter lim="800000"/>
            <a:headEnd/>
            <a:tailEnd/>
          </a:ln>
        </p:spPr>
        <p:txBody>
          <a:bodyPr>
            <a:spAutoFit/>
          </a:bodyPr>
          <a:lstStyle/>
          <a:p>
            <a:r>
              <a:rPr lang="en-US" altLang="zh-CN" sz="2200">
                <a:solidFill>
                  <a:srgbClr val="FF0000"/>
                </a:solidFill>
                <a:latin typeface="Roboto"/>
                <a:ea typeface="SimSun" pitchFamily="2" charset="-122"/>
              </a:rPr>
              <a:t>4</a:t>
            </a:r>
          </a:p>
        </p:txBody>
      </p:sp>
      <p:sp>
        <p:nvSpPr>
          <p:cNvPr id="7" name="TextBox 6"/>
          <p:cNvSpPr txBox="1">
            <a:spLocks noChangeArrowheads="1"/>
          </p:cNvSpPr>
          <p:nvPr/>
        </p:nvSpPr>
        <p:spPr bwMode="auto">
          <a:xfrm>
            <a:off x="2198688" y="2349500"/>
            <a:ext cx="1752600" cy="431800"/>
          </a:xfrm>
          <a:prstGeom prst="rect">
            <a:avLst/>
          </a:prstGeom>
          <a:noFill/>
          <a:ln w="9525">
            <a:noFill/>
            <a:miter lim="800000"/>
            <a:headEnd/>
            <a:tailEnd/>
          </a:ln>
        </p:spPr>
        <p:txBody>
          <a:bodyPr>
            <a:spAutoFit/>
          </a:bodyPr>
          <a:lstStyle/>
          <a:p>
            <a:r>
              <a:rPr lang="en-US" altLang="zh-CN" sz="2200">
                <a:solidFill>
                  <a:srgbClr val="FF0000"/>
                </a:solidFill>
                <a:latin typeface="Roboto"/>
                <a:ea typeface="SimSun" pitchFamily="2" charset="-122"/>
              </a:rPr>
              <a:t>bằng nhau</a:t>
            </a:r>
          </a:p>
        </p:txBody>
      </p:sp>
      <p:sp>
        <p:nvSpPr>
          <p:cNvPr id="8" name="TextBox 7"/>
          <p:cNvSpPr txBox="1">
            <a:spLocks noChangeArrowheads="1"/>
          </p:cNvSpPr>
          <p:nvPr/>
        </p:nvSpPr>
        <p:spPr bwMode="auto">
          <a:xfrm>
            <a:off x="7251700" y="2370138"/>
            <a:ext cx="1752600" cy="430212"/>
          </a:xfrm>
          <a:prstGeom prst="rect">
            <a:avLst/>
          </a:prstGeom>
          <a:noFill/>
          <a:ln w="9525">
            <a:noFill/>
            <a:miter lim="800000"/>
            <a:headEnd/>
            <a:tailEnd/>
          </a:ln>
        </p:spPr>
        <p:txBody>
          <a:bodyPr>
            <a:spAutoFit/>
          </a:bodyPr>
          <a:lstStyle/>
          <a:p>
            <a:r>
              <a:rPr lang="en-US" altLang="zh-CN" sz="2200">
                <a:solidFill>
                  <a:srgbClr val="FF0000"/>
                </a:solidFill>
                <a:latin typeface="Roboto"/>
                <a:ea typeface="SimSun" pitchFamily="2" charset="-122"/>
              </a:rPr>
              <a:t>bằng nhau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8" grpId="0"/>
      <p:bldP spid="19" grpId="0"/>
      <p:bldP spid="20" grpId="0"/>
      <p:bldP spid="2" grpId="0"/>
      <p:bldP spid="3"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3543300" y="382588"/>
            <a:ext cx="5399088" cy="584200"/>
          </a:xfrm>
          <a:prstGeom prst="rect">
            <a:avLst/>
          </a:prstGeom>
          <a:noFill/>
          <a:ln w="9525">
            <a:noFill/>
            <a:miter lim="800000"/>
            <a:headEnd/>
            <a:tailEnd/>
          </a:ln>
        </p:spPr>
        <p:txBody>
          <a:bodyPr>
            <a:spAutoFit/>
          </a:bodyPr>
          <a:lstStyle/>
          <a:p>
            <a:r>
              <a:rPr lang="vi-VN" sz="3200" b="1">
                <a:solidFill>
                  <a:srgbClr val="002060"/>
                </a:solidFill>
                <a:latin typeface="Roboto Black" charset="0"/>
              </a:rPr>
              <a:t>Chuẩn bị cho giờ học sau</a:t>
            </a:r>
            <a:endParaRPr lang="en-US" sz="3200" b="1">
              <a:solidFill>
                <a:srgbClr val="002060"/>
              </a:solidFill>
              <a:latin typeface="Roboto Black" charset="0"/>
            </a:endParaRPr>
          </a:p>
        </p:txBody>
      </p:sp>
      <p:sp>
        <p:nvSpPr>
          <p:cNvPr id="14" name="Rectangle: Rounded Corners 2">
            <a:extLst>
              <a:ext uri="{FF2B5EF4-FFF2-40B4-BE49-F238E27FC236}"/>
            </a:extLst>
          </p:cNvPr>
          <p:cNvSpPr/>
          <p:nvPr/>
        </p:nvSpPr>
        <p:spPr>
          <a:xfrm>
            <a:off x="1463675" y="1622425"/>
            <a:ext cx="8991600" cy="4081463"/>
          </a:xfrm>
          <a:prstGeom prst="roundRect">
            <a:avLst>
              <a:gd name="adj" fmla="val 9417"/>
            </a:avLst>
          </a:prstGeom>
          <a:noFill/>
          <a:ln w="28575">
            <a:solidFill>
              <a:srgbClr val="72BDD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002060"/>
              </a:solidFill>
              <a:latin typeface="Roboto" panose="02000000000000000000" pitchFamily="2" charset="0"/>
            </a:endParaRPr>
          </a:p>
        </p:txBody>
      </p:sp>
      <p:sp>
        <p:nvSpPr>
          <p:cNvPr id="15" name="TextBox 14"/>
          <p:cNvSpPr txBox="1">
            <a:spLocks noChangeArrowheads="1"/>
          </p:cNvSpPr>
          <p:nvPr/>
        </p:nvSpPr>
        <p:spPr bwMode="auto">
          <a:xfrm>
            <a:off x="1828800" y="1944688"/>
            <a:ext cx="6858000" cy="368300"/>
          </a:xfrm>
          <a:prstGeom prst="rect">
            <a:avLst/>
          </a:prstGeom>
          <a:noFill/>
          <a:ln w="9525">
            <a:noFill/>
            <a:miter lim="800000"/>
            <a:headEnd/>
            <a:tailEnd/>
          </a:ln>
        </p:spPr>
        <p:txBody>
          <a:bodyPr lIns="0" tIns="0" rIns="0" bIns="0">
            <a:spAutoFit/>
          </a:bodyPr>
          <a:lstStyle/>
          <a:p>
            <a:pPr algn="just"/>
            <a:r>
              <a:rPr lang="en-US" sz="2400">
                <a:solidFill>
                  <a:srgbClr val="002060"/>
                </a:solidFill>
                <a:latin typeface="Roboto"/>
              </a:rPr>
              <a:t>Chuẩn bị dụng cụ và vật liệu cho buổi học sau:</a:t>
            </a:r>
          </a:p>
        </p:txBody>
      </p:sp>
      <p:pic>
        <p:nvPicPr>
          <p:cNvPr id="13" name="Picture 12">
            <a:extLst>
              <a:ext uri="{FF2B5EF4-FFF2-40B4-BE49-F238E27FC236}"/>
            </a:extLst>
          </p:cNvPr>
          <p:cNvPicPr>
            <a:picLocks noChangeAspect="1"/>
          </p:cNvPicPr>
          <p:nvPr/>
        </p:nvPicPr>
        <p:blipFill>
          <a:blip r:embed="rId3"/>
          <a:stretch>
            <a:fillRect/>
          </a:stretch>
        </p:blipFill>
        <p:spPr>
          <a:xfrm>
            <a:off x="-14288" y="-63500"/>
            <a:ext cx="1885951" cy="1411288"/>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4"/>
          <a:stretch>
            <a:fillRect/>
          </a:stretch>
        </p:blipFill>
        <p:spPr>
          <a:xfrm>
            <a:off x="1871663" y="2635250"/>
            <a:ext cx="2084387" cy="1924050"/>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extLst>
          </p:cNvPr>
          <p:cNvPicPr>
            <a:picLocks noChangeAspect="1"/>
          </p:cNvPicPr>
          <p:nvPr/>
        </p:nvPicPr>
        <p:blipFill>
          <a:blip r:embed="rId5"/>
          <a:stretch>
            <a:fillRect/>
          </a:stretch>
        </p:blipFill>
        <p:spPr>
          <a:xfrm>
            <a:off x="7705725" y="3041650"/>
            <a:ext cx="1054100" cy="646113"/>
          </a:xfrm>
          <a:prstGeom prst="rect">
            <a:avLst/>
          </a:prstGeom>
          <a:effectLst>
            <a:outerShdw blurRad="63500" sx="102000" sy="102000" algn="ctr" rotWithShape="0">
              <a:prstClr val="black">
                <a:alpha val="40000"/>
              </a:prstClr>
            </a:outerShdw>
          </a:effectLst>
        </p:spPr>
      </p:pic>
      <p:pic>
        <p:nvPicPr>
          <p:cNvPr id="19" name="Picture 18"/>
          <p:cNvPicPr>
            <a:picLocks noChangeAspect="1"/>
          </p:cNvPicPr>
          <p:nvPr/>
        </p:nvPicPr>
        <p:blipFill>
          <a:blip r:embed="rId6"/>
          <a:srcRect/>
          <a:stretch>
            <a:fillRect/>
          </a:stretch>
        </p:blipFill>
        <p:spPr bwMode="auto">
          <a:xfrm>
            <a:off x="7319963" y="3992563"/>
            <a:ext cx="1827212" cy="301625"/>
          </a:xfrm>
          <a:prstGeom prst="rect">
            <a:avLst/>
          </a:prstGeom>
          <a:noFill/>
          <a:ln w="9525">
            <a:noFill/>
            <a:miter lim="800000"/>
            <a:headEnd/>
            <a:tailEnd/>
          </a:ln>
          <a:effectLst>
            <a:outerShdw sx="102000" sy="102000" algn="ctr" rotWithShape="0">
              <a:srgbClr val="000000">
                <a:alpha val="39999"/>
              </a:srgbClr>
            </a:outerShdw>
          </a:effectLst>
        </p:spPr>
      </p:pic>
      <p:pic>
        <p:nvPicPr>
          <p:cNvPr id="20" name="Picture 19"/>
          <p:cNvPicPr>
            <a:picLocks noChangeAspect="1"/>
          </p:cNvPicPr>
          <p:nvPr/>
        </p:nvPicPr>
        <p:blipFill>
          <a:blip r:embed="rId7"/>
          <a:stretch>
            <a:fillRect/>
          </a:stretch>
        </p:blipFill>
        <p:spPr>
          <a:xfrm>
            <a:off x="4692650" y="2900363"/>
            <a:ext cx="1644650" cy="1393825"/>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2892425" y="3040063"/>
            <a:ext cx="5856288" cy="831850"/>
          </a:xfrm>
          <a:prstGeom prst="rect">
            <a:avLst/>
          </a:prstGeom>
          <a:noFill/>
          <a:ln w="9525">
            <a:noFill/>
            <a:miter lim="800000"/>
            <a:headEnd/>
            <a:tailEnd/>
          </a:ln>
        </p:spPr>
        <p:txBody>
          <a:bodyPr>
            <a:spAutoFit/>
          </a:bodyPr>
          <a:lstStyle/>
          <a:p>
            <a:r>
              <a:rPr lang="en-US" sz="4800" b="1">
                <a:solidFill>
                  <a:srgbClr val="002060"/>
                </a:solidFill>
                <a:latin typeface="Roboto Black" charset="0"/>
              </a:rPr>
              <a:t>TẠM BIỆT CÁC EM</a:t>
            </a:r>
          </a:p>
        </p:txBody>
      </p:sp>
      <p:pic>
        <p:nvPicPr>
          <p:cNvPr id="5" name="Picture 4">
            <a:extLst>
              <a:ext uri="{FF2B5EF4-FFF2-40B4-BE49-F238E27FC236}"/>
            </a:extLst>
          </p:cNvPr>
          <p:cNvPicPr>
            <a:picLocks noChangeAspect="1"/>
          </p:cNvPicPr>
          <p:nvPr/>
        </p:nvPicPr>
        <p:blipFill>
          <a:blip r:embed="rId3"/>
          <a:stretch>
            <a:fillRect/>
          </a:stretch>
        </p:blipFill>
        <p:spPr>
          <a:xfrm>
            <a:off x="10306050" y="0"/>
            <a:ext cx="1885950" cy="1411288"/>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srcRect/>
          <a:stretch>
            <a:fillRect/>
          </a:stretch>
        </p:blipFill>
        <p:spPr bwMode="auto">
          <a:xfrm>
            <a:off x="9450388" y="2822575"/>
            <a:ext cx="1589087" cy="2601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4.81481E-6 L -3.75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8"/>
                                        </p:tgtEl>
                                        <p:attrNameLst>
                                          <p:attrName>r</p:attrName>
                                        </p:attrNameLst>
                                      </p:cBhvr>
                                    </p:animRot>
                                    <p:animRot by="-240000">
                                      <p:cBhvr>
                                        <p:cTn id="20" dur="200" fill="hold">
                                          <p:stCondLst>
                                            <p:cond delay="200"/>
                                          </p:stCondLst>
                                        </p:cTn>
                                        <p:tgtEl>
                                          <p:spTgt spid="8"/>
                                        </p:tgtEl>
                                        <p:attrNameLst>
                                          <p:attrName>r</p:attrName>
                                        </p:attrNameLst>
                                      </p:cBhvr>
                                    </p:animRot>
                                    <p:animRot by="240000">
                                      <p:cBhvr>
                                        <p:cTn id="21" dur="200" fill="hold">
                                          <p:stCondLst>
                                            <p:cond delay="400"/>
                                          </p:stCondLst>
                                        </p:cTn>
                                        <p:tgtEl>
                                          <p:spTgt spid="8"/>
                                        </p:tgtEl>
                                        <p:attrNameLst>
                                          <p:attrName>r</p:attrName>
                                        </p:attrNameLst>
                                      </p:cBhvr>
                                    </p:animRot>
                                    <p:animRot by="-240000">
                                      <p:cBhvr>
                                        <p:cTn id="22" dur="200" fill="hold">
                                          <p:stCondLst>
                                            <p:cond delay="600"/>
                                          </p:stCondLst>
                                        </p:cTn>
                                        <p:tgtEl>
                                          <p:spTgt spid="8"/>
                                        </p:tgtEl>
                                        <p:attrNameLst>
                                          <p:attrName>r</p:attrName>
                                        </p:attrNameLst>
                                      </p:cBhvr>
                                    </p:animRot>
                                    <p:animRot by="120000">
                                      <p:cBhvr>
                                        <p:cTn id="23"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69" name="Group 1"/>
          <p:cNvGrpSpPr>
            <a:grpSpLocks/>
          </p:cNvGrpSpPr>
          <p:nvPr/>
        </p:nvGrpSpPr>
        <p:grpSpPr bwMode="auto">
          <a:xfrm>
            <a:off x="11133138" y="5876925"/>
            <a:ext cx="1058862" cy="981075"/>
            <a:chOff x="12855139" y="5574544"/>
            <a:chExt cx="1058090" cy="981137"/>
          </a:xfrm>
        </p:grpSpPr>
        <p:sp>
          <p:nvSpPr>
            <p:cNvPr id="26" name="Arrow: Pentagon 25">
              <a:extLst>
                <a:ext uri="{FF2B5EF4-FFF2-40B4-BE49-F238E27FC236}"/>
              </a:extLst>
            </p:cNvPr>
            <p:cNvSpPr/>
            <p:nvPr/>
          </p:nvSpPr>
          <p:spPr>
            <a:xfrm>
              <a:off x="12855139" y="5574544"/>
              <a:ext cx="975600"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3" name="TextBox 42">
              <a:extLst>
                <a:ext uri="{FF2B5EF4-FFF2-40B4-BE49-F238E27FC236}"/>
              </a:extLst>
            </p:cNvPr>
            <p:cNvSpPr txBox="1"/>
            <p:nvPr/>
          </p:nvSpPr>
          <p:spPr>
            <a:xfrm>
              <a:off x="12855139" y="5834279"/>
              <a:ext cx="1058090" cy="461665"/>
            </a:xfrm>
            <a:prstGeom prst="rect">
              <a:avLst/>
            </a:prstGeom>
            <a:noFill/>
            <a:scene3d>
              <a:camera prst="orthographicFront"/>
              <a:lightRig rig="threePt" dir="t"/>
            </a:scene3d>
            <a:sp3d>
              <a:bevelT prst="angle"/>
            </a:sp3d>
          </p:spPr>
          <p:txBody>
            <a:bodyPr>
              <a:spAutoFit/>
            </a:bodyPr>
            <a:lstStyle/>
            <a:p>
              <a:pPr>
                <a:defRPr/>
              </a:pPr>
              <a:r>
                <a:rPr lang="vi-VN" sz="2400">
                  <a:solidFill>
                    <a:srgbClr val="FFFFFF"/>
                  </a:solidFill>
                  <a:latin typeface="Roboto Black" charset="0"/>
                </a:rPr>
                <a:t>Tiết </a:t>
              </a:r>
              <a:r>
                <a:rPr lang="en-US" sz="2400">
                  <a:solidFill>
                    <a:srgbClr val="FFFFFF"/>
                  </a:solidFill>
                  <a:latin typeface="Roboto Black" charset="0"/>
                </a:rPr>
                <a:t>2</a:t>
              </a:r>
              <a:endParaRPr lang="vi-VN" sz="2400">
                <a:solidFill>
                  <a:srgbClr val="FFFFFF"/>
                </a:solidFill>
                <a:latin typeface="Roboto Black" charset="0"/>
              </a:endParaRPr>
            </a:p>
          </p:txBody>
        </p:sp>
      </p:grpSp>
      <p:pic>
        <p:nvPicPr>
          <p:cNvPr id="25" name="Picture 24">
            <a:extLst>
              <a:ext uri="{FF2B5EF4-FFF2-40B4-BE49-F238E27FC236}"/>
            </a:extLst>
          </p:cNvPr>
          <p:cNvPicPr>
            <a:picLocks noChangeAspect="1"/>
          </p:cNvPicPr>
          <p:nvPr/>
        </p:nvPicPr>
        <p:blipFill>
          <a:blip r:embed="rId3"/>
          <a:stretch>
            <a:fillRect/>
          </a:stretch>
        </p:blipFill>
        <p:spPr>
          <a:xfrm>
            <a:off x="442913" y="87313"/>
            <a:ext cx="1885950" cy="1411287"/>
          </a:xfrm>
          <a:prstGeom prst="rect">
            <a:avLst/>
          </a:prstGeom>
          <a:effectLst>
            <a:outerShdw blurRad="63500" sx="102000" sy="102000" algn="ctr" rotWithShape="0">
              <a:prstClr val="black">
                <a:alpha val="40000"/>
              </a:prstClr>
            </a:outerShdw>
          </a:effectLst>
        </p:spPr>
      </p:pic>
      <p:sp>
        <p:nvSpPr>
          <p:cNvPr id="13" name="TextBox 12"/>
          <p:cNvSpPr txBox="1">
            <a:spLocks noChangeArrowheads="1"/>
          </p:cNvSpPr>
          <p:nvPr/>
        </p:nvSpPr>
        <p:spPr bwMode="auto">
          <a:xfrm>
            <a:off x="5165725" y="625475"/>
            <a:ext cx="1885950" cy="708025"/>
          </a:xfrm>
          <a:prstGeom prst="rect">
            <a:avLst/>
          </a:prstGeom>
          <a:noFill/>
          <a:ln w="9525">
            <a:noFill/>
            <a:miter lim="800000"/>
            <a:headEnd/>
            <a:tailEnd/>
          </a:ln>
        </p:spPr>
        <p:txBody>
          <a:bodyPr>
            <a:spAutoFit/>
          </a:bodyPr>
          <a:lstStyle/>
          <a:p>
            <a:r>
              <a:rPr lang="en-US" sz="4000" b="1">
                <a:solidFill>
                  <a:srgbClr val="7030A0"/>
                </a:solidFill>
                <a:latin typeface="Roboto Black" charset="0"/>
              </a:rPr>
              <a:t>BÀI 13</a:t>
            </a:r>
          </a:p>
        </p:txBody>
      </p:sp>
      <p:sp>
        <p:nvSpPr>
          <p:cNvPr id="15" name="TextBox 14"/>
          <p:cNvSpPr txBox="1">
            <a:spLocks noChangeArrowheads="1"/>
          </p:cNvSpPr>
          <p:nvPr/>
        </p:nvSpPr>
        <p:spPr bwMode="auto">
          <a:xfrm>
            <a:off x="269875" y="1460500"/>
            <a:ext cx="11503025" cy="1939925"/>
          </a:xfrm>
          <a:prstGeom prst="rect">
            <a:avLst/>
          </a:prstGeom>
          <a:noFill/>
          <a:ln w="9525">
            <a:noFill/>
            <a:miter lim="800000"/>
            <a:headEnd/>
            <a:tailEnd/>
          </a:ln>
        </p:spPr>
        <p:txBody>
          <a:bodyPr>
            <a:spAutoFit/>
          </a:bodyPr>
          <a:lstStyle/>
          <a:p>
            <a:pPr algn="ctr"/>
            <a:r>
              <a:rPr lang="en-US" altLang="zh-CN" sz="6000" b="1">
                <a:solidFill>
                  <a:srgbClr val="002060"/>
                </a:solidFill>
                <a:latin typeface="Roboto Black" charset="0"/>
                <a:ea typeface="SimSun" pitchFamily="2" charset="-122"/>
              </a:rPr>
              <a:t>TRẢI NGHIỆM CÙNG DIỆN TÍCH </a:t>
            </a:r>
          </a:p>
          <a:p>
            <a:pPr algn="ctr"/>
            <a:r>
              <a:rPr lang="en-US" altLang="zh-CN" sz="6000" b="1">
                <a:solidFill>
                  <a:srgbClr val="002060"/>
                </a:solidFill>
                <a:latin typeface="Roboto Black" charset="0"/>
                <a:ea typeface="SimSun" pitchFamily="2" charset="-122"/>
              </a:rPr>
              <a:t>HÌNH VUÔNG, HÌNH CHỮ NHẬT</a:t>
            </a:r>
          </a:p>
        </p:txBody>
      </p:sp>
      <p:pic>
        <p:nvPicPr>
          <p:cNvPr id="3" name="Picture 2"/>
          <p:cNvPicPr>
            <a:picLocks noChangeAspect="1"/>
          </p:cNvPicPr>
          <p:nvPr/>
        </p:nvPicPr>
        <p:blipFill>
          <a:blip r:embed="rId4"/>
          <a:srcRect/>
          <a:stretch>
            <a:fillRect/>
          </a:stretch>
        </p:blipFill>
        <p:spPr bwMode="auto">
          <a:xfrm>
            <a:off x="3570288" y="3654425"/>
            <a:ext cx="5467350" cy="2781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4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41425" y="1968500"/>
            <a:ext cx="9529763" cy="45624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solidFill>
                  <a:prstClr val="white"/>
                </a:solidFill>
              </a:rPr>
              <a:t>https://i.ebayimg.com/thumbs/images/g/2SkAAOSwb~9ZbH8K/s-l1200.jpg</a:t>
            </a:r>
          </a:p>
        </p:txBody>
      </p:sp>
      <p:sp>
        <p:nvSpPr>
          <p:cNvPr id="7" name="TextBox 6"/>
          <p:cNvSpPr txBox="1">
            <a:spLocks noChangeArrowheads="1"/>
          </p:cNvSpPr>
          <p:nvPr/>
        </p:nvSpPr>
        <p:spPr bwMode="auto">
          <a:xfrm>
            <a:off x="1490663" y="3049588"/>
            <a:ext cx="5630862" cy="3046412"/>
          </a:xfrm>
          <a:prstGeom prst="rect">
            <a:avLst/>
          </a:prstGeom>
          <a:noFill/>
          <a:ln w="9525">
            <a:noFill/>
            <a:miter lim="800000"/>
            <a:headEnd/>
            <a:tailEnd/>
          </a:ln>
        </p:spPr>
        <p:txBody>
          <a:bodyPr>
            <a:spAutoFit/>
          </a:bodyPr>
          <a:lstStyle/>
          <a:p>
            <a:r>
              <a:rPr lang="vi-VN" sz="4000" b="1">
                <a:solidFill>
                  <a:srgbClr val="00B0F0"/>
                </a:solidFill>
                <a:latin typeface="Roboto"/>
                <a:sym typeface="Wingdings" pitchFamily="2" charset="2"/>
              </a:rPr>
              <a:t></a:t>
            </a:r>
            <a:r>
              <a:rPr lang="en-US" sz="3200">
                <a:solidFill>
                  <a:srgbClr val="002060"/>
                </a:solidFill>
                <a:latin typeface="Roboto"/>
                <a:sym typeface="Wingdings" pitchFamily="2" charset="2"/>
              </a:rPr>
              <a:t> </a:t>
            </a:r>
            <a:r>
              <a:rPr lang="vi-VN" sz="2400">
                <a:solidFill>
                  <a:srgbClr val="002060"/>
                </a:solidFill>
                <a:latin typeface="Roboto"/>
              </a:rPr>
              <a:t>Bản thiết kế có sử dụng các hình phẳng đã học trên lưới ô vuông.</a:t>
            </a:r>
            <a:br>
              <a:rPr lang="vi-VN" sz="2400">
                <a:solidFill>
                  <a:srgbClr val="002060"/>
                </a:solidFill>
                <a:latin typeface="Roboto"/>
              </a:rPr>
            </a:br>
            <a:r>
              <a:rPr lang="vi-VN" sz="4000" b="1">
                <a:solidFill>
                  <a:srgbClr val="00B0F0"/>
                </a:solidFill>
                <a:latin typeface="Roboto"/>
                <a:sym typeface="Wingdings" pitchFamily="2" charset="2"/>
              </a:rPr>
              <a:t></a:t>
            </a:r>
            <a:r>
              <a:rPr lang="vi-VN" sz="2400" b="1">
                <a:solidFill>
                  <a:srgbClr val="00B0F0"/>
                </a:solidFill>
                <a:latin typeface="Roboto"/>
                <a:sym typeface="Wingdings" pitchFamily="2" charset="2"/>
              </a:rPr>
              <a:t> </a:t>
            </a:r>
            <a:r>
              <a:rPr lang="vi-VN" sz="2400">
                <a:solidFill>
                  <a:srgbClr val="002060"/>
                </a:solidFill>
                <a:latin typeface="Roboto"/>
              </a:rPr>
              <a:t>Có ghi tên và kích thước các cạnh của từng hình.</a:t>
            </a:r>
            <a:br>
              <a:rPr lang="vi-VN" sz="2400">
                <a:solidFill>
                  <a:srgbClr val="002060"/>
                </a:solidFill>
                <a:latin typeface="Roboto"/>
              </a:rPr>
            </a:br>
            <a:r>
              <a:rPr lang="vi-VN" sz="4000" b="1">
                <a:solidFill>
                  <a:srgbClr val="00B0F0"/>
                </a:solidFill>
                <a:latin typeface="Roboto"/>
                <a:sym typeface="Wingdings" pitchFamily="2" charset="2"/>
              </a:rPr>
              <a:t></a:t>
            </a:r>
            <a:r>
              <a:rPr lang="vi-VN" sz="2400" b="1">
                <a:solidFill>
                  <a:srgbClr val="00B0F0"/>
                </a:solidFill>
                <a:latin typeface="Roboto"/>
                <a:sym typeface="Wingdings" pitchFamily="2" charset="2"/>
              </a:rPr>
              <a:t> </a:t>
            </a:r>
            <a:r>
              <a:rPr lang="vi-VN" sz="2400">
                <a:solidFill>
                  <a:srgbClr val="002060"/>
                </a:solidFill>
                <a:latin typeface="Roboto"/>
              </a:rPr>
              <a:t>Bản thiết kế rõ ràng, phù hợp với mục đích sử dụng. </a:t>
            </a:r>
            <a:endParaRPr lang="vi-VN" altLang="zh-CN" sz="2400">
              <a:solidFill>
                <a:srgbClr val="002060"/>
              </a:solidFill>
              <a:latin typeface="Roboto"/>
              <a:cs typeface="等线"/>
            </a:endParaRPr>
          </a:p>
        </p:txBody>
      </p:sp>
      <p:pic>
        <p:nvPicPr>
          <p:cNvPr id="9" name="Picture 8">
            <a:extLst>
              <a:ext uri="{FF2B5EF4-FFF2-40B4-BE49-F238E27FC236}"/>
            </a:extLst>
          </p:cNvPr>
          <p:cNvPicPr>
            <a:picLocks noChangeAspect="1"/>
          </p:cNvPicPr>
          <p:nvPr/>
        </p:nvPicPr>
        <p:blipFill>
          <a:blip r:embed="rId3"/>
          <a:stretch>
            <a:fillRect/>
          </a:stretch>
        </p:blipFill>
        <p:spPr>
          <a:xfrm>
            <a:off x="0" y="0"/>
            <a:ext cx="1885950" cy="1411288"/>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extLst>
          </p:cNvPr>
          <p:cNvPicPr>
            <a:picLocks noChangeAspect="1"/>
          </p:cNvPicPr>
          <p:nvPr/>
        </p:nvPicPr>
        <p:blipFill>
          <a:blip r:embed="rId4"/>
          <a:stretch>
            <a:fillRect/>
          </a:stretch>
        </p:blipFill>
        <p:spPr>
          <a:xfrm>
            <a:off x="7370168" y="2158180"/>
            <a:ext cx="2826777" cy="2268192"/>
          </a:xfrm>
          <a:prstGeom prst="rect">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Picture 9">
            <a:extLst>
              <a:ext uri="{FF2B5EF4-FFF2-40B4-BE49-F238E27FC236}"/>
            </a:extLst>
          </p:cNvPr>
          <p:cNvPicPr>
            <a:picLocks noChangeAspect="1"/>
          </p:cNvPicPr>
          <p:nvPr/>
        </p:nvPicPr>
        <p:blipFill>
          <a:blip r:embed="rId5"/>
          <a:stretch>
            <a:fillRect/>
          </a:stretch>
        </p:blipFill>
        <p:spPr>
          <a:xfrm>
            <a:off x="7370168" y="4615849"/>
            <a:ext cx="2826777" cy="1697315"/>
          </a:xfrm>
          <a:prstGeom prst="rect">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7" name="TextBox 116"/>
          <p:cNvSpPr txBox="1">
            <a:spLocks noChangeArrowheads="1"/>
          </p:cNvSpPr>
          <p:nvPr/>
        </p:nvSpPr>
        <p:spPr bwMode="auto">
          <a:xfrm>
            <a:off x="2046288" y="2398713"/>
            <a:ext cx="3659187" cy="461962"/>
          </a:xfrm>
          <a:prstGeom prst="rect">
            <a:avLst/>
          </a:prstGeom>
          <a:noFill/>
          <a:ln w="9525">
            <a:noFill/>
            <a:miter lim="800000"/>
            <a:headEnd/>
            <a:tailEnd/>
          </a:ln>
        </p:spPr>
        <p:txBody>
          <a:bodyPr>
            <a:spAutoFit/>
          </a:bodyPr>
          <a:lstStyle/>
          <a:p>
            <a:pPr algn="ctr"/>
            <a:r>
              <a:rPr lang="vi-VN" altLang="zh-CN" sz="2400" b="1">
                <a:solidFill>
                  <a:srgbClr val="002060"/>
                </a:solidFill>
                <a:latin typeface="Roboto Black" charset="0"/>
                <a:cs typeface="等线"/>
              </a:rPr>
              <a:t>TIÊU CHÍ SẢN PHẨM</a:t>
            </a:r>
          </a:p>
        </p:txBody>
      </p:sp>
      <p:sp>
        <p:nvSpPr>
          <p:cNvPr id="8" name="TextBox 7"/>
          <p:cNvSpPr txBox="1">
            <a:spLocks noChangeArrowheads="1"/>
          </p:cNvSpPr>
          <p:nvPr/>
        </p:nvSpPr>
        <p:spPr bwMode="auto">
          <a:xfrm>
            <a:off x="3324225" y="1317625"/>
            <a:ext cx="5681663" cy="461963"/>
          </a:xfrm>
          <a:prstGeom prst="rect">
            <a:avLst/>
          </a:prstGeom>
          <a:noFill/>
          <a:ln w="9525">
            <a:noFill/>
            <a:miter lim="800000"/>
            <a:headEnd/>
            <a:tailEnd/>
          </a:ln>
        </p:spPr>
        <p:txBody>
          <a:bodyPr>
            <a:spAutoFit/>
          </a:bodyPr>
          <a:lstStyle/>
          <a:p>
            <a:pPr algn="ctr"/>
            <a:r>
              <a:rPr lang="vi-VN" sz="2400">
                <a:solidFill>
                  <a:srgbClr val="002060"/>
                </a:solidFill>
                <a:latin typeface="Roboto"/>
              </a:rPr>
              <a:t>Thảo luận và chia sẻ ý tưởng</a:t>
            </a:r>
            <a:endParaRPr lang="en-US" altLang="zh-CN" sz="3200">
              <a:solidFill>
                <a:srgbClr val="002060"/>
              </a:solidFill>
              <a:latin typeface="Roboto"/>
              <a:ea typeface="SimSun" pitchFamily="2" charset="-122"/>
            </a:endParaRPr>
          </a:p>
        </p:txBody>
      </p:sp>
      <p:sp>
        <p:nvSpPr>
          <p:cNvPr id="11" name="TextBox 10"/>
          <p:cNvSpPr txBox="1">
            <a:spLocks noChangeArrowheads="1"/>
          </p:cNvSpPr>
          <p:nvPr/>
        </p:nvSpPr>
        <p:spPr bwMode="auto">
          <a:xfrm>
            <a:off x="2270125" y="166688"/>
            <a:ext cx="7789863" cy="1077912"/>
          </a:xfrm>
          <a:prstGeom prst="rect">
            <a:avLst/>
          </a:prstGeom>
          <a:noFill/>
          <a:ln w="9525">
            <a:noFill/>
            <a:miter lim="800000"/>
            <a:headEnd/>
            <a:tailEnd/>
          </a:ln>
        </p:spPr>
        <p:txBody>
          <a:bodyPr>
            <a:spAutoFit/>
          </a:bodyPr>
          <a:lstStyle/>
          <a:p>
            <a:pPr algn="ctr"/>
            <a:r>
              <a:rPr lang="vi-VN" altLang="zh-CN" sz="3200" b="1">
                <a:solidFill>
                  <a:srgbClr val="002060"/>
                </a:solidFill>
                <a:latin typeface="Roboto Black" charset="0"/>
                <a:cs typeface="等线"/>
              </a:rPr>
              <a:t>ĐỀ XUẤT Ý TƯỞNG VÀ CÁCH THỰC HIỆN BẢN THIẾT KẾ</a:t>
            </a:r>
            <a:endParaRPr lang="en-US" altLang="zh-CN" sz="3200" b="1">
              <a:solidFill>
                <a:srgbClr val="002060"/>
              </a:solidFill>
              <a:latin typeface="Roboto Black"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fade">
                                      <p:cBhvr>
                                        <p:cTn id="15" dur="500"/>
                                        <p:tgtEl>
                                          <p:spTgt spid="1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17" grpId="0"/>
      <p:bldP spid="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extLst>
          </p:cNvPr>
          <p:cNvSpPr/>
          <p:nvPr/>
        </p:nvSpPr>
        <p:spPr>
          <a:xfrm>
            <a:off x="900113" y="1866900"/>
            <a:ext cx="4008437" cy="2643188"/>
          </a:xfrm>
          <a:prstGeom prst="wedgeRoundRectCallout">
            <a:avLst>
              <a:gd name="adj1" fmla="val 40309"/>
              <a:gd name="adj2" fmla="val 70164"/>
              <a:gd name="adj3" fmla="val 1666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a:solidFill>
                <a:prstClr val="white"/>
              </a:solidFill>
            </a:endParaRPr>
          </a:p>
        </p:txBody>
      </p:sp>
      <p:sp>
        <p:nvSpPr>
          <p:cNvPr id="5" name="Speech Bubble: Oval 4">
            <a:extLst>
              <a:ext uri="{FF2B5EF4-FFF2-40B4-BE49-F238E27FC236}"/>
            </a:extLst>
          </p:cNvPr>
          <p:cNvSpPr/>
          <p:nvPr/>
        </p:nvSpPr>
        <p:spPr>
          <a:xfrm>
            <a:off x="7991475" y="1866900"/>
            <a:ext cx="3338513" cy="2116138"/>
          </a:xfrm>
          <a:custGeom>
            <a:avLst/>
            <a:gdLst>
              <a:gd name="connsiteX0" fmla="*/ 950555 w 3259008"/>
              <a:gd name="connsiteY0" fmla="*/ 2106140 h 1872124"/>
              <a:gd name="connsiteX1" fmla="*/ 828715 w 3259008"/>
              <a:gd name="connsiteY1" fmla="*/ 1751294 h 1872124"/>
              <a:gd name="connsiteX2" fmla="*/ 631746 w 3259008"/>
              <a:gd name="connsiteY2" fmla="*/ 195993 h 1872124"/>
              <a:gd name="connsiteX3" fmla="*/ 2117327 w 3259008"/>
              <a:gd name="connsiteY3" fmla="*/ 42930 h 1872124"/>
              <a:gd name="connsiteX4" fmla="*/ 2990431 w 3259008"/>
              <a:gd name="connsiteY4" fmla="*/ 1450875 h 1872124"/>
              <a:gd name="connsiteX5" fmla="*/ 1418652 w 3259008"/>
              <a:gd name="connsiteY5" fmla="*/ 1864254 h 1872124"/>
              <a:gd name="connsiteX6" fmla="*/ 950555 w 3259008"/>
              <a:gd name="connsiteY6" fmla="*/ 2106140 h 1872124"/>
              <a:gd name="connsiteX0" fmla="*/ 1100573 w 3320685"/>
              <a:gd name="connsiteY0" fmla="*/ 2151324 h 2151324"/>
              <a:gd name="connsiteX1" fmla="*/ 978733 w 3320685"/>
              <a:gd name="connsiteY1" fmla="*/ 1796478 h 2151324"/>
              <a:gd name="connsiteX2" fmla="*/ 533408 w 3320685"/>
              <a:gd name="connsiteY2" fmla="*/ 263754 h 2151324"/>
              <a:gd name="connsiteX3" fmla="*/ 2267345 w 3320685"/>
              <a:gd name="connsiteY3" fmla="*/ 88114 h 2151324"/>
              <a:gd name="connsiteX4" fmla="*/ 3140449 w 3320685"/>
              <a:gd name="connsiteY4" fmla="*/ 1496059 h 2151324"/>
              <a:gd name="connsiteX5" fmla="*/ 1568670 w 3320685"/>
              <a:gd name="connsiteY5" fmla="*/ 1909438 h 2151324"/>
              <a:gd name="connsiteX6" fmla="*/ 1100573 w 3320685"/>
              <a:gd name="connsiteY6" fmla="*/ 2151324 h 2151324"/>
              <a:gd name="connsiteX0" fmla="*/ 1100573 w 3445997"/>
              <a:gd name="connsiteY0" fmla="*/ 2092861 h 2092861"/>
              <a:gd name="connsiteX1" fmla="*/ 978733 w 3445997"/>
              <a:gd name="connsiteY1" fmla="*/ 1738015 h 2092861"/>
              <a:gd name="connsiteX2" fmla="*/ 533408 w 3445997"/>
              <a:gd name="connsiteY2" fmla="*/ 205291 h 2092861"/>
              <a:gd name="connsiteX3" fmla="*/ 2267345 w 3445997"/>
              <a:gd name="connsiteY3" fmla="*/ 29651 h 2092861"/>
              <a:gd name="connsiteX4" fmla="*/ 3140449 w 3445997"/>
              <a:gd name="connsiteY4" fmla="*/ 1437596 h 2092861"/>
              <a:gd name="connsiteX5" fmla="*/ 1568670 w 3445997"/>
              <a:gd name="connsiteY5" fmla="*/ 1850975 h 2092861"/>
              <a:gd name="connsiteX6" fmla="*/ 1100573 w 3445997"/>
              <a:gd name="connsiteY6" fmla="*/ 2092861 h 2092861"/>
              <a:gd name="connsiteX0" fmla="*/ 1100573 w 3445997"/>
              <a:gd name="connsiteY0" fmla="*/ 2092861 h 2092861"/>
              <a:gd name="connsiteX1" fmla="*/ 978733 w 3445997"/>
              <a:gd name="connsiteY1" fmla="*/ 1738015 h 2092861"/>
              <a:gd name="connsiteX2" fmla="*/ 533408 w 3445997"/>
              <a:gd name="connsiteY2" fmla="*/ 205291 h 2092861"/>
              <a:gd name="connsiteX3" fmla="*/ 2267345 w 3445997"/>
              <a:gd name="connsiteY3" fmla="*/ 29651 h 2092861"/>
              <a:gd name="connsiteX4" fmla="*/ 3140449 w 3445997"/>
              <a:gd name="connsiteY4" fmla="*/ 1437596 h 2092861"/>
              <a:gd name="connsiteX5" fmla="*/ 1568670 w 3445997"/>
              <a:gd name="connsiteY5" fmla="*/ 1850975 h 2092861"/>
              <a:gd name="connsiteX6" fmla="*/ 1100573 w 3445997"/>
              <a:gd name="connsiteY6" fmla="*/ 2092861 h 2092861"/>
              <a:gd name="connsiteX0" fmla="*/ 1100573 w 3672805"/>
              <a:gd name="connsiteY0" fmla="*/ 2154650 h 2154650"/>
              <a:gd name="connsiteX1" fmla="*/ 978733 w 3672805"/>
              <a:gd name="connsiteY1" fmla="*/ 1799804 h 2154650"/>
              <a:gd name="connsiteX2" fmla="*/ 533408 w 3672805"/>
              <a:gd name="connsiteY2" fmla="*/ 267080 h 2154650"/>
              <a:gd name="connsiteX3" fmla="*/ 2267345 w 3672805"/>
              <a:gd name="connsiteY3" fmla="*/ 91440 h 2154650"/>
              <a:gd name="connsiteX4" fmla="*/ 3524272 w 3672805"/>
              <a:gd name="connsiteY4" fmla="*/ 1544541 h 2154650"/>
              <a:gd name="connsiteX5" fmla="*/ 1568670 w 3672805"/>
              <a:gd name="connsiteY5" fmla="*/ 1912764 h 2154650"/>
              <a:gd name="connsiteX6" fmla="*/ 1100573 w 3672805"/>
              <a:gd name="connsiteY6" fmla="*/ 2154650 h 2154650"/>
              <a:gd name="connsiteX0" fmla="*/ 1100573 w 3727602"/>
              <a:gd name="connsiteY0" fmla="*/ 2067743 h 2067743"/>
              <a:gd name="connsiteX1" fmla="*/ 978733 w 3727602"/>
              <a:gd name="connsiteY1" fmla="*/ 1712897 h 2067743"/>
              <a:gd name="connsiteX2" fmla="*/ 533408 w 3727602"/>
              <a:gd name="connsiteY2" fmla="*/ 180173 h 2067743"/>
              <a:gd name="connsiteX3" fmla="*/ 2267345 w 3727602"/>
              <a:gd name="connsiteY3" fmla="*/ 4533 h 2067743"/>
              <a:gd name="connsiteX4" fmla="*/ 3524272 w 3727602"/>
              <a:gd name="connsiteY4" fmla="*/ 1457634 h 2067743"/>
              <a:gd name="connsiteX5" fmla="*/ 1568670 w 3727602"/>
              <a:gd name="connsiteY5" fmla="*/ 1825857 h 2067743"/>
              <a:gd name="connsiteX6" fmla="*/ 1100573 w 3727602"/>
              <a:gd name="connsiteY6" fmla="*/ 2067743 h 2067743"/>
              <a:gd name="connsiteX0" fmla="*/ 1100573 w 3727657"/>
              <a:gd name="connsiteY0" fmla="*/ 2078013 h 2078013"/>
              <a:gd name="connsiteX1" fmla="*/ 978733 w 3727657"/>
              <a:gd name="connsiteY1" fmla="*/ 1723167 h 2078013"/>
              <a:gd name="connsiteX2" fmla="*/ 533408 w 3727657"/>
              <a:gd name="connsiteY2" fmla="*/ 190443 h 2078013"/>
              <a:gd name="connsiteX3" fmla="*/ 2267345 w 3727657"/>
              <a:gd name="connsiteY3" fmla="*/ 14803 h 2078013"/>
              <a:gd name="connsiteX4" fmla="*/ 3524272 w 3727657"/>
              <a:gd name="connsiteY4" fmla="*/ 1467904 h 2078013"/>
              <a:gd name="connsiteX5" fmla="*/ 1568670 w 3727657"/>
              <a:gd name="connsiteY5" fmla="*/ 1836127 h 2078013"/>
              <a:gd name="connsiteX6" fmla="*/ 1100573 w 3727657"/>
              <a:gd name="connsiteY6" fmla="*/ 2078013 h 2078013"/>
              <a:gd name="connsiteX0" fmla="*/ 1100573 w 3742901"/>
              <a:gd name="connsiteY0" fmla="*/ 2063399 h 2063399"/>
              <a:gd name="connsiteX1" fmla="*/ 978733 w 3742901"/>
              <a:gd name="connsiteY1" fmla="*/ 1708553 h 2063399"/>
              <a:gd name="connsiteX2" fmla="*/ 533408 w 3742901"/>
              <a:gd name="connsiteY2" fmla="*/ 175829 h 2063399"/>
              <a:gd name="connsiteX3" fmla="*/ 2267345 w 3742901"/>
              <a:gd name="connsiteY3" fmla="*/ 189 h 2063399"/>
              <a:gd name="connsiteX4" fmla="*/ 3524272 w 3742901"/>
              <a:gd name="connsiteY4" fmla="*/ 1453290 h 2063399"/>
              <a:gd name="connsiteX5" fmla="*/ 1568670 w 3742901"/>
              <a:gd name="connsiteY5" fmla="*/ 1821513 h 2063399"/>
              <a:gd name="connsiteX6" fmla="*/ 1100573 w 3742901"/>
              <a:gd name="connsiteY6" fmla="*/ 2063399 h 2063399"/>
              <a:gd name="connsiteX0" fmla="*/ 695816 w 3338144"/>
              <a:gd name="connsiteY0" fmla="*/ 2082027 h 2082027"/>
              <a:gd name="connsiteX1" fmla="*/ 811043 w 3338144"/>
              <a:gd name="connsiteY1" fmla="*/ 1749759 h 2082027"/>
              <a:gd name="connsiteX2" fmla="*/ 128651 w 3338144"/>
              <a:gd name="connsiteY2" fmla="*/ 194457 h 2082027"/>
              <a:gd name="connsiteX3" fmla="*/ 1862588 w 3338144"/>
              <a:gd name="connsiteY3" fmla="*/ 18817 h 2082027"/>
              <a:gd name="connsiteX4" fmla="*/ 3119515 w 3338144"/>
              <a:gd name="connsiteY4" fmla="*/ 1471918 h 2082027"/>
              <a:gd name="connsiteX5" fmla="*/ 1163913 w 3338144"/>
              <a:gd name="connsiteY5" fmla="*/ 1840141 h 2082027"/>
              <a:gd name="connsiteX6" fmla="*/ 695816 w 3338144"/>
              <a:gd name="connsiteY6" fmla="*/ 2082027 h 2082027"/>
              <a:gd name="connsiteX0" fmla="*/ 594216 w 3338144"/>
              <a:gd name="connsiteY0" fmla="*/ 2115893 h 2115893"/>
              <a:gd name="connsiteX1" fmla="*/ 811043 w 3338144"/>
              <a:gd name="connsiteY1" fmla="*/ 1749759 h 2115893"/>
              <a:gd name="connsiteX2" fmla="*/ 128651 w 3338144"/>
              <a:gd name="connsiteY2" fmla="*/ 194457 h 2115893"/>
              <a:gd name="connsiteX3" fmla="*/ 1862588 w 3338144"/>
              <a:gd name="connsiteY3" fmla="*/ 18817 h 2115893"/>
              <a:gd name="connsiteX4" fmla="*/ 3119515 w 3338144"/>
              <a:gd name="connsiteY4" fmla="*/ 1471918 h 2115893"/>
              <a:gd name="connsiteX5" fmla="*/ 1163913 w 3338144"/>
              <a:gd name="connsiteY5" fmla="*/ 1840141 h 2115893"/>
              <a:gd name="connsiteX6" fmla="*/ 594216 w 3338144"/>
              <a:gd name="connsiteY6" fmla="*/ 2115893 h 2115893"/>
              <a:gd name="connsiteX0" fmla="*/ 594216 w 3338144"/>
              <a:gd name="connsiteY0" fmla="*/ 2115893 h 2115893"/>
              <a:gd name="connsiteX1" fmla="*/ 811043 w 3338144"/>
              <a:gd name="connsiteY1" fmla="*/ 1749759 h 2115893"/>
              <a:gd name="connsiteX2" fmla="*/ 128651 w 3338144"/>
              <a:gd name="connsiteY2" fmla="*/ 194457 h 2115893"/>
              <a:gd name="connsiteX3" fmla="*/ 1862588 w 3338144"/>
              <a:gd name="connsiteY3" fmla="*/ 18817 h 2115893"/>
              <a:gd name="connsiteX4" fmla="*/ 3119515 w 3338144"/>
              <a:gd name="connsiteY4" fmla="*/ 1471918 h 2115893"/>
              <a:gd name="connsiteX5" fmla="*/ 1163913 w 3338144"/>
              <a:gd name="connsiteY5" fmla="*/ 1840141 h 2115893"/>
              <a:gd name="connsiteX6" fmla="*/ 594216 w 3338144"/>
              <a:gd name="connsiteY6" fmla="*/ 2115893 h 2115893"/>
              <a:gd name="connsiteX0" fmla="*/ 594216 w 3338144"/>
              <a:gd name="connsiteY0" fmla="*/ 2115893 h 2115893"/>
              <a:gd name="connsiteX1" fmla="*/ 811043 w 3338144"/>
              <a:gd name="connsiteY1" fmla="*/ 1749759 h 2115893"/>
              <a:gd name="connsiteX2" fmla="*/ 128651 w 3338144"/>
              <a:gd name="connsiteY2" fmla="*/ 194457 h 2115893"/>
              <a:gd name="connsiteX3" fmla="*/ 1862588 w 3338144"/>
              <a:gd name="connsiteY3" fmla="*/ 18817 h 2115893"/>
              <a:gd name="connsiteX4" fmla="*/ 3119515 w 3338144"/>
              <a:gd name="connsiteY4" fmla="*/ 1471918 h 2115893"/>
              <a:gd name="connsiteX5" fmla="*/ 1163913 w 3338144"/>
              <a:gd name="connsiteY5" fmla="*/ 1840141 h 2115893"/>
              <a:gd name="connsiteX6" fmla="*/ 594216 w 3338144"/>
              <a:gd name="connsiteY6" fmla="*/ 2115893 h 211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8144" h="2115893">
                <a:moveTo>
                  <a:pt x="594216" y="2115893"/>
                </a:moveTo>
                <a:lnTo>
                  <a:pt x="811043" y="1749759"/>
                </a:lnTo>
                <a:cubicBezTo>
                  <a:pt x="-203648" y="1420855"/>
                  <a:pt x="-46606" y="482947"/>
                  <a:pt x="128651" y="194457"/>
                </a:cubicBezTo>
                <a:cubicBezTo>
                  <a:pt x="303909" y="-94033"/>
                  <a:pt x="1332133" y="25901"/>
                  <a:pt x="1862588" y="18817"/>
                </a:cubicBezTo>
                <a:cubicBezTo>
                  <a:pt x="3027541" y="3260"/>
                  <a:pt x="3714928" y="952518"/>
                  <a:pt x="3119515" y="1471918"/>
                </a:cubicBezTo>
                <a:cubicBezTo>
                  <a:pt x="2957109" y="1861465"/>
                  <a:pt x="1782383" y="1886502"/>
                  <a:pt x="1163913" y="1840141"/>
                </a:cubicBezTo>
                <a:cubicBezTo>
                  <a:pt x="1007880" y="2135258"/>
                  <a:pt x="863137" y="1888509"/>
                  <a:pt x="594216" y="2115893"/>
                </a:cubicBezTo>
                <a:close/>
              </a:path>
            </a:pathLst>
          </a:custGeom>
          <a:solidFill>
            <a:srgbClr val="F1905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vi-VN" dirty="0">
              <a:solidFill>
                <a:prstClr val="white"/>
              </a:solidFill>
            </a:endParaRPr>
          </a:p>
        </p:txBody>
      </p:sp>
      <p:pic>
        <p:nvPicPr>
          <p:cNvPr id="9" name="Picture 8">
            <a:extLst>
              <a:ext uri="{FF2B5EF4-FFF2-40B4-BE49-F238E27FC236}"/>
            </a:extLst>
          </p:cNvPr>
          <p:cNvPicPr>
            <a:picLocks noChangeAspect="1"/>
          </p:cNvPicPr>
          <p:nvPr/>
        </p:nvPicPr>
        <p:blipFill>
          <a:blip r:embed="rId3"/>
          <a:stretch>
            <a:fillRect/>
          </a:stretch>
        </p:blipFill>
        <p:spPr>
          <a:xfrm>
            <a:off x="36513" y="-26988"/>
            <a:ext cx="1885950" cy="1411288"/>
          </a:xfrm>
          <a:prstGeom prst="rect">
            <a:avLst/>
          </a:prstGeom>
          <a:effectLst>
            <a:outerShdw blurRad="63500" sx="102000" sy="102000" algn="ctr" rotWithShape="0">
              <a:prstClr val="black">
                <a:alpha val="40000"/>
              </a:prstClr>
            </a:outerShdw>
          </a:effectLst>
        </p:spPr>
      </p:pic>
      <p:sp>
        <p:nvSpPr>
          <p:cNvPr id="24" name="TextBox 23"/>
          <p:cNvSpPr txBox="1">
            <a:spLocks noChangeArrowheads="1"/>
          </p:cNvSpPr>
          <p:nvPr/>
        </p:nvSpPr>
        <p:spPr bwMode="auto">
          <a:xfrm>
            <a:off x="8334375" y="2228850"/>
            <a:ext cx="2652713" cy="1200150"/>
          </a:xfrm>
          <a:prstGeom prst="rect">
            <a:avLst/>
          </a:prstGeom>
          <a:noFill/>
          <a:ln w="9525">
            <a:noFill/>
            <a:miter lim="800000"/>
            <a:headEnd/>
            <a:tailEnd/>
          </a:ln>
        </p:spPr>
        <p:txBody>
          <a:bodyPr>
            <a:spAutoFit/>
          </a:bodyPr>
          <a:lstStyle/>
          <a:p>
            <a:pPr algn="ctr"/>
            <a:r>
              <a:rPr lang="vi-VN" sz="2400">
                <a:solidFill>
                  <a:srgbClr val="002060"/>
                </a:solidFill>
                <a:latin typeface="Roboto"/>
              </a:rPr>
              <a:t>Sân khấu hình chữ nhật, vườn hoa hình vuông</a:t>
            </a:r>
            <a:endParaRPr lang="en-US" altLang="zh-CN" sz="2400">
              <a:solidFill>
                <a:srgbClr val="002060"/>
              </a:solidFill>
              <a:latin typeface="Roboto"/>
              <a:ea typeface="SimSun" pitchFamily="2" charset="-122"/>
            </a:endParaRPr>
          </a:p>
        </p:txBody>
      </p:sp>
      <p:pic>
        <p:nvPicPr>
          <p:cNvPr id="3074" name="Picture 2"/>
          <p:cNvPicPr>
            <a:picLocks noChangeAspect="1" noChangeArrowheads="1"/>
          </p:cNvPicPr>
          <p:nvPr/>
        </p:nvPicPr>
        <p:blipFill>
          <a:blip r:embed="rId4"/>
          <a:srcRect/>
          <a:stretch>
            <a:fillRect/>
          </a:stretch>
        </p:blipFill>
        <p:spPr bwMode="auto">
          <a:xfrm>
            <a:off x="4587875" y="3236913"/>
            <a:ext cx="2625725" cy="3549650"/>
          </a:xfrm>
          <a:prstGeom prst="rect">
            <a:avLst/>
          </a:prstGeom>
          <a:noFill/>
          <a:ln w="9525">
            <a:noFill/>
            <a:miter lim="800000"/>
            <a:headEnd/>
            <a:tailEnd/>
          </a:ln>
        </p:spPr>
      </p:pic>
      <p:pic>
        <p:nvPicPr>
          <p:cNvPr id="3076" name="Picture 4"/>
          <p:cNvPicPr>
            <a:picLocks noChangeAspect="1" noChangeArrowheads="1"/>
          </p:cNvPicPr>
          <p:nvPr/>
        </p:nvPicPr>
        <p:blipFill>
          <a:blip r:embed="rId5"/>
          <a:srcRect/>
          <a:stretch>
            <a:fillRect/>
          </a:stretch>
        </p:blipFill>
        <p:spPr bwMode="auto">
          <a:xfrm>
            <a:off x="6451600" y="3189288"/>
            <a:ext cx="2284413" cy="3556000"/>
          </a:xfrm>
          <a:prstGeom prst="rect">
            <a:avLst/>
          </a:prstGeom>
          <a:noFill/>
          <a:ln w="9525">
            <a:noFill/>
            <a:miter lim="800000"/>
            <a:headEnd/>
            <a:tailEnd/>
          </a:ln>
        </p:spPr>
      </p:pic>
      <p:pic>
        <p:nvPicPr>
          <p:cNvPr id="3" name="Picture 2"/>
          <p:cNvPicPr>
            <a:picLocks noChangeAspect="1"/>
          </p:cNvPicPr>
          <p:nvPr/>
        </p:nvPicPr>
        <p:blipFill rotWithShape="1">
          <a:blip r:embed="rId6"/>
          <a:srcRect l="2076" r="1431"/>
          <a:stretch/>
        </p:blipFill>
        <p:spPr>
          <a:xfrm>
            <a:off x="1034523" y="2060111"/>
            <a:ext cx="3740728" cy="2257425"/>
          </a:xfrm>
          <a:prstGeom prst="roundRect">
            <a:avLst/>
          </a:prstGeom>
        </p:spPr>
      </p:pic>
      <p:sp>
        <p:nvSpPr>
          <p:cNvPr id="4" name="TextBox 3"/>
          <p:cNvSpPr txBox="1">
            <a:spLocks noChangeArrowheads="1"/>
          </p:cNvSpPr>
          <p:nvPr/>
        </p:nvSpPr>
        <p:spPr bwMode="auto">
          <a:xfrm>
            <a:off x="3255963" y="523875"/>
            <a:ext cx="5680075" cy="830263"/>
          </a:xfrm>
          <a:prstGeom prst="rect">
            <a:avLst/>
          </a:prstGeom>
          <a:noFill/>
          <a:ln w="9525">
            <a:noFill/>
            <a:miter lim="800000"/>
            <a:headEnd/>
            <a:tailEnd/>
          </a:ln>
        </p:spPr>
        <p:txBody>
          <a:bodyPr>
            <a:spAutoFit/>
          </a:bodyPr>
          <a:lstStyle/>
          <a:p>
            <a:pPr algn="ctr"/>
            <a:r>
              <a:rPr lang="en-US" sz="2400">
                <a:solidFill>
                  <a:srgbClr val="002060"/>
                </a:solidFill>
                <a:latin typeface="Roboto"/>
              </a:rPr>
              <a:t>Lựa chọn ý tưởng và đề xuất cách thực hiện bản thiết kế</a:t>
            </a:r>
            <a:endParaRPr lang="en-US" altLang="zh-CN" sz="3200">
              <a:solidFill>
                <a:srgbClr val="002060"/>
              </a:solidFill>
              <a:latin typeface="Roboto"/>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a:spLocks noChangeArrowheads="1"/>
          </p:cNvSpPr>
          <p:nvPr/>
        </p:nvSpPr>
        <p:spPr bwMode="auto">
          <a:xfrm>
            <a:off x="2797175" y="657225"/>
            <a:ext cx="6016625" cy="584200"/>
          </a:xfrm>
          <a:prstGeom prst="rect">
            <a:avLst/>
          </a:prstGeom>
          <a:noFill/>
          <a:ln w="9525">
            <a:noFill/>
            <a:miter lim="800000"/>
            <a:headEnd/>
            <a:tailEnd/>
          </a:ln>
        </p:spPr>
        <p:txBody>
          <a:bodyPr>
            <a:spAutoFit/>
          </a:bodyPr>
          <a:lstStyle/>
          <a:p>
            <a:pPr algn="ctr"/>
            <a:r>
              <a:rPr lang="vi-VN" altLang="zh-CN" sz="3200" b="1">
                <a:solidFill>
                  <a:srgbClr val="002060"/>
                </a:solidFill>
                <a:latin typeface="Roboto Black" charset="0"/>
                <a:cs typeface="等线"/>
              </a:rPr>
              <a:t>TRÒ CHƠI PHẢN XẠ NHANH</a:t>
            </a:r>
            <a:endParaRPr lang="en-US" altLang="zh-CN" sz="3200" b="1">
              <a:solidFill>
                <a:srgbClr val="002060"/>
              </a:solidFill>
              <a:latin typeface="Roboto Black" charset="0"/>
              <a:ea typeface="SimSun" pitchFamily="2" charset="-122"/>
            </a:endParaRPr>
          </a:p>
        </p:txBody>
      </p:sp>
      <p:pic>
        <p:nvPicPr>
          <p:cNvPr id="12" name="Picture 11">
            <a:extLst>
              <a:ext uri="{FF2B5EF4-FFF2-40B4-BE49-F238E27FC236}"/>
            </a:extLst>
          </p:cNvPr>
          <p:cNvPicPr>
            <a:picLocks noChangeAspect="1"/>
          </p:cNvPicPr>
          <p:nvPr/>
        </p:nvPicPr>
        <p:blipFill>
          <a:blip r:embed="rId3"/>
          <a:stretch>
            <a:fillRect/>
          </a:stretch>
        </p:blipFill>
        <p:spPr>
          <a:xfrm>
            <a:off x="-14288" y="-63500"/>
            <a:ext cx="1885951" cy="1411288"/>
          </a:xfrm>
          <a:prstGeom prst="rect">
            <a:avLst/>
          </a:prstGeom>
          <a:effectLst>
            <a:outerShdw blurRad="63500" sx="102000" sy="102000" algn="ctr" rotWithShape="0">
              <a:prstClr val="black">
                <a:alpha val="40000"/>
              </a:prstClr>
            </a:outerShdw>
          </a:effectLst>
        </p:spPr>
      </p:pic>
      <p:sp>
        <p:nvSpPr>
          <p:cNvPr id="13" name="TextBox 12"/>
          <p:cNvSpPr txBox="1">
            <a:spLocks noChangeArrowheads="1"/>
          </p:cNvSpPr>
          <p:nvPr/>
        </p:nvSpPr>
        <p:spPr bwMode="auto">
          <a:xfrm>
            <a:off x="4983163" y="1346200"/>
            <a:ext cx="1849437" cy="460375"/>
          </a:xfrm>
          <a:prstGeom prst="rect">
            <a:avLst/>
          </a:prstGeom>
          <a:noFill/>
          <a:ln w="9525">
            <a:noFill/>
            <a:miter lim="800000"/>
            <a:headEnd/>
            <a:tailEnd/>
          </a:ln>
        </p:spPr>
        <p:txBody>
          <a:bodyPr>
            <a:spAutoFit/>
          </a:bodyPr>
          <a:lstStyle/>
          <a:p>
            <a:pPr algn="ctr"/>
            <a:r>
              <a:rPr lang="en-US" sz="2400" b="1">
                <a:solidFill>
                  <a:srgbClr val="FF0000"/>
                </a:solidFill>
                <a:latin typeface="Roboto"/>
              </a:rPr>
              <a:t>CÁCH CHƠI</a:t>
            </a:r>
            <a:endParaRPr lang="en-US" altLang="zh-CN" sz="2400" b="1">
              <a:solidFill>
                <a:srgbClr val="FF0000"/>
              </a:solidFill>
              <a:latin typeface="Roboto"/>
              <a:ea typeface="SimSun" pitchFamily="2" charset="-122"/>
            </a:endParaRPr>
          </a:p>
        </p:txBody>
      </p:sp>
      <p:sp>
        <p:nvSpPr>
          <p:cNvPr id="28" name="TextBox 27"/>
          <p:cNvSpPr txBox="1">
            <a:spLocks noChangeArrowheads="1"/>
          </p:cNvSpPr>
          <p:nvPr/>
        </p:nvSpPr>
        <p:spPr bwMode="auto">
          <a:xfrm>
            <a:off x="1263650" y="1931988"/>
            <a:ext cx="4154488" cy="1938337"/>
          </a:xfrm>
          <a:prstGeom prst="rect">
            <a:avLst/>
          </a:prstGeom>
          <a:solidFill>
            <a:srgbClr val="BB8CBF"/>
          </a:solidFill>
          <a:ln w="9525">
            <a:noFill/>
            <a:miter lim="800000"/>
            <a:headEnd/>
            <a:tailEnd/>
          </a:ln>
        </p:spPr>
        <p:txBody>
          <a:bodyPr>
            <a:spAutoFit/>
          </a:bodyPr>
          <a:lstStyle/>
          <a:p>
            <a:pPr algn="ctr"/>
            <a:r>
              <a:rPr lang="en-US" altLang="zh-CN" sz="2400">
                <a:solidFill>
                  <a:srgbClr val="002060"/>
                </a:solidFill>
                <a:latin typeface="Roboto"/>
                <a:ea typeface="SimSun" pitchFamily="2" charset="-122"/>
              </a:rPr>
              <a:t>Lượt 1: Quản trò hô “Đứng lên” thì các bạn đứng lên; hô “Ngồi xuống” thì các bạn ngồi xuống; hô “Vỗ tay” thì các bạn vỗ tay</a:t>
            </a:r>
          </a:p>
        </p:txBody>
      </p:sp>
      <p:sp>
        <p:nvSpPr>
          <p:cNvPr id="29" name="TextBox 28"/>
          <p:cNvSpPr txBox="1">
            <a:spLocks noChangeArrowheads="1"/>
          </p:cNvSpPr>
          <p:nvPr/>
        </p:nvSpPr>
        <p:spPr bwMode="auto">
          <a:xfrm>
            <a:off x="6483350" y="1931988"/>
            <a:ext cx="4157663" cy="1938337"/>
          </a:xfrm>
          <a:prstGeom prst="rect">
            <a:avLst/>
          </a:prstGeom>
          <a:solidFill>
            <a:srgbClr val="BB8CBF"/>
          </a:solidFill>
          <a:ln w="9525">
            <a:noFill/>
            <a:miter lim="800000"/>
            <a:headEnd/>
            <a:tailEnd/>
          </a:ln>
        </p:spPr>
        <p:txBody>
          <a:bodyPr>
            <a:spAutoFit/>
          </a:bodyPr>
          <a:lstStyle/>
          <a:p>
            <a:pPr algn="ctr"/>
            <a:r>
              <a:rPr lang="en-US" altLang="zh-CN" sz="2400">
                <a:solidFill>
                  <a:srgbClr val="002060"/>
                </a:solidFill>
                <a:latin typeface="Roboto"/>
                <a:ea typeface="SimSun" pitchFamily="2" charset="-122"/>
              </a:rPr>
              <a:t>Lượt 2: Quản trò hô “Đứng lên” thì các bạn ngồi xuống; hô “Ngồi xuống” thì các bạn đứng lên; hô “Vỗ tay” thì các bạn giơ tay lên chào</a:t>
            </a:r>
          </a:p>
        </p:txBody>
      </p:sp>
      <p:pic>
        <p:nvPicPr>
          <p:cNvPr id="2" name="Picture 1"/>
          <p:cNvPicPr>
            <a:picLocks noChangeAspect="1"/>
          </p:cNvPicPr>
          <p:nvPr/>
        </p:nvPicPr>
        <p:blipFill>
          <a:blip r:embed="rId4"/>
          <a:srcRect/>
          <a:stretch>
            <a:fillRect/>
          </a:stretch>
        </p:blipFill>
        <p:spPr bwMode="auto">
          <a:xfrm>
            <a:off x="1881188" y="3856038"/>
            <a:ext cx="7848600" cy="2886075"/>
          </a:xfrm>
          <a:prstGeom prst="rect">
            <a:avLst/>
          </a:prstGeom>
          <a:noFill/>
          <a:ln w="9525">
            <a:noFill/>
            <a:miter lim="800000"/>
            <a:headEnd/>
            <a:tailEnd/>
          </a:ln>
        </p:spPr>
      </p:pic>
      <p:sp>
        <p:nvSpPr>
          <p:cNvPr id="8" name="TextBox 7"/>
          <p:cNvSpPr txBox="1">
            <a:spLocks noChangeArrowheads="1"/>
          </p:cNvSpPr>
          <p:nvPr/>
        </p:nvSpPr>
        <p:spPr bwMode="auto">
          <a:xfrm>
            <a:off x="3536950" y="84138"/>
            <a:ext cx="4930775" cy="584200"/>
          </a:xfrm>
          <a:prstGeom prst="rect">
            <a:avLst/>
          </a:prstGeom>
          <a:noFill/>
          <a:ln w="9525">
            <a:noFill/>
            <a:miter lim="800000"/>
            <a:headEnd/>
            <a:tailEnd/>
          </a:ln>
        </p:spPr>
        <p:txBody>
          <a:bodyPr>
            <a:spAutoFit/>
          </a:bodyPr>
          <a:lstStyle/>
          <a:p>
            <a:pPr algn="ctr"/>
            <a:r>
              <a:rPr lang="en-US" altLang="zh-CN" sz="3200" b="1">
                <a:solidFill>
                  <a:srgbClr val="002060"/>
                </a:solidFill>
                <a:latin typeface="Roboto Black" charset="0"/>
                <a:ea typeface="SimSun" pitchFamily="2" charset="-122"/>
              </a:rPr>
              <a:t>KHỞI ĐỘNG TIẾT HỌC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8" grpId="0" animBg="1"/>
      <p:bldP spid="29"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extLst>
          </p:cNvPr>
          <p:cNvPicPr>
            <a:picLocks noChangeAspect="1"/>
          </p:cNvPicPr>
          <p:nvPr/>
        </p:nvPicPr>
        <p:blipFill>
          <a:blip r:embed="rId3"/>
          <a:stretch>
            <a:fillRect/>
          </a:stretch>
        </p:blipFill>
        <p:spPr>
          <a:xfrm>
            <a:off x="36513" y="-26988"/>
            <a:ext cx="1885950" cy="1411288"/>
          </a:xfrm>
          <a:prstGeom prst="rect">
            <a:avLst/>
          </a:prstGeom>
          <a:effectLst>
            <a:outerShdw blurRad="63500" sx="102000" sy="102000" algn="ctr" rotWithShape="0">
              <a:prstClr val="black">
                <a:alpha val="40000"/>
              </a:prstClr>
            </a:outerShdw>
          </a:effectLst>
        </p:spPr>
      </p:pic>
      <p:sp>
        <p:nvSpPr>
          <p:cNvPr id="64514" name="TextBox 9"/>
          <p:cNvSpPr txBox="1">
            <a:spLocks noChangeArrowheads="1"/>
          </p:cNvSpPr>
          <p:nvPr/>
        </p:nvSpPr>
        <p:spPr bwMode="auto">
          <a:xfrm>
            <a:off x="552450" y="1458913"/>
            <a:ext cx="4333875" cy="522287"/>
          </a:xfrm>
          <a:prstGeom prst="rect">
            <a:avLst/>
          </a:prstGeom>
          <a:noFill/>
          <a:ln w="9525">
            <a:noFill/>
            <a:miter lim="800000"/>
            <a:headEnd/>
            <a:tailEnd/>
          </a:ln>
        </p:spPr>
        <p:txBody>
          <a:bodyPr>
            <a:spAutoFit/>
          </a:bodyPr>
          <a:lstStyle/>
          <a:p>
            <a:pPr algn="ctr"/>
            <a:r>
              <a:rPr lang="en-US" altLang="zh-CN" sz="2800" b="1">
                <a:solidFill>
                  <a:srgbClr val="00B050"/>
                </a:solidFill>
                <a:latin typeface="Pangolin"/>
                <a:ea typeface="SimSun" pitchFamily="2" charset="-122"/>
              </a:rPr>
              <a:t>C</a:t>
            </a:r>
            <a:r>
              <a:rPr lang="en-US" altLang="zh-CN" sz="2800" b="1">
                <a:solidFill>
                  <a:srgbClr val="00B050"/>
                </a:solidFill>
                <a:ea typeface="SimSun" pitchFamily="2" charset="-122"/>
              </a:rPr>
              <a:t>ù</a:t>
            </a:r>
            <a:r>
              <a:rPr lang="en-US" altLang="zh-CN" sz="2800" b="1">
                <a:solidFill>
                  <a:srgbClr val="00B050"/>
                </a:solidFill>
                <a:latin typeface="Pangolin"/>
                <a:ea typeface="SimSun" pitchFamily="2" charset="-122"/>
              </a:rPr>
              <a:t>ng vẽ ý tưởng của nh</a:t>
            </a:r>
            <a:r>
              <a:rPr lang="en-US" altLang="zh-CN" sz="2800" b="1">
                <a:solidFill>
                  <a:srgbClr val="00B050"/>
                </a:solidFill>
                <a:ea typeface="SimSun" pitchFamily="2" charset="-122"/>
              </a:rPr>
              <a:t>ó</a:t>
            </a:r>
            <a:r>
              <a:rPr lang="en-US" altLang="zh-CN" sz="2800" b="1">
                <a:solidFill>
                  <a:srgbClr val="00B050"/>
                </a:solidFill>
                <a:latin typeface="Pangolin"/>
                <a:ea typeface="SimSun" pitchFamily="2" charset="-122"/>
              </a:rPr>
              <a:t>m</a:t>
            </a:r>
          </a:p>
        </p:txBody>
      </p:sp>
      <p:sp>
        <p:nvSpPr>
          <p:cNvPr id="64515" name="TextBox 12"/>
          <p:cNvSpPr txBox="1">
            <a:spLocks noChangeArrowheads="1"/>
          </p:cNvSpPr>
          <p:nvPr/>
        </p:nvSpPr>
        <p:spPr bwMode="auto">
          <a:xfrm>
            <a:off x="3700463" y="508000"/>
            <a:ext cx="4070350" cy="585788"/>
          </a:xfrm>
          <a:prstGeom prst="rect">
            <a:avLst/>
          </a:prstGeom>
          <a:noFill/>
          <a:ln w="9525">
            <a:noFill/>
            <a:miter lim="800000"/>
            <a:headEnd/>
            <a:tailEnd/>
          </a:ln>
        </p:spPr>
        <p:txBody>
          <a:bodyPr>
            <a:spAutoFit/>
          </a:bodyPr>
          <a:lstStyle/>
          <a:p>
            <a:pPr algn="ctr"/>
            <a:r>
              <a:rPr lang="en-US" altLang="zh-CN" sz="3200" b="1">
                <a:solidFill>
                  <a:srgbClr val="00B050"/>
                </a:solidFill>
                <a:latin typeface="Pangolin"/>
                <a:ea typeface="SimSun" pitchFamily="2" charset="-122"/>
              </a:rPr>
              <a:t>PHIẾU HỌC TẬP SỐ 3</a:t>
            </a:r>
          </a:p>
        </p:txBody>
      </p:sp>
      <p:sp>
        <p:nvSpPr>
          <p:cNvPr id="64516" name="TextBox 13"/>
          <p:cNvSpPr txBox="1">
            <a:spLocks noChangeArrowheads="1"/>
          </p:cNvSpPr>
          <p:nvPr/>
        </p:nvSpPr>
        <p:spPr bwMode="auto">
          <a:xfrm>
            <a:off x="4886325" y="1384300"/>
            <a:ext cx="6376988" cy="4892675"/>
          </a:xfrm>
          <a:prstGeom prst="rect">
            <a:avLst/>
          </a:prstGeom>
          <a:noFill/>
          <a:ln w="9525">
            <a:noFill/>
            <a:miter lim="800000"/>
            <a:headEnd/>
            <a:tailEnd/>
          </a:ln>
        </p:spPr>
        <p:txBody>
          <a:bodyPr>
            <a:spAutoFit/>
          </a:bodyPr>
          <a:lstStyle/>
          <a:p>
            <a:pPr>
              <a:lnSpc>
                <a:spcPct val="130000"/>
              </a:lnSpc>
            </a:pPr>
            <a:r>
              <a:rPr lang="vi-VN" altLang="zh-CN" sz="2000">
                <a:solidFill>
                  <a:srgbClr val="002060"/>
                </a:solidFill>
                <a:latin typeface="Roboto"/>
                <a:cs typeface="等线"/>
              </a:rPr>
              <a:t>1. Nhóm em thiết kế gì? Có tổng diện tích bao nhiêu?</a:t>
            </a:r>
          </a:p>
          <a:p>
            <a:pPr>
              <a:lnSpc>
                <a:spcPct val="130000"/>
              </a:lnSpc>
            </a:pPr>
            <a:r>
              <a:rPr lang="vi-VN" altLang="zh-CN" sz="2000">
                <a:solidFill>
                  <a:srgbClr val="002060"/>
                </a:solidFill>
                <a:latin typeface="Roboto"/>
                <a:cs typeface="等线"/>
              </a:rPr>
              <a:t>…………………………………………………………………………</a:t>
            </a:r>
            <a:r>
              <a:rPr lang="en-US" altLang="zh-CN" sz="2000">
                <a:solidFill>
                  <a:srgbClr val="002060"/>
                </a:solidFill>
                <a:latin typeface="Roboto"/>
                <a:ea typeface="SimSun" pitchFamily="2" charset="-122"/>
              </a:rPr>
              <a:t>…………</a:t>
            </a:r>
            <a:r>
              <a:rPr lang="vi-VN" altLang="zh-CN" sz="2000">
                <a:solidFill>
                  <a:srgbClr val="002060"/>
                </a:solidFill>
                <a:latin typeface="Roboto"/>
                <a:cs typeface="等线"/>
              </a:rPr>
              <a:t>……</a:t>
            </a:r>
            <a:endParaRPr lang="en-US" altLang="zh-CN" sz="2000">
              <a:solidFill>
                <a:srgbClr val="002060"/>
              </a:solidFill>
              <a:latin typeface="Roboto"/>
              <a:ea typeface="SimSun" pitchFamily="2" charset="-122"/>
            </a:endParaRPr>
          </a:p>
          <a:p>
            <a:pPr>
              <a:lnSpc>
                <a:spcPct val="130000"/>
              </a:lnSpc>
            </a:pPr>
            <a:r>
              <a:rPr lang="vi-VN" altLang="zh-CN" sz="2000">
                <a:solidFill>
                  <a:srgbClr val="002060"/>
                </a:solidFill>
                <a:latin typeface="Roboto"/>
                <a:cs typeface="等线"/>
              </a:rPr>
              <a:t>2. Em hãy mô tả về khu thiết kế (có những khu gì? diện tích bao nhiêu).</a:t>
            </a:r>
          </a:p>
          <a:p>
            <a:pPr>
              <a:lnSpc>
                <a:spcPct val="130000"/>
              </a:lnSpc>
            </a:pPr>
            <a:r>
              <a:rPr lang="vi-VN" altLang="zh-CN" sz="2000">
                <a:solidFill>
                  <a:srgbClr val="002060"/>
                </a:solidFill>
                <a:latin typeface="Roboto"/>
                <a:cs typeface="等线"/>
              </a:rPr>
              <a:t>…………………………………………………………………………</a:t>
            </a:r>
            <a:r>
              <a:rPr lang="en-US" altLang="zh-CN" sz="2000">
                <a:solidFill>
                  <a:srgbClr val="002060"/>
                </a:solidFill>
                <a:latin typeface="Roboto"/>
                <a:ea typeface="SimSun" pitchFamily="2" charset="-122"/>
              </a:rPr>
              <a:t>…………</a:t>
            </a:r>
            <a:r>
              <a:rPr lang="vi-VN" altLang="zh-CN" sz="2000">
                <a:solidFill>
                  <a:srgbClr val="002060"/>
                </a:solidFill>
                <a:latin typeface="Roboto"/>
                <a:cs typeface="等线"/>
              </a:rPr>
              <a:t>……</a:t>
            </a:r>
            <a:endParaRPr lang="en-US" altLang="zh-CN" sz="2000">
              <a:solidFill>
                <a:srgbClr val="002060"/>
              </a:solidFill>
              <a:latin typeface="Roboto"/>
              <a:ea typeface="SimSun" pitchFamily="2" charset="-122"/>
            </a:endParaRPr>
          </a:p>
          <a:p>
            <a:pPr>
              <a:lnSpc>
                <a:spcPct val="130000"/>
              </a:lnSpc>
            </a:pPr>
            <a:r>
              <a:rPr lang="vi-VN" altLang="zh-CN" sz="2000">
                <a:solidFill>
                  <a:srgbClr val="002060"/>
                </a:solidFill>
                <a:latin typeface="Roboto"/>
                <a:cs typeface="等线"/>
              </a:rPr>
              <a:t>…………………………………………………………………………</a:t>
            </a:r>
            <a:r>
              <a:rPr lang="en-US" altLang="zh-CN" sz="2000">
                <a:solidFill>
                  <a:srgbClr val="002060"/>
                </a:solidFill>
                <a:latin typeface="Roboto"/>
                <a:ea typeface="SimSun" pitchFamily="2" charset="-122"/>
              </a:rPr>
              <a:t>…………</a:t>
            </a:r>
            <a:r>
              <a:rPr lang="vi-VN" altLang="zh-CN" sz="2000">
                <a:solidFill>
                  <a:srgbClr val="002060"/>
                </a:solidFill>
                <a:latin typeface="Roboto"/>
                <a:cs typeface="等线"/>
              </a:rPr>
              <a:t>……</a:t>
            </a:r>
            <a:endParaRPr lang="en-US" altLang="zh-CN" sz="2000">
              <a:solidFill>
                <a:srgbClr val="002060"/>
              </a:solidFill>
              <a:latin typeface="Roboto"/>
              <a:ea typeface="SimSun" pitchFamily="2" charset="-122"/>
            </a:endParaRPr>
          </a:p>
          <a:p>
            <a:pPr>
              <a:lnSpc>
                <a:spcPct val="130000"/>
              </a:lnSpc>
            </a:pPr>
            <a:r>
              <a:rPr lang="vi-VN" altLang="zh-CN" sz="2000">
                <a:solidFill>
                  <a:srgbClr val="002060"/>
                </a:solidFill>
                <a:latin typeface="Roboto"/>
                <a:cs typeface="等线"/>
              </a:rPr>
              <a:t>…………………………………………………………………………</a:t>
            </a:r>
            <a:r>
              <a:rPr lang="en-US" altLang="zh-CN" sz="2000">
                <a:solidFill>
                  <a:srgbClr val="002060"/>
                </a:solidFill>
                <a:latin typeface="Roboto"/>
                <a:ea typeface="SimSun" pitchFamily="2" charset="-122"/>
              </a:rPr>
              <a:t>…………</a:t>
            </a:r>
            <a:r>
              <a:rPr lang="vi-VN" altLang="zh-CN" sz="2000">
                <a:solidFill>
                  <a:srgbClr val="002060"/>
                </a:solidFill>
                <a:latin typeface="Roboto"/>
                <a:cs typeface="等线"/>
              </a:rPr>
              <a:t>……</a:t>
            </a:r>
            <a:endParaRPr lang="en-US" altLang="zh-CN" sz="2000">
              <a:solidFill>
                <a:srgbClr val="002060"/>
              </a:solidFill>
              <a:latin typeface="Roboto"/>
              <a:ea typeface="SimSun" pitchFamily="2" charset="-122"/>
            </a:endParaRPr>
          </a:p>
          <a:p>
            <a:pPr>
              <a:lnSpc>
                <a:spcPct val="130000"/>
              </a:lnSpc>
            </a:pPr>
            <a:r>
              <a:rPr lang="vi-VN" altLang="zh-CN" sz="2000">
                <a:solidFill>
                  <a:srgbClr val="002060"/>
                </a:solidFill>
                <a:latin typeface="Roboto"/>
                <a:cs typeface="等线"/>
              </a:rPr>
              <a:t>3. Để thiết kế được em cần phải làm gì? </a:t>
            </a:r>
          </a:p>
          <a:p>
            <a:pPr>
              <a:lnSpc>
                <a:spcPct val="130000"/>
              </a:lnSpc>
            </a:pPr>
            <a:r>
              <a:rPr lang="vi-VN" altLang="zh-CN" sz="2000">
                <a:solidFill>
                  <a:srgbClr val="002060"/>
                </a:solidFill>
                <a:latin typeface="Roboto"/>
                <a:cs typeface="等线"/>
              </a:rPr>
              <a:t>…………………………………………………………………………</a:t>
            </a:r>
            <a:r>
              <a:rPr lang="en-US" altLang="zh-CN" sz="2000">
                <a:solidFill>
                  <a:srgbClr val="002060"/>
                </a:solidFill>
                <a:latin typeface="Roboto"/>
                <a:ea typeface="SimSun" pitchFamily="2" charset="-122"/>
              </a:rPr>
              <a:t>…………</a:t>
            </a:r>
            <a:r>
              <a:rPr lang="vi-VN" altLang="zh-CN" sz="2000">
                <a:solidFill>
                  <a:srgbClr val="002060"/>
                </a:solidFill>
                <a:latin typeface="Roboto"/>
                <a:cs typeface="等线"/>
              </a:rPr>
              <a:t>……</a:t>
            </a:r>
            <a:endParaRPr lang="en-US" altLang="zh-CN" sz="2000">
              <a:solidFill>
                <a:srgbClr val="002060"/>
              </a:solidFill>
              <a:latin typeface="Roboto"/>
              <a:ea typeface="SimSun" pitchFamily="2" charset="-122"/>
            </a:endParaRPr>
          </a:p>
          <a:p>
            <a:pPr>
              <a:lnSpc>
                <a:spcPct val="130000"/>
              </a:lnSpc>
            </a:pPr>
            <a:r>
              <a:rPr lang="vi-VN" altLang="zh-CN" sz="2000">
                <a:solidFill>
                  <a:srgbClr val="002060"/>
                </a:solidFill>
                <a:latin typeface="Roboto"/>
                <a:cs typeface="等线"/>
              </a:rPr>
              <a:t>…………………………………………………………………………</a:t>
            </a:r>
            <a:r>
              <a:rPr lang="en-US" altLang="zh-CN" sz="2000">
                <a:solidFill>
                  <a:srgbClr val="002060"/>
                </a:solidFill>
                <a:latin typeface="Roboto"/>
                <a:ea typeface="SimSun" pitchFamily="2" charset="-122"/>
              </a:rPr>
              <a:t>…………</a:t>
            </a:r>
            <a:r>
              <a:rPr lang="vi-VN" altLang="zh-CN" sz="2000">
                <a:solidFill>
                  <a:srgbClr val="002060"/>
                </a:solidFill>
                <a:latin typeface="Roboto"/>
                <a:cs typeface="等线"/>
              </a:rPr>
              <a:t>……</a:t>
            </a:r>
            <a:endParaRPr lang="en-US" altLang="zh-CN" sz="2000">
              <a:solidFill>
                <a:srgbClr val="002060"/>
              </a:solidFill>
              <a:latin typeface="Roboto"/>
              <a:ea typeface="SimSun" pitchFamily="2" charset="-122"/>
            </a:endParaRPr>
          </a:p>
          <a:p>
            <a:pPr>
              <a:lnSpc>
                <a:spcPct val="130000"/>
              </a:lnSpc>
            </a:pPr>
            <a:r>
              <a:rPr lang="en-US" altLang="zh-CN" sz="2000">
                <a:solidFill>
                  <a:srgbClr val="002060"/>
                </a:solidFill>
                <a:latin typeface="Roboto"/>
                <a:ea typeface="SimSun" pitchFamily="2" charset="-122"/>
              </a:rPr>
              <a:t>4</a:t>
            </a:r>
            <a:r>
              <a:rPr lang="vi-VN" altLang="zh-CN" sz="2000">
                <a:solidFill>
                  <a:srgbClr val="002060"/>
                </a:solidFill>
                <a:latin typeface="Roboto"/>
                <a:cs typeface="等线"/>
              </a:rPr>
              <a:t>. Em hãy nêu khó khăn khi thiết kế và cách khắc phục</a:t>
            </a:r>
            <a:r>
              <a:rPr lang="en-US" altLang="zh-CN" sz="2000">
                <a:solidFill>
                  <a:srgbClr val="002060"/>
                </a:solidFill>
                <a:latin typeface="Roboto"/>
                <a:ea typeface="SimSun" pitchFamily="2" charset="-122"/>
              </a:rPr>
              <a:t>.</a:t>
            </a:r>
            <a:endParaRPr lang="vi-VN" altLang="zh-CN" sz="2000">
              <a:solidFill>
                <a:srgbClr val="002060"/>
              </a:solidFill>
              <a:latin typeface="Roboto"/>
              <a:cs typeface="等线"/>
            </a:endParaRPr>
          </a:p>
          <a:p>
            <a:pPr>
              <a:lnSpc>
                <a:spcPct val="130000"/>
              </a:lnSpc>
            </a:pPr>
            <a:r>
              <a:rPr lang="vi-VN" altLang="zh-CN" sz="2000">
                <a:solidFill>
                  <a:srgbClr val="002060"/>
                </a:solidFill>
                <a:latin typeface="Roboto"/>
                <a:cs typeface="等线"/>
              </a:rPr>
              <a:t>…………………………………………………………………………</a:t>
            </a:r>
            <a:r>
              <a:rPr lang="en-US" altLang="zh-CN" sz="2000">
                <a:solidFill>
                  <a:srgbClr val="002060"/>
                </a:solidFill>
                <a:latin typeface="Roboto"/>
                <a:ea typeface="SimSun" pitchFamily="2" charset="-122"/>
              </a:rPr>
              <a:t>…………</a:t>
            </a:r>
            <a:r>
              <a:rPr lang="vi-VN" altLang="zh-CN" sz="2000">
                <a:solidFill>
                  <a:srgbClr val="002060"/>
                </a:solidFill>
                <a:latin typeface="Roboto"/>
                <a:cs typeface="等线"/>
              </a:rPr>
              <a:t>……</a:t>
            </a:r>
            <a:endParaRPr lang="en-US" altLang="zh-CN" sz="2000">
              <a:solidFill>
                <a:srgbClr val="002060"/>
              </a:solidFill>
              <a:latin typeface="Roboto"/>
              <a:ea typeface="SimSun" pitchFamily="2" charset="-122"/>
            </a:endParaRPr>
          </a:p>
        </p:txBody>
      </p:sp>
      <p:sp>
        <p:nvSpPr>
          <p:cNvPr id="11" name="TextBox 10"/>
          <p:cNvSpPr txBox="1">
            <a:spLocks noChangeArrowheads="1"/>
          </p:cNvSpPr>
          <p:nvPr/>
        </p:nvSpPr>
        <p:spPr bwMode="auto">
          <a:xfrm>
            <a:off x="4676775" y="1781175"/>
            <a:ext cx="6731000" cy="400050"/>
          </a:xfrm>
          <a:prstGeom prst="rect">
            <a:avLst/>
          </a:prstGeom>
          <a:noFill/>
          <a:ln w="9525">
            <a:noFill/>
            <a:miter lim="800000"/>
            <a:headEnd/>
            <a:tailEnd/>
          </a:ln>
        </p:spPr>
        <p:txBody>
          <a:bodyPr>
            <a:spAutoFit/>
          </a:bodyPr>
          <a:lstStyle/>
          <a:p>
            <a:r>
              <a:rPr lang="en-US" altLang="zh-CN" sz="2000">
                <a:solidFill>
                  <a:srgbClr val="FF0000"/>
                </a:solidFill>
                <a:latin typeface="Roboto"/>
                <a:ea typeface="SimSun" pitchFamily="2" charset="-122"/>
              </a:rPr>
              <a:t>Nhóm em thiết kế trường học có tổng diện tích là 1000m</a:t>
            </a:r>
            <a:r>
              <a:rPr lang="en-US" altLang="zh-CN" sz="2000" baseline="30000">
                <a:solidFill>
                  <a:srgbClr val="FF0000"/>
                </a:solidFill>
                <a:latin typeface="Roboto"/>
                <a:ea typeface="SimSun" pitchFamily="2" charset="-122"/>
              </a:rPr>
              <a:t>2</a:t>
            </a:r>
            <a:endParaRPr lang="en-US" altLang="zh-CN" sz="2000">
              <a:solidFill>
                <a:srgbClr val="FF0000"/>
              </a:solidFill>
              <a:latin typeface="Roboto"/>
              <a:ea typeface="SimSun" pitchFamily="2" charset="-122"/>
            </a:endParaRPr>
          </a:p>
        </p:txBody>
      </p:sp>
      <p:sp>
        <p:nvSpPr>
          <p:cNvPr id="12" name="TextBox 11"/>
          <p:cNvSpPr txBox="1">
            <a:spLocks noChangeArrowheads="1"/>
          </p:cNvSpPr>
          <p:nvPr/>
        </p:nvSpPr>
        <p:spPr bwMode="auto">
          <a:xfrm>
            <a:off x="5038725" y="3016250"/>
            <a:ext cx="2528888" cy="400050"/>
          </a:xfrm>
          <a:prstGeom prst="rect">
            <a:avLst/>
          </a:prstGeom>
          <a:noFill/>
          <a:ln w="9525">
            <a:noFill/>
            <a:miter lim="800000"/>
            <a:headEnd/>
            <a:tailEnd/>
          </a:ln>
        </p:spPr>
        <p:txBody>
          <a:bodyPr>
            <a:spAutoFit/>
          </a:bodyPr>
          <a:lstStyle/>
          <a:p>
            <a:r>
              <a:rPr lang="en-US" altLang="zh-CN" sz="2000">
                <a:solidFill>
                  <a:srgbClr val="FF0000"/>
                </a:solidFill>
                <a:latin typeface="Roboto"/>
                <a:ea typeface="SimSun" pitchFamily="2" charset="-122"/>
              </a:rPr>
              <a:t>Nhà thể chất 100m</a:t>
            </a:r>
            <a:r>
              <a:rPr lang="en-US" altLang="zh-CN" sz="2000" baseline="30000">
                <a:solidFill>
                  <a:srgbClr val="FF0000"/>
                </a:solidFill>
                <a:latin typeface="Roboto"/>
                <a:ea typeface="SimSun" pitchFamily="2" charset="-122"/>
              </a:rPr>
              <a:t>2</a:t>
            </a:r>
            <a:endParaRPr lang="en-US" altLang="zh-CN" sz="2000">
              <a:solidFill>
                <a:srgbClr val="FF0000"/>
              </a:solidFill>
              <a:latin typeface="Roboto"/>
              <a:ea typeface="SimSun" pitchFamily="2" charset="-122"/>
            </a:endParaRPr>
          </a:p>
        </p:txBody>
      </p:sp>
      <p:sp>
        <p:nvSpPr>
          <p:cNvPr id="16" name="TextBox 15"/>
          <p:cNvSpPr txBox="1">
            <a:spLocks noChangeArrowheads="1"/>
          </p:cNvSpPr>
          <p:nvPr/>
        </p:nvSpPr>
        <p:spPr bwMode="auto">
          <a:xfrm>
            <a:off x="5102225" y="3367088"/>
            <a:ext cx="3854450" cy="400050"/>
          </a:xfrm>
          <a:prstGeom prst="rect">
            <a:avLst/>
          </a:prstGeom>
          <a:noFill/>
          <a:ln w="9525">
            <a:noFill/>
            <a:miter lim="800000"/>
            <a:headEnd/>
            <a:tailEnd/>
          </a:ln>
        </p:spPr>
        <p:txBody>
          <a:bodyPr>
            <a:spAutoFit/>
          </a:bodyPr>
          <a:lstStyle/>
          <a:p>
            <a:r>
              <a:rPr lang="en-US" altLang="zh-CN" sz="2000">
                <a:solidFill>
                  <a:srgbClr val="FF0000"/>
                </a:solidFill>
                <a:latin typeface="Roboto"/>
                <a:ea typeface="SimSun" pitchFamily="2" charset="-122"/>
              </a:rPr>
              <a:t>Khu lớp học 500m</a:t>
            </a:r>
            <a:r>
              <a:rPr lang="en-US" altLang="zh-CN" sz="2000" baseline="30000">
                <a:solidFill>
                  <a:srgbClr val="FF0000"/>
                </a:solidFill>
                <a:latin typeface="Roboto"/>
                <a:ea typeface="SimSun" pitchFamily="2" charset="-122"/>
              </a:rPr>
              <a:t>2</a:t>
            </a:r>
            <a:endParaRPr lang="en-US" altLang="zh-CN" sz="2000">
              <a:solidFill>
                <a:srgbClr val="FF0000"/>
              </a:solidFill>
              <a:latin typeface="Roboto"/>
              <a:ea typeface="SimSun" pitchFamily="2" charset="-122"/>
            </a:endParaRPr>
          </a:p>
        </p:txBody>
      </p:sp>
      <p:sp>
        <p:nvSpPr>
          <p:cNvPr id="17" name="TextBox 16"/>
          <p:cNvSpPr txBox="1">
            <a:spLocks noChangeArrowheads="1"/>
          </p:cNvSpPr>
          <p:nvPr/>
        </p:nvSpPr>
        <p:spPr bwMode="auto">
          <a:xfrm>
            <a:off x="8337550" y="2981325"/>
            <a:ext cx="3854450" cy="400050"/>
          </a:xfrm>
          <a:prstGeom prst="rect">
            <a:avLst/>
          </a:prstGeom>
          <a:noFill/>
          <a:ln w="9525">
            <a:noFill/>
            <a:miter lim="800000"/>
            <a:headEnd/>
            <a:tailEnd/>
          </a:ln>
        </p:spPr>
        <p:txBody>
          <a:bodyPr>
            <a:spAutoFit/>
          </a:bodyPr>
          <a:lstStyle/>
          <a:p>
            <a:r>
              <a:rPr lang="en-US" altLang="zh-CN" sz="2000">
                <a:solidFill>
                  <a:srgbClr val="FF0000"/>
                </a:solidFill>
                <a:latin typeface="Roboto"/>
                <a:ea typeface="SimSun" pitchFamily="2" charset="-122"/>
              </a:rPr>
              <a:t>Sân trường 200m</a:t>
            </a:r>
            <a:r>
              <a:rPr lang="en-US" altLang="zh-CN" sz="2000" baseline="30000">
                <a:solidFill>
                  <a:srgbClr val="FF0000"/>
                </a:solidFill>
                <a:latin typeface="Roboto"/>
                <a:ea typeface="SimSun" pitchFamily="2" charset="-122"/>
              </a:rPr>
              <a:t>2</a:t>
            </a:r>
            <a:endParaRPr lang="en-US" altLang="zh-CN" sz="2000">
              <a:solidFill>
                <a:srgbClr val="FF0000"/>
              </a:solidFill>
              <a:latin typeface="Roboto"/>
              <a:ea typeface="SimSun" pitchFamily="2" charset="-122"/>
            </a:endParaRPr>
          </a:p>
        </p:txBody>
      </p:sp>
      <p:sp>
        <p:nvSpPr>
          <p:cNvPr id="18" name="TextBox 17"/>
          <p:cNvSpPr txBox="1">
            <a:spLocks noChangeArrowheads="1"/>
          </p:cNvSpPr>
          <p:nvPr/>
        </p:nvSpPr>
        <p:spPr bwMode="auto">
          <a:xfrm>
            <a:off x="5106988" y="4565650"/>
            <a:ext cx="5329237" cy="708025"/>
          </a:xfrm>
          <a:prstGeom prst="rect">
            <a:avLst/>
          </a:prstGeom>
          <a:noFill/>
          <a:ln w="9525">
            <a:noFill/>
            <a:miter lim="800000"/>
            <a:headEnd/>
            <a:tailEnd/>
          </a:ln>
        </p:spPr>
        <p:txBody>
          <a:bodyPr>
            <a:spAutoFit/>
          </a:bodyPr>
          <a:lstStyle/>
          <a:p>
            <a:r>
              <a:rPr lang="en-US" altLang="zh-CN" sz="2000">
                <a:solidFill>
                  <a:srgbClr val="FF0000"/>
                </a:solidFill>
                <a:latin typeface="Roboto"/>
                <a:ea typeface="SimSun" pitchFamily="2" charset="-122"/>
              </a:rPr>
              <a:t>Em cần tính toán diện tính các khu vực và phân khu một cách hợp lí</a:t>
            </a:r>
          </a:p>
        </p:txBody>
      </p:sp>
      <p:sp>
        <p:nvSpPr>
          <p:cNvPr id="5" name="TextBox 4"/>
          <p:cNvSpPr txBox="1">
            <a:spLocks noChangeArrowheads="1"/>
          </p:cNvSpPr>
          <p:nvPr/>
        </p:nvSpPr>
        <p:spPr bwMode="auto">
          <a:xfrm>
            <a:off x="5319713" y="3716338"/>
            <a:ext cx="1690687" cy="400050"/>
          </a:xfrm>
          <a:prstGeom prst="rect">
            <a:avLst/>
          </a:prstGeom>
          <a:noFill/>
          <a:ln w="9525">
            <a:noFill/>
            <a:miter lim="800000"/>
            <a:headEnd/>
            <a:tailEnd/>
          </a:ln>
        </p:spPr>
        <p:txBody>
          <a:bodyPr>
            <a:spAutoFit/>
          </a:bodyPr>
          <a:lstStyle/>
          <a:p>
            <a:r>
              <a:rPr lang="en-US" altLang="zh-CN" sz="2000">
                <a:solidFill>
                  <a:srgbClr val="FF0000"/>
                </a:solidFill>
                <a:latin typeface="Roboto"/>
                <a:ea typeface="SimSun" pitchFamily="2" charset="-12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17" grpId="0"/>
      <p:bldP spid="18"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a:spLocks noChangeArrowheads="1"/>
          </p:cNvSpPr>
          <p:nvPr/>
        </p:nvSpPr>
        <p:spPr bwMode="auto">
          <a:xfrm>
            <a:off x="3978275" y="1660525"/>
            <a:ext cx="4189413" cy="369888"/>
          </a:xfrm>
          <a:prstGeom prst="rect">
            <a:avLst/>
          </a:prstGeom>
          <a:noFill/>
          <a:ln w="9525">
            <a:noFill/>
            <a:miter lim="800000"/>
            <a:headEnd/>
            <a:tailEnd/>
          </a:ln>
        </p:spPr>
        <p:txBody>
          <a:bodyPr lIns="0" tIns="0" rIns="0" bIns="0">
            <a:spAutoFit/>
          </a:bodyPr>
          <a:lstStyle/>
          <a:p>
            <a:pPr algn="just"/>
            <a:r>
              <a:rPr lang="en-US" sz="2400">
                <a:solidFill>
                  <a:srgbClr val="002060"/>
                </a:solidFill>
                <a:latin typeface="Roboto"/>
              </a:rPr>
              <a:t>Lựa chọn dụng cụ và vật liệu</a:t>
            </a:r>
          </a:p>
        </p:txBody>
      </p:sp>
      <p:pic>
        <p:nvPicPr>
          <p:cNvPr id="13" name="Picture 12">
            <a:extLst>
              <a:ext uri="{FF2B5EF4-FFF2-40B4-BE49-F238E27FC236}"/>
            </a:extLst>
          </p:cNvPr>
          <p:cNvPicPr>
            <a:picLocks noChangeAspect="1"/>
          </p:cNvPicPr>
          <p:nvPr/>
        </p:nvPicPr>
        <p:blipFill>
          <a:blip r:embed="rId3"/>
          <a:stretch>
            <a:fillRect/>
          </a:stretch>
        </p:blipFill>
        <p:spPr>
          <a:xfrm>
            <a:off x="-14288" y="-63500"/>
            <a:ext cx="1885951" cy="141128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3635375" y="3536950"/>
            <a:ext cx="1330325" cy="1227138"/>
          </a:xfrm>
          <a:prstGeom prst="rect">
            <a:avLst/>
          </a:prstGeom>
          <a:effectLst>
            <a:outerShdw blurRad="63500" sx="102000" sy="102000" algn="ctr" rotWithShape="0">
              <a:prstClr val="black">
                <a:alpha val="40000"/>
              </a:prstClr>
            </a:outerShdw>
          </a:effectLst>
        </p:spPr>
      </p:pic>
      <p:sp>
        <p:nvSpPr>
          <p:cNvPr id="11" name="TextBox 10"/>
          <p:cNvSpPr txBox="1">
            <a:spLocks noChangeArrowheads="1"/>
          </p:cNvSpPr>
          <p:nvPr/>
        </p:nvSpPr>
        <p:spPr bwMode="auto">
          <a:xfrm>
            <a:off x="1828800" y="2605088"/>
            <a:ext cx="9512300" cy="369887"/>
          </a:xfrm>
          <a:prstGeom prst="rect">
            <a:avLst/>
          </a:prstGeom>
          <a:noFill/>
          <a:ln w="9525">
            <a:noFill/>
            <a:miter lim="800000"/>
            <a:headEnd/>
            <a:tailEnd/>
          </a:ln>
        </p:spPr>
        <p:txBody>
          <a:bodyPr lIns="0" tIns="0" rIns="0" bIns="0">
            <a:spAutoFit/>
          </a:bodyPr>
          <a:lstStyle/>
          <a:p>
            <a:pPr algn="just"/>
            <a:r>
              <a:rPr lang="en-US" sz="2400">
                <a:solidFill>
                  <a:srgbClr val="002060"/>
                </a:solidFill>
                <a:latin typeface="Roboto"/>
              </a:rPr>
              <a:t>Giấy kẻ ô vuông/giấy ô li, giấy A4, kéo, bút màu, bút chì, thước kẻ </a:t>
            </a:r>
          </a:p>
        </p:txBody>
      </p:sp>
      <p:pic>
        <p:nvPicPr>
          <p:cNvPr id="12" name="Picture 11">
            <a:extLst>
              <a:ext uri="{FF2B5EF4-FFF2-40B4-BE49-F238E27FC236}"/>
            </a:extLst>
          </p:cNvPr>
          <p:cNvPicPr>
            <a:picLocks noChangeAspect="1"/>
          </p:cNvPicPr>
          <p:nvPr/>
        </p:nvPicPr>
        <p:blipFill>
          <a:blip r:embed="rId5"/>
          <a:stretch>
            <a:fillRect/>
          </a:stretch>
        </p:blipFill>
        <p:spPr>
          <a:xfrm>
            <a:off x="7788275" y="3752850"/>
            <a:ext cx="1055688" cy="647700"/>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6"/>
          <a:srcRect/>
          <a:stretch>
            <a:fillRect/>
          </a:stretch>
        </p:blipFill>
        <p:spPr bwMode="auto">
          <a:xfrm>
            <a:off x="7402513" y="4705350"/>
            <a:ext cx="1827212" cy="301625"/>
          </a:xfrm>
          <a:prstGeom prst="rect">
            <a:avLst/>
          </a:prstGeom>
          <a:noFill/>
          <a:ln w="9525">
            <a:noFill/>
            <a:miter lim="800000"/>
            <a:headEnd/>
            <a:tailEnd/>
          </a:ln>
          <a:effectLst>
            <a:outerShdw sx="102000" sy="102000" algn="ctr" rotWithShape="0">
              <a:srgbClr val="000000">
                <a:alpha val="39999"/>
              </a:srgbClr>
            </a:outerShdw>
          </a:effectLst>
        </p:spPr>
      </p:pic>
      <p:pic>
        <p:nvPicPr>
          <p:cNvPr id="25" name="Picture 24"/>
          <p:cNvPicPr>
            <a:picLocks noChangeAspect="1"/>
          </p:cNvPicPr>
          <p:nvPr/>
        </p:nvPicPr>
        <p:blipFill>
          <a:blip r:embed="rId7"/>
          <a:stretch>
            <a:fillRect/>
          </a:stretch>
        </p:blipFill>
        <p:spPr>
          <a:xfrm>
            <a:off x="5554663" y="3506788"/>
            <a:ext cx="1644650" cy="1395412"/>
          </a:xfrm>
          <a:prstGeom prst="rect">
            <a:avLst/>
          </a:prstGeom>
          <a:effectLst>
            <a:outerShdw blurRad="63500" sx="102000" sy="102000" algn="ctr" rotWithShape="0">
              <a:prstClr val="black">
                <a:alpha val="40000"/>
              </a:prstClr>
            </a:outerShdw>
          </a:effectLst>
        </p:spPr>
      </p:pic>
      <p:sp>
        <p:nvSpPr>
          <p:cNvPr id="26" name="TextBox 25"/>
          <p:cNvSpPr txBox="1">
            <a:spLocks noChangeArrowheads="1"/>
          </p:cNvSpPr>
          <p:nvPr/>
        </p:nvSpPr>
        <p:spPr bwMode="auto">
          <a:xfrm>
            <a:off x="2260600" y="615950"/>
            <a:ext cx="7626350" cy="584200"/>
          </a:xfrm>
          <a:prstGeom prst="rect">
            <a:avLst/>
          </a:prstGeom>
          <a:noFill/>
          <a:ln w="9525">
            <a:noFill/>
            <a:miter lim="800000"/>
            <a:headEnd/>
            <a:tailEnd/>
          </a:ln>
        </p:spPr>
        <p:txBody>
          <a:bodyPr>
            <a:spAutoFit/>
          </a:bodyPr>
          <a:lstStyle/>
          <a:p>
            <a:pPr algn="ctr"/>
            <a:r>
              <a:rPr lang="vi-VN" altLang="zh-CN" sz="3200" b="1">
                <a:solidFill>
                  <a:srgbClr val="002060"/>
                </a:solidFill>
                <a:latin typeface="Roboto Black" charset="0"/>
                <a:cs typeface="等线"/>
              </a:rPr>
              <a:t>THỰC HIỆN BẢN THIẾT KẾ</a:t>
            </a:r>
            <a:endParaRPr lang="en-US" altLang="zh-CN" sz="3200" b="1">
              <a:solidFill>
                <a:srgbClr val="002060"/>
              </a:solidFill>
              <a:latin typeface="Roboto"/>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797050" y="2252663"/>
            <a:ext cx="1004888" cy="368300"/>
          </a:xfrm>
          <a:prstGeom prst="rect">
            <a:avLst/>
          </a:prstGeom>
          <a:noFill/>
          <a:ln w="9525">
            <a:noFill/>
            <a:miter lim="800000"/>
            <a:headEnd/>
            <a:tailEnd/>
          </a:ln>
        </p:spPr>
        <p:txBody>
          <a:bodyPr lIns="0" tIns="0" rIns="0" bIns="0">
            <a:spAutoFit/>
          </a:bodyPr>
          <a:lstStyle/>
          <a:p>
            <a:pPr algn="just"/>
            <a:r>
              <a:rPr lang="pt-BR" sz="2400">
                <a:solidFill>
                  <a:srgbClr val="FF0000"/>
                </a:solidFill>
                <a:latin typeface="Roboto"/>
              </a:rPr>
              <a:t> Gợi ý</a:t>
            </a:r>
            <a:endParaRPr lang="en-US" sz="2400">
              <a:solidFill>
                <a:srgbClr val="FF0000"/>
              </a:solidFill>
              <a:latin typeface="Roboto"/>
            </a:endParaRPr>
          </a:p>
        </p:txBody>
      </p:sp>
      <p:sp>
        <p:nvSpPr>
          <p:cNvPr id="11" name="TextBox 10"/>
          <p:cNvSpPr txBox="1">
            <a:spLocks noChangeArrowheads="1"/>
          </p:cNvSpPr>
          <p:nvPr/>
        </p:nvSpPr>
        <p:spPr bwMode="auto">
          <a:xfrm>
            <a:off x="4438650" y="2292350"/>
            <a:ext cx="4930775" cy="369888"/>
          </a:xfrm>
          <a:prstGeom prst="rect">
            <a:avLst/>
          </a:prstGeom>
          <a:noFill/>
          <a:ln w="9525">
            <a:noFill/>
            <a:miter lim="800000"/>
            <a:headEnd/>
            <a:tailEnd/>
          </a:ln>
        </p:spPr>
        <p:txBody>
          <a:bodyPr lIns="0" tIns="0" rIns="0" bIns="0">
            <a:spAutoFit/>
          </a:bodyPr>
          <a:lstStyle/>
          <a:p>
            <a:pPr algn="just"/>
            <a:r>
              <a:rPr lang="vi-VN" sz="2400">
                <a:solidFill>
                  <a:srgbClr val="002060"/>
                </a:solidFill>
                <a:latin typeface="Roboto"/>
              </a:rPr>
              <a:t>Phân loại các khu vực cho phù hợp</a:t>
            </a:r>
            <a:endParaRPr lang="en-US" sz="2400">
              <a:solidFill>
                <a:srgbClr val="002060"/>
              </a:solidFill>
              <a:latin typeface="Roboto"/>
            </a:endParaRPr>
          </a:p>
        </p:txBody>
      </p:sp>
      <p:pic>
        <p:nvPicPr>
          <p:cNvPr id="13" name="Picture 12">
            <a:extLst>
              <a:ext uri="{FF2B5EF4-FFF2-40B4-BE49-F238E27FC236}"/>
            </a:extLst>
          </p:cNvPr>
          <p:cNvPicPr>
            <a:picLocks noChangeAspect="1"/>
          </p:cNvPicPr>
          <p:nvPr/>
        </p:nvPicPr>
        <p:blipFill>
          <a:blip r:embed="rId3"/>
          <a:stretch>
            <a:fillRect/>
          </a:stretch>
        </p:blipFill>
        <p:spPr>
          <a:xfrm>
            <a:off x="9525" y="0"/>
            <a:ext cx="1885950" cy="1411288"/>
          </a:xfrm>
          <a:prstGeom prst="rect">
            <a:avLst/>
          </a:prstGeom>
          <a:effectLst>
            <a:outerShdw blurRad="63500" sx="102000" sy="102000" algn="ctr" rotWithShape="0">
              <a:prstClr val="black">
                <a:alpha val="40000"/>
              </a:prstClr>
            </a:outerShdw>
          </a:effectLst>
        </p:spPr>
      </p:pic>
      <p:sp>
        <p:nvSpPr>
          <p:cNvPr id="16" name="Oval 20"/>
          <p:cNvSpPr/>
          <p:nvPr/>
        </p:nvSpPr>
        <p:spPr>
          <a:xfrm>
            <a:off x="2905520" y="229305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00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a:solidFill>
                  <a:schemeClr val="bg1"/>
                </a:solidFill>
                <a:latin typeface="Roboto Black" panose="02000000000000000000" pitchFamily="2" charset="0"/>
                <a:ea typeface="Roboto Black" panose="02000000000000000000" pitchFamily="2" charset="0"/>
              </a:rPr>
              <a:t>1</a:t>
            </a:r>
          </a:p>
        </p:txBody>
      </p:sp>
      <p:sp>
        <p:nvSpPr>
          <p:cNvPr id="68615" name="Rectangle 9"/>
          <p:cNvSpPr>
            <a:spLocks noChangeArrowheads="1"/>
          </p:cNvSpPr>
          <p:nvPr/>
        </p:nvSpPr>
        <p:spPr bwMode="auto">
          <a:xfrm>
            <a:off x="3667125" y="234950"/>
            <a:ext cx="5122863" cy="585788"/>
          </a:xfrm>
          <a:prstGeom prst="rect">
            <a:avLst/>
          </a:prstGeom>
          <a:noFill/>
          <a:ln w="9525">
            <a:noFill/>
            <a:miter lim="800000"/>
            <a:headEnd/>
            <a:tailEnd/>
          </a:ln>
        </p:spPr>
        <p:txBody>
          <a:bodyPr wrap="none">
            <a:spAutoFit/>
          </a:bodyPr>
          <a:lstStyle/>
          <a:p>
            <a:pPr algn="ctr"/>
            <a:r>
              <a:rPr lang="vi-VN" altLang="zh-CN" sz="3200" b="1">
                <a:solidFill>
                  <a:srgbClr val="002060"/>
                </a:solidFill>
                <a:latin typeface="Roboto Black" charset="0"/>
                <a:cs typeface="等线"/>
              </a:rPr>
              <a:t>THỰC HIỆN BẢN THIẾT KẾ</a:t>
            </a:r>
            <a:endParaRPr lang="en-US" altLang="zh-CN" sz="3200" b="1">
              <a:solidFill>
                <a:srgbClr val="002060"/>
              </a:solidFill>
              <a:latin typeface="Roboto"/>
              <a:ea typeface="SimSun" pitchFamily="2" charset="-122"/>
            </a:endParaRPr>
          </a:p>
        </p:txBody>
      </p:sp>
      <p:pic>
        <p:nvPicPr>
          <p:cNvPr id="3" name="Picture 2">
            <a:extLst>
              <a:ext uri="{FF2B5EF4-FFF2-40B4-BE49-F238E27FC236}"/>
            </a:extLst>
          </p:cNvPr>
          <p:cNvPicPr>
            <a:picLocks noChangeAspect="1"/>
          </p:cNvPicPr>
          <p:nvPr/>
        </p:nvPicPr>
        <p:blipFill>
          <a:blip r:embed="rId4"/>
          <a:stretch>
            <a:fillRect/>
          </a:stretch>
        </p:blipFill>
        <p:spPr>
          <a:xfrm>
            <a:off x="4191366" y="2926629"/>
            <a:ext cx="5103528" cy="3276744"/>
          </a:xfrm>
          <a:prstGeom prst="roundRect">
            <a:avLst>
              <a:gd name="adj" fmla="val 8635"/>
            </a:avLst>
          </a:prstGeom>
          <a:ln w="28575">
            <a:solidFill>
              <a:srgbClr val="FF00FF"/>
            </a:solidFill>
          </a:ln>
        </p:spPr>
      </p:pic>
      <p:sp>
        <p:nvSpPr>
          <p:cNvPr id="68617" name="TextBox 4"/>
          <p:cNvSpPr txBox="1">
            <a:spLocks noChangeArrowheads="1"/>
          </p:cNvSpPr>
          <p:nvPr/>
        </p:nvSpPr>
        <p:spPr bwMode="auto">
          <a:xfrm>
            <a:off x="2308225" y="1325563"/>
            <a:ext cx="7840663" cy="461962"/>
          </a:xfrm>
          <a:prstGeom prst="rect">
            <a:avLst/>
          </a:prstGeom>
          <a:noFill/>
          <a:ln w="9525">
            <a:noFill/>
            <a:miter lim="800000"/>
            <a:headEnd/>
            <a:tailEnd/>
          </a:ln>
        </p:spPr>
        <p:txBody>
          <a:bodyPr>
            <a:spAutoFit/>
          </a:bodyPr>
          <a:lstStyle/>
          <a:p>
            <a:r>
              <a:rPr lang="vi-VN" sz="2400">
                <a:solidFill>
                  <a:srgbClr val="002060"/>
                </a:solidFill>
                <a:latin typeface="Roboto"/>
              </a:rPr>
              <a:t>Thực hiện bản thiết kế theo cách của em hoặc nhóm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704850" y="4108450"/>
            <a:ext cx="3311525" cy="738188"/>
          </a:xfrm>
          <a:prstGeom prst="rect">
            <a:avLst/>
          </a:prstGeom>
          <a:noFill/>
          <a:ln w="9525">
            <a:noFill/>
            <a:miter lim="800000"/>
            <a:headEnd/>
            <a:tailEnd/>
          </a:ln>
        </p:spPr>
        <p:txBody>
          <a:bodyPr lIns="0" tIns="0" rIns="0" bIns="0">
            <a:spAutoFit/>
          </a:bodyPr>
          <a:lstStyle/>
          <a:p>
            <a:pPr algn="ctr"/>
            <a:r>
              <a:rPr lang="vi-VN" sz="2400">
                <a:solidFill>
                  <a:srgbClr val="002060"/>
                </a:solidFill>
                <a:latin typeface="Roboto"/>
              </a:rPr>
              <a:t>Ghi tên và kích thước của từng khu vực</a:t>
            </a:r>
            <a:endParaRPr lang="en-US" sz="2400">
              <a:solidFill>
                <a:srgbClr val="002060"/>
              </a:solidFill>
              <a:latin typeface="Roboto"/>
            </a:endParaRPr>
          </a:p>
        </p:txBody>
      </p:sp>
      <p:pic>
        <p:nvPicPr>
          <p:cNvPr id="13" name="Picture 12">
            <a:extLst>
              <a:ext uri="{FF2B5EF4-FFF2-40B4-BE49-F238E27FC236}"/>
            </a:extLst>
          </p:cNvPr>
          <p:cNvPicPr>
            <a:picLocks noChangeAspect="1"/>
          </p:cNvPicPr>
          <p:nvPr/>
        </p:nvPicPr>
        <p:blipFill>
          <a:blip r:embed="rId3"/>
          <a:stretch>
            <a:fillRect/>
          </a:stretch>
        </p:blipFill>
        <p:spPr>
          <a:xfrm>
            <a:off x="0" y="-84138"/>
            <a:ext cx="1885950" cy="1411288"/>
          </a:xfrm>
          <a:prstGeom prst="rect">
            <a:avLst/>
          </a:prstGeom>
          <a:effectLst>
            <a:outerShdw blurRad="63500" sx="102000" sy="102000" algn="ctr" rotWithShape="0">
              <a:prstClr val="black">
                <a:alpha val="40000"/>
              </a:prstClr>
            </a:outerShdw>
          </a:effectLst>
        </p:spPr>
      </p:pic>
      <p:sp>
        <p:nvSpPr>
          <p:cNvPr id="70659" name="Rectangle 11"/>
          <p:cNvSpPr>
            <a:spLocks noChangeArrowheads="1"/>
          </p:cNvSpPr>
          <p:nvPr/>
        </p:nvSpPr>
        <p:spPr bwMode="auto">
          <a:xfrm>
            <a:off x="3667125" y="234950"/>
            <a:ext cx="5122863" cy="585788"/>
          </a:xfrm>
          <a:prstGeom prst="rect">
            <a:avLst/>
          </a:prstGeom>
          <a:noFill/>
          <a:ln w="9525">
            <a:noFill/>
            <a:miter lim="800000"/>
            <a:headEnd/>
            <a:tailEnd/>
          </a:ln>
        </p:spPr>
        <p:txBody>
          <a:bodyPr wrap="none">
            <a:spAutoFit/>
          </a:bodyPr>
          <a:lstStyle/>
          <a:p>
            <a:pPr algn="ctr"/>
            <a:r>
              <a:rPr lang="vi-VN" altLang="zh-CN" sz="3200" b="1">
                <a:solidFill>
                  <a:srgbClr val="002060"/>
                </a:solidFill>
                <a:latin typeface="Roboto Black" charset="0"/>
                <a:cs typeface="等线"/>
              </a:rPr>
              <a:t>THỰC HIỆN BẢN THIẾT KẾ</a:t>
            </a:r>
            <a:endParaRPr lang="en-US" altLang="zh-CN" sz="3200" b="1">
              <a:solidFill>
                <a:srgbClr val="002060"/>
              </a:solidFill>
              <a:latin typeface="Roboto"/>
              <a:ea typeface="SimSun" pitchFamily="2" charset="-122"/>
            </a:endParaRPr>
          </a:p>
        </p:txBody>
      </p:sp>
      <p:sp>
        <p:nvSpPr>
          <p:cNvPr id="15" name="Oval 20"/>
          <p:cNvSpPr/>
          <p:nvPr/>
        </p:nvSpPr>
        <p:spPr>
          <a:xfrm>
            <a:off x="2003036" y="2570184"/>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00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a:solidFill>
                  <a:schemeClr val="bg1"/>
                </a:solidFill>
                <a:latin typeface="Roboto Black" panose="02000000000000000000" pitchFamily="2" charset="0"/>
                <a:ea typeface="Roboto Black" panose="02000000000000000000" pitchFamily="2" charset="0"/>
              </a:rPr>
              <a:t>2</a:t>
            </a:r>
          </a:p>
        </p:txBody>
      </p:sp>
      <p:pic>
        <p:nvPicPr>
          <p:cNvPr id="3" name="Picture 2">
            <a:extLst>
              <a:ext uri="{FF2B5EF4-FFF2-40B4-BE49-F238E27FC236}"/>
            </a:extLst>
          </p:cNvPr>
          <p:cNvPicPr>
            <a:picLocks noChangeAspect="1"/>
          </p:cNvPicPr>
          <p:nvPr/>
        </p:nvPicPr>
        <p:blipFill>
          <a:blip r:embed="rId4"/>
          <a:stretch>
            <a:fillRect/>
          </a:stretch>
        </p:blipFill>
        <p:spPr>
          <a:xfrm>
            <a:off x="4207844" y="1825138"/>
            <a:ext cx="5934075" cy="3905250"/>
          </a:xfrm>
          <a:prstGeom prst="roundRect">
            <a:avLst>
              <a:gd name="adj" fmla="val 8951"/>
            </a:avLst>
          </a:prstGeom>
          <a:ln w="28575">
            <a:solidFill>
              <a:srgbClr val="FF00FF"/>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7229475" y="3992563"/>
            <a:ext cx="3944938" cy="369887"/>
          </a:xfrm>
          <a:prstGeom prst="rect">
            <a:avLst/>
          </a:prstGeom>
          <a:noFill/>
          <a:ln w="9525">
            <a:noFill/>
            <a:miter lim="800000"/>
            <a:headEnd/>
            <a:tailEnd/>
          </a:ln>
        </p:spPr>
        <p:txBody>
          <a:bodyPr lIns="0" tIns="0" rIns="0" bIns="0">
            <a:spAutoFit/>
          </a:bodyPr>
          <a:lstStyle/>
          <a:p>
            <a:pPr algn="just"/>
            <a:r>
              <a:rPr lang="vi-VN" sz="2400">
                <a:solidFill>
                  <a:srgbClr val="002060"/>
                </a:solidFill>
                <a:latin typeface="Roboto"/>
              </a:rPr>
              <a:t>Hoàn thiện bản thiết kế</a:t>
            </a:r>
          </a:p>
        </p:txBody>
      </p:sp>
      <p:pic>
        <p:nvPicPr>
          <p:cNvPr id="13" name="Picture 12">
            <a:extLst>
              <a:ext uri="{FF2B5EF4-FFF2-40B4-BE49-F238E27FC236}"/>
            </a:extLst>
          </p:cNvPr>
          <p:cNvPicPr>
            <a:picLocks noChangeAspect="1"/>
          </p:cNvPicPr>
          <p:nvPr/>
        </p:nvPicPr>
        <p:blipFill>
          <a:blip r:embed="rId3"/>
          <a:stretch>
            <a:fillRect/>
          </a:stretch>
        </p:blipFill>
        <p:spPr>
          <a:xfrm>
            <a:off x="139700" y="106363"/>
            <a:ext cx="1885950" cy="1411287"/>
          </a:xfrm>
          <a:prstGeom prst="rect">
            <a:avLst/>
          </a:prstGeom>
          <a:effectLst>
            <a:outerShdw blurRad="63500" sx="102000" sy="102000" algn="ctr" rotWithShape="0">
              <a:prstClr val="black">
                <a:alpha val="40000"/>
              </a:prstClr>
            </a:outerShdw>
          </a:effectLst>
        </p:spPr>
      </p:pic>
      <p:sp>
        <p:nvSpPr>
          <p:cNvPr id="72707" name="Rectangle 7"/>
          <p:cNvSpPr>
            <a:spLocks noChangeArrowheads="1"/>
          </p:cNvSpPr>
          <p:nvPr/>
        </p:nvSpPr>
        <p:spPr bwMode="auto">
          <a:xfrm>
            <a:off x="3667125" y="234950"/>
            <a:ext cx="5122863" cy="585788"/>
          </a:xfrm>
          <a:prstGeom prst="rect">
            <a:avLst/>
          </a:prstGeom>
          <a:noFill/>
          <a:ln w="9525">
            <a:noFill/>
            <a:miter lim="800000"/>
            <a:headEnd/>
            <a:tailEnd/>
          </a:ln>
        </p:spPr>
        <p:txBody>
          <a:bodyPr wrap="none">
            <a:spAutoFit/>
          </a:bodyPr>
          <a:lstStyle/>
          <a:p>
            <a:pPr algn="ctr"/>
            <a:r>
              <a:rPr lang="vi-VN" altLang="zh-CN" sz="3200" b="1">
                <a:solidFill>
                  <a:srgbClr val="002060"/>
                </a:solidFill>
                <a:latin typeface="Roboto Black" charset="0"/>
                <a:cs typeface="等线"/>
              </a:rPr>
              <a:t>THỰC HIỆN BẢN THIẾT KẾ</a:t>
            </a:r>
            <a:endParaRPr lang="en-US" altLang="zh-CN" sz="3200" b="1">
              <a:solidFill>
                <a:srgbClr val="002060"/>
              </a:solidFill>
              <a:latin typeface="Roboto"/>
              <a:ea typeface="SimSun" pitchFamily="2" charset="-122"/>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00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a:solidFill>
                  <a:schemeClr val="bg1"/>
                </a:solidFill>
                <a:latin typeface="Roboto Black" panose="02000000000000000000" pitchFamily="2" charset="0"/>
                <a:ea typeface="Roboto Black" panose="02000000000000000000" pitchFamily="2" charset="0"/>
              </a:rPr>
              <a:t>3</a:t>
            </a:r>
          </a:p>
        </p:txBody>
      </p:sp>
      <p:pic>
        <p:nvPicPr>
          <p:cNvPr id="3" name="Picture 2">
            <a:extLst>
              <a:ext uri="{FF2B5EF4-FFF2-40B4-BE49-F238E27FC236}"/>
            </a:extLst>
          </p:cNvPr>
          <p:cNvPicPr>
            <a:picLocks noChangeAspect="1"/>
          </p:cNvPicPr>
          <p:nvPr/>
        </p:nvPicPr>
        <p:blipFill>
          <a:blip r:embed="rId4"/>
          <a:stretch>
            <a:fillRect/>
          </a:stretch>
        </p:blipFill>
        <p:spPr>
          <a:xfrm>
            <a:off x="1217541" y="1808330"/>
            <a:ext cx="5650754" cy="3682514"/>
          </a:xfrm>
          <a:prstGeom prst="roundRect">
            <a:avLst>
              <a:gd name="adj" fmla="val 10742"/>
            </a:avLst>
          </a:prstGeom>
          <a:ln w="28575">
            <a:solidFill>
              <a:srgbClr val="FF00FF"/>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a:spLocks noChangeArrowheads="1"/>
          </p:cNvSpPr>
          <p:nvPr/>
        </p:nvSpPr>
        <p:spPr bwMode="auto">
          <a:xfrm>
            <a:off x="2538413" y="630238"/>
            <a:ext cx="7305675" cy="584200"/>
          </a:xfrm>
          <a:prstGeom prst="rect">
            <a:avLst/>
          </a:prstGeom>
          <a:noFill/>
          <a:ln w="9525">
            <a:noFill/>
            <a:miter lim="800000"/>
            <a:headEnd/>
            <a:tailEnd/>
          </a:ln>
        </p:spPr>
        <p:txBody>
          <a:bodyPr>
            <a:spAutoFit/>
          </a:bodyPr>
          <a:lstStyle/>
          <a:p>
            <a:pPr algn="ctr"/>
            <a:r>
              <a:rPr lang="vi-VN" altLang="zh-CN" sz="3200">
                <a:solidFill>
                  <a:srgbClr val="002060"/>
                </a:solidFill>
                <a:latin typeface="Roboto Black" charset="0"/>
                <a:cs typeface="等线"/>
              </a:rPr>
              <a:t>KIỂM TRA VÀ ĐIỀU CHỈNH SẢN PHẨM</a:t>
            </a:r>
          </a:p>
        </p:txBody>
      </p:sp>
      <p:sp>
        <p:nvSpPr>
          <p:cNvPr id="3" name="Rounded Rectangle 2"/>
          <p:cNvSpPr/>
          <p:nvPr/>
        </p:nvSpPr>
        <p:spPr>
          <a:xfrm>
            <a:off x="5181600" y="1946275"/>
            <a:ext cx="6327775" cy="397192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9" name="Picture 8">
            <a:extLst>
              <a:ext uri="{FF2B5EF4-FFF2-40B4-BE49-F238E27FC236}"/>
            </a:extLst>
          </p:cNvPr>
          <p:cNvPicPr>
            <a:picLocks noChangeAspect="1"/>
          </p:cNvPicPr>
          <p:nvPr/>
        </p:nvPicPr>
        <p:blipFill>
          <a:blip r:embed="rId3"/>
          <a:stretch>
            <a:fillRect/>
          </a:stretch>
        </p:blipFill>
        <p:spPr>
          <a:xfrm>
            <a:off x="0" y="0"/>
            <a:ext cx="1885950" cy="1411288"/>
          </a:xfrm>
          <a:prstGeom prst="rect">
            <a:avLst/>
          </a:prstGeom>
          <a:effectLst>
            <a:outerShdw blurRad="63500" sx="102000" sy="102000" algn="ctr" rotWithShape="0">
              <a:prstClr val="black">
                <a:alpha val="40000"/>
              </a:prstClr>
            </a:outerShdw>
          </a:effectLst>
        </p:spPr>
      </p:pic>
      <p:sp>
        <p:nvSpPr>
          <p:cNvPr id="15" name="TextBox 14"/>
          <p:cNvSpPr txBox="1">
            <a:spLocks noChangeArrowheads="1"/>
          </p:cNvSpPr>
          <p:nvPr/>
        </p:nvSpPr>
        <p:spPr bwMode="auto">
          <a:xfrm>
            <a:off x="5500688" y="2378075"/>
            <a:ext cx="5903912" cy="3540125"/>
          </a:xfrm>
          <a:prstGeom prst="rect">
            <a:avLst/>
          </a:prstGeom>
          <a:noFill/>
          <a:ln w="9525">
            <a:noFill/>
            <a:miter lim="800000"/>
            <a:headEnd/>
            <a:tailEnd/>
          </a:ln>
        </p:spPr>
        <p:txBody>
          <a:bodyPr>
            <a:spAutoFit/>
          </a:bodyPr>
          <a:lstStyle/>
          <a:p>
            <a:r>
              <a:rPr lang="vi-VN" sz="2400">
                <a:solidFill>
                  <a:srgbClr val="002060"/>
                </a:solidFill>
                <a:latin typeface="Roboto"/>
              </a:rPr>
              <a:t>Bản thiết kế có sử dụng các hình phẳng đã học trên lưới ô vuông.</a:t>
            </a:r>
            <a:br>
              <a:rPr lang="vi-VN" sz="2400">
                <a:solidFill>
                  <a:srgbClr val="002060"/>
                </a:solidFill>
                <a:latin typeface="Roboto"/>
              </a:rPr>
            </a:br>
            <a:r>
              <a:rPr lang="vi-VN" sz="2400">
                <a:solidFill>
                  <a:srgbClr val="002060"/>
                </a:solidFill>
                <a:latin typeface="Roboto"/>
              </a:rPr>
              <a:t/>
            </a:r>
            <a:br>
              <a:rPr lang="vi-VN" sz="2400">
                <a:solidFill>
                  <a:srgbClr val="002060"/>
                </a:solidFill>
                <a:latin typeface="Roboto"/>
              </a:rPr>
            </a:br>
            <a:r>
              <a:rPr lang="vi-VN" sz="2400">
                <a:solidFill>
                  <a:srgbClr val="002060"/>
                </a:solidFill>
                <a:latin typeface="Roboto"/>
              </a:rPr>
              <a:t>Có ghi tên và kích thước các cạnh của từng hình.</a:t>
            </a:r>
            <a:br>
              <a:rPr lang="vi-VN" sz="2400">
                <a:solidFill>
                  <a:srgbClr val="002060"/>
                </a:solidFill>
                <a:latin typeface="Roboto"/>
              </a:rPr>
            </a:br>
            <a:r>
              <a:rPr lang="vi-VN" sz="2400">
                <a:solidFill>
                  <a:srgbClr val="002060"/>
                </a:solidFill>
                <a:latin typeface="Roboto"/>
              </a:rPr>
              <a:t/>
            </a:r>
            <a:br>
              <a:rPr lang="vi-VN" sz="2400">
                <a:solidFill>
                  <a:srgbClr val="002060"/>
                </a:solidFill>
                <a:latin typeface="Roboto"/>
              </a:rPr>
            </a:br>
            <a:r>
              <a:rPr lang="vi-VN" sz="2400">
                <a:solidFill>
                  <a:srgbClr val="002060"/>
                </a:solidFill>
                <a:latin typeface="Roboto"/>
              </a:rPr>
              <a:t>Bản thiết kế rõ ràng, phù hợp với mục đích sử dụng. </a:t>
            </a:r>
            <a:br>
              <a:rPr lang="vi-VN" sz="2400">
                <a:solidFill>
                  <a:srgbClr val="002060"/>
                </a:solidFill>
                <a:latin typeface="Roboto"/>
              </a:rPr>
            </a:br>
            <a:endParaRPr lang="vi-VN" altLang="zh-CN" sz="3200">
              <a:solidFill>
                <a:srgbClr val="002060"/>
              </a:solidFill>
              <a:latin typeface="Roboto"/>
              <a:cs typeface="等线"/>
            </a:endParaRPr>
          </a:p>
        </p:txBody>
      </p:sp>
      <p:pic>
        <p:nvPicPr>
          <p:cNvPr id="18" name="Picture 17">
            <a:extLst>
              <a:ext uri="{FF2B5EF4-FFF2-40B4-BE49-F238E27FC236}"/>
            </a:extLst>
          </p:cNvPr>
          <p:cNvPicPr>
            <a:picLocks noChangeAspect="1"/>
          </p:cNvPicPr>
          <p:nvPr/>
        </p:nvPicPr>
        <p:blipFill>
          <a:blip r:embed="rId4">
            <a:duotone>
              <a:prstClr val="black"/>
              <a:schemeClr val="accent4">
                <a:tint val="45000"/>
                <a:satMod val="400000"/>
              </a:schemeClr>
            </a:duotone>
          </a:blip>
          <a:stretch>
            <a:fillRect/>
          </a:stretch>
        </p:blipFill>
        <p:spPr>
          <a:xfrm>
            <a:off x="569124" y="2265217"/>
            <a:ext cx="4236028" cy="2961409"/>
          </a:xfrm>
          <a:prstGeom prst="rect">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42"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extLst>
          </p:cNvPr>
          <p:cNvPicPr>
            <a:picLocks noChangeAspect="1"/>
          </p:cNvPicPr>
          <p:nvPr/>
        </p:nvPicPr>
        <p:blipFill>
          <a:blip r:embed="rId3"/>
          <a:stretch>
            <a:fillRect/>
          </a:stretch>
        </p:blipFill>
        <p:spPr>
          <a:xfrm>
            <a:off x="36513" y="-26988"/>
            <a:ext cx="1885950" cy="1411288"/>
          </a:xfrm>
          <a:prstGeom prst="rect">
            <a:avLst/>
          </a:prstGeom>
          <a:effectLst>
            <a:outerShdw blurRad="63500" sx="102000" sy="102000" algn="ctr" rotWithShape="0">
              <a:prstClr val="black">
                <a:alpha val="40000"/>
              </a:prstClr>
            </a:outerShdw>
          </a:effectLst>
        </p:spPr>
      </p:pic>
      <p:sp>
        <p:nvSpPr>
          <p:cNvPr id="10" name="TextBox 9"/>
          <p:cNvSpPr txBox="1">
            <a:spLocks noChangeArrowheads="1"/>
          </p:cNvSpPr>
          <p:nvPr/>
        </p:nvSpPr>
        <p:spPr bwMode="auto">
          <a:xfrm>
            <a:off x="2282825" y="93663"/>
            <a:ext cx="7626350" cy="584200"/>
          </a:xfrm>
          <a:prstGeom prst="rect">
            <a:avLst/>
          </a:prstGeom>
          <a:noFill/>
          <a:ln w="9525">
            <a:noFill/>
            <a:miter lim="800000"/>
            <a:headEnd/>
            <a:tailEnd/>
          </a:ln>
        </p:spPr>
        <p:txBody>
          <a:bodyPr>
            <a:spAutoFit/>
          </a:bodyPr>
          <a:lstStyle/>
          <a:p>
            <a:pPr algn="ctr"/>
            <a:r>
              <a:rPr lang="vi-VN" altLang="zh-CN" sz="3200" b="1">
                <a:solidFill>
                  <a:srgbClr val="002060"/>
                </a:solidFill>
                <a:latin typeface="Roboto Black" charset="0"/>
                <a:cs typeface="等线"/>
              </a:rPr>
              <a:t>TRƯNG BÀY VÀ GIỚI THIỆU SẢN PHẨM</a:t>
            </a:r>
            <a:endParaRPr lang="en-US" altLang="zh-CN" sz="3200" b="1">
              <a:solidFill>
                <a:srgbClr val="002060"/>
              </a:solidFill>
              <a:latin typeface="Roboto Black" charset="0"/>
              <a:ea typeface="SimSun" pitchFamily="2" charset="-122"/>
            </a:endParaRPr>
          </a:p>
        </p:txBody>
      </p:sp>
      <p:pic>
        <p:nvPicPr>
          <p:cNvPr id="3" name="Picture 2">
            <a:extLst>
              <a:ext uri="{FF2B5EF4-FFF2-40B4-BE49-F238E27FC236}"/>
            </a:extLst>
          </p:cNvPr>
          <p:cNvPicPr>
            <a:picLocks noChangeAspect="1"/>
          </p:cNvPicPr>
          <p:nvPr/>
        </p:nvPicPr>
        <p:blipFill>
          <a:blip r:embed="rId4"/>
          <a:stretch>
            <a:fillRect/>
          </a:stretch>
        </p:blipFill>
        <p:spPr>
          <a:xfrm>
            <a:off x="626033" y="1649719"/>
            <a:ext cx="5303288" cy="3545328"/>
          </a:xfrm>
          <a:prstGeom prst="roundRect">
            <a:avLst>
              <a:gd name="adj" fmla="val 5051"/>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extLst>
          </p:cNvPr>
          <p:cNvPicPr>
            <a:picLocks noChangeAspect="1"/>
          </p:cNvPicPr>
          <p:nvPr/>
        </p:nvPicPr>
        <p:blipFill>
          <a:blip r:embed="rId5">
            <a:extLst>
              <a:ext uri="{BEBA8EAE-BF5A-486C-A8C5-ECC9F3942E4B}"/>
            </a:extLst>
          </a:blip>
          <a:stretch>
            <a:fillRect/>
          </a:stretch>
        </p:blipFill>
        <p:spPr>
          <a:xfrm>
            <a:off x="6638339" y="2480297"/>
            <a:ext cx="4380955" cy="3515257"/>
          </a:xfrm>
          <a:prstGeom prst="roundRect">
            <a:avLst>
              <a:gd name="adj" fmla="val 7208"/>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extLst>
          </p:cNvPr>
          <p:cNvPicPr>
            <a:picLocks noChangeAspect="1"/>
          </p:cNvPicPr>
          <p:nvPr/>
        </p:nvPicPr>
        <p:blipFill>
          <a:blip r:embed="rId3"/>
          <a:stretch>
            <a:fillRect/>
          </a:stretch>
        </p:blipFill>
        <p:spPr>
          <a:xfrm>
            <a:off x="1947863" y="1443038"/>
            <a:ext cx="8701087" cy="5414962"/>
          </a:xfrm>
          <a:prstGeom prst="rect">
            <a:avLst/>
          </a:prstGeom>
          <a:effectLst>
            <a:outerShdw blurRad="63500" sx="102000" sy="102000" algn="ctr" rotWithShape="0">
              <a:prstClr val="black">
                <a:alpha val="40000"/>
              </a:prstClr>
            </a:outerShdw>
          </a:effectLst>
        </p:spPr>
      </p:pic>
      <p:sp>
        <p:nvSpPr>
          <p:cNvPr id="3" name="TextBox 2"/>
          <p:cNvSpPr txBox="1">
            <a:spLocks noChangeArrowheads="1"/>
          </p:cNvSpPr>
          <p:nvPr/>
        </p:nvSpPr>
        <p:spPr bwMode="auto">
          <a:xfrm>
            <a:off x="3644900" y="623888"/>
            <a:ext cx="4656138" cy="585787"/>
          </a:xfrm>
          <a:prstGeom prst="rect">
            <a:avLst/>
          </a:prstGeom>
          <a:noFill/>
          <a:ln w="9525">
            <a:noFill/>
            <a:miter lim="800000"/>
            <a:headEnd/>
            <a:tailEnd/>
          </a:ln>
        </p:spPr>
        <p:txBody>
          <a:bodyPr>
            <a:spAutoFit/>
          </a:bodyPr>
          <a:lstStyle/>
          <a:p>
            <a:pPr algn="ctr"/>
            <a:r>
              <a:rPr lang="en-US" altLang="zh-CN" sz="3200" b="1">
                <a:solidFill>
                  <a:srgbClr val="002060"/>
                </a:solidFill>
                <a:latin typeface="Roboto Black" charset="0"/>
                <a:ea typeface="SimSun" pitchFamily="2" charset="-122"/>
              </a:rPr>
              <a:t>ĐÁNH GIÁ SẢN PHẨM</a:t>
            </a:r>
            <a:endParaRPr lang="vi-VN" altLang="zh-CN" sz="3200" b="1">
              <a:solidFill>
                <a:srgbClr val="002060"/>
              </a:solidFill>
              <a:latin typeface="Roboto Black" charset="0"/>
              <a:cs typeface="等线"/>
            </a:endParaRPr>
          </a:p>
        </p:txBody>
      </p:sp>
      <p:sp>
        <p:nvSpPr>
          <p:cNvPr id="14" name="TextBox 13"/>
          <p:cNvSpPr txBox="1">
            <a:spLocks noChangeArrowheads="1"/>
          </p:cNvSpPr>
          <p:nvPr/>
        </p:nvSpPr>
        <p:spPr bwMode="auto">
          <a:xfrm>
            <a:off x="6861175" y="1555750"/>
            <a:ext cx="2544763" cy="738188"/>
          </a:xfrm>
          <a:prstGeom prst="rect">
            <a:avLst/>
          </a:prstGeom>
          <a:noFill/>
          <a:ln w="9525">
            <a:noFill/>
            <a:miter lim="800000"/>
            <a:headEnd/>
            <a:tailEnd/>
          </a:ln>
        </p:spPr>
        <p:txBody>
          <a:bodyPr lIns="0" tIns="0" rIns="0" bIns="0">
            <a:spAutoFit/>
          </a:bodyPr>
          <a:lstStyle/>
          <a:p>
            <a:pPr algn="just"/>
            <a:r>
              <a:rPr lang="pt-BR" sz="2400">
                <a:solidFill>
                  <a:srgbClr val="002060"/>
                </a:solidFill>
                <a:latin typeface="Roboto"/>
              </a:rPr>
              <a:t> </a:t>
            </a:r>
            <a:r>
              <a:rPr lang="de-DE" sz="2400">
                <a:solidFill>
                  <a:srgbClr val="002060"/>
                </a:solidFill>
                <a:latin typeface="Roboto"/>
              </a:rPr>
              <a:t>Thực hiện đánh giá bằng hình dán</a:t>
            </a:r>
            <a:endParaRPr lang="en-US" sz="2800" b="1">
              <a:solidFill>
                <a:srgbClr val="FF0000"/>
              </a:solidFill>
              <a:latin typeface="Roboto"/>
            </a:endParaRPr>
          </a:p>
        </p:txBody>
      </p:sp>
      <p:pic>
        <p:nvPicPr>
          <p:cNvPr id="15" name="Picture 14"/>
          <p:cNvPicPr>
            <a:picLocks noChangeAspect="1"/>
          </p:cNvPicPr>
          <p:nvPr/>
        </p:nvPicPr>
        <p:blipFill rotWithShape="1">
          <a:blip r:embed="rId4"/>
          <a:srcRect l="6827" t="7035" r="5654" b="3542"/>
          <a:stretch/>
        </p:blipFill>
        <p:spPr>
          <a:xfrm>
            <a:off x="6564559" y="3571257"/>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877052" y="4602855"/>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9254210" y="5692915"/>
            <a:ext cx="878797" cy="878797"/>
          </a:xfrm>
          <a:prstGeom prst="ellipse">
            <a:avLst/>
          </a:prstGeom>
        </p:spPr>
      </p:pic>
      <p:pic>
        <p:nvPicPr>
          <p:cNvPr id="20" name="Picture 19">
            <a:extLst>
              <a:ext uri="{FF2B5EF4-FFF2-40B4-BE49-F238E27FC236}"/>
            </a:extLst>
          </p:cNvPr>
          <p:cNvPicPr>
            <a:picLocks noChangeAspect="1"/>
          </p:cNvPicPr>
          <p:nvPr/>
        </p:nvPicPr>
        <p:blipFill>
          <a:blip r:embed="rId7"/>
          <a:stretch>
            <a:fillRect/>
          </a:stretch>
        </p:blipFill>
        <p:spPr>
          <a:xfrm>
            <a:off x="120650" y="144463"/>
            <a:ext cx="1885950" cy="1411287"/>
          </a:xfrm>
          <a:prstGeom prst="rect">
            <a:avLst/>
          </a:prstGeom>
          <a:effectLst>
            <a:outerShdw blurRad="63500" sx="102000" sy="102000" algn="ctr" rotWithShape="0">
              <a:prstClr val="black">
                <a:alpha val="40000"/>
              </a:prstClr>
            </a:outerShdw>
          </a:effectLst>
        </p:spPr>
      </p:pic>
      <p:sp>
        <p:nvSpPr>
          <p:cNvPr id="21" name="TextBox 20"/>
          <p:cNvSpPr txBox="1">
            <a:spLocks noChangeArrowheads="1"/>
          </p:cNvSpPr>
          <p:nvPr/>
        </p:nvSpPr>
        <p:spPr bwMode="auto">
          <a:xfrm>
            <a:off x="2713038" y="3732213"/>
            <a:ext cx="3919537" cy="708025"/>
          </a:xfrm>
          <a:prstGeom prst="rect">
            <a:avLst/>
          </a:prstGeom>
          <a:noFill/>
          <a:ln w="9525">
            <a:noFill/>
            <a:miter lim="800000"/>
            <a:headEnd/>
            <a:tailEnd/>
          </a:ln>
        </p:spPr>
        <p:txBody>
          <a:bodyPr>
            <a:spAutoFit/>
          </a:bodyPr>
          <a:lstStyle/>
          <a:p>
            <a:r>
              <a:rPr lang="vi-VN" sz="2000">
                <a:solidFill>
                  <a:srgbClr val="002060"/>
                </a:solidFill>
                <a:latin typeface="Roboto"/>
              </a:rPr>
              <a:t>Bản thiết kế có sử dụng các hình phẳng đã học trên lưới ô vuông.</a:t>
            </a:r>
            <a:endParaRPr lang="vi-VN" altLang="zh-CN" sz="2000">
              <a:solidFill>
                <a:srgbClr val="002060"/>
              </a:solidFill>
              <a:latin typeface="Roboto"/>
              <a:cs typeface="等线"/>
            </a:endParaRPr>
          </a:p>
        </p:txBody>
      </p:sp>
      <p:sp>
        <p:nvSpPr>
          <p:cNvPr id="22" name="TextBox 21"/>
          <p:cNvSpPr txBox="1">
            <a:spLocks noChangeArrowheads="1"/>
          </p:cNvSpPr>
          <p:nvPr/>
        </p:nvSpPr>
        <p:spPr bwMode="auto">
          <a:xfrm>
            <a:off x="2800350" y="4765675"/>
            <a:ext cx="3011488" cy="706438"/>
          </a:xfrm>
          <a:prstGeom prst="rect">
            <a:avLst/>
          </a:prstGeom>
          <a:noFill/>
          <a:ln w="9525">
            <a:noFill/>
            <a:miter lim="800000"/>
            <a:headEnd/>
            <a:tailEnd/>
          </a:ln>
        </p:spPr>
        <p:txBody>
          <a:bodyPr>
            <a:spAutoFit/>
          </a:bodyPr>
          <a:lstStyle/>
          <a:p>
            <a:pPr algn="just"/>
            <a:r>
              <a:rPr lang="vi-VN" sz="2000">
                <a:solidFill>
                  <a:srgbClr val="002060"/>
                </a:solidFill>
                <a:latin typeface="Roboto"/>
              </a:rPr>
              <a:t>Có ghi tên và kích thước các cạnh của từng hình.</a:t>
            </a:r>
            <a:endParaRPr lang="vi-VN" altLang="zh-CN" sz="2000">
              <a:solidFill>
                <a:srgbClr val="002060"/>
              </a:solidFill>
              <a:latin typeface="Roboto"/>
              <a:cs typeface="等线"/>
            </a:endParaRPr>
          </a:p>
        </p:txBody>
      </p:sp>
      <p:sp>
        <p:nvSpPr>
          <p:cNvPr id="78858" name="TextBox 1"/>
          <p:cNvSpPr txBox="1">
            <a:spLocks noChangeArrowheads="1"/>
          </p:cNvSpPr>
          <p:nvPr/>
        </p:nvSpPr>
        <p:spPr bwMode="auto">
          <a:xfrm>
            <a:off x="2781300" y="5768975"/>
            <a:ext cx="3783013" cy="708025"/>
          </a:xfrm>
          <a:prstGeom prst="rect">
            <a:avLst/>
          </a:prstGeom>
          <a:noFill/>
          <a:ln w="9525">
            <a:noFill/>
            <a:miter lim="800000"/>
            <a:headEnd/>
            <a:tailEnd/>
          </a:ln>
        </p:spPr>
        <p:txBody>
          <a:bodyPr>
            <a:spAutoFit/>
          </a:bodyPr>
          <a:lstStyle/>
          <a:p>
            <a:r>
              <a:rPr lang="vi-VN" sz="2000">
                <a:solidFill>
                  <a:srgbClr val="002060"/>
                </a:solidFill>
                <a:latin typeface="Roboto"/>
              </a:rPr>
              <a:t>Bản thiết kế rõ ràng, phù hợp với mục đích sử dụng. </a:t>
            </a:r>
            <a:endParaRPr lang="vi-VN" sz="20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3770313" y="3170238"/>
            <a:ext cx="5856287" cy="830262"/>
          </a:xfrm>
          <a:prstGeom prst="rect">
            <a:avLst/>
          </a:prstGeom>
          <a:noFill/>
          <a:ln w="9525">
            <a:noFill/>
            <a:miter lim="800000"/>
            <a:headEnd/>
            <a:tailEnd/>
          </a:ln>
        </p:spPr>
        <p:txBody>
          <a:bodyPr>
            <a:spAutoFit/>
          </a:bodyPr>
          <a:lstStyle/>
          <a:p>
            <a:r>
              <a:rPr lang="en-US" sz="4800" b="1">
                <a:solidFill>
                  <a:srgbClr val="002060"/>
                </a:solidFill>
                <a:latin typeface="Roboto Black" charset="0"/>
              </a:rPr>
              <a:t>TẠM BIỆT CÁC EM</a:t>
            </a:r>
          </a:p>
        </p:txBody>
      </p:sp>
      <p:pic>
        <p:nvPicPr>
          <p:cNvPr id="13" name="Picture 12"/>
          <p:cNvPicPr>
            <a:picLocks noChangeAspect="1"/>
          </p:cNvPicPr>
          <p:nvPr/>
        </p:nvPicPr>
        <p:blipFill>
          <a:blip r:embed="rId3"/>
          <a:srcRect/>
          <a:stretch>
            <a:fillRect/>
          </a:stretch>
        </p:blipFill>
        <p:spPr bwMode="auto">
          <a:xfrm>
            <a:off x="877888" y="2857500"/>
            <a:ext cx="1589087" cy="2603500"/>
          </a:xfrm>
          <a:prstGeom prst="rect">
            <a:avLst/>
          </a:prstGeom>
          <a:noFill/>
          <a:ln w="9525">
            <a:noFill/>
            <a:miter lim="800000"/>
            <a:headEnd/>
            <a:tailEnd/>
          </a:ln>
        </p:spPr>
      </p:pic>
      <p:pic>
        <p:nvPicPr>
          <p:cNvPr id="5" name="Picture 4">
            <a:extLst>
              <a:ext uri="{FF2B5EF4-FFF2-40B4-BE49-F238E27FC236}"/>
            </a:extLst>
          </p:cNvPr>
          <p:cNvPicPr>
            <a:picLocks noChangeAspect="1"/>
          </p:cNvPicPr>
          <p:nvPr/>
        </p:nvPicPr>
        <p:blipFill>
          <a:blip r:embed="rId4"/>
          <a:stretch>
            <a:fillRect/>
          </a:stretch>
        </p:blipFill>
        <p:spPr>
          <a:xfrm>
            <a:off x="10306050" y="0"/>
            <a:ext cx="1885950" cy="1411288"/>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4.81481E-6 L 1.04167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725613" y="2859088"/>
            <a:ext cx="8740775" cy="708025"/>
          </a:xfrm>
          <a:prstGeom prst="rect">
            <a:avLst/>
          </a:prstGeom>
          <a:noFill/>
          <a:ln w="9525">
            <a:noFill/>
            <a:miter lim="800000"/>
            <a:headEnd/>
            <a:tailEnd/>
          </a:ln>
        </p:spPr>
        <p:txBody>
          <a:bodyPr>
            <a:spAutoFit/>
          </a:bodyPr>
          <a:lstStyle/>
          <a:p>
            <a:pPr algn="ctr"/>
            <a:r>
              <a:rPr lang="en-US" altLang="zh-CN" sz="4000" b="1">
                <a:solidFill>
                  <a:srgbClr val="002060"/>
                </a:solidFill>
                <a:latin typeface="Roboto"/>
                <a:ea typeface="SimSun" pitchFamily="2" charset="-122"/>
              </a:rPr>
              <a:t>CHÚNG TA BẮT ĐẦU VÀO BÀI HỌC</a:t>
            </a:r>
          </a:p>
        </p:txBody>
      </p:sp>
      <p:pic>
        <p:nvPicPr>
          <p:cNvPr id="3" name="Picture 2">
            <a:extLst>
              <a:ext uri="{FF2B5EF4-FFF2-40B4-BE49-F238E27FC236}"/>
            </a:extLst>
          </p:cNvPr>
          <p:cNvPicPr>
            <a:picLocks noChangeAspect="1"/>
          </p:cNvPicPr>
          <p:nvPr/>
        </p:nvPicPr>
        <p:blipFill>
          <a:blip r:embed="rId2"/>
          <a:stretch>
            <a:fillRect/>
          </a:stretch>
        </p:blipFill>
        <p:spPr>
          <a:xfrm>
            <a:off x="0" y="-42863"/>
            <a:ext cx="1885950" cy="1411288"/>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3"/>
          <a:srcRect/>
          <a:stretch>
            <a:fillRect/>
          </a:stretch>
        </p:blipFill>
        <p:spPr bwMode="auto">
          <a:xfrm>
            <a:off x="3800475" y="1955800"/>
            <a:ext cx="7458075" cy="4810125"/>
          </a:xfrm>
          <a:prstGeom prst="rect">
            <a:avLst/>
          </a:prstGeom>
          <a:noFill/>
          <a:ln w="9525">
            <a:noFill/>
            <a:miter lim="800000"/>
            <a:headEnd/>
            <a:tailEnd/>
          </a:ln>
        </p:spPr>
      </p:pic>
      <p:sp>
        <p:nvSpPr>
          <p:cNvPr id="117" name="TextBox 116"/>
          <p:cNvSpPr txBox="1">
            <a:spLocks noChangeArrowheads="1"/>
          </p:cNvSpPr>
          <p:nvPr/>
        </p:nvSpPr>
        <p:spPr bwMode="auto">
          <a:xfrm>
            <a:off x="2036763" y="261938"/>
            <a:ext cx="7210425" cy="584200"/>
          </a:xfrm>
          <a:prstGeom prst="rect">
            <a:avLst/>
          </a:prstGeom>
          <a:noFill/>
          <a:ln w="9525">
            <a:noFill/>
            <a:miter lim="800000"/>
            <a:headEnd/>
            <a:tailEnd/>
          </a:ln>
        </p:spPr>
        <p:txBody>
          <a:bodyPr>
            <a:spAutoFit/>
          </a:bodyPr>
          <a:lstStyle/>
          <a:p>
            <a:pPr algn="ctr"/>
            <a:r>
              <a:rPr lang="vi-VN" altLang="zh-CN" sz="3200" b="1">
                <a:solidFill>
                  <a:srgbClr val="002060"/>
                </a:solidFill>
                <a:latin typeface="Roboto Black" charset="0"/>
                <a:cs typeface="等线"/>
              </a:rPr>
              <a:t>TRÒ CHƠI “KHAI PHÁ ĐẤT HOANG”</a:t>
            </a:r>
            <a:endParaRPr lang="en-US" altLang="zh-CN" sz="3200" b="1">
              <a:solidFill>
                <a:srgbClr val="002060"/>
              </a:solidFill>
              <a:latin typeface="Roboto Black" charset="0"/>
              <a:ea typeface="SimSun" pitchFamily="2" charset="-122"/>
            </a:endParaRPr>
          </a:p>
        </p:txBody>
      </p:sp>
      <p:pic>
        <p:nvPicPr>
          <p:cNvPr id="12" name="Picture 11">
            <a:extLst>
              <a:ext uri="{FF2B5EF4-FFF2-40B4-BE49-F238E27FC236}"/>
            </a:extLst>
          </p:cNvPr>
          <p:cNvPicPr>
            <a:picLocks noChangeAspect="1"/>
          </p:cNvPicPr>
          <p:nvPr/>
        </p:nvPicPr>
        <p:blipFill>
          <a:blip r:embed="rId4"/>
          <a:stretch>
            <a:fillRect/>
          </a:stretch>
        </p:blipFill>
        <p:spPr>
          <a:xfrm>
            <a:off x="0" y="-42863"/>
            <a:ext cx="1885950" cy="1411288"/>
          </a:xfrm>
          <a:prstGeom prst="rect">
            <a:avLst/>
          </a:prstGeom>
          <a:effectLst>
            <a:outerShdw blurRad="63500" sx="102000" sy="102000" algn="ctr" rotWithShape="0">
              <a:prstClr val="black">
                <a:alpha val="40000"/>
              </a:prstClr>
            </a:outerShdw>
          </a:effectLst>
        </p:spPr>
      </p:pic>
      <p:grpSp>
        <p:nvGrpSpPr>
          <p:cNvPr id="31" name="Group 30"/>
          <p:cNvGrpSpPr>
            <a:grpSpLocks/>
          </p:cNvGrpSpPr>
          <p:nvPr/>
        </p:nvGrpSpPr>
        <p:grpSpPr bwMode="auto">
          <a:xfrm>
            <a:off x="46038" y="1955800"/>
            <a:ext cx="3681412" cy="3116263"/>
            <a:chOff x="7130200" y="3218535"/>
            <a:chExt cx="3081293" cy="3508157"/>
          </a:xfrm>
        </p:grpSpPr>
        <p:sp>
          <p:nvSpPr>
            <p:cNvPr id="32" name="Rounded Rectangle 11"/>
            <p:cNvSpPr/>
            <p:nvPr/>
          </p:nvSpPr>
          <p:spPr>
            <a:xfrm flipH="1">
              <a:off x="7130200" y="3218535"/>
              <a:ext cx="3081293" cy="3495646"/>
            </a:xfrm>
            <a:prstGeom prst="rect">
              <a:avLst/>
            </a:prstGeom>
            <a:solidFill>
              <a:srgbClr val="F4A9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54" name="TextBox 32"/>
            <p:cNvSpPr txBox="1">
              <a:spLocks noChangeArrowheads="1"/>
            </p:cNvSpPr>
            <p:nvPr/>
          </p:nvSpPr>
          <p:spPr bwMode="auto">
            <a:xfrm>
              <a:off x="7130200" y="3297159"/>
              <a:ext cx="3081293" cy="3429533"/>
            </a:xfrm>
            <a:prstGeom prst="rect">
              <a:avLst/>
            </a:prstGeom>
            <a:noFill/>
            <a:ln w="9525">
              <a:noFill/>
              <a:miter lim="800000"/>
              <a:headEnd/>
              <a:tailEnd/>
            </a:ln>
          </p:spPr>
          <p:txBody>
            <a:bodyPr>
              <a:spAutoFit/>
            </a:bodyPr>
            <a:lstStyle/>
            <a:p>
              <a:pPr algn="just"/>
              <a:r>
                <a:rPr lang="vi-VN" sz="2400">
                  <a:solidFill>
                    <a:srgbClr val="002060"/>
                  </a:solidFill>
                  <a:latin typeface="Roboto"/>
                </a:rPr>
                <a:t>Mỗi bạn gieo hai quân xúc</a:t>
              </a:r>
              <a:r>
                <a:rPr lang="en-US" sz="2400">
                  <a:solidFill>
                    <a:srgbClr val="002060"/>
                  </a:solidFill>
                  <a:latin typeface="Roboto"/>
                </a:rPr>
                <a:t> </a:t>
              </a:r>
              <a:r>
                <a:rPr lang="vi-VN" sz="2400">
                  <a:solidFill>
                    <a:srgbClr val="002060"/>
                  </a:solidFill>
                  <a:latin typeface="Roboto"/>
                </a:rPr>
                <a:t>xắc rồi tô màu vào số ô vuông bằng tích</a:t>
              </a:r>
              <a:r>
                <a:rPr lang="en-US" sz="2400">
                  <a:solidFill>
                    <a:srgbClr val="002060"/>
                  </a:solidFill>
                  <a:latin typeface="Roboto"/>
                </a:rPr>
                <a:t> </a:t>
              </a:r>
              <a:r>
                <a:rPr lang="vi-VN" sz="2400">
                  <a:solidFill>
                    <a:srgbClr val="002060"/>
                  </a:solidFill>
                  <a:latin typeface="Roboto"/>
                </a:rPr>
                <a:t>của hai số xuất hiện ở mặt trên của hai</a:t>
              </a:r>
              <a:r>
                <a:rPr lang="en-US" sz="2400">
                  <a:solidFill>
                    <a:srgbClr val="002060"/>
                  </a:solidFill>
                  <a:latin typeface="Roboto"/>
                </a:rPr>
                <a:t> </a:t>
              </a:r>
              <a:r>
                <a:rPr lang="vi-VN" sz="2400">
                  <a:solidFill>
                    <a:srgbClr val="002060"/>
                  </a:solidFill>
                  <a:latin typeface="Roboto"/>
                </a:rPr>
                <a:t>quân xúc xắc. </a:t>
              </a:r>
              <a:endParaRPr lang="en-US" sz="2400">
                <a:solidFill>
                  <a:srgbClr val="002060"/>
                </a:solidFill>
                <a:latin typeface="Roboto"/>
              </a:endParaRPr>
            </a:p>
            <a:p>
              <a:pPr algn="just"/>
              <a:r>
                <a:rPr lang="vi-VN" sz="2400">
                  <a:solidFill>
                    <a:srgbClr val="002060"/>
                  </a:solidFill>
                  <a:latin typeface="Roboto"/>
                </a:rPr>
                <a:t>Sau 5 lần, khu vực của ai</a:t>
              </a:r>
              <a:r>
                <a:rPr lang="en-US" sz="2400">
                  <a:solidFill>
                    <a:srgbClr val="002060"/>
                  </a:solidFill>
                  <a:latin typeface="Roboto"/>
                </a:rPr>
                <a:t> </a:t>
              </a:r>
              <a:r>
                <a:rPr lang="vi-VN" sz="2400">
                  <a:solidFill>
                    <a:srgbClr val="002060"/>
                  </a:solidFill>
                  <a:latin typeface="Roboto"/>
                </a:rPr>
                <a:t>được tô màu</a:t>
              </a:r>
              <a:r>
                <a:rPr lang="en-US" sz="2400">
                  <a:solidFill>
                    <a:srgbClr val="002060"/>
                  </a:solidFill>
                  <a:latin typeface="Roboto"/>
                </a:rPr>
                <a:t> vào</a:t>
              </a:r>
              <a:r>
                <a:rPr lang="vi-VN" sz="2400">
                  <a:solidFill>
                    <a:srgbClr val="002060"/>
                  </a:solidFill>
                  <a:latin typeface="Roboto"/>
                </a:rPr>
                <a:t> nhiều ô hơn thì thắng cuộc.</a:t>
              </a:r>
              <a:endParaRPr lang="en-US" altLang="zh-CN" sz="2400">
                <a:solidFill>
                  <a:srgbClr val="002060"/>
                </a:solidFill>
                <a:latin typeface="Roboto"/>
                <a:ea typeface="SimSun" pitchFamily="2" charset="-122"/>
              </a:endParaRPr>
            </a:p>
          </p:txBody>
        </p:sp>
      </p:grpSp>
      <p:grpSp>
        <p:nvGrpSpPr>
          <p:cNvPr id="34" name="Group 33"/>
          <p:cNvGrpSpPr>
            <a:grpSpLocks/>
          </p:cNvGrpSpPr>
          <p:nvPr/>
        </p:nvGrpSpPr>
        <p:grpSpPr bwMode="auto">
          <a:xfrm>
            <a:off x="8904288" y="1368425"/>
            <a:ext cx="3205162" cy="2092325"/>
            <a:chOff x="7573284" y="3110162"/>
            <a:chExt cx="3282090" cy="2405539"/>
          </a:xfrm>
        </p:grpSpPr>
        <p:sp>
          <p:nvSpPr>
            <p:cNvPr id="35" name="Rounded Rectangle 11"/>
            <p:cNvSpPr/>
            <p:nvPr/>
          </p:nvSpPr>
          <p:spPr>
            <a:xfrm>
              <a:off x="7573284" y="3110162"/>
              <a:ext cx="3176426" cy="2140894"/>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 fmla="*/ 98943 w 1855859"/>
                <a:gd name="connsiteY0" fmla="*/ 179751 h 1090839"/>
                <a:gd name="connsiteX1" fmla="*/ 278694 w 1855859"/>
                <a:gd name="connsiteY1" fmla="*/ 0 h 1090839"/>
                <a:gd name="connsiteX2" fmla="*/ 1676108 w 1855859"/>
                <a:gd name="connsiteY2" fmla="*/ 0 h 1090839"/>
                <a:gd name="connsiteX3" fmla="*/ 1855859 w 1855859"/>
                <a:gd name="connsiteY3" fmla="*/ 179751 h 1090839"/>
                <a:gd name="connsiteX4" fmla="*/ 1855859 w 1855859"/>
                <a:gd name="connsiteY4" fmla="*/ 898732 h 1090839"/>
                <a:gd name="connsiteX5" fmla="*/ 1676108 w 1855859"/>
                <a:gd name="connsiteY5" fmla="*/ 1078483 h 1090839"/>
                <a:gd name="connsiteX6" fmla="*/ 31559 w 1855859"/>
                <a:gd name="connsiteY6" fmla="*/ 1090839 h 1090839"/>
                <a:gd name="connsiteX7" fmla="*/ 98943 w 1855859"/>
                <a:gd name="connsiteY7" fmla="*/ 898732 h 1090839"/>
                <a:gd name="connsiteX8" fmla="*/ 98943 w 1855859"/>
                <a:gd name="connsiteY8" fmla="*/ 179751 h 1090839"/>
                <a:gd name="connsiteX0" fmla="*/ 188460 w 1945376"/>
                <a:gd name="connsiteY0" fmla="*/ 179751 h 1127909"/>
                <a:gd name="connsiteX1" fmla="*/ 368211 w 1945376"/>
                <a:gd name="connsiteY1" fmla="*/ 0 h 1127909"/>
                <a:gd name="connsiteX2" fmla="*/ 1765625 w 1945376"/>
                <a:gd name="connsiteY2" fmla="*/ 0 h 1127909"/>
                <a:gd name="connsiteX3" fmla="*/ 1945376 w 1945376"/>
                <a:gd name="connsiteY3" fmla="*/ 179751 h 1127909"/>
                <a:gd name="connsiteX4" fmla="*/ 1945376 w 1945376"/>
                <a:gd name="connsiteY4" fmla="*/ 898732 h 1127909"/>
                <a:gd name="connsiteX5" fmla="*/ 1765625 w 1945376"/>
                <a:gd name="connsiteY5" fmla="*/ 1078483 h 1127909"/>
                <a:gd name="connsiteX6" fmla="*/ 22222 w 1945376"/>
                <a:gd name="connsiteY6" fmla="*/ 1127909 h 1127909"/>
                <a:gd name="connsiteX7" fmla="*/ 188460 w 1945376"/>
                <a:gd name="connsiteY7" fmla="*/ 898732 h 1127909"/>
                <a:gd name="connsiteX8" fmla="*/ 188460 w 1945376"/>
                <a:gd name="connsiteY8" fmla="*/ 179751 h 11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52" name="TextBox 35"/>
            <p:cNvSpPr txBox="1">
              <a:spLocks noChangeArrowheads="1"/>
            </p:cNvSpPr>
            <p:nvPr/>
          </p:nvSpPr>
          <p:spPr bwMode="auto">
            <a:xfrm>
              <a:off x="7774081" y="3286273"/>
              <a:ext cx="3081293" cy="2229428"/>
            </a:xfrm>
            <a:prstGeom prst="rect">
              <a:avLst/>
            </a:prstGeom>
            <a:noFill/>
            <a:ln w="9525">
              <a:noFill/>
              <a:miter lim="800000"/>
              <a:headEnd/>
              <a:tailEnd/>
            </a:ln>
          </p:spPr>
          <p:txBody>
            <a:bodyPr>
              <a:spAutoFit/>
            </a:bodyPr>
            <a:lstStyle/>
            <a:p>
              <a:pPr algn="ctr"/>
              <a:r>
                <a:rPr lang="vi-VN" altLang="zh-CN" sz="2400">
                  <a:solidFill>
                    <a:srgbClr val="002060"/>
                  </a:solidFill>
                  <a:latin typeface="Roboto"/>
                  <a:cs typeface="等线"/>
                </a:rPr>
                <a:t>5 × 3 = 15. Tớ được tô màu</a:t>
              </a:r>
              <a:r>
                <a:rPr lang="en-US" altLang="zh-CN" sz="2400">
                  <a:solidFill>
                    <a:srgbClr val="002060"/>
                  </a:solidFill>
                  <a:latin typeface="Roboto"/>
                  <a:ea typeface="SimSun" pitchFamily="2" charset="-122"/>
                </a:rPr>
                <a:t> </a:t>
              </a:r>
              <a:r>
                <a:rPr lang="vi-VN" altLang="zh-CN" sz="2400">
                  <a:solidFill>
                    <a:srgbClr val="002060"/>
                  </a:solidFill>
                  <a:latin typeface="Roboto"/>
                  <a:cs typeface="等线"/>
                </a:rPr>
                <a:t>vào 15 ô. Tớ sẽ trồng hoa</a:t>
              </a:r>
              <a:r>
                <a:rPr lang="en-US" altLang="zh-CN" sz="2400">
                  <a:solidFill>
                    <a:srgbClr val="002060"/>
                  </a:solidFill>
                  <a:latin typeface="Roboto"/>
                  <a:ea typeface="SimSun" pitchFamily="2" charset="-122"/>
                </a:rPr>
                <a:t> </a:t>
              </a:r>
              <a:r>
                <a:rPr lang="vi-VN" altLang="zh-CN" sz="2400">
                  <a:solidFill>
                    <a:srgbClr val="002060"/>
                  </a:solidFill>
                  <a:latin typeface="Roboto"/>
                  <a:cs typeface="等线"/>
                </a:rPr>
                <a:t>vào khu vực này</a:t>
              </a:r>
              <a:endParaRPr lang="en-US" altLang="zh-CN" sz="2400">
                <a:solidFill>
                  <a:srgbClr val="002060"/>
                </a:solidFill>
                <a:latin typeface="Roboto"/>
                <a:ea typeface="SimSun" pitchFamily="2" charset="-122"/>
              </a:endParaRPr>
            </a:p>
          </p:txBody>
        </p:sp>
      </p:grpSp>
      <p:sp>
        <p:nvSpPr>
          <p:cNvPr id="13" name="TextBox 12"/>
          <p:cNvSpPr txBox="1">
            <a:spLocks noChangeArrowheads="1"/>
          </p:cNvSpPr>
          <p:nvPr/>
        </p:nvSpPr>
        <p:spPr bwMode="auto">
          <a:xfrm>
            <a:off x="4983163" y="971550"/>
            <a:ext cx="1849437" cy="461963"/>
          </a:xfrm>
          <a:prstGeom prst="rect">
            <a:avLst/>
          </a:prstGeom>
          <a:noFill/>
          <a:ln w="9525">
            <a:noFill/>
            <a:miter lim="800000"/>
            <a:headEnd/>
            <a:tailEnd/>
          </a:ln>
        </p:spPr>
        <p:txBody>
          <a:bodyPr>
            <a:spAutoFit/>
          </a:bodyPr>
          <a:lstStyle/>
          <a:p>
            <a:pPr algn="ctr"/>
            <a:r>
              <a:rPr lang="en-US" sz="2400" b="1">
                <a:solidFill>
                  <a:srgbClr val="FF0000"/>
                </a:solidFill>
                <a:latin typeface="Roboto"/>
              </a:rPr>
              <a:t>CÁCH CHƠI</a:t>
            </a:r>
            <a:endParaRPr lang="en-US" altLang="zh-CN" sz="2400" b="1">
              <a:solidFill>
                <a:srgbClr val="FF0000"/>
              </a:solidFill>
              <a:latin typeface="Roboto"/>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a:spLocks noChangeArrowheads="1"/>
          </p:cNvSpPr>
          <p:nvPr/>
        </p:nvSpPr>
        <p:spPr bwMode="auto">
          <a:xfrm>
            <a:off x="2036763" y="261938"/>
            <a:ext cx="7210425" cy="584200"/>
          </a:xfrm>
          <a:prstGeom prst="rect">
            <a:avLst/>
          </a:prstGeom>
          <a:noFill/>
          <a:ln w="9525">
            <a:noFill/>
            <a:miter lim="800000"/>
            <a:headEnd/>
            <a:tailEnd/>
          </a:ln>
        </p:spPr>
        <p:txBody>
          <a:bodyPr>
            <a:spAutoFit/>
          </a:bodyPr>
          <a:lstStyle/>
          <a:p>
            <a:pPr algn="ctr"/>
            <a:r>
              <a:rPr lang="vi-VN" altLang="zh-CN" sz="3200" b="1">
                <a:solidFill>
                  <a:srgbClr val="002060"/>
                </a:solidFill>
                <a:latin typeface="Roboto Black" charset="0"/>
                <a:cs typeface="等线"/>
              </a:rPr>
              <a:t>TRÒ CHƠI “KHAI PHÁ ĐẤT HOANG”</a:t>
            </a:r>
            <a:endParaRPr lang="en-US" altLang="zh-CN" sz="3200" b="1">
              <a:solidFill>
                <a:srgbClr val="002060"/>
              </a:solidFill>
              <a:latin typeface="Roboto Black" charset="0"/>
              <a:ea typeface="SimSun" pitchFamily="2" charset="-122"/>
            </a:endParaRPr>
          </a:p>
        </p:txBody>
      </p:sp>
      <p:pic>
        <p:nvPicPr>
          <p:cNvPr id="12" name="Picture 11">
            <a:extLst>
              <a:ext uri="{FF2B5EF4-FFF2-40B4-BE49-F238E27FC236}"/>
            </a:extLst>
          </p:cNvPr>
          <p:cNvPicPr>
            <a:picLocks noChangeAspect="1"/>
          </p:cNvPicPr>
          <p:nvPr/>
        </p:nvPicPr>
        <p:blipFill>
          <a:blip r:embed="rId3"/>
          <a:stretch>
            <a:fillRect/>
          </a:stretch>
        </p:blipFill>
        <p:spPr>
          <a:xfrm>
            <a:off x="-14288" y="-63500"/>
            <a:ext cx="1885951" cy="1411288"/>
          </a:xfrm>
          <a:prstGeom prst="rect">
            <a:avLst/>
          </a:prstGeom>
          <a:effectLst>
            <a:outerShdw blurRad="63500" sx="102000" sy="102000" algn="ctr" rotWithShape="0">
              <a:prstClr val="black">
                <a:alpha val="40000"/>
              </a:prstClr>
            </a:outerShdw>
          </a:effectLst>
        </p:spPr>
      </p:pic>
      <p:sp>
        <p:nvSpPr>
          <p:cNvPr id="13" name="TextBox 12"/>
          <p:cNvSpPr txBox="1">
            <a:spLocks noChangeArrowheads="1"/>
          </p:cNvSpPr>
          <p:nvPr/>
        </p:nvSpPr>
        <p:spPr bwMode="auto">
          <a:xfrm>
            <a:off x="4838700" y="1054100"/>
            <a:ext cx="1851025" cy="461963"/>
          </a:xfrm>
          <a:prstGeom prst="rect">
            <a:avLst/>
          </a:prstGeom>
          <a:noFill/>
          <a:ln w="9525">
            <a:noFill/>
            <a:miter lim="800000"/>
            <a:headEnd/>
            <a:tailEnd/>
          </a:ln>
        </p:spPr>
        <p:txBody>
          <a:bodyPr>
            <a:spAutoFit/>
          </a:bodyPr>
          <a:lstStyle/>
          <a:p>
            <a:pPr algn="ctr"/>
            <a:r>
              <a:rPr lang="en-US" sz="2400" b="1">
                <a:solidFill>
                  <a:srgbClr val="FF0000"/>
                </a:solidFill>
                <a:latin typeface="Roboto"/>
              </a:rPr>
              <a:t>CÁCH CHƠI</a:t>
            </a:r>
            <a:endParaRPr lang="en-US" altLang="zh-CN" sz="2400" b="1">
              <a:solidFill>
                <a:srgbClr val="FF0000"/>
              </a:solidFill>
              <a:latin typeface="Roboto"/>
              <a:ea typeface="SimSun" pitchFamily="2" charset="-122"/>
            </a:endParaRPr>
          </a:p>
        </p:txBody>
      </p:sp>
      <p:graphicFrame>
        <p:nvGraphicFramePr>
          <p:cNvPr id="16" name="Table 15"/>
          <p:cNvGraphicFramePr>
            <a:graphicFrameLocks noGrp="1"/>
          </p:cNvGraphicFramePr>
          <p:nvPr/>
        </p:nvGraphicFramePr>
        <p:xfrm>
          <a:off x="3598863" y="2112963"/>
          <a:ext cx="4618037" cy="4745037"/>
        </p:xfrm>
        <a:graphic>
          <a:graphicData uri="http://schemas.openxmlformats.org/drawingml/2006/table">
            <a:tbl>
              <a:tblPr firstRow="1" bandRow="1">
                <a:tableStyleId>{5940675A-B579-460E-94D1-54222C63F5DA}</a:tableStyleId>
              </a:tblPr>
              <a:tblGrid>
                <a:gridCol w="513080">
                  <a:extLst>
                    <a:ext uri="{9D8B030D-6E8A-4147-A177-3AD203B41FA5}"/>
                  </a:extLst>
                </a:gridCol>
                <a:gridCol w="513080">
                  <a:extLst>
                    <a:ext uri="{9D8B030D-6E8A-4147-A177-3AD203B41FA5}"/>
                  </a:extLst>
                </a:gridCol>
                <a:gridCol w="513080">
                  <a:extLst>
                    <a:ext uri="{9D8B030D-6E8A-4147-A177-3AD203B41FA5}"/>
                  </a:extLst>
                </a:gridCol>
                <a:gridCol w="513080">
                  <a:extLst>
                    <a:ext uri="{9D8B030D-6E8A-4147-A177-3AD203B41FA5}"/>
                  </a:extLst>
                </a:gridCol>
                <a:gridCol w="513080">
                  <a:extLst>
                    <a:ext uri="{9D8B030D-6E8A-4147-A177-3AD203B41FA5}"/>
                  </a:extLst>
                </a:gridCol>
                <a:gridCol w="513080">
                  <a:extLst>
                    <a:ext uri="{9D8B030D-6E8A-4147-A177-3AD203B41FA5}"/>
                  </a:extLst>
                </a:gridCol>
                <a:gridCol w="513080">
                  <a:extLst>
                    <a:ext uri="{9D8B030D-6E8A-4147-A177-3AD203B41FA5}"/>
                  </a:extLst>
                </a:gridCol>
                <a:gridCol w="513080">
                  <a:extLst>
                    <a:ext uri="{9D8B030D-6E8A-4147-A177-3AD203B41FA5}"/>
                  </a:extLst>
                </a:gridCol>
                <a:gridCol w="513080">
                  <a:extLst>
                    <a:ext uri="{9D8B030D-6E8A-4147-A177-3AD203B41FA5}"/>
                  </a:extLst>
                </a:gridCol>
              </a:tblGrid>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extLst>
              </a:tr>
            </a:tbl>
          </a:graphicData>
        </a:graphic>
      </p:graphicFrame>
      <p:pic>
        <p:nvPicPr>
          <p:cNvPr id="3" name="Picture 2"/>
          <p:cNvPicPr>
            <a:picLocks noChangeAspect="1"/>
          </p:cNvPicPr>
          <p:nvPr/>
        </p:nvPicPr>
        <p:blipFill>
          <a:blip r:embed="rId4"/>
          <a:stretch>
            <a:fillRect/>
          </a:stretch>
        </p:blipFill>
        <p:spPr>
          <a:xfrm>
            <a:off x="5208588" y="3868738"/>
            <a:ext cx="866775" cy="942975"/>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3794125" y="3867150"/>
            <a:ext cx="838200" cy="942975"/>
          </a:xfrm>
          <a:prstGeom prst="rect">
            <a:avLst/>
          </a:prstGeom>
          <a:effectLst>
            <a:outerShdw blurRad="63500" sx="102000" sy="102000" algn="ctr" rotWithShape="0">
              <a:prstClr val="black">
                <a:alpha val="40000"/>
              </a:prstClr>
            </a:outerShdw>
          </a:effectLst>
        </p:spPr>
      </p:pic>
      <p:sp>
        <p:nvSpPr>
          <p:cNvPr id="17" name="TextBox 16"/>
          <p:cNvSpPr txBox="1">
            <a:spLocks noChangeArrowheads="1"/>
          </p:cNvSpPr>
          <p:nvPr/>
        </p:nvSpPr>
        <p:spPr bwMode="auto">
          <a:xfrm>
            <a:off x="8901113" y="3508375"/>
            <a:ext cx="1851025" cy="461963"/>
          </a:xfrm>
          <a:prstGeom prst="rect">
            <a:avLst/>
          </a:prstGeom>
          <a:noFill/>
          <a:ln w="9525">
            <a:noFill/>
            <a:miter lim="800000"/>
            <a:headEnd/>
            <a:tailEnd/>
          </a:ln>
        </p:spPr>
        <p:txBody>
          <a:bodyPr>
            <a:spAutoFit/>
          </a:bodyPr>
          <a:lstStyle/>
          <a:p>
            <a:pPr algn="ctr"/>
            <a:r>
              <a:rPr lang="en-US" sz="2400" b="1">
                <a:solidFill>
                  <a:srgbClr val="002060"/>
                </a:solidFill>
                <a:latin typeface="Roboto"/>
              </a:rPr>
              <a:t>5 x 3 = 15</a:t>
            </a:r>
            <a:endParaRPr lang="en-US" altLang="zh-CN" sz="2400" b="1">
              <a:solidFill>
                <a:srgbClr val="002060"/>
              </a:solidFill>
              <a:latin typeface="Roboto"/>
              <a:ea typeface="SimSun" pitchFamily="2" charset="-122"/>
            </a:endParaRPr>
          </a:p>
        </p:txBody>
      </p:sp>
      <p:sp>
        <p:nvSpPr>
          <p:cNvPr id="18" name="TextBox 17"/>
          <p:cNvSpPr txBox="1">
            <a:spLocks noChangeArrowheads="1"/>
          </p:cNvSpPr>
          <p:nvPr/>
        </p:nvSpPr>
        <p:spPr bwMode="auto">
          <a:xfrm>
            <a:off x="8456613" y="5040313"/>
            <a:ext cx="3144837" cy="461962"/>
          </a:xfrm>
          <a:prstGeom prst="rect">
            <a:avLst/>
          </a:prstGeom>
          <a:noFill/>
          <a:ln w="9525">
            <a:noFill/>
            <a:miter lim="800000"/>
            <a:headEnd/>
            <a:tailEnd/>
          </a:ln>
        </p:spPr>
        <p:txBody>
          <a:bodyPr>
            <a:spAutoFit/>
          </a:bodyPr>
          <a:lstStyle/>
          <a:p>
            <a:pPr algn="ctr"/>
            <a:r>
              <a:rPr lang="en-US" sz="2400">
                <a:solidFill>
                  <a:srgbClr val="002060"/>
                </a:solidFill>
                <a:latin typeface="Roboto"/>
              </a:rPr>
              <a:t>Tô màu vào 15 ô số</a:t>
            </a:r>
            <a:endParaRPr lang="en-US" altLang="zh-CN" sz="2400">
              <a:solidFill>
                <a:srgbClr val="002060"/>
              </a:solidFill>
              <a:latin typeface="Roboto"/>
              <a:ea typeface="SimSun" pitchFamily="2" charset="-122"/>
            </a:endParaRPr>
          </a:p>
        </p:txBody>
      </p:sp>
      <p:sp>
        <p:nvSpPr>
          <p:cNvPr id="7" name="Down Arrow 6"/>
          <p:cNvSpPr/>
          <p:nvPr/>
        </p:nvSpPr>
        <p:spPr>
          <a:xfrm>
            <a:off x="9440863" y="4194175"/>
            <a:ext cx="731837" cy="70802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6689725" y="2124075"/>
            <a:ext cx="490538" cy="493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Rectangle 40"/>
          <p:cNvSpPr/>
          <p:nvPr/>
        </p:nvSpPr>
        <p:spPr>
          <a:xfrm>
            <a:off x="7205663" y="2124075"/>
            <a:ext cx="490537" cy="493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41"/>
          <p:cNvSpPr/>
          <p:nvPr/>
        </p:nvSpPr>
        <p:spPr>
          <a:xfrm>
            <a:off x="7721600" y="2124075"/>
            <a:ext cx="490538" cy="493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Rectangle 44"/>
          <p:cNvSpPr/>
          <p:nvPr/>
        </p:nvSpPr>
        <p:spPr>
          <a:xfrm>
            <a:off x="6689725" y="2652713"/>
            <a:ext cx="490538" cy="493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7205663" y="2652713"/>
            <a:ext cx="490537" cy="493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7721600" y="2652713"/>
            <a:ext cx="490538" cy="493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Rectangle 47"/>
          <p:cNvSpPr/>
          <p:nvPr/>
        </p:nvSpPr>
        <p:spPr>
          <a:xfrm>
            <a:off x="6689725" y="3181350"/>
            <a:ext cx="490538" cy="493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Rectangle 48"/>
          <p:cNvSpPr/>
          <p:nvPr/>
        </p:nvSpPr>
        <p:spPr>
          <a:xfrm>
            <a:off x="7205663" y="3181350"/>
            <a:ext cx="490537" cy="493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Rectangle 49"/>
          <p:cNvSpPr/>
          <p:nvPr/>
        </p:nvSpPr>
        <p:spPr>
          <a:xfrm>
            <a:off x="7721600" y="3181350"/>
            <a:ext cx="490538" cy="493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Rectangle 50"/>
          <p:cNvSpPr/>
          <p:nvPr/>
        </p:nvSpPr>
        <p:spPr>
          <a:xfrm>
            <a:off x="6689725" y="3708400"/>
            <a:ext cx="490538" cy="493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Rectangle 51"/>
          <p:cNvSpPr/>
          <p:nvPr/>
        </p:nvSpPr>
        <p:spPr>
          <a:xfrm>
            <a:off x="7205663" y="3708400"/>
            <a:ext cx="490537" cy="493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Rectangle 52"/>
          <p:cNvSpPr/>
          <p:nvPr/>
        </p:nvSpPr>
        <p:spPr>
          <a:xfrm>
            <a:off x="7720013" y="3708400"/>
            <a:ext cx="492125" cy="493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Rectangle 53"/>
          <p:cNvSpPr/>
          <p:nvPr/>
        </p:nvSpPr>
        <p:spPr>
          <a:xfrm>
            <a:off x="6689725" y="4237038"/>
            <a:ext cx="490538" cy="493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Rectangle 54"/>
          <p:cNvSpPr/>
          <p:nvPr/>
        </p:nvSpPr>
        <p:spPr>
          <a:xfrm>
            <a:off x="7205663" y="4237038"/>
            <a:ext cx="490537" cy="493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Rectangle 55"/>
          <p:cNvSpPr/>
          <p:nvPr/>
        </p:nvSpPr>
        <p:spPr>
          <a:xfrm>
            <a:off x="7720013" y="4237038"/>
            <a:ext cx="492125" cy="493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TextBox 56"/>
          <p:cNvSpPr txBox="1">
            <a:spLocks noChangeArrowheads="1"/>
          </p:cNvSpPr>
          <p:nvPr/>
        </p:nvSpPr>
        <p:spPr bwMode="auto">
          <a:xfrm>
            <a:off x="701675" y="3179763"/>
            <a:ext cx="1851025" cy="461962"/>
          </a:xfrm>
          <a:prstGeom prst="rect">
            <a:avLst/>
          </a:prstGeom>
          <a:noFill/>
          <a:ln w="9525">
            <a:noFill/>
            <a:miter lim="800000"/>
            <a:headEnd/>
            <a:tailEnd/>
          </a:ln>
        </p:spPr>
        <p:txBody>
          <a:bodyPr>
            <a:spAutoFit/>
          </a:bodyPr>
          <a:lstStyle/>
          <a:p>
            <a:pPr algn="ctr"/>
            <a:r>
              <a:rPr lang="en-US" altLang="zh-CN" sz="2400">
                <a:solidFill>
                  <a:srgbClr val="002060"/>
                </a:solidFill>
                <a:latin typeface="Roboto"/>
                <a:ea typeface="SimSun" pitchFamily="2" charset="-122"/>
              </a:rPr>
              <a:t>Đổ xúc xắc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80">
                                          <p:stCondLst>
                                            <p:cond delay="0"/>
                                          </p:stCondLst>
                                        </p:cTn>
                                        <p:tgtEl>
                                          <p:spTgt spid="3"/>
                                        </p:tgtEl>
                                      </p:cBhvr>
                                    </p:animEffect>
                                    <p:anim calcmode="lin" valueType="num">
                                      <p:cBhvr>
                                        <p:cTn id="3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gtEl>
                                      </p:cBhvr>
                                      <p:to x="100000" y="60000"/>
                                    </p:animScale>
                                    <p:animScale>
                                      <p:cBhvr>
                                        <p:cTn id="40" dur="166" decel="50000">
                                          <p:stCondLst>
                                            <p:cond delay="676"/>
                                          </p:stCondLst>
                                        </p:cTn>
                                        <p:tgtEl>
                                          <p:spTgt spid="3"/>
                                        </p:tgtEl>
                                      </p:cBhvr>
                                      <p:to x="100000" y="100000"/>
                                    </p:animScale>
                                    <p:animScale>
                                      <p:cBhvr>
                                        <p:cTn id="41" dur="26">
                                          <p:stCondLst>
                                            <p:cond delay="1312"/>
                                          </p:stCondLst>
                                        </p:cTn>
                                        <p:tgtEl>
                                          <p:spTgt spid="3"/>
                                        </p:tgtEl>
                                      </p:cBhvr>
                                      <p:to x="100000" y="80000"/>
                                    </p:animScale>
                                    <p:animScale>
                                      <p:cBhvr>
                                        <p:cTn id="42" dur="166" decel="50000">
                                          <p:stCondLst>
                                            <p:cond delay="1338"/>
                                          </p:stCondLst>
                                        </p:cTn>
                                        <p:tgtEl>
                                          <p:spTgt spid="3"/>
                                        </p:tgtEl>
                                      </p:cBhvr>
                                      <p:to x="100000" y="100000"/>
                                    </p:animScale>
                                    <p:animScale>
                                      <p:cBhvr>
                                        <p:cTn id="43" dur="26">
                                          <p:stCondLst>
                                            <p:cond delay="1642"/>
                                          </p:stCondLst>
                                        </p:cTn>
                                        <p:tgtEl>
                                          <p:spTgt spid="3"/>
                                        </p:tgtEl>
                                      </p:cBhvr>
                                      <p:to x="100000" y="90000"/>
                                    </p:animScale>
                                    <p:animScale>
                                      <p:cBhvr>
                                        <p:cTn id="44" dur="166" decel="50000">
                                          <p:stCondLst>
                                            <p:cond delay="1668"/>
                                          </p:stCondLst>
                                        </p:cTn>
                                        <p:tgtEl>
                                          <p:spTgt spid="3"/>
                                        </p:tgtEl>
                                      </p:cBhvr>
                                      <p:to x="100000" y="100000"/>
                                    </p:animScale>
                                    <p:animScale>
                                      <p:cBhvr>
                                        <p:cTn id="45" dur="26">
                                          <p:stCondLst>
                                            <p:cond delay="1808"/>
                                          </p:stCondLst>
                                        </p:cTn>
                                        <p:tgtEl>
                                          <p:spTgt spid="3"/>
                                        </p:tgtEl>
                                      </p:cBhvr>
                                      <p:to x="100000" y="95000"/>
                                    </p:animScale>
                                    <p:animScale>
                                      <p:cBhvr>
                                        <p:cTn id="46" dur="166" decel="50000">
                                          <p:stCondLst>
                                            <p:cond delay="1834"/>
                                          </p:stCondLst>
                                        </p:cTn>
                                        <p:tgtEl>
                                          <p:spTgt spid="3"/>
                                        </p:tgtEl>
                                      </p:cBhvr>
                                      <p:to x="100000" y="100000"/>
                                    </p:animScale>
                                  </p:childTnLst>
                                </p:cTn>
                              </p:par>
                              <p:par>
                                <p:cTn id="47" presetID="42"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1000"/>
                                        <p:tgtEl>
                                          <p:spTgt spid="57"/>
                                        </p:tgtEl>
                                      </p:cBhvr>
                                    </p:animEffect>
                                    <p:anim calcmode="lin" valueType="num">
                                      <p:cBhvr>
                                        <p:cTn id="50" dur="1000" fill="hold"/>
                                        <p:tgtEl>
                                          <p:spTgt spid="57"/>
                                        </p:tgtEl>
                                        <p:attrNameLst>
                                          <p:attrName>ppt_x</p:attrName>
                                        </p:attrNameLst>
                                      </p:cBhvr>
                                      <p:tavLst>
                                        <p:tav tm="0">
                                          <p:val>
                                            <p:strVal val="#ppt_x"/>
                                          </p:val>
                                        </p:tav>
                                        <p:tav tm="100000">
                                          <p:val>
                                            <p:strVal val="#ppt_x"/>
                                          </p:val>
                                        </p:tav>
                                      </p:tavLst>
                                    </p:anim>
                                    <p:anim calcmode="lin" valueType="num">
                                      <p:cBhvr>
                                        <p:cTn id="5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up)">
                                      <p:cBhvr>
                                        <p:cTn id="63" dur="500"/>
                                        <p:tgtEl>
                                          <p:spTgt spid="7"/>
                                        </p:tgtEl>
                                      </p:cBhvr>
                                    </p:animEffect>
                                  </p:childTnLst>
                                </p:cTn>
                              </p:par>
                              <p:par>
                                <p:cTn id="64" presetID="42"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par>
                                <p:cTn id="74" presetID="1" presetClass="emph" presetSubtype="2" fill="hold" nodeType="withEffect">
                                  <p:stCondLst>
                                    <p:cond delay="0"/>
                                  </p:stCondLst>
                                  <p:childTnLst>
                                    <p:animClr clrSpc="rgb" dir="cw">
                                      <p:cBhvr>
                                        <p:cTn id="75" dur="500" fill="hold"/>
                                        <p:tgtEl>
                                          <p:spTgt spid="40"/>
                                        </p:tgtEl>
                                        <p:attrNameLst>
                                          <p:attrName>fillcolor</p:attrName>
                                        </p:attrNameLst>
                                      </p:cBhvr>
                                      <p:to>
                                        <a:srgbClr val="EF6624"/>
                                      </p:to>
                                    </p:animClr>
                                    <p:set>
                                      <p:cBhvr>
                                        <p:cTn id="76" dur="500" fill="hold"/>
                                        <p:tgtEl>
                                          <p:spTgt spid="40"/>
                                        </p:tgtEl>
                                        <p:attrNameLst>
                                          <p:attrName>fill.type</p:attrName>
                                        </p:attrNameLst>
                                      </p:cBhvr>
                                      <p:to>
                                        <p:strVal val="solid"/>
                                      </p:to>
                                    </p:set>
                                    <p:set>
                                      <p:cBhvr>
                                        <p:cTn id="77" dur="500" fill="hold"/>
                                        <p:tgtEl>
                                          <p:spTgt spid="40"/>
                                        </p:tgtEl>
                                        <p:attrNameLst>
                                          <p:attrName>fill.on</p:attrName>
                                        </p:attrNameLst>
                                      </p:cBhvr>
                                      <p:to>
                                        <p:strVal val="true"/>
                                      </p:to>
                                    </p:se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 presetClass="emph" presetSubtype="2" fill="hold" nodeType="withEffect">
                                  <p:stCondLst>
                                    <p:cond delay="0"/>
                                  </p:stCondLst>
                                  <p:childTnLst>
                                    <p:animClr clrSpc="rgb" dir="cw">
                                      <p:cBhvr>
                                        <p:cTn id="83" dur="500" fill="hold"/>
                                        <p:tgtEl>
                                          <p:spTgt spid="41"/>
                                        </p:tgtEl>
                                        <p:attrNameLst>
                                          <p:attrName>fillcolor</p:attrName>
                                        </p:attrNameLst>
                                      </p:cBhvr>
                                      <p:to>
                                        <a:srgbClr val="EF6624"/>
                                      </p:to>
                                    </p:animClr>
                                    <p:set>
                                      <p:cBhvr>
                                        <p:cTn id="84" dur="500" fill="hold"/>
                                        <p:tgtEl>
                                          <p:spTgt spid="41"/>
                                        </p:tgtEl>
                                        <p:attrNameLst>
                                          <p:attrName>fill.type</p:attrName>
                                        </p:attrNameLst>
                                      </p:cBhvr>
                                      <p:to>
                                        <p:strVal val="solid"/>
                                      </p:to>
                                    </p:set>
                                    <p:set>
                                      <p:cBhvr>
                                        <p:cTn id="85" dur="500" fill="hold"/>
                                        <p:tgtEl>
                                          <p:spTgt spid="41"/>
                                        </p:tgtEl>
                                        <p:attrNameLst>
                                          <p:attrName>fill.on</p:attrName>
                                        </p:attrNameLst>
                                      </p:cBhvr>
                                      <p:to>
                                        <p:strVal val="true"/>
                                      </p:to>
                                    </p:set>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par>
                                <p:cTn id="90" presetID="1" presetClass="emph" presetSubtype="2" fill="hold" nodeType="withEffect">
                                  <p:stCondLst>
                                    <p:cond delay="0"/>
                                  </p:stCondLst>
                                  <p:childTnLst>
                                    <p:animClr clrSpc="rgb" dir="cw">
                                      <p:cBhvr>
                                        <p:cTn id="91" dur="500" fill="hold"/>
                                        <p:tgtEl>
                                          <p:spTgt spid="42"/>
                                        </p:tgtEl>
                                        <p:attrNameLst>
                                          <p:attrName>fillcolor</p:attrName>
                                        </p:attrNameLst>
                                      </p:cBhvr>
                                      <p:to>
                                        <a:srgbClr val="EF6624"/>
                                      </p:to>
                                    </p:animClr>
                                    <p:set>
                                      <p:cBhvr>
                                        <p:cTn id="92" dur="500" fill="hold"/>
                                        <p:tgtEl>
                                          <p:spTgt spid="42"/>
                                        </p:tgtEl>
                                        <p:attrNameLst>
                                          <p:attrName>fill.type</p:attrName>
                                        </p:attrNameLst>
                                      </p:cBhvr>
                                      <p:to>
                                        <p:strVal val="solid"/>
                                      </p:to>
                                    </p:set>
                                    <p:set>
                                      <p:cBhvr>
                                        <p:cTn id="93" dur="500" fill="hold"/>
                                        <p:tgtEl>
                                          <p:spTgt spid="42"/>
                                        </p:tgtEl>
                                        <p:attrNameLst>
                                          <p:attrName>fill.on</p:attrName>
                                        </p:attrNameLst>
                                      </p:cBhvr>
                                      <p:to>
                                        <p:strVal val="true"/>
                                      </p:to>
                                    </p:set>
                                  </p:childTnLst>
                                </p:cTn>
                              </p:par>
                            </p:childTnLst>
                          </p:cTn>
                        </p:par>
                        <p:par>
                          <p:cTn id="94" fill="hold">
                            <p:stCondLst>
                              <p:cond delay="1500"/>
                            </p:stCondLst>
                            <p:childTnLst>
                              <p:par>
                                <p:cTn id="95" presetID="10" presetClass="entr" presetSubtype="0" fill="hold" grpId="0" nodeType="after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500"/>
                                        <p:tgtEl>
                                          <p:spTgt spid="45"/>
                                        </p:tgtEl>
                                      </p:cBhvr>
                                    </p:animEffect>
                                  </p:childTnLst>
                                </p:cTn>
                              </p:par>
                              <p:par>
                                <p:cTn id="98" presetID="1" presetClass="emph" presetSubtype="2" fill="hold" nodeType="withEffect">
                                  <p:stCondLst>
                                    <p:cond delay="0"/>
                                  </p:stCondLst>
                                  <p:childTnLst>
                                    <p:animClr clrSpc="rgb" dir="cw">
                                      <p:cBhvr>
                                        <p:cTn id="99" dur="500" fill="hold"/>
                                        <p:tgtEl>
                                          <p:spTgt spid="45"/>
                                        </p:tgtEl>
                                        <p:attrNameLst>
                                          <p:attrName>fillcolor</p:attrName>
                                        </p:attrNameLst>
                                      </p:cBhvr>
                                      <p:to>
                                        <a:srgbClr val="EF6624"/>
                                      </p:to>
                                    </p:animClr>
                                    <p:set>
                                      <p:cBhvr>
                                        <p:cTn id="100" dur="500" fill="hold"/>
                                        <p:tgtEl>
                                          <p:spTgt spid="45"/>
                                        </p:tgtEl>
                                        <p:attrNameLst>
                                          <p:attrName>fill.type</p:attrName>
                                        </p:attrNameLst>
                                      </p:cBhvr>
                                      <p:to>
                                        <p:strVal val="solid"/>
                                      </p:to>
                                    </p:set>
                                    <p:set>
                                      <p:cBhvr>
                                        <p:cTn id="101" dur="500" fill="hold"/>
                                        <p:tgtEl>
                                          <p:spTgt spid="45"/>
                                        </p:tgtEl>
                                        <p:attrNameLst>
                                          <p:attrName>fill.on</p:attrName>
                                        </p:attrNameLst>
                                      </p:cBhvr>
                                      <p:to>
                                        <p:strVal val="true"/>
                                      </p:to>
                                    </p:se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fade">
                                      <p:cBhvr>
                                        <p:cTn id="105" dur="500"/>
                                        <p:tgtEl>
                                          <p:spTgt spid="46"/>
                                        </p:tgtEl>
                                      </p:cBhvr>
                                    </p:animEffect>
                                  </p:childTnLst>
                                </p:cTn>
                              </p:par>
                              <p:par>
                                <p:cTn id="106" presetID="1" presetClass="emph" presetSubtype="2" fill="hold" nodeType="withEffect">
                                  <p:stCondLst>
                                    <p:cond delay="0"/>
                                  </p:stCondLst>
                                  <p:childTnLst>
                                    <p:animClr clrSpc="rgb" dir="cw">
                                      <p:cBhvr>
                                        <p:cTn id="107" dur="500" fill="hold"/>
                                        <p:tgtEl>
                                          <p:spTgt spid="46"/>
                                        </p:tgtEl>
                                        <p:attrNameLst>
                                          <p:attrName>fillcolor</p:attrName>
                                        </p:attrNameLst>
                                      </p:cBhvr>
                                      <p:to>
                                        <a:srgbClr val="EF6624"/>
                                      </p:to>
                                    </p:animClr>
                                    <p:set>
                                      <p:cBhvr>
                                        <p:cTn id="108" dur="500" fill="hold"/>
                                        <p:tgtEl>
                                          <p:spTgt spid="46"/>
                                        </p:tgtEl>
                                        <p:attrNameLst>
                                          <p:attrName>fill.type</p:attrName>
                                        </p:attrNameLst>
                                      </p:cBhvr>
                                      <p:to>
                                        <p:strVal val="solid"/>
                                      </p:to>
                                    </p:set>
                                    <p:set>
                                      <p:cBhvr>
                                        <p:cTn id="109" dur="500" fill="hold"/>
                                        <p:tgtEl>
                                          <p:spTgt spid="46"/>
                                        </p:tgtEl>
                                        <p:attrNameLst>
                                          <p:attrName>fill.on</p:attrName>
                                        </p:attrNameLst>
                                      </p:cBhvr>
                                      <p:to>
                                        <p:strVal val="true"/>
                                      </p:to>
                                    </p:set>
                                  </p:childTnLst>
                                </p:cTn>
                              </p:par>
                            </p:childTnLst>
                          </p:cTn>
                        </p:par>
                        <p:par>
                          <p:cTn id="110" fill="hold">
                            <p:stCondLst>
                              <p:cond delay="2500"/>
                            </p:stCondLst>
                            <p:childTnLst>
                              <p:par>
                                <p:cTn id="111" presetID="10"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fade">
                                      <p:cBhvr>
                                        <p:cTn id="113" dur="500"/>
                                        <p:tgtEl>
                                          <p:spTgt spid="47"/>
                                        </p:tgtEl>
                                      </p:cBhvr>
                                    </p:animEffect>
                                  </p:childTnLst>
                                </p:cTn>
                              </p:par>
                              <p:par>
                                <p:cTn id="114" presetID="1" presetClass="emph" presetSubtype="2" fill="hold" nodeType="withEffect">
                                  <p:stCondLst>
                                    <p:cond delay="0"/>
                                  </p:stCondLst>
                                  <p:childTnLst>
                                    <p:animClr clrSpc="rgb" dir="cw">
                                      <p:cBhvr>
                                        <p:cTn id="115" dur="500" fill="hold"/>
                                        <p:tgtEl>
                                          <p:spTgt spid="47"/>
                                        </p:tgtEl>
                                        <p:attrNameLst>
                                          <p:attrName>fillcolor</p:attrName>
                                        </p:attrNameLst>
                                      </p:cBhvr>
                                      <p:to>
                                        <a:srgbClr val="EF6624"/>
                                      </p:to>
                                    </p:animClr>
                                    <p:set>
                                      <p:cBhvr>
                                        <p:cTn id="116" dur="500" fill="hold"/>
                                        <p:tgtEl>
                                          <p:spTgt spid="47"/>
                                        </p:tgtEl>
                                        <p:attrNameLst>
                                          <p:attrName>fill.type</p:attrName>
                                        </p:attrNameLst>
                                      </p:cBhvr>
                                      <p:to>
                                        <p:strVal val="solid"/>
                                      </p:to>
                                    </p:set>
                                    <p:set>
                                      <p:cBhvr>
                                        <p:cTn id="117" dur="500" fill="hold"/>
                                        <p:tgtEl>
                                          <p:spTgt spid="47"/>
                                        </p:tgtEl>
                                        <p:attrNameLst>
                                          <p:attrName>fill.on</p:attrName>
                                        </p:attrNameLst>
                                      </p:cBhvr>
                                      <p:to>
                                        <p:strVal val="true"/>
                                      </p:to>
                                    </p:set>
                                  </p:childTnLst>
                                </p:cTn>
                              </p:par>
                            </p:childTnLst>
                          </p:cTn>
                        </p:par>
                        <p:par>
                          <p:cTn id="118" fill="hold">
                            <p:stCondLst>
                              <p:cond delay="3000"/>
                            </p:stCondLst>
                            <p:childTnLst>
                              <p:par>
                                <p:cTn id="119" presetID="10" presetClass="entr" presetSubtype="0" fill="hold" grpId="0" nodeType="after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fade">
                                      <p:cBhvr>
                                        <p:cTn id="121" dur="500"/>
                                        <p:tgtEl>
                                          <p:spTgt spid="48"/>
                                        </p:tgtEl>
                                      </p:cBhvr>
                                    </p:animEffect>
                                  </p:childTnLst>
                                </p:cTn>
                              </p:par>
                              <p:par>
                                <p:cTn id="122" presetID="1" presetClass="emph" presetSubtype="2" fill="hold" nodeType="withEffect">
                                  <p:stCondLst>
                                    <p:cond delay="0"/>
                                  </p:stCondLst>
                                  <p:childTnLst>
                                    <p:animClr clrSpc="rgb" dir="cw">
                                      <p:cBhvr>
                                        <p:cTn id="123" dur="500" fill="hold"/>
                                        <p:tgtEl>
                                          <p:spTgt spid="48"/>
                                        </p:tgtEl>
                                        <p:attrNameLst>
                                          <p:attrName>fillcolor</p:attrName>
                                        </p:attrNameLst>
                                      </p:cBhvr>
                                      <p:to>
                                        <a:srgbClr val="EF6624"/>
                                      </p:to>
                                    </p:animClr>
                                    <p:set>
                                      <p:cBhvr>
                                        <p:cTn id="124" dur="500" fill="hold"/>
                                        <p:tgtEl>
                                          <p:spTgt spid="48"/>
                                        </p:tgtEl>
                                        <p:attrNameLst>
                                          <p:attrName>fill.type</p:attrName>
                                        </p:attrNameLst>
                                      </p:cBhvr>
                                      <p:to>
                                        <p:strVal val="solid"/>
                                      </p:to>
                                    </p:set>
                                    <p:set>
                                      <p:cBhvr>
                                        <p:cTn id="125" dur="500" fill="hold"/>
                                        <p:tgtEl>
                                          <p:spTgt spid="48"/>
                                        </p:tgtEl>
                                        <p:attrNameLst>
                                          <p:attrName>fill.on</p:attrName>
                                        </p:attrNameLst>
                                      </p:cBhvr>
                                      <p:to>
                                        <p:strVal val="true"/>
                                      </p:to>
                                    </p:set>
                                  </p:childTnLst>
                                </p:cTn>
                              </p:par>
                            </p:childTnLst>
                          </p:cTn>
                        </p:par>
                        <p:par>
                          <p:cTn id="126" fill="hold">
                            <p:stCondLst>
                              <p:cond delay="3500"/>
                            </p:stCondLst>
                            <p:childTnLst>
                              <p:par>
                                <p:cTn id="127" presetID="10" presetClass="entr" presetSubtype="0" fill="hold" grpId="0" nodeType="after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fade">
                                      <p:cBhvr>
                                        <p:cTn id="129" dur="500"/>
                                        <p:tgtEl>
                                          <p:spTgt spid="49"/>
                                        </p:tgtEl>
                                      </p:cBhvr>
                                    </p:animEffect>
                                  </p:childTnLst>
                                </p:cTn>
                              </p:par>
                              <p:par>
                                <p:cTn id="130" presetID="1" presetClass="emph" presetSubtype="2" fill="hold" nodeType="withEffect">
                                  <p:stCondLst>
                                    <p:cond delay="0"/>
                                  </p:stCondLst>
                                  <p:childTnLst>
                                    <p:animClr clrSpc="rgb" dir="cw">
                                      <p:cBhvr>
                                        <p:cTn id="131" dur="500" fill="hold"/>
                                        <p:tgtEl>
                                          <p:spTgt spid="49"/>
                                        </p:tgtEl>
                                        <p:attrNameLst>
                                          <p:attrName>fillcolor</p:attrName>
                                        </p:attrNameLst>
                                      </p:cBhvr>
                                      <p:to>
                                        <a:srgbClr val="EF6624"/>
                                      </p:to>
                                    </p:animClr>
                                    <p:set>
                                      <p:cBhvr>
                                        <p:cTn id="132" dur="500" fill="hold"/>
                                        <p:tgtEl>
                                          <p:spTgt spid="49"/>
                                        </p:tgtEl>
                                        <p:attrNameLst>
                                          <p:attrName>fill.type</p:attrName>
                                        </p:attrNameLst>
                                      </p:cBhvr>
                                      <p:to>
                                        <p:strVal val="solid"/>
                                      </p:to>
                                    </p:set>
                                    <p:set>
                                      <p:cBhvr>
                                        <p:cTn id="133" dur="500" fill="hold"/>
                                        <p:tgtEl>
                                          <p:spTgt spid="49"/>
                                        </p:tgtEl>
                                        <p:attrNameLst>
                                          <p:attrName>fill.on</p:attrName>
                                        </p:attrNameLst>
                                      </p:cBhvr>
                                      <p:to>
                                        <p:strVal val="true"/>
                                      </p:to>
                                    </p:set>
                                  </p:childTnLst>
                                </p:cTn>
                              </p:par>
                            </p:childTnLst>
                          </p:cTn>
                        </p:par>
                        <p:par>
                          <p:cTn id="134" fill="hold">
                            <p:stCondLst>
                              <p:cond delay="4000"/>
                            </p:stCondLst>
                            <p:childTnLst>
                              <p:par>
                                <p:cTn id="135" presetID="10" presetClass="entr" presetSubtype="0" fill="hold" grpId="0" nodeType="afterEffect">
                                  <p:stCondLst>
                                    <p:cond delay="0"/>
                                  </p:stCondLst>
                                  <p:childTnLst>
                                    <p:set>
                                      <p:cBhvr>
                                        <p:cTn id="136" dur="1" fill="hold">
                                          <p:stCondLst>
                                            <p:cond delay="0"/>
                                          </p:stCondLst>
                                        </p:cTn>
                                        <p:tgtEl>
                                          <p:spTgt spid="50"/>
                                        </p:tgtEl>
                                        <p:attrNameLst>
                                          <p:attrName>style.visibility</p:attrName>
                                        </p:attrNameLst>
                                      </p:cBhvr>
                                      <p:to>
                                        <p:strVal val="visible"/>
                                      </p:to>
                                    </p:set>
                                    <p:animEffect transition="in" filter="fade">
                                      <p:cBhvr>
                                        <p:cTn id="137" dur="500"/>
                                        <p:tgtEl>
                                          <p:spTgt spid="50"/>
                                        </p:tgtEl>
                                      </p:cBhvr>
                                    </p:animEffect>
                                  </p:childTnLst>
                                </p:cTn>
                              </p:par>
                              <p:par>
                                <p:cTn id="138" presetID="1" presetClass="emph" presetSubtype="2" fill="hold" nodeType="withEffect">
                                  <p:stCondLst>
                                    <p:cond delay="0"/>
                                  </p:stCondLst>
                                  <p:childTnLst>
                                    <p:animClr clrSpc="rgb" dir="cw">
                                      <p:cBhvr>
                                        <p:cTn id="139" dur="500" fill="hold"/>
                                        <p:tgtEl>
                                          <p:spTgt spid="50"/>
                                        </p:tgtEl>
                                        <p:attrNameLst>
                                          <p:attrName>fillcolor</p:attrName>
                                        </p:attrNameLst>
                                      </p:cBhvr>
                                      <p:to>
                                        <a:srgbClr val="EF6624"/>
                                      </p:to>
                                    </p:animClr>
                                    <p:set>
                                      <p:cBhvr>
                                        <p:cTn id="140" dur="500" fill="hold"/>
                                        <p:tgtEl>
                                          <p:spTgt spid="50"/>
                                        </p:tgtEl>
                                        <p:attrNameLst>
                                          <p:attrName>fill.type</p:attrName>
                                        </p:attrNameLst>
                                      </p:cBhvr>
                                      <p:to>
                                        <p:strVal val="solid"/>
                                      </p:to>
                                    </p:set>
                                    <p:set>
                                      <p:cBhvr>
                                        <p:cTn id="141" dur="500" fill="hold"/>
                                        <p:tgtEl>
                                          <p:spTgt spid="50"/>
                                        </p:tgtEl>
                                        <p:attrNameLst>
                                          <p:attrName>fill.on</p:attrName>
                                        </p:attrNameLst>
                                      </p:cBhvr>
                                      <p:to>
                                        <p:strVal val="true"/>
                                      </p:to>
                                    </p:set>
                                  </p:childTnLst>
                                </p:cTn>
                              </p:par>
                            </p:childTnLst>
                          </p:cTn>
                        </p:par>
                        <p:par>
                          <p:cTn id="142" fill="hold">
                            <p:stCondLst>
                              <p:cond delay="4500"/>
                            </p:stCondLst>
                            <p:childTnLst>
                              <p:par>
                                <p:cTn id="143" presetID="10" presetClass="entr" presetSubtype="0" fill="hold" grpId="0" nodeType="afterEffect">
                                  <p:stCondLst>
                                    <p:cond delay="0"/>
                                  </p:stCondLst>
                                  <p:childTnLst>
                                    <p:set>
                                      <p:cBhvr>
                                        <p:cTn id="144" dur="1" fill="hold">
                                          <p:stCondLst>
                                            <p:cond delay="0"/>
                                          </p:stCondLst>
                                        </p:cTn>
                                        <p:tgtEl>
                                          <p:spTgt spid="51"/>
                                        </p:tgtEl>
                                        <p:attrNameLst>
                                          <p:attrName>style.visibility</p:attrName>
                                        </p:attrNameLst>
                                      </p:cBhvr>
                                      <p:to>
                                        <p:strVal val="visible"/>
                                      </p:to>
                                    </p:set>
                                    <p:animEffect transition="in" filter="fade">
                                      <p:cBhvr>
                                        <p:cTn id="145" dur="500"/>
                                        <p:tgtEl>
                                          <p:spTgt spid="51"/>
                                        </p:tgtEl>
                                      </p:cBhvr>
                                    </p:animEffect>
                                  </p:childTnLst>
                                </p:cTn>
                              </p:par>
                              <p:par>
                                <p:cTn id="146" presetID="1" presetClass="emph" presetSubtype="2" fill="hold" nodeType="withEffect">
                                  <p:stCondLst>
                                    <p:cond delay="0"/>
                                  </p:stCondLst>
                                  <p:childTnLst>
                                    <p:animClr clrSpc="rgb" dir="cw">
                                      <p:cBhvr>
                                        <p:cTn id="147" dur="500" fill="hold"/>
                                        <p:tgtEl>
                                          <p:spTgt spid="51"/>
                                        </p:tgtEl>
                                        <p:attrNameLst>
                                          <p:attrName>fillcolor</p:attrName>
                                        </p:attrNameLst>
                                      </p:cBhvr>
                                      <p:to>
                                        <a:srgbClr val="EF6624"/>
                                      </p:to>
                                    </p:animClr>
                                    <p:set>
                                      <p:cBhvr>
                                        <p:cTn id="148" dur="500" fill="hold"/>
                                        <p:tgtEl>
                                          <p:spTgt spid="51"/>
                                        </p:tgtEl>
                                        <p:attrNameLst>
                                          <p:attrName>fill.type</p:attrName>
                                        </p:attrNameLst>
                                      </p:cBhvr>
                                      <p:to>
                                        <p:strVal val="solid"/>
                                      </p:to>
                                    </p:set>
                                    <p:set>
                                      <p:cBhvr>
                                        <p:cTn id="149" dur="500" fill="hold"/>
                                        <p:tgtEl>
                                          <p:spTgt spid="51"/>
                                        </p:tgtEl>
                                        <p:attrNameLst>
                                          <p:attrName>fill.on</p:attrName>
                                        </p:attrNameLst>
                                      </p:cBhvr>
                                      <p:to>
                                        <p:strVal val="true"/>
                                      </p:to>
                                    </p:set>
                                  </p:childTnLst>
                                </p:cTn>
                              </p:par>
                            </p:childTnLst>
                          </p:cTn>
                        </p:par>
                        <p:par>
                          <p:cTn id="150" fill="hold">
                            <p:stCondLst>
                              <p:cond delay="5000"/>
                            </p:stCondLst>
                            <p:childTnLst>
                              <p:par>
                                <p:cTn id="151" presetID="10" presetClass="entr" presetSubtype="0" fill="hold" grpId="0" nodeType="afterEffect">
                                  <p:stCondLst>
                                    <p:cond delay="0"/>
                                  </p:stCondLst>
                                  <p:childTnLst>
                                    <p:set>
                                      <p:cBhvr>
                                        <p:cTn id="152" dur="1" fill="hold">
                                          <p:stCondLst>
                                            <p:cond delay="0"/>
                                          </p:stCondLst>
                                        </p:cTn>
                                        <p:tgtEl>
                                          <p:spTgt spid="52"/>
                                        </p:tgtEl>
                                        <p:attrNameLst>
                                          <p:attrName>style.visibility</p:attrName>
                                        </p:attrNameLst>
                                      </p:cBhvr>
                                      <p:to>
                                        <p:strVal val="visible"/>
                                      </p:to>
                                    </p:set>
                                    <p:animEffect transition="in" filter="fade">
                                      <p:cBhvr>
                                        <p:cTn id="153" dur="500"/>
                                        <p:tgtEl>
                                          <p:spTgt spid="52"/>
                                        </p:tgtEl>
                                      </p:cBhvr>
                                    </p:animEffect>
                                  </p:childTnLst>
                                </p:cTn>
                              </p:par>
                              <p:par>
                                <p:cTn id="154" presetID="1" presetClass="emph" presetSubtype="2" fill="hold" nodeType="withEffect">
                                  <p:stCondLst>
                                    <p:cond delay="0"/>
                                  </p:stCondLst>
                                  <p:childTnLst>
                                    <p:animClr clrSpc="rgb" dir="cw">
                                      <p:cBhvr>
                                        <p:cTn id="155" dur="500" fill="hold"/>
                                        <p:tgtEl>
                                          <p:spTgt spid="52"/>
                                        </p:tgtEl>
                                        <p:attrNameLst>
                                          <p:attrName>fillcolor</p:attrName>
                                        </p:attrNameLst>
                                      </p:cBhvr>
                                      <p:to>
                                        <a:srgbClr val="EF6624"/>
                                      </p:to>
                                    </p:animClr>
                                    <p:set>
                                      <p:cBhvr>
                                        <p:cTn id="156" dur="500" fill="hold"/>
                                        <p:tgtEl>
                                          <p:spTgt spid="52"/>
                                        </p:tgtEl>
                                        <p:attrNameLst>
                                          <p:attrName>fill.type</p:attrName>
                                        </p:attrNameLst>
                                      </p:cBhvr>
                                      <p:to>
                                        <p:strVal val="solid"/>
                                      </p:to>
                                    </p:set>
                                    <p:set>
                                      <p:cBhvr>
                                        <p:cTn id="157" dur="500" fill="hold"/>
                                        <p:tgtEl>
                                          <p:spTgt spid="52"/>
                                        </p:tgtEl>
                                        <p:attrNameLst>
                                          <p:attrName>fill.on</p:attrName>
                                        </p:attrNameLst>
                                      </p:cBhvr>
                                      <p:to>
                                        <p:strVal val="true"/>
                                      </p:to>
                                    </p:set>
                                  </p:childTnLst>
                                </p:cTn>
                              </p:par>
                            </p:childTnLst>
                          </p:cTn>
                        </p:par>
                        <p:par>
                          <p:cTn id="158" fill="hold">
                            <p:stCondLst>
                              <p:cond delay="5500"/>
                            </p:stCondLst>
                            <p:childTnLst>
                              <p:par>
                                <p:cTn id="159" presetID="10" presetClass="entr" presetSubtype="0" fill="hold" grpId="0" nodeType="after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500"/>
                                        <p:tgtEl>
                                          <p:spTgt spid="53"/>
                                        </p:tgtEl>
                                      </p:cBhvr>
                                    </p:animEffect>
                                  </p:childTnLst>
                                </p:cTn>
                              </p:par>
                              <p:par>
                                <p:cTn id="162" presetID="1" presetClass="emph" presetSubtype="2" fill="hold" nodeType="withEffect">
                                  <p:stCondLst>
                                    <p:cond delay="0"/>
                                  </p:stCondLst>
                                  <p:childTnLst>
                                    <p:animClr clrSpc="rgb" dir="cw">
                                      <p:cBhvr>
                                        <p:cTn id="163" dur="500" fill="hold"/>
                                        <p:tgtEl>
                                          <p:spTgt spid="53"/>
                                        </p:tgtEl>
                                        <p:attrNameLst>
                                          <p:attrName>fillcolor</p:attrName>
                                        </p:attrNameLst>
                                      </p:cBhvr>
                                      <p:to>
                                        <a:srgbClr val="EF6624"/>
                                      </p:to>
                                    </p:animClr>
                                    <p:set>
                                      <p:cBhvr>
                                        <p:cTn id="164" dur="500" fill="hold"/>
                                        <p:tgtEl>
                                          <p:spTgt spid="53"/>
                                        </p:tgtEl>
                                        <p:attrNameLst>
                                          <p:attrName>fill.type</p:attrName>
                                        </p:attrNameLst>
                                      </p:cBhvr>
                                      <p:to>
                                        <p:strVal val="solid"/>
                                      </p:to>
                                    </p:set>
                                    <p:set>
                                      <p:cBhvr>
                                        <p:cTn id="165" dur="500" fill="hold"/>
                                        <p:tgtEl>
                                          <p:spTgt spid="53"/>
                                        </p:tgtEl>
                                        <p:attrNameLst>
                                          <p:attrName>fill.on</p:attrName>
                                        </p:attrNameLst>
                                      </p:cBhvr>
                                      <p:to>
                                        <p:strVal val="true"/>
                                      </p:to>
                                    </p:set>
                                  </p:childTnLst>
                                </p:cTn>
                              </p:par>
                            </p:childTnLst>
                          </p:cTn>
                        </p:par>
                        <p:par>
                          <p:cTn id="166" fill="hold">
                            <p:stCondLst>
                              <p:cond delay="6000"/>
                            </p:stCondLst>
                            <p:childTnLst>
                              <p:par>
                                <p:cTn id="167" presetID="10" presetClass="entr" presetSubtype="0" fill="hold" grpId="0" nodeType="afterEffect">
                                  <p:stCondLst>
                                    <p:cond delay="0"/>
                                  </p:stCondLst>
                                  <p:childTnLst>
                                    <p:set>
                                      <p:cBhvr>
                                        <p:cTn id="168" dur="1" fill="hold">
                                          <p:stCondLst>
                                            <p:cond delay="0"/>
                                          </p:stCondLst>
                                        </p:cTn>
                                        <p:tgtEl>
                                          <p:spTgt spid="54"/>
                                        </p:tgtEl>
                                        <p:attrNameLst>
                                          <p:attrName>style.visibility</p:attrName>
                                        </p:attrNameLst>
                                      </p:cBhvr>
                                      <p:to>
                                        <p:strVal val="visible"/>
                                      </p:to>
                                    </p:set>
                                    <p:animEffect transition="in" filter="fade">
                                      <p:cBhvr>
                                        <p:cTn id="169" dur="500"/>
                                        <p:tgtEl>
                                          <p:spTgt spid="54"/>
                                        </p:tgtEl>
                                      </p:cBhvr>
                                    </p:animEffect>
                                  </p:childTnLst>
                                </p:cTn>
                              </p:par>
                              <p:par>
                                <p:cTn id="170" presetID="1" presetClass="emph" presetSubtype="2" fill="hold" nodeType="withEffect">
                                  <p:stCondLst>
                                    <p:cond delay="0"/>
                                  </p:stCondLst>
                                  <p:childTnLst>
                                    <p:animClr clrSpc="rgb" dir="cw">
                                      <p:cBhvr>
                                        <p:cTn id="171" dur="500" fill="hold"/>
                                        <p:tgtEl>
                                          <p:spTgt spid="54"/>
                                        </p:tgtEl>
                                        <p:attrNameLst>
                                          <p:attrName>fillcolor</p:attrName>
                                        </p:attrNameLst>
                                      </p:cBhvr>
                                      <p:to>
                                        <a:srgbClr val="EF6624"/>
                                      </p:to>
                                    </p:animClr>
                                    <p:set>
                                      <p:cBhvr>
                                        <p:cTn id="172" dur="500" fill="hold"/>
                                        <p:tgtEl>
                                          <p:spTgt spid="54"/>
                                        </p:tgtEl>
                                        <p:attrNameLst>
                                          <p:attrName>fill.type</p:attrName>
                                        </p:attrNameLst>
                                      </p:cBhvr>
                                      <p:to>
                                        <p:strVal val="solid"/>
                                      </p:to>
                                    </p:set>
                                    <p:set>
                                      <p:cBhvr>
                                        <p:cTn id="173" dur="500" fill="hold"/>
                                        <p:tgtEl>
                                          <p:spTgt spid="54"/>
                                        </p:tgtEl>
                                        <p:attrNameLst>
                                          <p:attrName>fill.on</p:attrName>
                                        </p:attrNameLst>
                                      </p:cBhvr>
                                      <p:to>
                                        <p:strVal val="true"/>
                                      </p:to>
                                    </p:set>
                                  </p:childTnLst>
                                </p:cTn>
                              </p:par>
                            </p:childTnLst>
                          </p:cTn>
                        </p:par>
                        <p:par>
                          <p:cTn id="174" fill="hold">
                            <p:stCondLst>
                              <p:cond delay="6500"/>
                            </p:stCondLst>
                            <p:childTnLst>
                              <p:par>
                                <p:cTn id="175" presetID="10" presetClass="entr" presetSubtype="0" fill="hold" grpId="0" nodeType="afterEffect">
                                  <p:stCondLst>
                                    <p:cond delay="0"/>
                                  </p:stCondLst>
                                  <p:childTnLst>
                                    <p:set>
                                      <p:cBhvr>
                                        <p:cTn id="176" dur="1" fill="hold">
                                          <p:stCondLst>
                                            <p:cond delay="0"/>
                                          </p:stCondLst>
                                        </p:cTn>
                                        <p:tgtEl>
                                          <p:spTgt spid="55"/>
                                        </p:tgtEl>
                                        <p:attrNameLst>
                                          <p:attrName>style.visibility</p:attrName>
                                        </p:attrNameLst>
                                      </p:cBhvr>
                                      <p:to>
                                        <p:strVal val="visible"/>
                                      </p:to>
                                    </p:set>
                                    <p:animEffect transition="in" filter="fade">
                                      <p:cBhvr>
                                        <p:cTn id="177" dur="500"/>
                                        <p:tgtEl>
                                          <p:spTgt spid="55"/>
                                        </p:tgtEl>
                                      </p:cBhvr>
                                    </p:animEffect>
                                  </p:childTnLst>
                                </p:cTn>
                              </p:par>
                              <p:par>
                                <p:cTn id="178" presetID="1" presetClass="emph" presetSubtype="2" fill="hold" nodeType="withEffect">
                                  <p:stCondLst>
                                    <p:cond delay="0"/>
                                  </p:stCondLst>
                                  <p:childTnLst>
                                    <p:animClr clrSpc="rgb" dir="cw">
                                      <p:cBhvr>
                                        <p:cTn id="179" dur="500" fill="hold"/>
                                        <p:tgtEl>
                                          <p:spTgt spid="55"/>
                                        </p:tgtEl>
                                        <p:attrNameLst>
                                          <p:attrName>fillcolor</p:attrName>
                                        </p:attrNameLst>
                                      </p:cBhvr>
                                      <p:to>
                                        <a:srgbClr val="EF6624"/>
                                      </p:to>
                                    </p:animClr>
                                    <p:set>
                                      <p:cBhvr>
                                        <p:cTn id="180" dur="500" fill="hold"/>
                                        <p:tgtEl>
                                          <p:spTgt spid="55"/>
                                        </p:tgtEl>
                                        <p:attrNameLst>
                                          <p:attrName>fill.type</p:attrName>
                                        </p:attrNameLst>
                                      </p:cBhvr>
                                      <p:to>
                                        <p:strVal val="solid"/>
                                      </p:to>
                                    </p:set>
                                    <p:set>
                                      <p:cBhvr>
                                        <p:cTn id="181" dur="500" fill="hold"/>
                                        <p:tgtEl>
                                          <p:spTgt spid="55"/>
                                        </p:tgtEl>
                                        <p:attrNameLst>
                                          <p:attrName>fill.on</p:attrName>
                                        </p:attrNameLst>
                                      </p:cBhvr>
                                      <p:to>
                                        <p:strVal val="true"/>
                                      </p:to>
                                    </p:set>
                                  </p:childTnLst>
                                </p:cTn>
                              </p:par>
                            </p:childTnLst>
                          </p:cTn>
                        </p:par>
                        <p:par>
                          <p:cTn id="182" fill="hold">
                            <p:stCondLst>
                              <p:cond delay="7000"/>
                            </p:stCondLst>
                            <p:childTnLst>
                              <p:par>
                                <p:cTn id="183" presetID="10" presetClass="entr" presetSubtype="0" fill="hold" grpId="0" nodeType="afterEffect">
                                  <p:stCondLst>
                                    <p:cond delay="0"/>
                                  </p:stCondLst>
                                  <p:childTnLst>
                                    <p:set>
                                      <p:cBhvr>
                                        <p:cTn id="184" dur="1" fill="hold">
                                          <p:stCondLst>
                                            <p:cond delay="0"/>
                                          </p:stCondLst>
                                        </p:cTn>
                                        <p:tgtEl>
                                          <p:spTgt spid="56"/>
                                        </p:tgtEl>
                                        <p:attrNameLst>
                                          <p:attrName>style.visibility</p:attrName>
                                        </p:attrNameLst>
                                      </p:cBhvr>
                                      <p:to>
                                        <p:strVal val="visible"/>
                                      </p:to>
                                    </p:set>
                                    <p:animEffect transition="in" filter="fade">
                                      <p:cBhvr>
                                        <p:cTn id="185" dur="500"/>
                                        <p:tgtEl>
                                          <p:spTgt spid="56"/>
                                        </p:tgtEl>
                                      </p:cBhvr>
                                    </p:animEffect>
                                  </p:childTnLst>
                                </p:cTn>
                              </p:par>
                              <p:par>
                                <p:cTn id="186" presetID="1" presetClass="emph" presetSubtype="2" fill="hold" nodeType="withEffect">
                                  <p:stCondLst>
                                    <p:cond delay="0"/>
                                  </p:stCondLst>
                                  <p:childTnLst>
                                    <p:animClr clrSpc="rgb" dir="cw">
                                      <p:cBhvr>
                                        <p:cTn id="187" dur="500" fill="hold"/>
                                        <p:tgtEl>
                                          <p:spTgt spid="56"/>
                                        </p:tgtEl>
                                        <p:attrNameLst>
                                          <p:attrName>fillcolor</p:attrName>
                                        </p:attrNameLst>
                                      </p:cBhvr>
                                      <p:to>
                                        <a:srgbClr val="EF6624"/>
                                      </p:to>
                                    </p:animClr>
                                    <p:set>
                                      <p:cBhvr>
                                        <p:cTn id="188" dur="500" fill="hold"/>
                                        <p:tgtEl>
                                          <p:spTgt spid="56"/>
                                        </p:tgtEl>
                                        <p:attrNameLst>
                                          <p:attrName>fill.type</p:attrName>
                                        </p:attrNameLst>
                                      </p:cBhvr>
                                      <p:to>
                                        <p:strVal val="solid"/>
                                      </p:to>
                                    </p:set>
                                    <p:set>
                                      <p:cBhvr>
                                        <p:cTn id="189" dur="500" fill="hold"/>
                                        <p:tgtEl>
                                          <p:spTgt spid="5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7" grpId="0"/>
      <p:bldP spid="18" grpId="0"/>
      <p:bldP spid="7" grpId="0" animBg="1"/>
      <p:bldP spid="40" grpId="0" animBg="1"/>
      <p:bldP spid="41" grpId="0" animBg="1"/>
      <p:bldP spid="42"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extLst>
          </p:cNvPr>
          <p:cNvPicPr>
            <a:picLocks noChangeAspect="1"/>
          </p:cNvPicPr>
          <p:nvPr/>
        </p:nvPicPr>
        <p:blipFill>
          <a:blip r:embed="rId3"/>
          <a:stretch>
            <a:fillRect/>
          </a:stretch>
        </p:blipFill>
        <p:spPr>
          <a:xfrm>
            <a:off x="0" y="0"/>
            <a:ext cx="1885950" cy="1411288"/>
          </a:xfrm>
          <a:prstGeom prst="rect">
            <a:avLst/>
          </a:prstGeom>
          <a:effectLst>
            <a:outerShdw blurRad="63500" sx="102000" sy="102000" algn="ctr" rotWithShape="0">
              <a:prstClr val="black">
                <a:alpha val="40000"/>
              </a:prstClr>
            </a:outerShdw>
          </a:effectLst>
        </p:spPr>
      </p:pic>
      <p:grpSp>
        <p:nvGrpSpPr>
          <p:cNvPr id="7" name="Group 6"/>
          <p:cNvGrpSpPr/>
          <p:nvPr/>
        </p:nvGrpSpPr>
        <p:grpSpPr>
          <a:xfrm rot="21444074">
            <a:off x="6796851" y="3132002"/>
            <a:ext cx="4010713" cy="2889286"/>
            <a:chOff x="3701875" y="4426440"/>
            <a:chExt cx="5240281" cy="2841089"/>
          </a:xfrm>
          <a:solidFill>
            <a:schemeClr val="accent4">
              <a:lumMod val="60000"/>
              <a:lumOff val="40000"/>
            </a:schemeClr>
          </a:solidFill>
        </p:grpSpPr>
        <p:sp>
          <p:nvSpPr>
            <p:cNvPr id="8" name="Flowchart: Process 1"/>
            <p:cNvSpPr/>
            <p:nvPr/>
          </p:nvSpPr>
          <p:spPr>
            <a:xfrm>
              <a:off x="3701875" y="4426440"/>
              <a:ext cx="5240281" cy="231166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250 w 11250"/>
                <a:gd name="connsiteY0" fmla="*/ 0 h 11250"/>
                <a:gd name="connsiteX1" fmla="*/ 11250 w 11250"/>
                <a:gd name="connsiteY1" fmla="*/ 0 h 11250"/>
                <a:gd name="connsiteX2" fmla="*/ 11250 w 11250"/>
                <a:gd name="connsiteY2" fmla="*/ 10000 h 11250"/>
                <a:gd name="connsiteX3" fmla="*/ 1250 w 11250"/>
                <a:gd name="connsiteY3" fmla="*/ 10000 h 11250"/>
                <a:gd name="connsiteX4" fmla="*/ 1250 w 11250"/>
                <a:gd name="connsiteY4" fmla="*/ 0 h 11250"/>
                <a:gd name="connsiteX0" fmla="*/ 1250 w 12500"/>
                <a:gd name="connsiteY0" fmla="*/ 0 h 11250"/>
                <a:gd name="connsiteX1" fmla="*/ 11250 w 12500"/>
                <a:gd name="connsiteY1" fmla="*/ 0 h 11250"/>
                <a:gd name="connsiteX2" fmla="*/ 11250 w 12500"/>
                <a:gd name="connsiteY2" fmla="*/ 10000 h 11250"/>
                <a:gd name="connsiteX3" fmla="*/ 1250 w 12500"/>
                <a:gd name="connsiteY3" fmla="*/ 10000 h 11250"/>
                <a:gd name="connsiteX4" fmla="*/ 1250 w 12500"/>
                <a:gd name="connsiteY4" fmla="*/ 0 h 11250"/>
                <a:gd name="connsiteX0" fmla="*/ 1250 w 13174"/>
                <a:gd name="connsiteY0" fmla="*/ 0 h 11250"/>
                <a:gd name="connsiteX1" fmla="*/ 11250 w 13174"/>
                <a:gd name="connsiteY1" fmla="*/ 0 h 11250"/>
                <a:gd name="connsiteX2" fmla="*/ 11250 w 13174"/>
                <a:gd name="connsiteY2" fmla="*/ 10000 h 11250"/>
                <a:gd name="connsiteX3" fmla="*/ 1250 w 13174"/>
                <a:gd name="connsiteY3" fmla="*/ 10000 h 11250"/>
                <a:gd name="connsiteX4" fmla="*/ 1250 w 13174"/>
                <a:gd name="connsiteY4" fmla="*/ 0 h 11250"/>
                <a:gd name="connsiteX0" fmla="*/ 1924 w 13848"/>
                <a:gd name="connsiteY0" fmla="*/ 0 h 11250"/>
                <a:gd name="connsiteX1" fmla="*/ 11924 w 13848"/>
                <a:gd name="connsiteY1" fmla="*/ 0 h 11250"/>
                <a:gd name="connsiteX2" fmla="*/ 11924 w 13848"/>
                <a:gd name="connsiteY2" fmla="*/ 10000 h 11250"/>
                <a:gd name="connsiteX3" fmla="*/ 1924 w 13848"/>
                <a:gd name="connsiteY3" fmla="*/ 10000 h 11250"/>
                <a:gd name="connsiteX4" fmla="*/ 1924 w 13848"/>
                <a:gd name="connsiteY4" fmla="*/ 0 h 11250"/>
                <a:gd name="connsiteX0" fmla="*/ 1927 w 13212"/>
                <a:gd name="connsiteY0" fmla="*/ 789 h 12449"/>
                <a:gd name="connsiteX1" fmla="*/ 11927 w 13212"/>
                <a:gd name="connsiteY1" fmla="*/ 789 h 12449"/>
                <a:gd name="connsiteX2" fmla="*/ 11990 w 13212"/>
                <a:gd name="connsiteY2" fmla="*/ 11448 h 12449"/>
                <a:gd name="connsiteX3" fmla="*/ 1927 w 13212"/>
                <a:gd name="connsiteY3" fmla="*/ 10789 h 12449"/>
                <a:gd name="connsiteX4" fmla="*/ 1927 w 13212"/>
                <a:gd name="connsiteY4" fmla="*/ 789 h 12449"/>
                <a:gd name="connsiteX0" fmla="*/ 1273 w 12560"/>
                <a:gd name="connsiteY0" fmla="*/ 1328 h 13285"/>
                <a:gd name="connsiteX1" fmla="*/ 11273 w 12560"/>
                <a:gd name="connsiteY1" fmla="*/ 1328 h 13285"/>
                <a:gd name="connsiteX2" fmla="*/ 11336 w 12560"/>
                <a:gd name="connsiteY2" fmla="*/ 11987 h 13285"/>
                <a:gd name="connsiteX3" fmla="*/ 1241 w 12560"/>
                <a:gd name="connsiteY3" fmla="*/ 11927 h 13285"/>
                <a:gd name="connsiteX4" fmla="*/ 1273 w 12560"/>
                <a:gd name="connsiteY4" fmla="*/ 1328 h 13285"/>
                <a:gd name="connsiteX0" fmla="*/ 699 w 14072"/>
                <a:gd name="connsiteY0" fmla="*/ 1592 h 12977"/>
                <a:gd name="connsiteX1" fmla="*/ 12661 w 14072"/>
                <a:gd name="connsiteY1" fmla="*/ 1053 h 12977"/>
                <a:gd name="connsiteX2" fmla="*/ 12724 w 14072"/>
                <a:gd name="connsiteY2" fmla="*/ 11712 h 12977"/>
                <a:gd name="connsiteX3" fmla="*/ 2629 w 14072"/>
                <a:gd name="connsiteY3" fmla="*/ 11652 h 12977"/>
                <a:gd name="connsiteX4" fmla="*/ 699 w 14072"/>
                <a:gd name="connsiteY4" fmla="*/ 1592 h 12977"/>
                <a:gd name="connsiteX0" fmla="*/ 699 w 14259"/>
                <a:gd name="connsiteY0" fmla="*/ 1467 h 12852"/>
                <a:gd name="connsiteX1" fmla="*/ 12661 w 14259"/>
                <a:gd name="connsiteY1" fmla="*/ 928 h 12852"/>
                <a:gd name="connsiteX2" fmla="*/ 12724 w 14259"/>
                <a:gd name="connsiteY2" fmla="*/ 11587 h 12852"/>
                <a:gd name="connsiteX3" fmla="*/ 2629 w 14259"/>
                <a:gd name="connsiteY3" fmla="*/ 11527 h 12852"/>
                <a:gd name="connsiteX4" fmla="*/ 699 w 14259"/>
                <a:gd name="connsiteY4" fmla="*/ 1467 h 12852"/>
                <a:gd name="connsiteX0" fmla="*/ 736 w 14625"/>
                <a:gd name="connsiteY0" fmla="*/ 1467 h 12853"/>
                <a:gd name="connsiteX1" fmla="*/ 13204 w 14625"/>
                <a:gd name="connsiteY1" fmla="*/ 928 h 12853"/>
                <a:gd name="connsiteX2" fmla="*/ 12761 w 14625"/>
                <a:gd name="connsiteY2" fmla="*/ 11587 h 12853"/>
                <a:gd name="connsiteX3" fmla="*/ 2666 w 14625"/>
                <a:gd name="connsiteY3" fmla="*/ 11527 h 12853"/>
                <a:gd name="connsiteX4" fmla="*/ 736 w 14625"/>
                <a:gd name="connsiteY4" fmla="*/ 1467 h 12853"/>
                <a:gd name="connsiteX0" fmla="*/ 773 w 15021"/>
                <a:gd name="connsiteY0" fmla="*/ 1750 h 13163"/>
                <a:gd name="connsiteX1" fmla="*/ 13747 w 15021"/>
                <a:gd name="connsiteY1" fmla="*/ 791 h 13163"/>
                <a:gd name="connsiteX2" fmla="*/ 12798 w 15021"/>
                <a:gd name="connsiteY2" fmla="*/ 11870 h 13163"/>
                <a:gd name="connsiteX3" fmla="*/ 2703 w 15021"/>
                <a:gd name="connsiteY3" fmla="*/ 11810 h 13163"/>
                <a:gd name="connsiteX4" fmla="*/ 773 w 15021"/>
                <a:gd name="connsiteY4" fmla="*/ 1750 h 13163"/>
                <a:gd name="connsiteX0" fmla="*/ 796 w 15281"/>
                <a:gd name="connsiteY0" fmla="*/ 1467 h 12852"/>
                <a:gd name="connsiteX1" fmla="*/ 14086 w 15281"/>
                <a:gd name="connsiteY1" fmla="*/ 928 h 12852"/>
                <a:gd name="connsiteX2" fmla="*/ 12821 w 15281"/>
                <a:gd name="connsiteY2" fmla="*/ 11587 h 12852"/>
                <a:gd name="connsiteX3" fmla="*/ 2726 w 15281"/>
                <a:gd name="connsiteY3" fmla="*/ 11527 h 12852"/>
                <a:gd name="connsiteX4" fmla="*/ 796 w 15281"/>
                <a:gd name="connsiteY4" fmla="*/ 1467 h 12852"/>
                <a:gd name="connsiteX0" fmla="*/ 796 w 15289"/>
                <a:gd name="connsiteY0" fmla="*/ 1467 h 12440"/>
                <a:gd name="connsiteX1" fmla="*/ 14086 w 15289"/>
                <a:gd name="connsiteY1" fmla="*/ 928 h 12440"/>
                <a:gd name="connsiteX2" fmla="*/ 12821 w 15289"/>
                <a:gd name="connsiteY2" fmla="*/ 11587 h 12440"/>
                <a:gd name="connsiteX3" fmla="*/ 2726 w 15289"/>
                <a:gd name="connsiteY3" fmla="*/ 11527 h 12440"/>
                <a:gd name="connsiteX4" fmla="*/ 796 w 15289"/>
                <a:gd name="connsiteY4" fmla="*/ 1467 h 12440"/>
                <a:gd name="connsiteX0" fmla="*/ 872 w 15367"/>
                <a:gd name="connsiteY0" fmla="*/ 1473 h 12925"/>
                <a:gd name="connsiteX1" fmla="*/ 14162 w 15367"/>
                <a:gd name="connsiteY1" fmla="*/ 934 h 12925"/>
                <a:gd name="connsiteX2" fmla="*/ 12897 w 15367"/>
                <a:gd name="connsiteY2" fmla="*/ 11593 h 12925"/>
                <a:gd name="connsiteX3" fmla="*/ 2549 w 15367"/>
                <a:gd name="connsiteY3" fmla="*/ 11653 h 12925"/>
                <a:gd name="connsiteX4" fmla="*/ 872 w 15367"/>
                <a:gd name="connsiteY4" fmla="*/ 1473 h 12925"/>
                <a:gd name="connsiteX0" fmla="*/ 919 w 15414"/>
                <a:gd name="connsiteY0" fmla="*/ 1473 h 12880"/>
                <a:gd name="connsiteX1" fmla="*/ 14209 w 15414"/>
                <a:gd name="connsiteY1" fmla="*/ 934 h 12880"/>
                <a:gd name="connsiteX2" fmla="*/ 12944 w 15414"/>
                <a:gd name="connsiteY2" fmla="*/ 11593 h 12880"/>
                <a:gd name="connsiteX3" fmla="*/ 2596 w 15414"/>
                <a:gd name="connsiteY3" fmla="*/ 11653 h 12880"/>
                <a:gd name="connsiteX4" fmla="*/ 919 w 15414"/>
                <a:gd name="connsiteY4" fmla="*/ 1473 h 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4" h="12880">
                  <a:moveTo>
                    <a:pt x="919" y="1473"/>
                  </a:moveTo>
                  <a:cubicBezTo>
                    <a:pt x="2854" y="-313"/>
                    <a:pt x="11730" y="-453"/>
                    <a:pt x="14209" y="934"/>
                  </a:cubicBezTo>
                  <a:cubicBezTo>
                    <a:pt x="16688" y="2321"/>
                    <a:pt x="14879" y="9807"/>
                    <a:pt x="12944" y="11593"/>
                  </a:cubicBezTo>
                  <a:cubicBezTo>
                    <a:pt x="11009" y="13379"/>
                    <a:pt x="4821" y="13220"/>
                    <a:pt x="2596" y="11653"/>
                  </a:cubicBezTo>
                  <a:cubicBezTo>
                    <a:pt x="371" y="10086"/>
                    <a:pt x="-1016" y="3259"/>
                    <a:pt x="919" y="14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Isosceles Triangle 3"/>
            <p:cNvSpPr/>
            <p:nvPr/>
          </p:nvSpPr>
          <p:spPr>
            <a:xfrm rot="8285721">
              <a:off x="6360743" y="6114650"/>
              <a:ext cx="839544" cy="1152879"/>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TextBox 9"/>
          <p:cNvSpPr txBox="1">
            <a:spLocks noChangeArrowheads="1"/>
          </p:cNvSpPr>
          <p:nvPr/>
        </p:nvSpPr>
        <p:spPr bwMode="auto">
          <a:xfrm>
            <a:off x="7126288" y="3633788"/>
            <a:ext cx="3444875" cy="1570037"/>
          </a:xfrm>
          <a:prstGeom prst="rect">
            <a:avLst/>
          </a:prstGeom>
          <a:noFill/>
          <a:ln w="9525">
            <a:noFill/>
            <a:miter lim="800000"/>
            <a:headEnd/>
            <a:tailEnd/>
          </a:ln>
        </p:spPr>
        <p:txBody>
          <a:bodyPr>
            <a:spAutoFit/>
          </a:bodyPr>
          <a:lstStyle/>
          <a:p>
            <a:pPr algn="just"/>
            <a:r>
              <a:rPr lang="vi-VN" altLang="zh-CN" sz="2400">
                <a:solidFill>
                  <a:srgbClr val="002060"/>
                </a:solidFill>
                <a:latin typeface="Roboto"/>
                <a:cs typeface="等线"/>
              </a:rPr>
              <a:t>Các bạn chơi vui quá. Chúng mình</a:t>
            </a:r>
            <a:r>
              <a:rPr lang="en-US" altLang="zh-CN" sz="2400">
                <a:solidFill>
                  <a:srgbClr val="002060"/>
                </a:solidFill>
                <a:latin typeface="Roboto"/>
                <a:ea typeface="SimSun" pitchFamily="2" charset="-122"/>
              </a:rPr>
              <a:t> </a:t>
            </a:r>
            <a:r>
              <a:rPr lang="vi-VN" altLang="zh-CN" sz="2400">
                <a:solidFill>
                  <a:srgbClr val="002060"/>
                </a:solidFill>
                <a:latin typeface="Roboto"/>
                <a:cs typeface="等线"/>
              </a:rPr>
              <a:t>cùng làm một bản thiết kế</a:t>
            </a:r>
            <a:r>
              <a:rPr lang="en-US" altLang="zh-CN" sz="2400">
                <a:solidFill>
                  <a:srgbClr val="002060"/>
                </a:solidFill>
                <a:latin typeface="Roboto"/>
                <a:ea typeface="SimSun" pitchFamily="2" charset="-122"/>
              </a:rPr>
              <a:t> </a:t>
            </a:r>
            <a:r>
              <a:rPr lang="vi-VN" altLang="zh-CN" sz="2400">
                <a:solidFill>
                  <a:srgbClr val="002060"/>
                </a:solidFill>
                <a:latin typeface="Roboto"/>
                <a:cs typeface="等线"/>
              </a:rPr>
              <a:t>giống các bạn nhé!</a:t>
            </a:r>
            <a:endParaRPr lang="en-US" altLang="zh-CN" sz="2400">
              <a:solidFill>
                <a:srgbClr val="002060"/>
              </a:solidFill>
              <a:latin typeface="Roboto"/>
              <a:ea typeface="SimSun" pitchFamily="2" charset="-122"/>
            </a:endParaRPr>
          </a:p>
        </p:txBody>
      </p:sp>
      <p:pic>
        <p:nvPicPr>
          <p:cNvPr id="11" name="Picture 10"/>
          <p:cNvPicPr>
            <a:picLocks noChangeAspect="1"/>
          </p:cNvPicPr>
          <p:nvPr/>
        </p:nvPicPr>
        <p:blipFill>
          <a:blip r:embed="rId4"/>
          <a:srcRect/>
          <a:stretch>
            <a:fillRect/>
          </a:stretch>
        </p:blipFill>
        <p:spPr bwMode="auto">
          <a:xfrm>
            <a:off x="10350500" y="4337050"/>
            <a:ext cx="1911350" cy="2520950"/>
          </a:xfrm>
          <a:prstGeom prst="rect">
            <a:avLst/>
          </a:prstGeom>
          <a:noFill/>
          <a:ln w="9525">
            <a:noFill/>
            <a:miter lim="800000"/>
            <a:headEnd/>
            <a:tailEnd/>
          </a:ln>
        </p:spPr>
      </p:pic>
      <p:pic>
        <p:nvPicPr>
          <p:cNvPr id="3" name="Picture 2"/>
          <p:cNvPicPr>
            <a:picLocks noChangeAspect="1"/>
          </p:cNvPicPr>
          <p:nvPr/>
        </p:nvPicPr>
        <p:blipFill>
          <a:blip r:embed="rId5"/>
          <a:srcRect/>
          <a:stretch>
            <a:fillRect/>
          </a:stretch>
        </p:blipFill>
        <p:spPr bwMode="auto">
          <a:xfrm>
            <a:off x="125413" y="1957388"/>
            <a:ext cx="6391275" cy="4594225"/>
          </a:xfrm>
          <a:prstGeom prst="rect">
            <a:avLst/>
          </a:prstGeom>
          <a:noFill/>
          <a:ln w="9525">
            <a:noFill/>
            <a:miter lim="800000"/>
            <a:headEnd/>
            <a:tailEnd/>
          </a:ln>
        </p:spPr>
      </p:pic>
      <p:sp>
        <p:nvSpPr>
          <p:cNvPr id="35846" name="TextBox 1"/>
          <p:cNvSpPr txBox="1">
            <a:spLocks noChangeArrowheads="1"/>
          </p:cNvSpPr>
          <p:nvPr/>
        </p:nvSpPr>
        <p:spPr bwMode="auto">
          <a:xfrm>
            <a:off x="4846638" y="2301875"/>
            <a:ext cx="1503362" cy="400050"/>
          </a:xfrm>
          <a:prstGeom prst="rect">
            <a:avLst/>
          </a:prstGeom>
          <a:noFill/>
          <a:ln w="9525">
            <a:noFill/>
            <a:miter lim="800000"/>
            <a:headEnd/>
            <a:tailEnd/>
          </a:ln>
        </p:spPr>
        <p:txBody>
          <a:bodyPr wrap="none">
            <a:spAutoFit/>
          </a:bodyPr>
          <a:lstStyle/>
          <a:p>
            <a:r>
              <a:rPr lang="en-US" sz="2000" b="1">
                <a:latin typeface="Calibri" pitchFamily="34" charset="0"/>
              </a:rPr>
              <a:t>TRỒNG HOA</a:t>
            </a:r>
          </a:p>
        </p:txBody>
      </p:sp>
      <p:sp>
        <p:nvSpPr>
          <p:cNvPr id="35847" name="TextBox 3"/>
          <p:cNvSpPr txBox="1">
            <a:spLocks noChangeArrowheads="1"/>
          </p:cNvSpPr>
          <p:nvPr/>
        </p:nvSpPr>
        <p:spPr bwMode="auto">
          <a:xfrm>
            <a:off x="2514600" y="4506913"/>
            <a:ext cx="1247775" cy="400050"/>
          </a:xfrm>
          <a:prstGeom prst="rect">
            <a:avLst/>
          </a:prstGeom>
          <a:noFill/>
          <a:ln w="9525">
            <a:noFill/>
            <a:miter lim="800000"/>
            <a:headEnd/>
            <a:tailEnd/>
          </a:ln>
        </p:spPr>
        <p:txBody>
          <a:bodyPr wrap="none">
            <a:spAutoFit/>
          </a:bodyPr>
          <a:lstStyle/>
          <a:p>
            <a:r>
              <a:rPr lang="en-US" sz="2000" b="1">
                <a:latin typeface="Calibri" pitchFamily="34" charset="0"/>
              </a:rPr>
              <a:t>SÂN CHƠI</a:t>
            </a:r>
          </a:p>
        </p:txBody>
      </p:sp>
      <p:sp>
        <p:nvSpPr>
          <p:cNvPr id="35848" name="TextBox 4"/>
          <p:cNvSpPr txBox="1">
            <a:spLocks noChangeArrowheads="1"/>
          </p:cNvSpPr>
          <p:nvPr/>
        </p:nvSpPr>
        <p:spPr bwMode="auto">
          <a:xfrm rot="-3484201">
            <a:off x="-132556" y="5677694"/>
            <a:ext cx="1582738" cy="400050"/>
          </a:xfrm>
          <a:prstGeom prst="rect">
            <a:avLst/>
          </a:prstGeom>
          <a:noFill/>
          <a:ln w="9525">
            <a:noFill/>
            <a:miter lim="800000"/>
            <a:headEnd/>
            <a:tailEnd/>
          </a:ln>
        </p:spPr>
        <p:txBody>
          <a:bodyPr wrap="none">
            <a:spAutoFit/>
          </a:bodyPr>
          <a:lstStyle/>
          <a:p>
            <a:r>
              <a:rPr lang="en-US" sz="2000" b="1">
                <a:latin typeface="Calibri" pitchFamily="34" charset="0"/>
              </a:rPr>
              <a:t>NHÀ VỆ SINH</a:t>
            </a:r>
          </a:p>
        </p:txBody>
      </p:sp>
      <p:sp>
        <p:nvSpPr>
          <p:cNvPr id="13" name="TextBox 12"/>
          <p:cNvSpPr txBox="1">
            <a:spLocks noChangeArrowheads="1"/>
          </p:cNvSpPr>
          <p:nvPr/>
        </p:nvSpPr>
        <p:spPr bwMode="auto">
          <a:xfrm>
            <a:off x="6978650" y="798513"/>
            <a:ext cx="5064125" cy="2124075"/>
          </a:xfrm>
          <a:prstGeom prst="rect">
            <a:avLst/>
          </a:prstGeom>
          <a:solidFill>
            <a:schemeClr val="bg1"/>
          </a:solidFill>
          <a:ln w="9525">
            <a:noFill/>
            <a:miter lim="800000"/>
            <a:headEnd/>
            <a:tailEnd/>
          </a:ln>
        </p:spPr>
        <p:txBody>
          <a:bodyPr>
            <a:spAutoFit/>
          </a:bodyPr>
          <a:lstStyle/>
          <a:p>
            <a:r>
              <a:rPr lang="vi-VN" sz="2200" b="1">
                <a:solidFill>
                  <a:srgbClr val="00B0F0"/>
                </a:solidFill>
                <a:latin typeface="Roboto"/>
                <a:sym typeface="Wingdings" pitchFamily="2" charset="2"/>
              </a:rPr>
              <a:t></a:t>
            </a:r>
            <a:r>
              <a:rPr lang="en-US" sz="2200">
                <a:solidFill>
                  <a:srgbClr val="002060"/>
                </a:solidFill>
                <a:latin typeface="Roboto"/>
                <a:sym typeface="Wingdings" pitchFamily="2" charset="2"/>
              </a:rPr>
              <a:t> </a:t>
            </a:r>
            <a:r>
              <a:rPr lang="vi-VN" sz="2200">
                <a:solidFill>
                  <a:srgbClr val="002060"/>
                </a:solidFill>
                <a:latin typeface="Roboto"/>
              </a:rPr>
              <a:t>Bản thiết kế có sử dụng các hình phẳng đã học trên lưới ô vuông.</a:t>
            </a:r>
            <a:br>
              <a:rPr lang="vi-VN" sz="2200">
                <a:solidFill>
                  <a:srgbClr val="002060"/>
                </a:solidFill>
                <a:latin typeface="Roboto"/>
              </a:rPr>
            </a:br>
            <a:r>
              <a:rPr lang="vi-VN" sz="2200" b="1">
                <a:solidFill>
                  <a:srgbClr val="00B0F0"/>
                </a:solidFill>
                <a:latin typeface="Roboto"/>
                <a:sym typeface="Wingdings" pitchFamily="2" charset="2"/>
              </a:rPr>
              <a:t> </a:t>
            </a:r>
            <a:r>
              <a:rPr lang="vi-VN" sz="2200">
                <a:solidFill>
                  <a:srgbClr val="002060"/>
                </a:solidFill>
                <a:latin typeface="Roboto"/>
              </a:rPr>
              <a:t>Có ghi tên và kích thước các cạnh của từng hình.</a:t>
            </a:r>
            <a:br>
              <a:rPr lang="vi-VN" sz="2200">
                <a:solidFill>
                  <a:srgbClr val="002060"/>
                </a:solidFill>
                <a:latin typeface="Roboto"/>
              </a:rPr>
            </a:br>
            <a:r>
              <a:rPr lang="vi-VN" sz="2200" b="1">
                <a:solidFill>
                  <a:srgbClr val="00B0F0"/>
                </a:solidFill>
                <a:latin typeface="Roboto"/>
                <a:sym typeface="Wingdings" pitchFamily="2" charset="2"/>
              </a:rPr>
              <a:t> </a:t>
            </a:r>
            <a:r>
              <a:rPr lang="vi-VN" sz="2200">
                <a:solidFill>
                  <a:srgbClr val="002060"/>
                </a:solidFill>
                <a:latin typeface="Roboto"/>
              </a:rPr>
              <a:t>Bản thiết kế rõ ràng, phù hợp với mục đích sử dụng. </a:t>
            </a:r>
            <a:endParaRPr lang="vi-VN" altLang="zh-CN" sz="2200">
              <a:solidFill>
                <a:srgbClr val="002060"/>
              </a:solidFill>
              <a:latin typeface="Roboto"/>
              <a:cs typeface="等线"/>
            </a:endParaRPr>
          </a:p>
        </p:txBody>
      </p:sp>
      <p:sp>
        <p:nvSpPr>
          <p:cNvPr id="14" name="TextBox 13"/>
          <p:cNvSpPr txBox="1">
            <a:spLocks noChangeArrowheads="1"/>
          </p:cNvSpPr>
          <p:nvPr/>
        </p:nvSpPr>
        <p:spPr bwMode="auto">
          <a:xfrm>
            <a:off x="6978650" y="274638"/>
            <a:ext cx="5213350" cy="431800"/>
          </a:xfrm>
          <a:prstGeom prst="rect">
            <a:avLst/>
          </a:prstGeom>
          <a:noFill/>
          <a:ln w="9525">
            <a:noFill/>
            <a:miter lim="800000"/>
            <a:headEnd/>
            <a:tailEnd/>
          </a:ln>
        </p:spPr>
        <p:txBody>
          <a:bodyPr>
            <a:spAutoFit/>
          </a:bodyPr>
          <a:lstStyle/>
          <a:p>
            <a:pPr algn="ctr"/>
            <a:r>
              <a:rPr lang="vi-VN" altLang="zh-CN" sz="2200" b="1">
                <a:solidFill>
                  <a:srgbClr val="002060"/>
                </a:solidFill>
                <a:latin typeface="Roboto Black" charset="0"/>
                <a:cs typeface="等线"/>
              </a:rPr>
              <a:t>Bản thiết kế đảm bảo các yêu cầu sau:</a:t>
            </a:r>
          </a:p>
        </p:txBody>
      </p:sp>
      <p:sp>
        <p:nvSpPr>
          <p:cNvPr id="17" name="TextBox 16"/>
          <p:cNvSpPr txBox="1">
            <a:spLocks noChangeArrowheads="1"/>
          </p:cNvSpPr>
          <p:nvPr/>
        </p:nvSpPr>
        <p:spPr bwMode="auto">
          <a:xfrm>
            <a:off x="2305050" y="239713"/>
            <a:ext cx="3698875" cy="584200"/>
          </a:xfrm>
          <a:prstGeom prst="rect">
            <a:avLst/>
          </a:prstGeom>
          <a:noFill/>
          <a:ln w="9525">
            <a:noFill/>
            <a:miter lim="800000"/>
            <a:headEnd/>
            <a:tailEnd/>
          </a:ln>
        </p:spPr>
        <p:txBody>
          <a:bodyPr>
            <a:spAutoFit/>
          </a:bodyPr>
          <a:lstStyle/>
          <a:p>
            <a:pPr algn="ctr"/>
            <a:r>
              <a:rPr lang="en-US" altLang="zh-CN" sz="3200" b="1">
                <a:solidFill>
                  <a:srgbClr val="002060"/>
                </a:solidFill>
                <a:latin typeface="Roboto Black" charset="0"/>
                <a:ea typeface="SimSun" pitchFamily="2" charset="-122"/>
              </a:rPr>
              <a:t>NHIỆM VỤ</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688" y="1631950"/>
            <a:ext cx="10472737" cy="4699000"/>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en-US" sz="2400">
              <a:solidFill>
                <a:prstClr val="white"/>
              </a:solidFill>
            </a:endParaRPr>
          </a:p>
        </p:txBody>
      </p:sp>
      <p:pic>
        <p:nvPicPr>
          <p:cNvPr id="6" name="Picture 5">
            <a:extLst>
              <a:ext uri="{FF2B5EF4-FFF2-40B4-BE49-F238E27FC236}"/>
            </a:extLst>
          </p:cNvPr>
          <p:cNvPicPr>
            <a:picLocks noChangeAspect="1"/>
          </p:cNvPicPr>
          <p:nvPr/>
        </p:nvPicPr>
        <p:blipFill>
          <a:blip r:embed="rId3"/>
          <a:stretch>
            <a:fillRect/>
          </a:stretch>
        </p:blipFill>
        <p:spPr>
          <a:xfrm>
            <a:off x="-14288" y="-63500"/>
            <a:ext cx="1885951" cy="1411288"/>
          </a:xfrm>
          <a:prstGeom prst="rect">
            <a:avLst/>
          </a:prstGeom>
          <a:effectLst>
            <a:outerShdw blurRad="63500" sx="102000" sy="102000" algn="ctr" rotWithShape="0">
              <a:prstClr val="black">
                <a:alpha val="40000"/>
              </a:prstClr>
            </a:outerShdw>
          </a:effectLst>
        </p:spPr>
      </p:pic>
      <p:sp>
        <p:nvSpPr>
          <p:cNvPr id="37891" name="TextBox 4"/>
          <p:cNvSpPr txBox="1">
            <a:spLocks noChangeArrowheads="1"/>
          </p:cNvSpPr>
          <p:nvPr/>
        </p:nvSpPr>
        <p:spPr bwMode="auto">
          <a:xfrm>
            <a:off x="3829050" y="642938"/>
            <a:ext cx="4070350" cy="584200"/>
          </a:xfrm>
          <a:prstGeom prst="rect">
            <a:avLst/>
          </a:prstGeom>
          <a:noFill/>
          <a:ln w="9525">
            <a:noFill/>
            <a:miter lim="800000"/>
            <a:headEnd/>
            <a:tailEnd/>
          </a:ln>
        </p:spPr>
        <p:txBody>
          <a:bodyPr>
            <a:spAutoFit/>
          </a:bodyPr>
          <a:lstStyle/>
          <a:p>
            <a:pPr algn="ctr"/>
            <a:r>
              <a:rPr lang="en-US" altLang="zh-CN" sz="3200" b="1">
                <a:solidFill>
                  <a:srgbClr val="00B050"/>
                </a:solidFill>
                <a:latin typeface="Pangolin"/>
                <a:ea typeface="SimSun" pitchFamily="2" charset="-122"/>
              </a:rPr>
              <a:t>PHIẾU HỌC TẬP SỐ 1</a:t>
            </a:r>
          </a:p>
        </p:txBody>
      </p:sp>
      <p:sp>
        <p:nvSpPr>
          <p:cNvPr id="11" name="TextBox 10"/>
          <p:cNvSpPr txBox="1">
            <a:spLocks noChangeArrowheads="1"/>
          </p:cNvSpPr>
          <p:nvPr/>
        </p:nvSpPr>
        <p:spPr bwMode="auto">
          <a:xfrm>
            <a:off x="5048250" y="2106613"/>
            <a:ext cx="6215063" cy="2800350"/>
          </a:xfrm>
          <a:prstGeom prst="rect">
            <a:avLst/>
          </a:prstGeom>
          <a:noFill/>
          <a:ln w="9525">
            <a:noFill/>
            <a:miter lim="800000"/>
            <a:headEnd/>
            <a:tailEnd/>
          </a:ln>
        </p:spPr>
        <p:txBody>
          <a:bodyPr>
            <a:spAutoFit/>
          </a:bodyPr>
          <a:lstStyle/>
          <a:p>
            <a:pPr algn="just"/>
            <a:r>
              <a:rPr lang="en-US" altLang="zh-CN" sz="2200">
                <a:solidFill>
                  <a:srgbClr val="002060"/>
                </a:solidFill>
                <a:latin typeface="Roboto"/>
                <a:ea typeface="SimSun" pitchFamily="2" charset="-122"/>
              </a:rPr>
              <a:t>Em hãy tô màu vào số ô vuông thể hiện kết quả các phép tính sau.</a:t>
            </a:r>
          </a:p>
          <a:p>
            <a:pPr algn="just"/>
            <a:r>
              <a:rPr lang="en-US" altLang="zh-CN" sz="2200">
                <a:solidFill>
                  <a:srgbClr val="002060"/>
                </a:solidFill>
                <a:latin typeface="Roboto"/>
                <a:ea typeface="SimSun" pitchFamily="2" charset="-122"/>
              </a:rPr>
              <a:t>1. Màu vàng thể hiện kết quả phép tính 3 x 4</a:t>
            </a:r>
          </a:p>
          <a:p>
            <a:pPr algn="just"/>
            <a:r>
              <a:rPr lang="en-US" altLang="zh-CN" sz="2200">
                <a:solidFill>
                  <a:srgbClr val="002060"/>
                </a:solidFill>
                <a:latin typeface="Roboto"/>
                <a:ea typeface="SimSun" pitchFamily="2" charset="-122"/>
              </a:rPr>
              <a:t>………………………………………………………………</a:t>
            </a:r>
          </a:p>
          <a:p>
            <a:pPr algn="just"/>
            <a:r>
              <a:rPr lang="en-US" altLang="zh-CN" sz="2200">
                <a:solidFill>
                  <a:srgbClr val="002060"/>
                </a:solidFill>
                <a:latin typeface="Roboto"/>
                <a:ea typeface="SimSun" pitchFamily="2" charset="-122"/>
              </a:rPr>
              <a:t>2. Màu xanh thể hiện kết quả phép tính 2 x 6</a:t>
            </a:r>
          </a:p>
          <a:p>
            <a:pPr algn="just"/>
            <a:r>
              <a:rPr lang="en-US" altLang="zh-CN" sz="2200">
                <a:solidFill>
                  <a:srgbClr val="002060"/>
                </a:solidFill>
                <a:latin typeface="Roboto"/>
                <a:ea typeface="SimSun" pitchFamily="2" charset="-122"/>
              </a:rPr>
              <a:t>…………………………………………….…………………</a:t>
            </a:r>
          </a:p>
          <a:p>
            <a:pPr algn="just"/>
            <a:r>
              <a:rPr lang="en-US" altLang="zh-CN" sz="2200">
                <a:solidFill>
                  <a:srgbClr val="002060"/>
                </a:solidFill>
                <a:latin typeface="Roboto"/>
                <a:ea typeface="SimSun" pitchFamily="2" charset="-122"/>
              </a:rPr>
              <a:t>3. Màu đỏ thể hiện kết quả phép tính 4 x 5</a:t>
            </a:r>
          </a:p>
          <a:p>
            <a:pPr algn="just"/>
            <a:r>
              <a:rPr lang="en-US" altLang="zh-CN" sz="2200">
                <a:solidFill>
                  <a:srgbClr val="002060"/>
                </a:solidFill>
                <a:latin typeface="Roboto"/>
                <a:ea typeface="SimSun" pitchFamily="2" charset="-122"/>
              </a:rPr>
              <a:t>…………………………………………..…………………</a:t>
            </a:r>
          </a:p>
        </p:txBody>
      </p:sp>
      <p:sp>
        <p:nvSpPr>
          <p:cNvPr id="12" name="TextBox 11"/>
          <p:cNvSpPr txBox="1">
            <a:spLocks noChangeArrowheads="1"/>
          </p:cNvSpPr>
          <p:nvPr/>
        </p:nvSpPr>
        <p:spPr bwMode="auto">
          <a:xfrm>
            <a:off x="6829425" y="3062288"/>
            <a:ext cx="1754188" cy="430212"/>
          </a:xfrm>
          <a:prstGeom prst="rect">
            <a:avLst/>
          </a:prstGeom>
          <a:noFill/>
          <a:ln w="9525">
            <a:noFill/>
            <a:miter lim="800000"/>
            <a:headEnd/>
            <a:tailEnd/>
          </a:ln>
        </p:spPr>
        <p:txBody>
          <a:bodyPr>
            <a:spAutoFit/>
          </a:bodyPr>
          <a:lstStyle/>
          <a:p>
            <a:r>
              <a:rPr lang="en-US" altLang="zh-CN" sz="2200">
                <a:solidFill>
                  <a:srgbClr val="FF0000"/>
                </a:solidFill>
                <a:latin typeface="Roboto"/>
                <a:ea typeface="SimSun" pitchFamily="2" charset="-122"/>
              </a:rPr>
              <a:t>3 x 4 = 12</a:t>
            </a:r>
          </a:p>
        </p:txBody>
      </p:sp>
      <p:pic>
        <p:nvPicPr>
          <p:cNvPr id="37894" name="Picture 6"/>
          <p:cNvPicPr>
            <a:picLocks noChangeAspect="1"/>
          </p:cNvPicPr>
          <p:nvPr/>
        </p:nvPicPr>
        <p:blipFill>
          <a:blip r:embed="rId4"/>
          <a:srcRect/>
          <a:stretch>
            <a:fillRect/>
          </a:stretch>
        </p:blipFill>
        <p:spPr bwMode="auto">
          <a:xfrm>
            <a:off x="1401763" y="2209800"/>
            <a:ext cx="3457575" cy="3543300"/>
          </a:xfrm>
          <a:prstGeom prst="rect">
            <a:avLst/>
          </a:prstGeom>
          <a:noFill/>
          <a:ln w="9525">
            <a:noFill/>
            <a:miter lim="800000"/>
            <a:headEnd/>
            <a:tailEnd/>
          </a:ln>
        </p:spPr>
      </p:pic>
      <p:sp>
        <p:nvSpPr>
          <p:cNvPr id="13" name="TextBox 12"/>
          <p:cNvSpPr txBox="1">
            <a:spLocks noChangeArrowheads="1"/>
          </p:cNvSpPr>
          <p:nvPr/>
        </p:nvSpPr>
        <p:spPr bwMode="auto">
          <a:xfrm>
            <a:off x="6829425" y="3751263"/>
            <a:ext cx="1754188" cy="431800"/>
          </a:xfrm>
          <a:prstGeom prst="rect">
            <a:avLst/>
          </a:prstGeom>
          <a:noFill/>
          <a:ln w="9525">
            <a:noFill/>
            <a:miter lim="800000"/>
            <a:headEnd/>
            <a:tailEnd/>
          </a:ln>
        </p:spPr>
        <p:txBody>
          <a:bodyPr>
            <a:spAutoFit/>
          </a:bodyPr>
          <a:lstStyle/>
          <a:p>
            <a:r>
              <a:rPr lang="en-US" altLang="zh-CN" sz="2200">
                <a:solidFill>
                  <a:srgbClr val="FF0000"/>
                </a:solidFill>
                <a:latin typeface="Roboto"/>
                <a:ea typeface="SimSun" pitchFamily="2" charset="-122"/>
              </a:rPr>
              <a:t>2 x 6 = 12</a:t>
            </a:r>
          </a:p>
        </p:txBody>
      </p:sp>
      <p:sp>
        <p:nvSpPr>
          <p:cNvPr id="14" name="TextBox 13"/>
          <p:cNvSpPr txBox="1">
            <a:spLocks noChangeArrowheads="1"/>
          </p:cNvSpPr>
          <p:nvPr/>
        </p:nvSpPr>
        <p:spPr bwMode="auto">
          <a:xfrm>
            <a:off x="6829425" y="4410075"/>
            <a:ext cx="1754188" cy="430213"/>
          </a:xfrm>
          <a:prstGeom prst="rect">
            <a:avLst/>
          </a:prstGeom>
          <a:noFill/>
          <a:ln w="9525">
            <a:noFill/>
            <a:miter lim="800000"/>
            <a:headEnd/>
            <a:tailEnd/>
          </a:ln>
        </p:spPr>
        <p:txBody>
          <a:bodyPr>
            <a:spAutoFit/>
          </a:bodyPr>
          <a:lstStyle/>
          <a:p>
            <a:r>
              <a:rPr lang="en-US" altLang="zh-CN" sz="2200">
                <a:solidFill>
                  <a:srgbClr val="FF0000"/>
                </a:solidFill>
                <a:latin typeface="Roboto"/>
                <a:ea typeface="SimSun" pitchFamily="2" charset="-122"/>
              </a:rPr>
              <a:t>4 x 5 = 20</a:t>
            </a:r>
          </a:p>
        </p:txBody>
      </p:sp>
      <p:pic>
        <p:nvPicPr>
          <p:cNvPr id="15" name="Picture 14"/>
          <p:cNvPicPr>
            <a:picLocks noChangeAspect="1"/>
          </p:cNvPicPr>
          <p:nvPr/>
        </p:nvPicPr>
        <p:blipFill rotWithShape="1">
          <a:blip r:embed="rId4">
            <a:duotone>
              <a:prstClr val="black"/>
              <a:schemeClr val="accent4">
                <a:tint val="45000"/>
                <a:satMod val="400000"/>
              </a:schemeClr>
            </a:duotone>
          </a:blip>
          <a:srcRect l="1211" t="1359" r="66027" b="54940"/>
          <a:stretch/>
        </p:blipFill>
        <p:spPr>
          <a:xfrm>
            <a:off x="1435677" y="2266386"/>
            <a:ext cx="1132610" cy="1548246"/>
          </a:xfrm>
          <a:prstGeom prst="rect">
            <a:avLst/>
          </a:prstGeom>
        </p:spPr>
      </p:pic>
      <p:pic>
        <p:nvPicPr>
          <p:cNvPr id="17" name="Picture 16"/>
          <p:cNvPicPr>
            <a:picLocks noChangeAspect="1"/>
          </p:cNvPicPr>
          <p:nvPr/>
        </p:nvPicPr>
        <p:blipFill rotWithShape="1">
          <a:blip r:embed="rId4">
            <a:duotone>
              <a:prstClr val="black"/>
              <a:srgbClr val="EE1D25">
                <a:tint val="45000"/>
                <a:satMod val="400000"/>
              </a:srgbClr>
            </a:duotone>
          </a:blip>
          <a:srcRect l="1211" t="1359" r="43924" b="54940"/>
          <a:stretch/>
        </p:blipFill>
        <p:spPr>
          <a:xfrm>
            <a:off x="1448260" y="4182831"/>
            <a:ext cx="1896722" cy="1548246"/>
          </a:xfrm>
          <a:prstGeom prst="rect">
            <a:avLst/>
          </a:prstGeom>
        </p:spPr>
      </p:pic>
      <p:pic>
        <p:nvPicPr>
          <p:cNvPr id="8" name="Picture 7"/>
          <p:cNvPicPr>
            <a:picLocks noChangeAspect="1"/>
          </p:cNvPicPr>
          <p:nvPr/>
        </p:nvPicPr>
        <p:blipFill>
          <a:blip r:embed="rId5"/>
          <a:srcRect/>
          <a:stretch>
            <a:fillRect/>
          </a:stretch>
        </p:blipFill>
        <p:spPr bwMode="auto">
          <a:xfrm>
            <a:off x="4046538" y="2271713"/>
            <a:ext cx="781050" cy="2335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a:spLocks noChangeArrowheads="1"/>
          </p:cNvSpPr>
          <p:nvPr/>
        </p:nvSpPr>
        <p:spPr bwMode="auto">
          <a:xfrm>
            <a:off x="1712913" y="346075"/>
            <a:ext cx="8780462" cy="584200"/>
          </a:xfrm>
          <a:prstGeom prst="rect">
            <a:avLst/>
          </a:prstGeom>
          <a:noFill/>
          <a:ln w="9525">
            <a:noFill/>
            <a:miter lim="800000"/>
            <a:headEnd/>
            <a:tailEnd/>
          </a:ln>
        </p:spPr>
        <p:txBody>
          <a:bodyPr>
            <a:spAutoFit/>
          </a:bodyPr>
          <a:lstStyle/>
          <a:p>
            <a:pPr algn="ctr"/>
            <a:r>
              <a:rPr lang="en-US" altLang="zh-CN" sz="3200" b="1">
                <a:solidFill>
                  <a:srgbClr val="002060"/>
                </a:solidFill>
                <a:latin typeface="Roboto Black" charset="0"/>
                <a:ea typeface="SimSun" pitchFamily="2" charset="-122"/>
              </a:rPr>
              <a:t>DIỆN TÍCH HÌNH VUÔNG, HÌNH CHỮ NHẬT</a:t>
            </a:r>
          </a:p>
        </p:txBody>
      </p:sp>
      <p:pic>
        <p:nvPicPr>
          <p:cNvPr id="12" name="Picture 11">
            <a:extLst>
              <a:ext uri="{FF2B5EF4-FFF2-40B4-BE49-F238E27FC236}"/>
            </a:extLst>
          </p:cNvPr>
          <p:cNvPicPr>
            <a:picLocks noChangeAspect="1"/>
          </p:cNvPicPr>
          <p:nvPr/>
        </p:nvPicPr>
        <p:blipFill>
          <a:blip r:embed="rId3"/>
          <a:stretch>
            <a:fillRect/>
          </a:stretch>
        </p:blipFill>
        <p:spPr>
          <a:xfrm>
            <a:off x="-14288" y="-63500"/>
            <a:ext cx="1885951" cy="1411288"/>
          </a:xfrm>
          <a:prstGeom prst="rect">
            <a:avLst/>
          </a:prstGeom>
          <a:effectLst>
            <a:outerShdw blurRad="63500" sx="102000" sy="102000" algn="ctr" rotWithShape="0">
              <a:prstClr val="black">
                <a:alpha val="40000"/>
              </a:prstClr>
            </a:outerShdw>
          </a:effectLst>
        </p:spPr>
      </p:pic>
      <p:sp>
        <p:nvSpPr>
          <p:cNvPr id="7" name="TextBox 6"/>
          <p:cNvSpPr txBox="1">
            <a:spLocks noChangeArrowheads="1"/>
          </p:cNvSpPr>
          <p:nvPr/>
        </p:nvSpPr>
        <p:spPr bwMode="auto">
          <a:xfrm>
            <a:off x="2495550" y="1460500"/>
            <a:ext cx="950913" cy="457200"/>
          </a:xfrm>
          <a:prstGeom prst="rect">
            <a:avLst/>
          </a:prstGeom>
          <a:noFill/>
          <a:ln w="9525">
            <a:noFill/>
            <a:miter lim="800000"/>
            <a:headEnd/>
            <a:tailEnd/>
          </a:ln>
        </p:spPr>
        <p:txBody>
          <a:bodyPr>
            <a:spAutoFit/>
          </a:bodyPr>
          <a:lstStyle/>
          <a:p>
            <a:pPr algn="just"/>
            <a:r>
              <a:rPr lang="en-US" sz="2400">
                <a:solidFill>
                  <a:srgbClr val="002060"/>
                </a:solidFill>
                <a:latin typeface="Roboto"/>
              </a:rPr>
              <a:t>9 cm</a:t>
            </a:r>
            <a:endParaRPr lang="en-US" altLang="zh-CN" sz="2400">
              <a:solidFill>
                <a:srgbClr val="002060"/>
              </a:solidFill>
              <a:latin typeface="Roboto"/>
              <a:ea typeface="SimSun" pitchFamily="2" charset="-122"/>
            </a:endParaRPr>
          </a:p>
        </p:txBody>
      </p:sp>
      <p:sp>
        <p:nvSpPr>
          <p:cNvPr id="9" name="TextBox 8"/>
          <p:cNvSpPr txBox="1">
            <a:spLocks noChangeArrowheads="1"/>
          </p:cNvSpPr>
          <p:nvPr/>
        </p:nvSpPr>
        <p:spPr bwMode="auto">
          <a:xfrm>
            <a:off x="2451100" y="930275"/>
            <a:ext cx="6361113" cy="461963"/>
          </a:xfrm>
          <a:prstGeom prst="rect">
            <a:avLst/>
          </a:prstGeom>
          <a:noFill/>
          <a:ln w="9525">
            <a:noFill/>
            <a:miter lim="800000"/>
            <a:headEnd/>
            <a:tailEnd/>
          </a:ln>
        </p:spPr>
        <p:txBody>
          <a:bodyPr>
            <a:spAutoFit/>
          </a:bodyPr>
          <a:lstStyle/>
          <a:p>
            <a:pPr algn="ctr"/>
            <a:r>
              <a:rPr lang="vi-VN" sz="2400">
                <a:solidFill>
                  <a:srgbClr val="002060"/>
                </a:solidFill>
                <a:latin typeface="Roboto"/>
              </a:rPr>
              <a:t>Quan sát hình vẽ và hoàn thành bảng</a:t>
            </a:r>
            <a:endParaRPr lang="en-US" altLang="zh-CN" sz="2400">
              <a:solidFill>
                <a:srgbClr val="002060"/>
              </a:solidFill>
              <a:latin typeface="Roboto"/>
              <a:ea typeface="SimSun" pitchFamily="2" charset="-122"/>
            </a:endParaRPr>
          </a:p>
        </p:txBody>
      </p:sp>
      <p:sp>
        <p:nvSpPr>
          <p:cNvPr id="2" name="Rectangle 1"/>
          <p:cNvSpPr/>
          <p:nvPr/>
        </p:nvSpPr>
        <p:spPr>
          <a:xfrm>
            <a:off x="1871663" y="2217738"/>
            <a:ext cx="2216150" cy="222091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 name="Straight Arrow Connector 3"/>
          <p:cNvCxnSpPr/>
          <p:nvPr/>
        </p:nvCxnSpPr>
        <p:spPr>
          <a:xfrm flipV="1">
            <a:off x="1871663" y="1990725"/>
            <a:ext cx="2216150" cy="1111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6102350" y="3019425"/>
            <a:ext cx="2027238" cy="461963"/>
          </a:xfrm>
          <a:prstGeom prst="rect">
            <a:avLst/>
          </a:prstGeom>
          <a:solidFill>
            <a:srgbClr val="00B0F0"/>
          </a:solidFill>
          <a:ln w="9525">
            <a:noFill/>
            <a:miter lim="800000"/>
            <a:headEnd/>
            <a:tailEnd/>
          </a:ln>
        </p:spPr>
        <p:txBody>
          <a:bodyPr>
            <a:spAutoFit/>
          </a:bodyPr>
          <a:lstStyle/>
          <a:p>
            <a:pPr algn="ctr"/>
            <a:endParaRPr lang="en-US" altLang="zh-CN" sz="2400">
              <a:solidFill>
                <a:srgbClr val="002060"/>
              </a:solidFill>
              <a:latin typeface="Roboto"/>
              <a:ea typeface="SimSun" pitchFamily="2" charset="-122"/>
            </a:endParaRPr>
          </a:p>
        </p:txBody>
      </p:sp>
      <p:sp>
        <p:nvSpPr>
          <p:cNvPr id="11" name="TextBox 10"/>
          <p:cNvSpPr txBox="1">
            <a:spLocks noChangeArrowheads="1"/>
          </p:cNvSpPr>
          <p:nvPr/>
        </p:nvSpPr>
        <p:spPr bwMode="auto">
          <a:xfrm>
            <a:off x="6102350" y="3535363"/>
            <a:ext cx="2027238" cy="466725"/>
          </a:xfrm>
          <a:prstGeom prst="rect">
            <a:avLst/>
          </a:prstGeom>
          <a:solidFill>
            <a:schemeClr val="bg1"/>
          </a:solidFill>
          <a:ln w="9525">
            <a:solidFill>
              <a:srgbClr val="00B0F0"/>
            </a:solidFill>
            <a:miter lim="800000"/>
            <a:headEnd/>
            <a:tailEnd/>
          </a:ln>
        </p:spPr>
        <p:txBody>
          <a:bodyPr>
            <a:spAutoFit/>
          </a:bodyPr>
          <a:lstStyle/>
          <a:p>
            <a:pPr algn="ctr"/>
            <a:r>
              <a:rPr lang="en-US" altLang="zh-CN" sz="2400">
                <a:solidFill>
                  <a:srgbClr val="002060"/>
                </a:solidFill>
                <a:latin typeface="Roboto"/>
                <a:ea typeface="SimSun" pitchFamily="2" charset="-122"/>
              </a:rPr>
              <a:t>Cạnh HV</a:t>
            </a:r>
          </a:p>
        </p:txBody>
      </p:sp>
      <p:sp>
        <p:nvSpPr>
          <p:cNvPr id="13" name="TextBox 12"/>
          <p:cNvSpPr txBox="1">
            <a:spLocks noChangeArrowheads="1"/>
          </p:cNvSpPr>
          <p:nvPr/>
        </p:nvSpPr>
        <p:spPr bwMode="auto">
          <a:xfrm>
            <a:off x="6102350" y="4049713"/>
            <a:ext cx="2027238" cy="466725"/>
          </a:xfrm>
          <a:prstGeom prst="rect">
            <a:avLst/>
          </a:prstGeom>
          <a:solidFill>
            <a:schemeClr val="bg1"/>
          </a:solidFill>
          <a:ln w="9525">
            <a:solidFill>
              <a:srgbClr val="00B0F0"/>
            </a:solidFill>
            <a:miter lim="800000"/>
            <a:headEnd/>
            <a:tailEnd/>
          </a:ln>
        </p:spPr>
        <p:txBody>
          <a:bodyPr>
            <a:spAutoFit/>
          </a:bodyPr>
          <a:lstStyle/>
          <a:p>
            <a:pPr algn="ctr"/>
            <a:r>
              <a:rPr lang="en-US" altLang="zh-CN" sz="2400">
                <a:solidFill>
                  <a:srgbClr val="002060"/>
                </a:solidFill>
                <a:latin typeface="Roboto"/>
                <a:ea typeface="SimSun" pitchFamily="2" charset="-122"/>
              </a:rPr>
              <a:t>Diện tích</a:t>
            </a:r>
          </a:p>
        </p:txBody>
      </p:sp>
      <p:sp>
        <p:nvSpPr>
          <p:cNvPr id="15" name="TextBox 14"/>
          <p:cNvSpPr txBox="1">
            <a:spLocks noChangeArrowheads="1"/>
          </p:cNvSpPr>
          <p:nvPr/>
        </p:nvSpPr>
        <p:spPr bwMode="auto">
          <a:xfrm>
            <a:off x="2247900" y="4902200"/>
            <a:ext cx="1282700" cy="461963"/>
          </a:xfrm>
          <a:prstGeom prst="rect">
            <a:avLst/>
          </a:prstGeom>
          <a:noFill/>
          <a:ln w="9525">
            <a:noFill/>
            <a:miter lim="800000"/>
            <a:headEnd/>
            <a:tailEnd/>
          </a:ln>
        </p:spPr>
        <p:txBody>
          <a:bodyPr>
            <a:spAutoFit/>
          </a:bodyPr>
          <a:lstStyle/>
          <a:p>
            <a:pPr algn="ctr"/>
            <a:r>
              <a:rPr lang="en-US" sz="2400">
                <a:solidFill>
                  <a:srgbClr val="002060"/>
                </a:solidFill>
                <a:latin typeface="Roboto"/>
              </a:rPr>
              <a:t>Hình 1</a:t>
            </a:r>
            <a:endParaRPr lang="en-US" altLang="zh-CN" sz="2400">
              <a:solidFill>
                <a:srgbClr val="002060"/>
              </a:solidFill>
              <a:latin typeface="Roboto"/>
              <a:ea typeface="SimSun" pitchFamily="2" charset="-122"/>
            </a:endParaRPr>
          </a:p>
        </p:txBody>
      </p:sp>
      <p:sp>
        <p:nvSpPr>
          <p:cNvPr id="16" name="TextBox 15"/>
          <p:cNvSpPr txBox="1">
            <a:spLocks noChangeArrowheads="1"/>
          </p:cNvSpPr>
          <p:nvPr/>
        </p:nvSpPr>
        <p:spPr bwMode="auto">
          <a:xfrm>
            <a:off x="8159750" y="3019425"/>
            <a:ext cx="2027238" cy="461963"/>
          </a:xfrm>
          <a:prstGeom prst="rect">
            <a:avLst/>
          </a:prstGeom>
          <a:solidFill>
            <a:srgbClr val="00B0F0"/>
          </a:solidFill>
          <a:ln w="9525">
            <a:noFill/>
            <a:miter lim="800000"/>
            <a:headEnd/>
            <a:tailEnd/>
          </a:ln>
        </p:spPr>
        <p:txBody>
          <a:bodyPr>
            <a:spAutoFit/>
          </a:bodyPr>
          <a:lstStyle/>
          <a:p>
            <a:pPr algn="ctr"/>
            <a:r>
              <a:rPr lang="en-US" altLang="zh-CN" sz="2400">
                <a:solidFill>
                  <a:schemeClr val="bg1"/>
                </a:solidFill>
                <a:latin typeface="Roboto"/>
                <a:ea typeface="SimSun" pitchFamily="2" charset="-122"/>
              </a:rPr>
              <a:t>Hình 1</a:t>
            </a:r>
          </a:p>
        </p:txBody>
      </p:sp>
      <p:sp>
        <p:nvSpPr>
          <p:cNvPr id="17" name="TextBox 16"/>
          <p:cNvSpPr txBox="1">
            <a:spLocks noChangeArrowheads="1"/>
          </p:cNvSpPr>
          <p:nvPr/>
        </p:nvSpPr>
        <p:spPr bwMode="auto">
          <a:xfrm>
            <a:off x="8159750" y="3535363"/>
            <a:ext cx="2027238" cy="460375"/>
          </a:xfrm>
          <a:prstGeom prst="rect">
            <a:avLst/>
          </a:prstGeom>
          <a:solidFill>
            <a:schemeClr val="bg1"/>
          </a:solidFill>
          <a:ln w="9525">
            <a:solidFill>
              <a:srgbClr val="00B0F0"/>
            </a:solidFill>
            <a:miter lim="800000"/>
            <a:headEnd/>
            <a:tailEnd/>
          </a:ln>
        </p:spPr>
        <p:txBody>
          <a:bodyPr>
            <a:spAutoFit/>
          </a:bodyPr>
          <a:lstStyle/>
          <a:p>
            <a:pPr algn="ctr"/>
            <a:r>
              <a:rPr lang="en-US" altLang="zh-CN" sz="2400">
                <a:solidFill>
                  <a:schemeClr val="bg1"/>
                </a:solidFill>
                <a:latin typeface="Roboto"/>
                <a:ea typeface="SimSun" pitchFamily="2" charset="-122"/>
              </a:rPr>
              <a:t>3</a:t>
            </a:r>
          </a:p>
        </p:txBody>
      </p:sp>
      <p:sp>
        <p:nvSpPr>
          <p:cNvPr id="18" name="TextBox 17"/>
          <p:cNvSpPr txBox="1">
            <a:spLocks noChangeArrowheads="1"/>
          </p:cNvSpPr>
          <p:nvPr/>
        </p:nvSpPr>
        <p:spPr bwMode="auto">
          <a:xfrm>
            <a:off x="8159750" y="4049713"/>
            <a:ext cx="2027238" cy="461962"/>
          </a:xfrm>
          <a:prstGeom prst="rect">
            <a:avLst/>
          </a:prstGeom>
          <a:solidFill>
            <a:schemeClr val="bg1"/>
          </a:solidFill>
          <a:ln w="9525">
            <a:solidFill>
              <a:srgbClr val="00B0F0"/>
            </a:solidFill>
            <a:miter lim="800000"/>
            <a:headEnd/>
            <a:tailEnd/>
          </a:ln>
        </p:spPr>
        <p:txBody>
          <a:bodyPr>
            <a:spAutoFit/>
          </a:bodyPr>
          <a:lstStyle/>
          <a:p>
            <a:pPr algn="ctr"/>
            <a:r>
              <a:rPr lang="en-US" altLang="zh-CN" sz="2400">
                <a:solidFill>
                  <a:schemeClr val="bg1"/>
                </a:solidFill>
                <a:latin typeface="Roboto"/>
                <a:ea typeface="SimSun" pitchFamily="2" charset="-122"/>
              </a:rPr>
              <a:t>3</a:t>
            </a:r>
          </a:p>
        </p:txBody>
      </p:sp>
      <p:cxnSp>
        <p:nvCxnSpPr>
          <p:cNvPr id="20" name="Straight Arrow Connector 19"/>
          <p:cNvCxnSpPr>
            <a:cxnSpLocks/>
          </p:cNvCxnSpPr>
          <p:nvPr/>
        </p:nvCxnSpPr>
        <p:spPr>
          <a:xfrm>
            <a:off x="1611313" y="2217738"/>
            <a:ext cx="0" cy="222091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a:spLocks noChangeArrowheads="1"/>
          </p:cNvSpPr>
          <p:nvPr/>
        </p:nvSpPr>
        <p:spPr bwMode="auto">
          <a:xfrm>
            <a:off x="731838" y="2979738"/>
            <a:ext cx="950912" cy="457200"/>
          </a:xfrm>
          <a:prstGeom prst="rect">
            <a:avLst/>
          </a:prstGeom>
          <a:noFill/>
          <a:ln w="9525">
            <a:noFill/>
            <a:miter lim="800000"/>
            <a:headEnd/>
            <a:tailEnd/>
          </a:ln>
        </p:spPr>
        <p:txBody>
          <a:bodyPr>
            <a:spAutoFit/>
          </a:bodyPr>
          <a:lstStyle/>
          <a:p>
            <a:pPr algn="just"/>
            <a:r>
              <a:rPr lang="en-US" sz="2400">
                <a:solidFill>
                  <a:srgbClr val="002060"/>
                </a:solidFill>
                <a:latin typeface="Roboto"/>
              </a:rPr>
              <a:t>9 cm</a:t>
            </a:r>
            <a:endParaRPr lang="en-US" altLang="zh-CN" sz="2400">
              <a:solidFill>
                <a:srgbClr val="002060"/>
              </a:solidFill>
              <a:latin typeface="Roboto"/>
              <a:ea typeface="SimSun" pitchFamily="2" charset="-122"/>
            </a:endParaRPr>
          </a:p>
        </p:txBody>
      </p:sp>
      <p:sp>
        <p:nvSpPr>
          <p:cNvPr id="26" name="TextBox 25"/>
          <p:cNvSpPr txBox="1">
            <a:spLocks noChangeArrowheads="1"/>
          </p:cNvSpPr>
          <p:nvPr/>
        </p:nvSpPr>
        <p:spPr bwMode="auto">
          <a:xfrm>
            <a:off x="8278813" y="5824538"/>
            <a:ext cx="2214562" cy="457200"/>
          </a:xfrm>
          <a:prstGeom prst="rect">
            <a:avLst/>
          </a:prstGeom>
          <a:noFill/>
          <a:ln w="9525">
            <a:noFill/>
            <a:miter lim="800000"/>
            <a:headEnd/>
            <a:tailEnd/>
          </a:ln>
        </p:spPr>
        <p:txBody>
          <a:bodyPr>
            <a:spAutoFit/>
          </a:bodyPr>
          <a:lstStyle/>
          <a:p>
            <a:pPr algn="ctr"/>
            <a:r>
              <a:rPr lang="en-US" altLang="zh-CN" sz="2400">
                <a:solidFill>
                  <a:srgbClr val="002060"/>
                </a:solidFill>
                <a:latin typeface="Roboto"/>
                <a:ea typeface="SimSun" pitchFamily="2" charset="-122"/>
              </a:rPr>
              <a:t>9 x 9 = 81</a:t>
            </a:r>
          </a:p>
        </p:txBody>
      </p:sp>
      <p:sp>
        <p:nvSpPr>
          <p:cNvPr id="24" name="Up Arrow 23"/>
          <p:cNvSpPr/>
          <p:nvPr/>
        </p:nvSpPr>
        <p:spPr>
          <a:xfrm>
            <a:off x="8931275" y="5218113"/>
            <a:ext cx="582613" cy="447675"/>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1"/>
                                        </p:tgtEl>
                                        <p:attrNameLst>
                                          <p:attrName>fillcolor</p:attrName>
                                        </p:attrNameLst>
                                      </p:cBhvr>
                                      <p:to>
                                        <a:srgbClr val="F19054"/>
                                      </p:to>
                                    </p:animClr>
                                    <p:set>
                                      <p:cBhvr>
                                        <p:cTn id="52" dur="2000" fill="hold"/>
                                        <p:tgtEl>
                                          <p:spTgt spid="11"/>
                                        </p:tgtEl>
                                        <p:attrNameLst>
                                          <p:attrName>fill.type</p:attrName>
                                        </p:attrNameLst>
                                      </p:cBhvr>
                                      <p:to>
                                        <p:strVal val="solid"/>
                                      </p:to>
                                    </p:set>
                                    <p:set>
                                      <p:cBhvr>
                                        <p:cTn id="53" dur="2000" fill="hold"/>
                                        <p:tgtEl>
                                          <p:spTgt spid="11"/>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anim calcmode="lin" valueType="num">
                                      <p:cBhvr>
                                        <p:cTn id="59" dur="1000" fill="hold"/>
                                        <p:tgtEl>
                                          <p:spTgt spid="25"/>
                                        </p:tgtEl>
                                        <p:attrNameLst>
                                          <p:attrName>ppt_x</p:attrName>
                                        </p:attrNameLst>
                                      </p:cBhvr>
                                      <p:tavLst>
                                        <p:tav tm="0">
                                          <p:val>
                                            <p:strVal val="#ppt_x"/>
                                          </p:val>
                                        </p:tav>
                                        <p:tav tm="100000">
                                          <p:val>
                                            <p:strVal val="#ppt_x"/>
                                          </p:val>
                                        </p:tav>
                                      </p:tavLst>
                                    </p:anim>
                                    <p:anim calcmode="lin" valueType="num">
                                      <p:cBhvr>
                                        <p:cTn id="60" dur="1000" fill="hold"/>
                                        <p:tgtEl>
                                          <p:spTgt spid="25"/>
                                        </p:tgtEl>
                                        <p:attrNameLst>
                                          <p:attrName>ppt_y</p:attrName>
                                        </p:attrNameLst>
                                      </p:cBhvr>
                                      <p:tavLst>
                                        <p:tav tm="0">
                                          <p:val>
                                            <p:strVal val="#ppt_y+.1"/>
                                          </p:val>
                                        </p:tav>
                                        <p:tav tm="100000">
                                          <p:val>
                                            <p:strVal val="#ppt_y"/>
                                          </p:val>
                                        </p:tav>
                                      </p:tavLst>
                                    </p:anim>
                                  </p:childTnLst>
                                </p:cTn>
                              </p:par>
                              <p:par>
                                <p:cTn id="61" presetID="10"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26" presetClass="emph" presetSubtype="0" repeatCount="3000" fill="hold" nodeType="withEffect">
                                  <p:stCondLst>
                                    <p:cond delay="0"/>
                                  </p:stCondLst>
                                  <p:childTnLst>
                                    <p:animEffect transition="out" filter="fade">
                                      <p:cBhvr>
                                        <p:cTn id="65" dur="1000" tmFilter="0, 0; .2, .5; .8, .5; 1, 0"/>
                                        <p:tgtEl>
                                          <p:spTgt spid="20"/>
                                        </p:tgtEl>
                                      </p:cBhvr>
                                    </p:animEffect>
                                    <p:animScale>
                                      <p:cBhvr>
                                        <p:cTn id="66" dur="500" autoRev="1" fill="hold"/>
                                        <p:tgtEl>
                                          <p:spTgt spid="20"/>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3" presetClass="emph" presetSubtype="2" fill="hold" grpId="1" nodeType="clickEffect">
                                  <p:stCondLst>
                                    <p:cond delay="0"/>
                                  </p:stCondLst>
                                  <p:childTnLst>
                                    <p:animClr clrSpc="rgb" dir="cw">
                                      <p:cBhvr override="childStyle">
                                        <p:cTn id="70" dur="2000" fill="hold"/>
                                        <p:tgtEl>
                                          <p:spTgt spid="17"/>
                                        </p:tgtEl>
                                        <p:attrNameLst>
                                          <p:attrName>style.color</p:attrName>
                                        </p:attrNameLst>
                                      </p:cBhvr>
                                      <p:to>
                                        <a:srgbClr val="002060"/>
                                      </p:to>
                                    </p:animClr>
                                  </p:childTnLst>
                                </p:cTn>
                              </p:par>
                            </p:childTnLst>
                          </p:cTn>
                        </p:par>
                      </p:childTnLst>
                    </p:cTn>
                  </p:par>
                  <p:par>
                    <p:cTn id="71" fill="hold">
                      <p:stCondLst>
                        <p:cond delay="indefinite"/>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13"/>
                                        </p:tgtEl>
                                        <p:attrNameLst>
                                          <p:attrName>fillcolor</p:attrName>
                                        </p:attrNameLst>
                                      </p:cBhvr>
                                      <p:to>
                                        <a:srgbClr val="F19054"/>
                                      </p:to>
                                    </p:animClr>
                                    <p:set>
                                      <p:cBhvr>
                                        <p:cTn id="75" dur="2000" fill="hold"/>
                                        <p:tgtEl>
                                          <p:spTgt spid="13"/>
                                        </p:tgtEl>
                                        <p:attrNameLst>
                                          <p:attrName>fill.type</p:attrName>
                                        </p:attrNameLst>
                                      </p:cBhvr>
                                      <p:to>
                                        <p:strVal val="solid"/>
                                      </p:to>
                                    </p:set>
                                    <p:set>
                                      <p:cBhvr>
                                        <p:cTn id="76" dur="2000" fill="hold"/>
                                        <p:tgtEl>
                                          <p:spTgt spid="13"/>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1000"/>
                                        <p:tgtEl>
                                          <p:spTgt spid="7"/>
                                        </p:tgtEl>
                                      </p:cBhvr>
                                    </p:animEffect>
                                    <p:anim calcmode="lin" valueType="num">
                                      <p:cBhvr>
                                        <p:cTn id="82" dur="1000" fill="hold"/>
                                        <p:tgtEl>
                                          <p:spTgt spid="7"/>
                                        </p:tgtEl>
                                        <p:attrNameLst>
                                          <p:attrName>ppt_x</p:attrName>
                                        </p:attrNameLst>
                                      </p:cBhvr>
                                      <p:tavLst>
                                        <p:tav tm="0">
                                          <p:val>
                                            <p:strVal val="#ppt_x"/>
                                          </p:val>
                                        </p:tav>
                                        <p:tav tm="100000">
                                          <p:val>
                                            <p:strVal val="#ppt_x"/>
                                          </p:val>
                                        </p:tav>
                                      </p:tavLst>
                                    </p:anim>
                                    <p:anim calcmode="lin" valueType="num">
                                      <p:cBhvr>
                                        <p:cTn id="83" dur="1000" fill="hold"/>
                                        <p:tgtEl>
                                          <p:spTgt spid="7"/>
                                        </p:tgtEl>
                                        <p:attrNameLst>
                                          <p:attrName>ppt_y</p:attrName>
                                        </p:attrNameLst>
                                      </p:cBhvr>
                                      <p:tavLst>
                                        <p:tav tm="0">
                                          <p:val>
                                            <p:strVal val="#ppt_y+.1"/>
                                          </p:val>
                                        </p:tav>
                                        <p:tav tm="100000">
                                          <p:val>
                                            <p:strVal val="#ppt_y"/>
                                          </p:val>
                                        </p:tav>
                                      </p:tavLst>
                                    </p:anim>
                                  </p:childTnLst>
                                </p:cTn>
                              </p:par>
                              <p:par>
                                <p:cTn id="84" presetID="10" presetClass="entr" presetSubtype="0" fill="hold" nodeType="with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fade">
                                      <p:cBhvr>
                                        <p:cTn id="86" dur="500"/>
                                        <p:tgtEl>
                                          <p:spTgt spid="4"/>
                                        </p:tgtEl>
                                      </p:cBhvr>
                                    </p:animEffect>
                                  </p:childTnLst>
                                </p:cTn>
                              </p:par>
                              <p:par>
                                <p:cTn id="87" presetID="26" presetClass="emph" presetSubtype="0" repeatCount="3000" fill="hold" nodeType="withEffect">
                                  <p:stCondLst>
                                    <p:cond delay="0"/>
                                  </p:stCondLst>
                                  <p:childTnLst>
                                    <p:animEffect transition="out" filter="fade">
                                      <p:cBhvr>
                                        <p:cTn id="88" dur="1000" tmFilter="0, 0; .2, .5; .8, .5; 1, 0"/>
                                        <p:tgtEl>
                                          <p:spTgt spid="4"/>
                                        </p:tgtEl>
                                      </p:cBhvr>
                                    </p:animEffect>
                                    <p:animScale>
                                      <p:cBhvr>
                                        <p:cTn id="89" dur="500" autoRev="1" fill="hold"/>
                                        <p:tgtEl>
                                          <p:spTgt spid="4"/>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3" presetClass="emph" presetSubtype="2" fill="hold" grpId="1" nodeType="clickEffect">
                                  <p:stCondLst>
                                    <p:cond delay="0"/>
                                  </p:stCondLst>
                                  <p:childTnLst>
                                    <p:animClr clrSpc="rgb" dir="cw">
                                      <p:cBhvr override="childStyle">
                                        <p:cTn id="93" dur="2000" fill="hold"/>
                                        <p:tgtEl>
                                          <p:spTgt spid="18"/>
                                        </p:tgtEl>
                                        <p:attrNameLst>
                                          <p:attrName>style.color</p:attrName>
                                        </p:attrNameLst>
                                      </p:cBhvr>
                                      <p:to>
                                        <a:srgbClr val="002060"/>
                                      </p:to>
                                    </p:animClr>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1000"/>
                                        <p:tgtEl>
                                          <p:spTgt spid="26"/>
                                        </p:tgtEl>
                                      </p:cBhvr>
                                    </p:animEffect>
                                    <p:anim calcmode="lin" valueType="num">
                                      <p:cBhvr>
                                        <p:cTn id="99" dur="1000" fill="hold"/>
                                        <p:tgtEl>
                                          <p:spTgt spid="26"/>
                                        </p:tgtEl>
                                        <p:attrNameLst>
                                          <p:attrName>ppt_x</p:attrName>
                                        </p:attrNameLst>
                                      </p:cBhvr>
                                      <p:tavLst>
                                        <p:tav tm="0">
                                          <p:val>
                                            <p:strVal val="#ppt_x"/>
                                          </p:val>
                                        </p:tav>
                                        <p:tav tm="100000">
                                          <p:val>
                                            <p:strVal val="#ppt_x"/>
                                          </p:val>
                                        </p:tav>
                                      </p:tavLst>
                                    </p:anim>
                                    <p:anim calcmode="lin" valueType="num">
                                      <p:cBhvr>
                                        <p:cTn id="10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wipe(down)">
                                      <p:cBhvr>
                                        <p:cTn id="10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9" grpId="0"/>
      <p:bldP spid="10" grpId="0" animBg="1"/>
      <p:bldP spid="11" grpId="0" animBg="1"/>
      <p:bldP spid="13" grpId="0" animBg="1"/>
      <p:bldP spid="15" grpId="0"/>
      <p:bldP spid="16" grpId="0" animBg="1"/>
      <p:bldP spid="17" grpId="0" animBg="1"/>
      <p:bldP spid="17" grpId="1" animBg="1"/>
      <p:bldP spid="18" grpId="0" animBg="1"/>
      <p:bldP spid="18" grpId="1" animBg="1"/>
      <p:bldP spid="25" grpId="0"/>
      <p:bldP spid="26"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a:spLocks noChangeArrowheads="1"/>
          </p:cNvSpPr>
          <p:nvPr/>
        </p:nvSpPr>
        <p:spPr bwMode="auto">
          <a:xfrm>
            <a:off x="1712913" y="346075"/>
            <a:ext cx="8780462" cy="584200"/>
          </a:xfrm>
          <a:prstGeom prst="rect">
            <a:avLst/>
          </a:prstGeom>
          <a:noFill/>
          <a:ln w="9525">
            <a:noFill/>
            <a:miter lim="800000"/>
            <a:headEnd/>
            <a:tailEnd/>
          </a:ln>
        </p:spPr>
        <p:txBody>
          <a:bodyPr>
            <a:spAutoFit/>
          </a:bodyPr>
          <a:lstStyle/>
          <a:p>
            <a:pPr algn="ctr"/>
            <a:r>
              <a:rPr lang="en-US" altLang="zh-CN" sz="3200" b="1">
                <a:solidFill>
                  <a:srgbClr val="002060"/>
                </a:solidFill>
                <a:latin typeface="Roboto Black" charset="0"/>
                <a:ea typeface="SimSun" pitchFamily="2" charset="-122"/>
              </a:rPr>
              <a:t>DIỆN TÍCH HÌNH VUÔNG, HÌNH CHỮ NHẬT</a:t>
            </a:r>
          </a:p>
        </p:txBody>
      </p:sp>
      <p:pic>
        <p:nvPicPr>
          <p:cNvPr id="12" name="Picture 11">
            <a:extLst>
              <a:ext uri="{FF2B5EF4-FFF2-40B4-BE49-F238E27FC236}"/>
            </a:extLst>
          </p:cNvPr>
          <p:cNvPicPr>
            <a:picLocks noChangeAspect="1"/>
          </p:cNvPicPr>
          <p:nvPr/>
        </p:nvPicPr>
        <p:blipFill>
          <a:blip r:embed="rId3"/>
          <a:stretch>
            <a:fillRect/>
          </a:stretch>
        </p:blipFill>
        <p:spPr>
          <a:xfrm>
            <a:off x="-14288" y="-63500"/>
            <a:ext cx="1885951" cy="1411288"/>
          </a:xfrm>
          <a:prstGeom prst="rect">
            <a:avLst/>
          </a:prstGeom>
          <a:effectLst>
            <a:outerShdw blurRad="63500" sx="102000" sy="102000" algn="ctr" rotWithShape="0">
              <a:prstClr val="black">
                <a:alpha val="40000"/>
              </a:prstClr>
            </a:outerShdw>
          </a:effectLst>
        </p:spPr>
      </p:pic>
      <p:sp>
        <p:nvSpPr>
          <p:cNvPr id="7" name="TextBox 6"/>
          <p:cNvSpPr txBox="1">
            <a:spLocks noChangeArrowheads="1"/>
          </p:cNvSpPr>
          <p:nvPr/>
        </p:nvSpPr>
        <p:spPr bwMode="auto">
          <a:xfrm>
            <a:off x="5156200" y="1603375"/>
            <a:ext cx="950913" cy="457200"/>
          </a:xfrm>
          <a:prstGeom prst="rect">
            <a:avLst/>
          </a:prstGeom>
          <a:noFill/>
          <a:ln w="9525">
            <a:noFill/>
            <a:miter lim="800000"/>
            <a:headEnd/>
            <a:tailEnd/>
          </a:ln>
        </p:spPr>
        <p:txBody>
          <a:bodyPr>
            <a:spAutoFit/>
          </a:bodyPr>
          <a:lstStyle/>
          <a:p>
            <a:pPr algn="just"/>
            <a:r>
              <a:rPr lang="en-US" sz="2400">
                <a:solidFill>
                  <a:srgbClr val="002060"/>
                </a:solidFill>
                <a:latin typeface="Roboto"/>
              </a:rPr>
              <a:t>9 cm</a:t>
            </a:r>
            <a:endParaRPr lang="en-US" altLang="zh-CN" sz="2400">
              <a:solidFill>
                <a:srgbClr val="002060"/>
              </a:solidFill>
              <a:latin typeface="Roboto"/>
              <a:ea typeface="SimSun" pitchFamily="2" charset="-122"/>
            </a:endParaRPr>
          </a:p>
        </p:txBody>
      </p:sp>
      <p:sp>
        <p:nvSpPr>
          <p:cNvPr id="9" name="TextBox 8"/>
          <p:cNvSpPr txBox="1">
            <a:spLocks noChangeArrowheads="1"/>
          </p:cNvSpPr>
          <p:nvPr/>
        </p:nvSpPr>
        <p:spPr bwMode="auto">
          <a:xfrm>
            <a:off x="2451100" y="930275"/>
            <a:ext cx="6361113" cy="461963"/>
          </a:xfrm>
          <a:prstGeom prst="rect">
            <a:avLst/>
          </a:prstGeom>
          <a:noFill/>
          <a:ln w="9525">
            <a:noFill/>
            <a:miter lim="800000"/>
            <a:headEnd/>
            <a:tailEnd/>
          </a:ln>
        </p:spPr>
        <p:txBody>
          <a:bodyPr>
            <a:spAutoFit/>
          </a:bodyPr>
          <a:lstStyle/>
          <a:p>
            <a:pPr algn="ctr"/>
            <a:r>
              <a:rPr lang="vi-VN" sz="2400">
                <a:solidFill>
                  <a:srgbClr val="002060"/>
                </a:solidFill>
                <a:latin typeface="Roboto"/>
              </a:rPr>
              <a:t>Quan sát hình vẽ và hoàn thành bảng</a:t>
            </a:r>
            <a:endParaRPr lang="en-US" altLang="zh-CN" sz="2400">
              <a:solidFill>
                <a:srgbClr val="002060"/>
              </a:solidFill>
              <a:latin typeface="Roboto"/>
              <a:ea typeface="SimSun" pitchFamily="2" charset="-122"/>
            </a:endParaRPr>
          </a:p>
        </p:txBody>
      </p:sp>
      <p:sp>
        <p:nvSpPr>
          <p:cNvPr id="2" name="Rectangle 1"/>
          <p:cNvSpPr/>
          <p:nvPr/>
        </p:nvSpPr>
        <p:spPr>
          <a:xfrm>
            <a:off x="3324225" y="2360613"/>
            <a:ext cx="4883150" cy="147796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 name="Straight Arrow Connector 3"/>
          <p:cNvCxnSpPr/>
          <p:nvPr/>
        </p:nvCxnSpPr>
        <p:spPr>
          <a:xfrm flipV="1">
            <a:off x="3368675" y="2119313"/>
            <a:ext cx="4694238" cy="1111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a:spLocks noChangeArrowheads="1"/>
          </p:cNvSpPr>
          <p:nvPr/>
        </p:nvSpPr>
        <p:spPr bwMode="auto">
          <a:xfrm>
            <a:off x="5794375" y="4337050"/>
            <a:ext cx="2027238" cy="457200"/>
          </a:xfrm>
          <a:prstGeom prst="rect">
            <a:avLst/>
          </a:prstGeom>
          <a:solidFill>
            <a:srgbClr val="00B0F0"/>
          </a:solidFill>
          <a:ln w="9525">
            <a:noFill/>
            <a:miter lim="800000"/>
            <a:headEnd/>
            <a:tailEnd/>
          </a:ln>
        </p:spPr>
        <p:txBody>
          <a:bodyPr>
            <a:spAutoFit/>
          </a:bodyPr>
          <a:lstStyle/>
          <a:p>
            <a:pPr algn="ctr"/>
            <a:r>
              <a:rPr lang="en-US" altLang="zh-CN" sz="2400">
                <a:solidFill>
                  <a:schemeClr val="bg1"/>
                </a:solidFill>
                <a:latin typeface="Roboto"/>
                <a:ea typeface="SimSun" pitchFamily="2" charset="-122"/>
              </a:rPr>
              <a:t>Hình 2</a:t>
            </a:r>
          </a:p>
        </p:txBody>
      </p:sp>
      <p:sp>
        <p:nvSpPr>
          <p:cNvPr id="11" name="TextBox 10"/>
          <p:cNvSpPr txBox="1">
            <a:spLocks noChangeArrowheads="1"/>
          </p:cNvSpPr>
          <p:nvPr/>
        </p:nvSpPr>
        <p:spPr bwMode="auto">
          <a:xfrm>
            <a:off x="5794375" y="4851400"/>
            <a:ext cx="2027238" cy="466725"/>
          </a:xfrm>
          <a:prstGeom prst="rect">
            <a:avLst/>
          </a:prstGeom>
          <a:solidFill>
            <a:schemeClr val="bg1"/>
          </a:solidFill>
          <a:ln w="9525">
            <a:solidFill>
              <a:srgbClr val="00B0F0"/>
            </a:solidFill>
            <a:miter lim="800000"/>
            <a:headEnd/>
            <a:tailEnd/>
          </a:ln>
        </p:spPr>
        <p:txBody>
          <a:bodyPr>
            <a:spAutoFit/>
          </a:bodyPr>
          <a:lstStyle/>
          <a:p>
            <a:pPr algn="ctr"/>
            <a:r>
              <a:rPr lang="en-US" altLang="zh-CN" sz="2400">
                <a:solidFill>
                  <a:srgbClr val="002060"/>
                </a:solidFill>
                <a:latin typeface="Roboto"/>
                <a:ea typeface="SimSun" pitchFamily="2" charset="-122"/>
              </a:rPr>
              <a:t>9cm</a:t>
            </a:r>
          </a:p>
        </p:txBody>
      </p:sp>
      <p:sp>
        <p:nvSpPr>
          <p:cNvPr id="13" name="TextBox 12"/>
          <p:cNvSpPr txBox="1">
            <a:spLocks noChangeArrowheads="1"/>
          </p:cNvSpPr>
          <p:nvPr/>
        </p:nvSpPr>
        <p:spPr bwMode="auto">
          <a:xfrm>
            <a:off x="5794375" y="5367338"/>
            <a:ext cx="2027238" cy="466725"/>
          </a:xfrm>
          <a:prstGeom prst="rect">
            <a:avLst/>
          </a:prstGeom>
          <a:solidFill>
            <a:schemeClr val="bg1"/>
          </a:solidFill>
          <a:ln w="9525">
            <a:solidFill>
              <a:srgbClr val="00B0F0"/>
            </a:solidFill>
            <a:miter lim="800000"/>
            <a:headEnd/>
            <a:tailEnd/>
          </a:ln>
        </p:spPr>
        <p:txBody>
          <a:bodyPr>
            <a:spAutoFit/>
          </a:bodyPr>
          <a:lstStyle/>
          <a:p>
            <a:pPr algn="ctr"/>
            <a:r>
              <a:rPr lang="en-US" altLang="zh-CN" sz="2400">
                <a:solidFill>
                  <a:srgbClr val="002060"/>
                </a:solidFill>
                <a:latin typeface="Roboto"/>
                <a:ea typeface="SimSun" pitchFamily="2" charset="-122"/>
              </a:rPr>
              <a:t>6cm</a:t>
            </a:r>
          </a:p>
        </p:txBody>
      </p:sp>
      <p:sp>
        <p:nvSpPr>
          <p:cNvPr id="14" name="TextBox 13"/>
          <p:cNvSpPr txBox="1">
            <a:spLocks noChangeArrowheads="1"/>
          </p:cNvSpPr>
          <p:nvPr/>
        </p:nvSpPr>
        <p:spPr bwMode="auto">
          <a:xfrm>
            <a:off x="5803900" y="5824538"/>
            <a:ext cx="2027238" cy="528637"/>
          </a:xfrm>
          <a:prstGeom prst="rect">
            <a:avLst/>
          </a:prstGeom>
          <a:solidFill>
            <a:schemeClr val="bg1"/>
          </a:solidFill>
          <a:ln w="9525">
            <a:solidFill>
              <a:srgbClr val="00B0F0"/>
            </a:solidFill>
            <a:miter lim="800000"/>
            <a:headEnd/>
            <a:tailEnd/>
          </a:ln>
        </p:spPr>
        <p:txBody>
          <a:bodyPr>
            <a:spAutoFit/>
          </a:bodyPr>
          <a:lstStyle/>
          <a:p>
            <a:pPr algn="ctr"/>
            <a:r>
              <a:rPr lang="en-US" altLang="zh-CN" sz="2400" b="1">
                <a:solidFill>
                  <a:srgbClr val="002060"/>
                </a:solidFill>
                <a:latin typeface="Roboto"/>
                <a:ea typeface="SimSun" pitchFamily="2" charset="-122"/>
              </a:rPr>
              <a:t>54 </a:t>
            </a:r>
            <a:r>
              <a:rPr lang="vi-VN" sz="2800">
                <a:solidFill>
                  <a:srgbClr val="FF0000"/>
                </a:solidFill>
              </a:rPr>
              <a:t>cm2</a:t>
            </a:r>
            <a:endParaRPr lang="en-US" altLang="zh-CN" sz="2800">
              <a:solidFill>
                <a:srgbClr val="FF0000"/>
              </a:solidFill>
              <a:ea typeface="SimSun" pitchFamily="2" charset="-122"/>
            </a:endParaRPr>
          </a:p>
        </p:txBody>
      </p:sp>
      <p:sp>
        <p:nvSpPr>
          <p:cNvPr id="15" name="TextBox 14"/>
          <p:cNvSpPr txBox="1">
            <a:spLocks noChangeArrowheads="1"/>
          </p:cNvSpPr>
          <p:nvPr/>
        </p:nvSpPr>
        <p:spPr bwMode="auto">
          <a:xfrm>
            <a:off x="8486775" y="2825750"/>
            <a:ext cx="1281113" cy="461963"/>
          </a:xfrm>
          <a:prstGeom prst="rect">
            <a:avLst/>
          </a:prstGeom>
          <a:noFill/>
          <a:ln w="9525">
            <a:noFill/>
            <a:miter lim="800000"/>
            <a:headEnd/>
            <a:tailEnd/>
          </a:ln>
        </p:spPr>
        <p:txBody>
          <a:bodyPr>
            <a:spAutoFit/>
          </a:bodyPr>
          <a:lstStyle/>
          <a:p>
            <a:pPr algn="ctr"/>
            <a:r>
              <a:rPr lang="en-US" sz="2400">
                <a:solidFill>
                  <a:srgbClr val="002060"/>
                </a:solidFill>
                <a:latin typeface="Roboto"/>
              </a:rPr>
              <a:t>Hình 2</a:t>
            </a:r>
            <a:endParaRPr lang="en-US" altLang="zh-CN" sz="2400">
              <a:solidFill>
                <a:srgbClr val="002060"/>
              </a:solidFill>
              <a:latin typeface="Roboto"/>
              <a:ea typeface="SimSun" pitchFamily="2" charset="-122"/>
            </a:endParaRPr>
          </a:p>
        </p:txBody>
      </p:sp>
      <p:cxnSp>
        <p:nvCxnSpPr>
          <p:cNvPr id="20" name="Straight Arrow Connector 19"/>
          <p:cNvCxnSpPr/>
          <p:nvPr/>
        </p:nvCxnSpPr>
        <p:spPr>
          <a:xfrm flipH="1">
            <a:off x="3038475" y="2360613"/>
            <a:ext cx="6350" cy="148907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a:spLocks noChangeArrowheads="1"/>
          </p:cNvSpPr>
          <p:nvPr/>
        </p:nvSpPr>
        <p:spPr bwMode="auto">
          <a:xfrm>
            <a:off x="1976438" y="2868613"/>
            <a:ext cx="949325" cy="457200"/>
          </a:xfrm>
          <a:prstGeom prst="rect">
            <a:avLst/>
          </a:prstGeom>
          <a:noFill/>
          <a:ln w="9525">
            <a:noFill/>
            <a:miter lim="800000"/>
            <a:headEnd/>
            <a:tailEnd/>
          </a:ln>
        </p:spPr>
        <p:txBody>
          <a:bodyPr>
            <a:spAutoFit/>
          </a:bodyPr>
          <a:lstStyle/>
          <a:p>
            <a:pPr algn="just"/>
            <a:r>
              <a:rPr lang="en-US" sz="2400">
                <a:solidFill>
                  <a:srgbClr val="002060"/>
                </a:solidFill>
                <a:latin typeface="Roboto"/>
              </a:rPr>
              <a:t>6 cm</a:t>
            </a:r>
            <a:endParaRPr lang="en-US" altLang="zh-CN" sz="2400">
              <a:solidFill>
                <a:srgbClr val="002060"/>
              </a:solidFill>
              <a:latin typeface="Roboto"/>
              <a:ea typeface="SimSun" pitchFamily="2" charset="-122"/>
            </a:endParaRPr>
          </a:p>
        </p:txBody>
      </p:sp>
      <p:sp>
        <p:nvSpPr>
          <p:cNvPr id="26" name="TextBox 25"/>
          <p:cNvSpPr txBox="1">
            <a:spLocks noChangeArrowheads="1"/>
          </p:cNvSpPr>
          <p:nvPr/>
        </p:nvSpPr>
        <p:spPr bwMode="auto">
          <a:xfrm>
            <a:off x="9551988" y="5821363"/>
            <a:ext cx="2487612" cy="457200"/>
          </a:xfrm>
          <a:prstGeom prst="rect">
            <a:avLst/>
          </a:prstGeom>
          <a:noFill/>
          <a:ln w="9525">
            <a:noFill/>
            <a:miter lim="800000"/>
            <a:headEnd/>
            <a:tailEnd/>
          </a:ln>
        </p:spPr>
        <p:txBody>
          <a:bodyPr>
            <a:spAutoFit/>
          </a:bodyPr>
          <a:lstStyle/>
          <a:p>
            <a:pPr algn="ctr"/>
            <a:r>
              <a:rPr lang="en-US" altLang="zh-CN" sz="2400">
                <a:solidFill>
                  <a:srgbClr val="002060"/>
                </a:solidFill>
                <a:latin typeface="Roboto"/>
                <a:ea typeface="SimSun" pitchFamily="2" charset="-122"/>
              </a:rPr>
              <a:t>9 x 6 = 54 </a:t>
            </a:r>
            <a:r>
              <a:rPr lang="vi-VN" sz="2400">
                <a:solidFill>
                  <a:srgbClr val="FF0000"/>
                </a:solidFill>
              </a:rPr>
              <a:t>cm2</a:t>
            </a:r>
            <a:endParaRPr lang="en-US" altLang="zh-CN" sz="2400">
              <a:solidFill>
                <a:srgbClr val="FF0000"/>
              </a:solidFill>
              <a:ea typeface="SimSun" pitchFamily="2" charset="-122"/>
            </a:endParaRPr>
          </a:p>
        </p:txBody>
      </p:sp>
      <p:sp>
        <p:nvSpPr>
          <p:cNvPr id="24" name="Up Arrow 23"/>
          <p:cNvSpPr>
            <a:spLocks noChangeArrowheads="1"/>
          </p:cNvSpPr>
          <p:nvPr/>
        </p:nvSpPr>
        <p:spPr bwMode="auto">
          <a:xfrm rot="-5400000">
            <a:off x="8840787" y="5840413"/>
            <a:ext cx="582613" cy="446088"/>
          </a:xfrm>
          <a:prstGeom prst="upArrow">
            <a:avLst>
              <a:gd name="adj1" fmla="val 50000"/>
              <a:gd name="adj2" fmla="val 50000"/>
            </a:avLst>
          </a:prstGeom>
          <a:solidFill>
            <a:srgbClr val="FF0000"/>
          </a:solidFill>
          <a:ln w="12700" algn="ctr">
            <a:noFill/>
            <a:miter lim="800000"/>
            <a:headEnd/>
            <a:tailEnd/>
          </a:ln>
        </p:spPr>
        <p:txBody>
          <a:bodyPr vert="eaVert" anchor="ctr"/>
          <a:lstStyle/>
          <a:p>
            <a:pPr algn="ctr" fontAlgn="auto">
              <a:spcBef>
                <a:spcPts val="0"/>
              </a:spcBef>
              <a:spcAft>
                <a:spcPts val="0"/>
              </a:spcAft>
              <a:defRPr/>
            </a:pPr>
            <a:endParaRPr lang="en-US">
              <a:solidFill>
                <a:schemeClr val="lt1"/>
              </a:solidFill>
              <a:latin typeface="+mn-lt"/>
              <a:cs typeface="+mn-cs"/>
            </a:endParaRPr>
          </a:p>
        </p:txBody>
      </p:sp>
      <p:sp>
        <p:nvSpPr>
          <p:cNvPr id="27" name="TextBox 26"/>
          <p:cNvSpPr txBox="1">
            <a:spLocks noChangeArrowheads="1"/>
          </p:cNvSpPr>
          <p:nvPr/>
        </p:nvSpPr>
        <p:spPr bwMode="auto">
          <a:xfrm>
            <a:off x="3736975" y="4335463"/>
            <a:ext cx="2027238" cy="457200"/>
          </a:xfrm>
          <a:prstGeom prst="rect">
            <a:avLst/>
          </a:prstGeom>
          <a:solidFill>
            <a:srgbClr val="00B0F0"/>
          </a:solidFill>
          <a:ln w="9525">
            <a:noFill/>
            <a:miter lim="800000"/>
            <a:headEnd/>
            <a:tailEnd/>
          </a:ln>
        </p:spPr>
        <p:txBody>
          <a:bodyPr>
            <a:spAutoFit/>
          </a:bodyPr>
          <a:lstStyle/>
          <a:p>
            <a:pPr algn="ctr"/>
            <a:endParaRPr lang="en-US" altLang="zh-CN" sz="2400">
              <a:solidFill>
                <a:srgbClr val="002060"/>
              </a:solidFill>
              <a:latin typeface="Roboto"/>
              <a:ea typeface="SimSun" pitchFamily="2" charset="-122"/>
            </a:endParaRPr>
          </a:p>
        </p:txBody>
      </p:sp>
      <p:sp>
        <p:nvSpPr>
          <p:cNvPr id="28" name="TextBox 27"/>
          <p:cNvSpPr txBox="1">
            <a:spLocks noChangeArrowheads="1"/>
          </p:cNvSpPr>
          <p:nvPr/>
        </p:nvSpPr>
        <p:spPr bwMode="auto">
          <a:xfrm>
            <a:off x="3736975" y="4849813"/>
            <a:ext cx="2027238" cy="466725"/>
          </a:xfrm>
          <a:prstGeom prst="rect">
            <a:avLst/>
          </a:prstGeom>
          <a:solidFill>
            <a:schemeClr val="bg1"/>
          </a:solidFill>
          <a:ln w="9525">
            <a:solidFill>
              <a:srgbClr val="00B0F0"/>
            </a:solidFill>
            <a:miter lim="800000"/>
            <a:headEnd/>
            <a:tailEnd/>
          </a:ln>
        </p:spPr>
        <p:txBody>
          <a:bodyPr>
            <a:spAutoFit/>
          </a:bodyPr>
          <a:lstStyle/>
          <a:p>
            <a:pPr algn="ctr"/>
            <a:r>
              <a:rPr lang="en-US" altLang="zh-CN" sz="2400">
                <a:solidFill>
                  <a:srgbClr val="002060"/>
                </a:solidFill>
                <a:latin typeface="Roboto"/>
                <a:ea typeface="SimSun" pitchFamily="2" charset="-122"/>
              </a:rPr>
              <a:t>Chiều dài</a:t>
            </a:r>
          </a:p>
        </p:txBody>
      </p:sp>
      <p:sp>
        <p:nvSpPr>
          <p:cNvPr id="29" name="TextBox 28"/>
          <p:cNvSpPr txBox="1">
            <a:spLocks noChangeArrowheads="1"/>
          </p:cNvSpPr>
          <p:nvPr/>
        </p:nvSpPr>
        <p:spPr bwMode="auto">
          <a:xfrm>
            <a:off x="3736975" y="5365750"/>
            <a:ext cx="2027238" cy="466725"/>
          </a:xfrm>
          <a:prstGeom prst="rect">
            <a:avLst/>
          </a:prstGeom>
          <a:solidFill>
            <a:schemeClr val="bg1"/>
          </a:solidFill>
          <a:ln w="9525">
            <a:solidFill>
              <a:srgbClr val="00B0F0"/>
            </a:solidFill>
            <a:miter lim="800000"/>
            <a:headEnd/>
            <a:tailEnd/>
          </a:ln>
        </p:spPr>
        <p:txBody>
          <a:bodyPr>
            <a:spAutoFit/>
          </a:bodyPr>
          <a:lstStyle/>
          <a:p>
            <a:pPr algn="ctr"/>
            <a:r>
              <a:rPr lang="en-US" altLang="zh-CN" sz="2400">
                <a:solidFill>
                  <a:srgbClr val="002060"/>
                </a:solidFill>
                <a:latin typeface="Roboto"/>
                <a:ea typeface="SimSun" pitchFamily="2" charset="-122"/>
              </a:rPr>
              <a:t>Chiều rộng</a:t>
            </a:r>
          </a:p>
        </p:txBody>
      </p:sp>
      <p:sp>
        <p:nvSpPr>
          <p:cNvPr id="30" name="TextBox 29"/>
          <p:cNvSpPr txBox="1">
            <a:spLocks noChangeArrowheads="1"/>
          </p:cNvSpPr>
          <p:nvPr/>
        </p:nvSpPr>
        <p:spPr bwMode="auto">
          <a:xfrm>
            <a:off x="3746500" y="5880100"/>
            <a:ext cx="2027238" cy="466725"/>
          </a:xfrm>
          <a:prstGeom prst="rect">
            <a:avLst/>
          </a:prstGeom>
          <a:solidFill>
            <a:schemeClr val="bg1"/>
          </a:solidFill>
          <a:ln w="9525">
            <a:solidFill>
              <a:srgbClr val="00B0F0"/>
            </a:solidFill>
            <a:miter lim="800000"/>
            <a:headEnd/>
            <a:tailEnd/>
          </a:ln>
        </p:spPr>
        <p:txBody>
          <a:bodyPr>
            <a:spAutoFit/>
          </a:bodyPr>
          <a:lstStyle/>
          <a:p>
            <a:pPr algn="ctr"/>
            <a:r>
              <a:rPr lang="en-US" altLang="zh-CN" sz="2400">
                <a:solidFill>
                  <a:srgbClr val="002060"/>
                </a:solidFill>
                <a:latin typeface="Roboto"/>
                <a:ea typeface="SimSun" pitchFamily="2" charset="-122"/>
              </a:rPr>
              <a:t>Diện tích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28"/>
                                        </p:tgtEl>
                                        <p:attrNameLst>
                                          <p:attrName>fillcolor</p:attrName>
                                        </p:attrNameLst>
                                      </p:cBhvr>
                                      <p:to>
                                        <a:srgbClr val="F19054"/>
                                      </p:to>
                                    </p:animClr>
                                    <p:set>
                                      <p:cBhvr>
                                        <p:cTn id="62" dur="2000" fill="hold"/>
                                        <p:tgtEl>
                                          <p:spTgt spid="28"/>
                                        </p:tgtEl>
                                        <p:attrNameLst>
                                          <p:attrName>fill.type</p:attrName>
                                        </p:attrNameLst>
                                      </p:cBhvr>
                                      <p:to>
                                        <p:strVal val="solid"/>
                                      </p:to>
                                    </p:set>
                                    <p:set>
                                      <p:cBhvr>
                                        <p:cTn id="63" dur="2000" fill="hold"/>
                                        <p:tgtEl>
                                          <p:spTgt spid="28"/>
                                        </p:tgtEl>
                                        <p:attrNameLst>
                                          <p:attrName>fill.on</p:attrName>
                                        </p:attrNameLst>
                                      </p:cBhvr>
                                      <p:to>
                                        <p:strVal val="true"/>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par>
                                <p:cTn id="71" presetID="10" presetClass="entr" presetSubtype="0" fill="hold" nodeType="with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500"/>
                                        <p:tgtEl>
                                          <p:spTgt spid="4"/>
                                        </p:tgtEl>
                                      </p:cBhvr>
                                    </p:animEffect>
                                  </p:childTnLst>
                                </p:cTn>
                              </p:par>
                              <p:par>
                                <p:cTn id="74" presetID="26" presetClass="emph" presetSubtype="0" repeatCount="3000" fill="hold" nodeType="withEffect">
                                  <p:stCondLst>
                                    <p:cond delay="0"/>
                                  </p:stCondLst>
                                  <p:childTnLst>
                                    <p:animEffect transition="out" filter="fade">
                                      <p:cBhvr>
                                        <p:cTn id="75" dur="1000" tmFilter="0, 0; .2, .5; .8, .5; 1, 0"/>
                                        <p:tgtEl>
                                          <p:spTgt spid="4"/>
                                        </p:tgtEl>
                                      </p:cBhvr>
                                    </p:animEffect>
                                    <p:animScale>
                                      <p:cBhvr>
                                        <p:cTn id="76" dur="500" autoRev="1" fill="hold"/>
                                        <p:tgtEl>
                                          <p:spTgt spid="4"/>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29"/>
                                        </p:tgtEl>
                                        <p:attrNameLst>
                                          <p:attrName>fillcolor</p:attrName>
                                        </p:attrNameLst>
                                      </p:cBhvr>
                                      <p:to>
                                        <a:srgbClr val="F19054"/>
                                      </p:to>
                                    </p:animClr>
                                    <p:set>
                                      <p:cBhvr>
                                        <p:cTn id="81" dur="2000" fill="hold"/>
                                        <p:tgtEl>
                                          <p:spTgt spid="29"/>
                                        </p:tgtEl>
                                        <p:attrNameLst>
                                          <p:attrName>fill.type</p:attrName>
                                        </p:attrNameLst>
                                      </p:cBhvr>
                                      <p:to>
                                        <p:strVal val="solid"/>
                                      </p:to>
                                    </p:set>
                                    <p:set>
                                      <p:cBhvr>
                                        <p:cTn id="82" dur="2000" fill="hold"/>
                                        <p:tgtEl>
                                          <p:spTgt spid="29"/>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1000"/>
                                        <p:tgtEl>
                                          <p:spTgt spid="25"/>
                                        </p:tgtEl>
                                      </p:cBhvr>
                                    </p:animEffect>
                                    <p:anim calcmode="lin" valueType="num">
                                      <p:cBhvr>
                                        <p:cTn id="88" dur="1000" fill="hold"/>
                                        <p:tgtEl>
                                          <p:spTgt spid="25"/>
                                        </p:tgtEl>
                                        <p:attrNameLst>
                                          <p:attrName>ppt_x</p:attrName>
                                        </p:attrNameLst>
                                      </p:cBhvr>
                                      <p:tavLst>
                                        <p:tav tm="0">
                                          <p:val>
                                            <p:strVal val="#ppt_x"/>
                                          </p:val>
                                        </p:tav>
                                        <p:tav tm="100000">
                                          <p:val>
                                            <p:strVal val="#ppt_x"/>
                                          </p:val>
                                        </p:tav>
                                      </p:tavLst>
                                    </p:anim>
                                    <p:anim calcmode="lin" valueType="num">
                                      <p:cBhvr>
                                        <p:cTn id="89" dur="1000" fill="hold"/>
                                        <p:tgtEl>
                                          <p:spTgt spid="25"/>
                                        </p:tgtEl>
                                        <p:attrNameLst>
                                          <p:attrName>ppt_y</p:attrName>
                                        </p:attrNameLst>
                                      </p:cBhvr>
                                      <p:tavLst>
                                        <p:tav tm="0">
                                          <p:val>
                                            <p:strVal val="#ppt_y+.1"/>
                                          </p:val>
                                        </p:tav>
                                        <p:tav tm="100000">
                                          <p:val>
                                            <p:strVal val="#ppt_y"/>
                                          </p:val>
                                        </p:tav>
                                      </p:tavLst>
                                    </p:anim>
                                  </p:childTnLst>
                                </p:cTn>
                              </p:par>
                              <p:par>
                                <p:cTn id="90" presetID="10" presetClass="entr" presetSubtype="0" fill="hold"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par>
                                <p:cTn id="93" presetID="26" presetClass="emph" presetSubtype="0" repeatCount="3000" fill="hold" nodeType="withEffect">
                                  <p:stCondLst>
                                    <p:cond delay="0"/>
                                  </p:stCondLst>
                                  <p:childTnLst>
                                    <p:animEffect transition="out" filter="fade">
                                      <p:cBhvr>
                                        <p:cTn id="94" dur="1000" tmFilter="0, 0; .2, .5; .8, .5; 1, 0"/>
                                        <p:tgtEl>
                                          <p:spTgt spid="20"/>
                                        </p:tgtEl>
                                      </p:cBhvr>
                                    </p:animEffect>
                                    <p:animScale>
                                      <p:cBhvr>
                                        <p:cTn id="95" dur="500" autoRev="1" fill="hold"/>
                                        <p:tgtEl>
                                          <p:spTgt spid="20"/>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1" presetClass="emph" presetSubtype="2" fill="hold" nodeType="clickEffect">
                                  <p:stCondLst>
                                    <p:cond delay="0"/>
                                  </p:stCondLst>
                                  <p:childTnLst>
                                    <p:animClr clrSpc="rgb" dir="cw">
                                      <p:cBhvr>
                                        <p:cTn id="99" dur="2000" fill="hold"/>
                                        <p:tgtEl>
                                          <p:spTgt spid="30"/>
                                        </p:tgtEl>
                                        <p:attrNameLst>
                                          <p:attrName>fillcolor</p:attrName>
                                        </p:attrNameLst>
                                      </p:cBhvr>
                                      <p:to>
                                        <a:schemeClr val="accent2"/>
                                      </p:to>
                                    </p:animClr>
                                    <p:set>
                                      <p:cBhvr>
                                        <p:cTn id="100" dur="2000" fill="hold"/>
                                        <p:tgtEl>
                                          <p:spTgt spid="30"/>
                                        </p:tgtEl>
                                        <p:attrNameLst>
                                          <p:attrName>fill.type</p:attrName>
                                        </p:attrNameLst>
                                      </p:cBhvr>
                                      <p:to>
                                        <p:strVal val="solid"/>
                                      </p:to>
                                    </p:set>
                                    <p:set>
                                      <p:cBhvr>
                                        <p:cTn id="101" dur="2000" fill="hold"/>
                                        <p:tgtEl>
                                          <p:spTgt spid="30"/>
                                        </p:tgtEl>
                                        <p:attrNameLst>
                                          <p:attrName>fill.on</p:attrName>
                                        </p:attrNameLst>
                                      </p:cBhvr>
                                      <p:to>
                                        <p:strVal val="true"/>
                                      </p:to>
                                    </p:se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26"/>
                                        </p:tgtEl>
                                        <p:attrNameLst>
                                          <p:attrName>style.visibility</p:attrName>
                                        </p:attrNameLst>
                                      </p:cBhvr>
                                      <p:to>
                                        <p:strVal val="visible"/>
                                      </p:to>
                                    </p:set>
                                    <p:animEffect transition="in" filter="fade">
                                      <p:cBhvr>
                                        <p:cTn id="106" dur="1000"/>
                                        <p:tgtEl>
                                          <p:spTgt spid="26"/>
                                        </p:tgtEl>
                                      </p:cBhvr>
                                    </p:animEffect>
                                    <p:anim calcmode="lin" valueType="num">
                                      <p:cBhvr>
                                        <p:cTn id="107" dur="1000" fill="hold"/>
                                        <p:tgtEl>
                                          <p:spTgt spid="26"/>
                                        </p:tgtEl>
                                        <p:attrNameLst>
                                          <p:attrName>ppt_x</p:attrName>
                                        </p:attrNameLst>
                                      </p:cBhvr>
                                      <p:tavLst>
                                        <p:tav tm="0">
                                          <p:val>
                                            <p:strVal val="#ppt_x"/>
                                          </p:val>
                                        </p:tav>
                                        <p:tav tm="100000">
                                          <p:val>
                                            <p:strVal val="#ppt_x"/>
                                          </p:val>
                                        </p:tav>
                                      </p:tavLst>
                                    </p:anim>
                                    <p:anim calcmode="lin" valueType="num">
                                      <p:cBhvr>
                                        <p:cTn id="10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wipe(down)">
                                      <p:cBhvr>
                                        <p:cTn id="1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9" grpId="0"/>
      <p:bldP spid="10" grpId="0" animBg="1"/>
      <p:bldP spid="11" grpId="0" animBg="1"/>
      <p:bldP spid="13" grpId="0" animBg="1"/>
      <p:bldP spid="14" grpId="0" animBg="1"/>
      <p:bldP spid="15" grpId="0"/>
      <p:bldP spid="25" grpId="0"/>
      <p:bldP spid="26" grpId="0"/>
      <p:bldP spid="24" grpId="0" animBg="1"/>
      <p:bldP spid="27" grpId="0" animBg="1"/>
      <p:bldP spid="28" grpId="0" animBg="1"/>
      <p:bldP spid="29" grpId="0" animBg="1"/>
      <p:bldP spid="30"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4831</TotalTime>
  <Words>1896</Words>
  <Application>Microsoft Office PowerPoint</Application>
  <PresentationFormat>Custom</PresentationFormat>
  <Paragraphs>279</Paragraphs>
  <Slides>28</Slides>
  <Notes>27</Notes>
  <HiddenSlides>0</HiddenSlides>
  <MMClips>0</MMClips>
  <ScaleCrop>false</ScaleCrop>
  <HeadingPairs>
    <vt:vector size="6" baseType="variant">
      <vt:variant>
        <vt:lpstr>Fonts Used</vt:lpstr>
      </vt:variant>
      <vt:variant>
        <vt:i4>9</vt:i4>
      </vt:variant>
      <vt:variant>
        <vt:lpstr>Design Template</vt:lpstr>
      </vt:variant>
      <vt:variant>
        <vt:i4>2</vt:i4>
      </vt:variant>
      <vt:variant>
        <vt:lpstr>Slide Titles</vt:lpstr>
      </vt:variant>
      <vt:variant>
        <vt:i4>28</vt:i4>
      </vt:variant>
    </vt:vector>
  </HeadingPairs>
  <TitlesOfParts>
    <vt:vector size="39" baseType="lpstr">
      <vt:lpstr>Arial</vt:lpstr>
      <vt:lpstr>Times New Roman</vt:lpstr>
      <vt:lpstr>Calibri</vt:lpstr>
      <vt:lpstr>Roboto Black</vt:lpstr>
      <vt:lpstr>SimSun</vt:lpstr>
      <vt:lpstr>等线</vt:lpstr>
      <vt:lpstr>Roboto</vt:lpstr>
      <vt:lpstr>Wingdings</vt:lpstr>
      <vt:lpstr>Pangolin</vt:lpstr>
      <vt:lpstr>2_Office Theme</vt:lpstr>
      <vt:lpstr>3_Office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LDC</cp:lastModifiedBy>
  <cp:revision>242</cp:revision>
  <dcterms:created xsi:type="dcterms:W3CDTF">2023-04-01T23:44:56Z</dcterms:created>
  <dcterms:modified xsi:type="dcterms:W3CDTF">2025-02-23T15:40:14Z</dcterms:modified>
</cp:coreProperties>
</file>