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2" r:id="rId3"/>
    <p:sldId id="300" r:id="rId4"/>
    <p:sldId id="294" r:id="rId5"/>
    <p:sldId id="295" r:id="rId6"/>
    <p:sldId id="296" r:id="rId7"/>
    <p:sldId id="297" r:id="rId8"/>
    <p:sldId id="298" r:id="rId9"/>
    <p:sldId id="299" r:id="rId10"/>
    <p:sldId id="275" r:id="rId11"/>
    <p:sldId id="292" r:id="rId12"/>
    <p:sldId id="277" r:id="rId13"/>
    <p:sldId id="287" r:id="rId14"/>
    <p:sldId id="290" r:id="rId15"/>
    <p:sldId id="291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00"/>
    <a:srgbClr val="0000FF"/>
    <a:srgbClr val="FF9966"/>
    <a:srgbClr val="FFCC66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 varScale="1">
        <p:scale>
          <a:sx n="78" d="100"/>
          <a:sy n="78" d="100"/>
        </p:scale>
        <p:origin x="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028DF-E92E-46B0-9EED-440D772CB06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4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13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63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23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7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audio" Target="../media/audio4.wav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1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7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24.gif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0.png"/><Relationship Id="rId5" Type="http://schemas.microsoft.com/office/2007/relationships/media" Target="../media/media2.mp3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3024095"/>
            <a:ext cx="9124845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413851"/>
            <a:ext cx="704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33: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LUYỆN TẬP CHUNG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74683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42106" y="36095"/>
            <a:ext cx="1710494" cy="1099603"/>
          </a:xfrm>
          <a:prstGeom prst="rect">
            <a:avLst/>
          </a:prstGeom>
        </p:spPr>
      </p:pic>
      <p:pic>
        <p:nvPicPr>
          <p:cNvPr id="16" name="Picture 15" descr="0071.jpg"/>
          <p:cNvPicPr>
            <a:picLocks noChangeAspect="1"/>
          </p:cNvPicPr>
          <p:nvPr/>
        </p:nvPicPr>
        <p:blipFill>
          <a:blip r:embed="rId4"/>
          <a:srcRect l="7715" t="23333" r="10847" b="46667"/>
          <a:stretch>
            <a:fillRect/>
          </a:stretch>
        </p:blipFill>
        <p:spPr>
          <a:xfrm>
            <a:off x="228600" y="1070812"/>
            <a:ext cx="8458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1447800" cy="8047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8785" y="810866"/>
            <a:ext cx="605593" cy="584775"/>
            <a:chOff x="4953000" y="1012658"/>
            <a:chExt cx="605593" cy="584775"/>
          </a:xfrm>
        </p:grpSpPr>
        <p:sp>
          <p:nvSpPr>
            <p:cNvPr id="13" name="Oval 12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3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04377" y="854232"/>
            <a:ext cx="816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Số quả thông ở hai bên bằng nhau. Hỏi trong túi màu đỏ có bao nhiêu quả thông 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289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64996" y="5569395"/>
            <a:ext cx="34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31623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1983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36957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317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42291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2651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=</a:t>
            </a:r>
            <a:endParaRPr lang="en-US" sz="32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762500" y="5633183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798596" y="55693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pic>
        <p:nvPicPr>
          <p:cNvPr id="30" name="Picture 29" descr="0071.jpg"/>
          <p:cNvPicPr>
            <a:picLocks noChangeAspect="1"/>
          </p:cNvPicPr>
          <p:nvPr/>
        </p:nvPicPr>
        <p:blipFill rotWithShape="1">
          <a:blip r:embed="rId4"/>
          <a:srcRect l="23570" t="58692" r="10847" b="17606"/>
          <a:stretch/>
        </p:blipFill>
        <p:spPr>
          <a:xfrm>
            <a:off x="1140996" y="1808339"/>
            <a:ext cx="6934200" cy="379854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628900" y="560017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45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4596" y="560017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7600" y="560688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33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58491" y="560017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78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10278" y="6180467"/>
            <a:ext cx="4437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Em hãy nêu câu trả lời.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336760"/>
            <a:ext cx="990600" cy="10892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77028" y="3336760"/>
            <a:ext cx="230604" cy="544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05000" y="3200400"/>
            <a:ext cx="105278" cy="304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78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/>
      <p:bldP spid="16" grpId="1"/>
      <p:bldP spid="19" grpId="0" animBg="1"/>
      <p:bldP spid="20" grpId="0"/>
      <p:bldP spid="20" grpId="1"/>
      <p:bldP spid="22" grpId="0" animBg="1"/>
      <p:bldP spid="23" grpId="0"/>
      <p:bldP spid="23" grpId="1"/>
      <p:bldP spid="25" grpId="0" animBg="1"/>
      <p:bldP spid="26" grpId="0"/>
      <p:bldP spid="28" grpId="0" animBg="1"/>
      <p:bldP spid="29" grpId="0"/>
      <p:bldP spid="29" grpId="1"/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2084" y="0"/>
            <a:ext cx="1720516" cy="956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6749" y="956280"/>
            <a:ext cx="605593" cy="584775"/>
            <a:chOff x="4953000" y="1012658"/>
            <a:chExt cx="605593" cy="584775"/>
          </a:xfrm>
        </p:grpSpPr>
        <p:sp>
          <p:nvSpPr>
            <p:cNvPr id="8" name="Oval 7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4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3187" y="980811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Tính: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1676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a)  </a:t>
            </a:r>
            <a:r>
              <a:rPr lang="vi-VN" sz="2800" dirty="0" smtClean="0">
                <a:solidFill>
                  <a:srgbClr val="0000FF"/>
                </a:solidFill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</a:rPr>
              <a:t>20 + 40 + 1 =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237198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b)   </a:t>
            </a:r>
            <a:r>
              <a:rPr lang="vi-VN" sz="3600" b="1" dirty="0" smtClean="0">
                <a:solidFill>
                  <a:srgbClr val="0000FF"/>
                </a:solidFill>
              </a:rPr>
              <a:t>15 – 2 – 1   =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306757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c)   </a:t>
            </a:r>
            <a:r>
              <a:rPr lang="vi-VN" sz="3600" b="1" dirty="0" smtClean="0">
                <a:solidFill>
                  <a:srgbClr val="0000FF"/>
                </a:solidFill>
              </a:rPr>
              <a:t>40 + 15 + 2 =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9513" y="1652336"/>
            <a:ext cx="7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61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9513" y="2370859"/>
            <a:ext cx="7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12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9513" y="3067578"/>
            <a:ext cx="7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47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2900613" y="1574766"/>
            <a:ext cx="242639" cy="14478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0072.jpg"/>
          <p:cNvPicPr>
            <a:picLocks noChangeAspect="1"/>
          </p:cNvPicPr>
          <p:nvPr/>
        </p:nvPicPr>
        <p:blipFill rotWithShape="1">
          <a:blip r:embed="rId3"/>
          <a:srcRect l="9281" t="58321" r="7715" b="15635"/>
          <a:stretch/>
        </p:blipFill>
        <p:spPr>
          <a:xfrm>
            <a:off x="381000" y="753980"/>
            <a:ext cx="8534400" cy="54944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228600"/>
            <a:ext cx="605593" cy="584775"/>
            <a:chOff x="4953000" y="1012658"/>
            <a:chExt cx="605593" cy="584775"/>
          </a:xfrm>
        </p:grpSpPr>
        <p:sp>
          <p:nvSpPr>
            <p:cNvPr id="17" name="Oval 16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5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09408" y="4648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213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</a:rPr>
              <a:t>B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3124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00FF"/>
                </a:solidFill>
              </a:rPr>
              <a:t>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230760"/>
            <a:ext cx="419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Trên ga có ba đoàn tàu.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06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0072.jpg"/>
          <p:cNvPicPr>
            <a:picLocks noChangeAspect="1"/>
          </p:cNvPicPr>
          <p:nvPr/>
        </p:nvPicPr>
        <p:blipFill rotWithShape="1">
          <a:blip r:embed="rId3"/>
          <a:srcRect l="9281" t="58321" r="7715" b="15635"/>
          <a:stretch/>
        </p:blipFill>
        <p:spPr>
          <a:xfrm>
            <a:off x="381000" y="549436"/>
            <a:ext cx="8534400" cy="24296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24056"/>
            <a:ext cx="605593" cy="584775"/>
            <a:chOff x="4953000" y="1012658"/>
            <a:chExt cx="605593" cy="584775"/>
          </a:xfrm>
        </p:grpSpPr>
        <p:sp>
          <p:nvSpPr>
            <p:cNvPr id="17" name="Oval 16"/>
            <p:cNvSpPr/>
            <p:nvPr/>
          </p:nvSpPr>
          <p:spPr>
            <a:xfrm>
              <a:off x="4953000" y="1052764"/>
              <a:ext cx="533400" cy="485274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5193" y="1012658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chemeClr val="bg1"/>
                  </a:solidFill>
                </a:rPr>
                <a:t>5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26719" y="210586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3281" y="96436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</a:rPr>
              <a:t>B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16981" y="1366598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00FF"/>
                </a:solidFill>
              </a:rPr>
              <a:t>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26216"/>
            <a:ext cx="419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</a:rPr>
              <a:t>Trên ga có ba đoàn tàu.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978483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a)  </a:t>
            </a:r>
            <a:r>
              <a:rPr lang="vi-VN" sz="2600" dirty="0" smtClean="0">
                <a:solidFill>
                  <a:srgbClr val="0000FF"/>
                </a:solidFill>
              </a:rPr>
              <a:t>Đoàn tàu A có 10 toa. Đoàn tàu B có 12 toa. Hỏi cả hai đoàn tàu có bao nhiêu toa?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760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12119" y="3836754"/>
            <a:ext cx="34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2094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455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37428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789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42762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123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=</a:t>
            </a:r>
            <a:endParaRPr lang="en-US" sz="32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4809623" y="3900542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45719" y="383675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76023" y="38675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21719" y="38675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04723" y="387424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5614" y="386753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22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7401" y="4375634"/>
            <a:ext cx="4437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FF0000"/>
                </a:solidFill>
              </a:rPr>
              <a:t>Em hãy nêu câu trả lời.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4818641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b)  </a:t>
            </a:r>
            <a:r>
              <a:rPr lang="vi-VN" sz="2600" dirty="0" smtClean="0">
                <a:solidFill>
                  <a:srgbClr val="0000FF"/>
                </a:solidFill>
              </a:rPr>
              <a:t>Đoàn tàu C có 15 toa chở khách và chở hàng. Trong đó có 3 toa chở hàng. Hỏi đoàn tàu C có bao nhiêu toa chở khách?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6760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12119" y="5676912"/>
            <a:ext cx="34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32094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2455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37428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7789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42762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3123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=</a:t>
            </a:r>
            <a:endParaRPr lang="en-US" sz="32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4809623" y="5740700"/>
            <a:ext cx="533400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845719" y="567691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?</a:t>
            </a:r>
            <a:endParaRPr lang="en-US" sz="3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676023" y="570768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21719" y="570768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-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04723" y="5714403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05614" y="570768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57401" y="6239856"/>
            <a:ext cx="4437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FF0000"/>
                </a:solidFill>
              </a:rPr>
              <a:t>Em hãy nêu câu trả lời. 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49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2" grpId="1"/>
      <p:bldP spid="13" grpId="0" animBg="1"/>
      <p:bldP spid="14" grpId="0"/>
      <p:bldP spid="14" grpId="1"/>
      <p:bldP spid="22" grpId="0" animBg="1"/>
      <p:bldP spid="23" grpId="0"/>
      <p:bldP spid="23" grpId="1"/>
      <p:bldP spid="24" grpId="0" animBg="1"/>
      <p:bldP spid="25" grpId="0"/>
      <p:bldP spid="26" grpId="0" animBg="1"/>
      <p:bldP spid="27" grpId="0"/>
      <p:bldP spid="27" grpId="1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5" grpId="1"/>
      <p:bldP spid="36" grpId="0" animBg="1"/>
      <p:bldP spid="37" grpId="0"/>
      <p:bldP spid="37" grpId="1"/>
      <p:bldP spid="38" grpId="0" animBg="1"/>
      <p:bldP spid="39" grpId="0"/>
      <p:bldP spid="39" grpId="1"/>
      <p:bldP spid="40" grpId="0" animBg="1"/>
      <p:bldP spid="41" grpId="0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3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6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1219200" y="1447800"/>
            <a:ext cx="7086600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854080" y="2913856"/>
              <a:ext cx="2757456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0996" y="1820779"/>
            <a:ext cx="51866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19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28600"/>
            <a:ext cx="9143998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-228600"/>
            <a:ext cx="9143999" cy="708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105400"/>
            <a:ext cx="1979255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004" y="499410"/>
            <a:ext cx="6234396" cy="1938990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Arial"/>
              </a:rPr>
              <a:t>VƯỢT CHƯỚNG</a:t>
            </a:r>
          </a:p>
          <a:p>
            <a:pPr algn="ctr" defTabSz="685783">
              <a:defRPr/>
            </a:pPr>
            <a:r>
              <a:rPr lang="en-US" sz="60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Arial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168244"/>
            <a:ext cx="6096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168242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4" y="-76200"/>
            <a:ext cx="9143999" cy="670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936" y="0"/>
            <a:ext cx="9160669" cy="66294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11" y="5365597"/>
            <a:ext cx="745340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44" y="4887148"/>
            <a:ext cx="1979255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6972299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2" y="3747309"/>
            <a:ext cx="1274174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12224" y="694780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71772" y="-28899"/>
            <a:ext cx="4009004" cy="1125174"/>
          </a:xfrm>
          <a:prstGeom prst="rect">
            <a:avLst/>
          </a:prstGeom>
          <a:solidFill>
            <a:schemeClr val="bg1">
              <a:alpha val="75000"/>
            </a:schemeClr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25 + 40 = ...... 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346938" y="180493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AutoShape 39"/>
          <p:cNvSpPr>
            <a:spLocks noChangeArrowheads="1"/>
          </p:cNvSpPr>
          <p:nvPr/>
        </p:nvSpPr>
        <p:spPr bwMode="auto">
          <a:xfrm>
            <a:off x="346938" y="177909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6" name="AutoShape 40"/>
          <p:cNvSpPr>
            <a:spLocks noChangeArrowheads="1"/>
          </p:cNvSpPr>
          <p:nvPr/>
        </p:nvSpPr>
        <p:spPr bwMode="auto">
          <a:xfrm>
            <a:off x="346937" y="190788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7" name="AutoShape 41"/>
          <p:cNvSpPr>
            <a:spLocks noChangeArrowheads="1"/>
          </p:cNvSpPr>
          <p:nvPr/>
        </p:nvSpPr>
        <p:spPr bwMode="auto">
          <a:xfrm>
            <a:off x="375173" y="189492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362294" y="193372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" name="AutoShape 76"/>
          <p:cNvSpPr>
            <a:spLocks noChangeArrowheads="1"/>
          </p:cNvSpPr>
          <p:nvPr/>
        </p:nvSpPr>
        <p:spPr bwMode="auto">
          <a:xfrm>
            <a:off x="368241" y="203667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9174" y="1132158"/>
            <a:ext cx="6934200" cy="1125174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a. 92           b. 29            c. 65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036158" y="1472631"/>
            <a:ext cx="590326" cy="5913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6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6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6"/>
                            </p:stCondLst>
                            <p:childTnLst>
                              <p:par>
                                <p:cTn id="1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1 4.44444E-6 " pathEditMode="relative" rAng="0" ptsTypes="AA">
                                      <p:cBhvr>
                                        <p:cTn id="1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1 4.44444E-6 " pathEditMode="relative" rAng="0" ptsTypes="AA">
                                      <p:cBhvr>
                                        <p:cTn id="1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12" grpId="2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095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9" y="4987143"/>
            <a:ext cx="1438648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77" y="4750191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5096" y="7168242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3318" y="104820"/>
            <a:ext cx="4649972" cy="1288186"/>
          </a:xfrm>
          <a:prstGeom prst="rect">
            <a:avLst/>
          </a:prstGeom>
          <a:solidFill>
            <a:schemeClr val="bg1">
              <a:alpha val="75000"/>
            </a:schemeClr>
          </a:solidFill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+ 8 = </a:t>
            </a: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38"/>
          <p:cNvSpPr>
            <a:spLocks noChangeArrowheads="1"/>
          </p:cNvSpPr>
          <p:nvPr/>
        </p:nvSpPr>
        <p:spPr bwMode="auto">
          <a:xfrm>
            <a:off x="666952" y="32322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AutoShape 39"/>
          <p:cNvSpPr>
            <a:spLocks noChangeArrowheads="1"/>
          </p:cNvSpPr>
          <p:nvPr/>
        </p:nvSpPr>
        <p:spPr bwMode="auto">
          <a:xfrm>
            <a:off x="666952" y="32322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666951" y="318513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6" name="AutoShape 41"/>
          <p:cNvSpPr>
            <a:spLocks noChangeArrowheads="1"/>
          </p:cNvSpPr>
          <p:nvPr/>
        </p:nvSpPr>
        <p:spPr bwMode="auto">
          <a:xfrm>
            <a:off x="666950" y="31152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7" name="AutoShape 75"/>
          <p:cNvSpPr>
            <a:spLocks noChangeArrowheads="1"/>
          </p:cNvSpPr>
          <p:nvPr/>
        </p:nvSpPr>
        <p:spPr bwMode="auto">
          <a:xfrm>
            <a:off x="666952" y="30480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" name="AutoShape 76"/>
          <p:cNvSpPr>
            <a:spLocks noChangeArrowheads="1"/>
          </p:cNvSpPr>
          <p:nvPr/>
        </p:nvSpPr>
        <p:spPr bwMode="auto">
          <a:xfrm>
            <a:off x="666952" y="304800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63318" y="1435323"/>
            <a:ext cx="4649972" cy="1125174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a.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       b. S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51767" y="1747197"/>
            <a:ext cx="590326" cy="5913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6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06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6"/>
                            </p:stCondLst>
                            <p:childTnLst>
                              <p:par>
                                <p:cTn id="1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 2.22222E-6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"/>
            <a:ext cx="9143999" cy="586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0"/>
            <a:ext cx="9143999" cy="58674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51" y="5026433"/>
            <a:ext cx="1329851" cy="846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94" y="4891282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1800" y="714835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68100" y="0"/>
            <a:ext cx="4417399" cy="1111467"/>
          </a:xfrm>
          <a:prstGeom prst="rect">
            <a:avLst/>
          </a:prstGeom>
          <a:solidFill>
            <a:schemeClr val="bg1">
              <a:alpha val="75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6000" b="1" dirty="0" smtClean="0">
                <a:solidFill>
                  <a:srgbClr val="002060"/>
                </a:solidFill>
                <a:latin typeface=".VnArialH" panose="020B7200000000000000" pitchFamily="34" charset="0"/>
              </a:rPr>
              <a:t> 99 - 9 = </a:t>
            </a:r>
            <a:r>
              <a:rPr lang="vi-VN" sz="6000" b="1" dirty="0" smtClean="0">
                <a:solidFill>
                  <a:srgbClr val="002060"/>
                </a:solidFill>
                <a:latin typeface="+mj-lt"/>
              </a:rPr>
              <a:t>......</a:t>
            </a:r>
            <a:endParaRPr lang="en-US" sz="6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1400" y="-25758"/>
            <a:ext cx="118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Arial"/>
              </a:rPr>
              <a:t>90</a:t>
            </a:r>
            <a:endParaRPr lang="en-US" sz="6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835910" y="14300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AutoShape 39"/>
          <p:cNvSpPr>
            <a:spLocks noChangeArrowheads="1"/>
          </p:cNvSpPr>
          <p:nvPr/>
        </p:nvSpPr>
        <p:spPr bwMode="auto">
          <a:xfrm>
            <a:off x="835910" y="14300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6" name="AutoShape 40"/>
          <p:cNvSpPr>
            <a:spLocks noChangeArrowheads="1"/>
          </p:cNvSpPr>
          <p:nvPr/>
        </p:nvSpPr>
        <p:spPr bwMode="auto">
          <a:xfrm>
            <a:off x="835909" y="138297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7" name="AutoShape 41"/>
          <p:cNvSpPr>
            <a:spLocks noChangeArrowheads="1"/>
          </p:cNvSpPr>
          <p:nvPr/>
        </p:nvSpPr>
        <p:spPr bwMode="auto">
          <a:xfrm>
            <a:off x="835908" y="13130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835910" y="12458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" name="AutoShape 76"/>
          <p:cNvSpPr>
            <a:spLocks noChangeArrowheads="1"/>
          </p:cNvSpPr>
          <p:nvPr/>
        </p:nvSpPr>
        <p:spPr bwMode="auto">
          <a:xfrm>
            <a:off x="835910" y="124584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6509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6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6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06"/>
                            </p:stCondLst>
                            <p:childTnLst>
                              <p:par>
                                <p:cTn id="1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-4.44444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1" grpId="0"/>
      <p:bldP spid="11" grpId="1"/>
      <p:bldP spid="12" grpId="0" animBg="1"/>
      <p:bldP spid="12" grpId="1" animBg="1"/>
      <p:bldP spid="12" grpId="2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1" y="84569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041876"/>
            <a:ext cx="923420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8" y="4617197"/>
            <a:ext cx="627475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6" y="4937905"/>
            <a:ext cx="645769" cy="827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393178"/>
            <a:ext cx="826878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7094764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13095" y="7124213"/>
            <a:ext cx="6096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56644" y="7124213"/>
            <a:ext cx="6096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74959" y="145987"/>
            <a:ext cx="4539342" cy="985537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685783">
              <a:defRPr/>
            </a:pP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65 – 62 = ......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145987"/>
            <a:ext cx="1184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>
            <a:off x="698412" y="21538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AutoShape 39"/>
          <p:cNvSpPr>
            <a:spLocks noChangeArrowheads="1"/>
          </p:cNvSpPr>
          <p:nvPr/>
        </p:nvSpPr>
        <p:spPr bwMode="auto">
          <a:xfrm>
            <a:off x="698412" y="21538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8" name="AutoShape 40"/>
          <p:cNvSpPr>
            <a:spLocks noChangeArrowheads="1"/>
          </p:cNvSpPr>
          <p:nvPr/>
        </p:nvSpPr>
        <p:spPr bwMode="auto">
          <a:xfrm>
            <a:off x="698411" y="210678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0" name="AutoShape 41"/>
          <p:cNvSpPr>
            <a:spLocks noChangeArrowheads="1"/>
          </p:cNvSpPr>
          <p:nvPr/>
        </p:nvSpPr>
        <p:spPr bwMode="auto">
          <a:xfrm>
            <a:off x="698410" y="20368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698412" y="19696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" name="AutoShape 76"/>
          <p:cNvSpPr>
            <a:spLocks noChangeArrowheads="1"/>
          </p:cNvSpPr>
          <p:nvPr/>
        </p:nvSpPr>
        <p:spPr bwMode="auto">
          <a:xfrm>
            <a:off x="698412" y="196965"/>
            <a:ext cx="1015603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 b="1" dirty="0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72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6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6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06"/>
                            </p:stCondLst>
                            <p:childTnLst>
                              <p:par>
                                <p:cTn id="1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1 3.7037E-7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4" grpId="0"/>
      <p:bldP spid="14" grpId="1"/>
      <p:bldP spid="15" grpId="0" animBg="1"/>
      <p:bldP spid="15" grpId="1" animBg="1"/>
      <p:bldP spid="15" grpId="2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2593"/>
          <a:stretch/>
        </p:blipFill>
        <p:spPr bwMode="auto">
          <a:xfrm>
            <a:off x="0" y="857250"/>
            <a:ext cx="91354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 rot="21161309" flipH="1">
            <a:off x="873807" y="1690955"/>
            <a:ext cx="4349353" cy="2175473"/>
          </a:xfrm>
          <a:prstGeom prst="cloudCallout">
            <a:avLst>
              <a:gd name="adj1" fmla="val -31199"/>
              <a:gd name="adj2" fmla="val 103944"/>
            </a:avLst>
          </a:prstGeom>
          <a:gradFill rotWithShape="1">
            <a:gsLst>
              <a:gs pos="0">
                <a:srgbClr val="FFFF99"/>
              </a:gs>
              <a:gs pos="100000">
                <a:srgbClr val="99FF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7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¶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97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08aa6f9afe0e83499cc8410c27631a65e9fcb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277</Words>
  <Application>Microsoft Office PowerPoint</Application>
  <PresentationFormat>On-screen Show (4:3)</PresentationFormat>
  <Paragraphs>99</Paragraphs>
  <Slides>15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微软雅黑</vt:lpstr>
      <vt:lpstr>宋体</vt:lpstr>
      <vt:lpstr>.VnArialH</vt:lpstr>
      <vt:lpstr>.VnTime</vt:lpstr>
      <vt:lpstr>Arial</vt:lpstr>
      <vt:lpstr>AvantGarde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Windows User</cp:lastModifiedBy>
  <cp:revision>83</cp:revision>
  <dcterms:created xsi:type="dcterms:W3CDTF">2020-08-14T12:58:13Z</dcterms:created>
  <dcterms:modified xsi:type="dcterms:W3CDTF">2022-04-03T13:55:12Z</dcterms:modified>
</cp:coreProperties>
</file>