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handoutMasterIdLst>
    <p:handoutMasterId r:id="rId17"/>
  </p:handoutMasterIdLst>
  <p:sldIdLst>
    <p:sldId id="289" r:id="rId3"/>
    <p:sldId id="319" r:id="rId4"/>
    <p:sldId id="312" r:id="rId6"/>
    <p:sldId id="318" r:id="rId7"/>
    <p:sldId id="256" r:id="rId8"/>
    <p:sldId id="257" r:id="rId9"/>
    <p:sldId id="283" r:id="rId10"/>
    <p:sldId id="284" r:id="rId11"/>
    <p:sldId id="313" r:id="rId12"/>
    <p:sldId id="285" r:id="rId13"/>
    <p:sldId id="286" r:id="rId14"/>
    <p:sldId id="317" r:id="rId15"/>
    <p:sldId id="290" r:id="rId16"/>
  </p:sldIdLst>
  <p:sldSz cx="12192000" cy="6858000"/>
  <p:notesSz cx="6858000" cy="9144000"/>
  <p:embeddedFontLst>
    <p:embeddedFont>
      <p:font typeface="Calibri" panose="020F0502020204030204" charset="0"/>
      <p:regular r:id="rId21"/>
      <p:bold r:id="rId22"/>
      <p:italic r:id="rId23"/>
      <p:boldItalic r:id="rId24"/>
    </p:embeddedFont>
    <p:embeddedFont>
      <p:font typeface="Times New Roman Bold" panose="02020803070505020304" charset="0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636"/>
    <a:srgbClr val="FFFFFF"/>
    <a:srgbClr val="C2451E"/>
    <a:srgbClr val="D99208"/>
    <a:srgbClr val="B57907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30" y="54"/>
      </p:cViewPr>
      <p:guideLst>
        <p:guide orient="horz" pos="2160"/>
        <p:guide pos="39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Calibri" panose="020F0502020204030204" charset="0"/>
                <a:ea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Calibri" panose="020F050202020403020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Calibri" panose="020F0502020204030204" charset="0"/>
                <a:ea typeface="Calibri" panose="020F0502020204030204" charset="0"/>
              </a:rPr>
            </a:fld>
            <a:endParaRPr lang="zh-CN" altLang="en-US">
              <a:latin typeface="Calibri" panose="020F0502020204030204" charset="0"/>
              <a:ea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charset="0"/>
                <a:ea typeface="Calibri" panose="020F0502020204030204" charset="0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Calibri" panose="020F0502020204030204" charset="0"/>
        <a:ea typeface="Calibri" panose="020F0502020204030204" charset="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charset="0"/>
        <a:ea typeface="Calibri" panose="020F0502020204030204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eefd2b8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4eefd2b8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90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90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7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/>
          <a:lstStyle>
            <a:lvl1pPr algn="ctr">
              <a:defRPr sz="3200">
                <a:solidFill>
                  <a:srgbClr val="333333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6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Calibri" panose="020F050202020403020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Calibri" panose="020F05020202040302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Calibri" panose="020F050202020403020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Calibri" panose="020F0502020204030204" charset="0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Calibri" panose="020F0502020204030204" charset="0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Calibri" panose="020F0502020204030204" charset="0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Calibri" panose="020F0502020204030204" charset="0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Calibri" panose="020F0502020204030204" charset="0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Calibri" panose="020F050202020403020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6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5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image" Target="../media/image14.jpeg"/><Relationship Id="rId7" Type="http://schemas.openxmlformats.org/officeDocument/2006/relationships/image" Target="../media/image17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13.jpeg"/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7.xml"/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image" Target="../media/image1.png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79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0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1.xml"/><Relationship Id="rId6" Type="http://schemas.openxmlformats.org/officeDocument/2006/relationships/image" Target="../media/image12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3.xml"/><Relationship Id="rId6" Type="http://schemas.openxmlformats.org/officeDocument/2006/relationships/image" Target="../media/image14.jpeg"/><Relationship Id="rId5" Type="http://schemas.openxmlformats.org/officeDocument/2006/relationships/image" Target="../media/image12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7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4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/>
          <p:cNvSpPr txBox="1"/>
          <p:nvPr/>
        </p:nvSpPr>
        <p:spPr>
          <a:xfrm>
            <a:off x="441960" y="2276475"/>
            <a:ext cx="11749405" cy="32316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  <a:alpha val="50000"/>
                    </a:srgbClr>
                  </a:innerShdw>
                </a:effectLst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  <a:t>CHÀO MỪNG THẦY CÔ ĐẾN DỰ TIẾT HỌC</a:t>
            </a:r>
            <a:endParaRPr lang="vi-VN" altLang="zh-CN" sz="4400" b="1" dirty="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  <a:alpha val="50000"/>
                  </a:srgbClr>
                </a:innerShdw>
              </a:effectLst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  <a:p>
            <a:pPr algn="ctr"/>
            <a:r>
              <a:rPr lang="vi-VN" altLang="zh-CN" sz="4000" b="1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  <a:alpha val="50000"/>
                    </a:srgbClr>
                  </a:innerShdw>
                </a:effectLst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  <a:t>LỚP 2A2</a:t>
            </a:r>
            <a:endParaRPr lang="en-US" altLang="zh-CN" sz="4000" b="1" dirty="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  <a:alpha val="50000"/>
                  </a:srgbClr>
                </a:innerShdw>
              </a:effectLst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  <a:p>
            <a:pPr algn="ctr"/>
            <a:endParaRPr lang="vi-VN" altLang="zh-CN" sz="4000" b="1" dirty="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  <a:alpha val="50000"/>
                  </a:srgbClr>
                </a:innerShdw>
              </a:effectLst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  <a:p>
            <a:pPr algn="ctr"/>
            <a:r>
              <a:rPr lang="vi-VN" altLang="zh-CN" sz="4000" b="1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  <a:alpha val="50000"/>
                    </a:srgbClr>
                  </a:innerShdw>
                </a:effectLst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  <a:t>Giáo viên: Nguyễn Thị Hoàng Yến </a:t>
            </a:r>
            <a:endParaRPr lang="vi-VN" altLang="zh-CN" sz="4000" b="1" dirty="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  <a:alpha val="50000"/>
                  </a:srgbClr>
                </a:innerShdw>
              </a:effectLst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  <a:p>
            <a:pPr algn="ctr"/>
            <a:r>
              <a:rPr lang="vi-VN" altLang="zh-CN" sz="4000" b="1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  <a:alpha val="50000"/>
                    </a:srgbClr>
                  </a:innerShdw>
                </a:effectLst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  <a:t>Trường Tiểu học Nguyễn Tri Phương</a:t>
            </a:r>
            <a:endParaRPr lang="vi-VN" altLang="zh-CN" sz="4000" b="1" dirty="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  <a:alpha val="50000"/>
                  </a:srgbClr>
                </a:innerShdw>
              </a:effectLst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</p:txBody>
      </p:sp>
      <p:pic>
        <p:nvPicPr>
          <p:cNvPr id="14" name="图片 13" descr="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60655"/>
            <a:ext cx="12191365" cy="2039620"/>
          </a:xfrm>
          <a:prstGeom prst="rect">
            <a:avLst/>
          </a:prstGeom>
        </p:spPr>
      </p:pic>
      <p:pic>
        <p:nvPicPr>
          <p:cNvPr id="8" name="图片 1" descr="439eebc6838a7a66cd0fc5ca896a0031"/>
          <p:cNvPicPr>
            <a:picLocks noChangeAspect="1"/>
          </p:cNvPicPr>
          <p:nvPr/>
        </p:nvPicPr>
        <p:blipFill>
          <a:blip r:embed="rId2"/>
          <a:srcRect b="12670"/>
          <a:stretch>
            <a:fillRect/>
          </a:stretch>
        </p:blipFill>
        <p:spPr>
          <a:xfrm>
            <a:off x="-215900" y="4620260"/>
            <a:ext cx="2240280" cy="1956435"/>
          </a:xfrm>
          <a:prstGeom prst="rect">
            <a:avLst/>
          </a:prstGeom>
        </p:spPr>
      </p:pic>
      <p:pic>
        <p:nvPicPr>
          <p:cNvPr id="9" name="图片 1" descr="439eebc6838a7a66cd0fc5ca896a0031"/>
          <p:cNvPicPr>
            <a:picLocks noChangeAspect="1"/>
          </p:cNvPicPr>
          <p:nvPr/>
        </p:nvPicPr>
        <p:blipFill>
          <a:blip r:embed="rId2"/>
          <a:srcRect b="12670"/>
          <a:stretch>
            <a:fillRect/>
          </a:stretch>
        </p:blipFill>
        <p:spPr>
          <a:xfrm>
            <a:off x="10084435" y="5116830"/>
            <a:ext cx="2240280" cy="1956435"/>
          </a:xfrm>
          <a:prstGeom prst="rect">
            <a:avLst/>
          </a:prstGeom>
        </p:spPr>
      </p:pic>
      <p:pic>
        <p:nvPicPr>
          <p:cNvPr id="10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80000">
            <a:off x="10859135" y="27940"/>
            <a:ext cx="1320800" cy="1348105"/>
          </a:xfrm>
          <a:prstGeom prst="rect">
            <a:avLst/>
          </a:prstGeom>
        </p:spPr>
      </p:pic>
      <p:pic>
        <p:nvPicPr>
          <p:cNvPr id="11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80000">
            <a:off x="48895" y="100965"/>
            <a:ext cx="1261110" cy="1287145"/>
          </a:xfrm>
          <a:prstGeom prst="rect">
            <a:avLst/>
          </a:prstGeom>
        </p:spPr>
      </p:pic>
      <p:pic>
        <p:nvPicPr>
          <p:cNvPr id="12" name="图片 6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0000">
            <a:off x="5158205" y="5700767"/>
            <a:ext cx="1299845" cy="15424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40360" y="314325"/>
            <a:ext cx="11511280" cy="6229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139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5377180"/>
            <a:ext cx="1388110" cy="1265555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">
            <a:off x="10967085" y="4964430"/>
            <a:ext cx="918845" cy="18180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93348" y="496887"/>
            <a:ext cx="9053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Bài 2 : Tìm từ ngữ chỉ đặc điểm trong các câu đố.</a:t>
            </a:r>
            <a:endParaRPr lang="en-US" altLang="en-US" sz="3200" b="1" dirty="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en-US" altLang="en-US" sz="3200" b="1" dirty="0" err="1">
                <a:latin typeface="Times New Roman Regular" panose="02020603050405020304" charset="0"/>
                <a:cs typeface="Times New Roman Regular" panose="02020603050405020304" charset="0"/>
              </a:rPr>
              <a:t>Mẫu</a:t>
            </a:r>
            <a:r>
              <a:rPr lang="en-US" altLang="en-US" sz="3200" b="1" dirty="0">
                <a:latin typeface="Times New Roman Regular" panose="02020603050405020304" charset="0"/>
                <a:cs typeface="Times New Roman Regular" panose="02020603050405020304" charset="0"/>
              </a:rPr>
              <a:t>: </a:t>
            </a:r>
            <a:r>
              <a:rPr lang="en-US" altLang="en-US" sz="3200" b="1" dirty="0" err="1">
                <a:latin typeface="Times New Roman Regular" panose="02020603050405020304" charset="0"/>
                <a:cs typeface="Times New Roman Regular" panose="02020603050405020304" charset="0"/>
              </a:rPr>
              <a:t>chậm</a:t>
            </a:r>
            <a:endParaRPr lang="vi-VN" altLang="en-US" sz="3200" b="1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980" y="2344420"/>
            <a:ext cx="3401060" cy="3401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955" y="2344420"/>
            <a:ext cx="3401060" cy="340804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30414" y="1643380"/>
            <a:ext cx="6379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Việc 1: Làm việc cá nhân </a:t>
            </a:r>
            <a:r>
              <a:rPr lang="vi-VN" altLang="en-US" sz="2800" dirty="0" smtClean="0">
                <a:latin typeface="Times New Roman Regular" panose="02020603050405020304" charset="0"/>
                <a:cs typeface="Times New Roman Regular" panose="02020603050405020304" charset="0"/>
              </a:rPr>
              <a:t>(</a:t>
            </a:r>
            <a:r>
              <a:rPr lang="en-US" altLang="en-US" sz="2800" dirty="0" err="1" smtClean="0">
                <a:latin typeface="Times New Roman Regular" panose="02020603050405020304" charset="0"/>
                <a:cs typeface="Times New Roman Regular" panose="02020603050405020304" charset="0"/>
              </a:rPr>
              <a:t>sách</a:t>
            </a:r>
            <a:r>
              <a:rPr lang="en-US" altLang="en-US" sz="2800" dirty="0" smtClean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2800" dirty="0" err="1" smtClean="0">
                <a:latin typeface="Times New Roman Regular" panose="02020603050405020304" charset="0"/>
                <a:cs typeface="Times New Roman Regular" panose="02020603050405020304" charset="0"/>
              </a:rPr>
              <a:t>giáo</a:t>
            </a:r>
            <a:r>
              <a:rPr lang="en-US" altLang="en-US" sz="2800" dirty="0" smtClean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2800" dirty="0" err="1" smtClean="0">
                <a:latin typeface="Times New Roman Regular" panose="02020603050405020304" charset="0"/>
                <a:cs typeface="Times New Roman Regular" panose="02020603050405020304" charset="0"/>
              </a:rPr>
              <a:t>khoa</a:t>
            </a:r>
            <a:r>
              <a:rPr lang="vi-VN" altLang="en-US" sz="2800" dirty="0" smtClean="0">
                <a:latin typeface="Times New Roman Regular" panose="02020603050405020304" charset="0"/>
                <a:cs typeface="Times New Roman Regular" panose="02020603050405020304" charset="0"/>
              </a:rPr>
              <a:t>)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7264895" y="1723390"/>
            <a:ext cx="449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Việc 2: Nhóm </a:t>
            </a:r>
            <a:r>
              <a:rPr lang="vi-VN" altLang="en-US" sz="2800" dirty="0" smtClean="0">
                <a:latin typeface="Times New Roman Regular" panose="02020603050405020304" charset="0"/>
                <a:cs typeface="Times New Roman Regular" panose="02020603050405020304" charset="0"/>
              </a:rPr>
              <a:t>4</a:t>
            </a:r>
            <a:r>
              <a:rPr lang="en-US" altLang="en-US" sz="2800" dirty="0" smtClean="0">
                <a:latin typeface="Times New Roman Regular" panose="02020603050405020304" charset="0"/>
                <a:cs typeface="Times New Roman Regular" panose="02020603050405020304" charset="0"/>
              </a:rPr>
              <a:t> (</a:t>
            </a:r>
            <a:r>
              <a:rPr lang="en-US" altLang="en-US" sz="2800" dirty="0" err="1" smtClean="0">
                <a:latin typeface="Times New Roman Regular" panose="02020603050405020304" charset="0"/>
                <a:cs typeface="Times New Roman Regular" panose="02020603050405020304" charset="0"/>
              </a:rPr>
              <a:t>bảng</a:t>
            </a:r>
            <a:r>
              <a:rPr lang="en-US" altLang="en-US" sz="2800" dirty="0" smtClean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2800" dirty="0" err="1" smtClean="0">
                <a:latin typeface="Times New Roman Regular" panose="02020603050405020304" charset="0"/>
                <a:cs typeface="Times New Roman Regular" panose="02020603050405020304" charset="0"/>
              </a:rPr>
              <a:t>nhóm</a:t>
            </a:r>
            <a:r>
              <a:rPr lang="en-US" altLang="en-US" sz="2800" dirty="0" smtClean="0">
                <a:latin typeface="Times New Roman Regular" panose="02020603050405020304" charset="0"/>
                <a:cs typeface="Times New Roman Regular" panose="02020603050405020304" charset="0"/>
              </a:rPr>
              <a:t>)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40360" y="314325"/>
            <a:ext cx="11511280" cy="6229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139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1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Cái gì tích tắc ngày đêm, </a:t>
            </a:r>
            <a:endParaRPr lang="vi-VN" altLang="en-US" sz="1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1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Nhắc em đi ngủ, nhắc em học bài </a:t>
            </a:r>
            <a:br>
              <a:rPr lang="vi-VN" altLang="en-US" sz="1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</a:br>
            <a:r>
              <a:rPr lang="vi-VN" altLang="en-US" sz="1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     Một em chậm bước khoan thai</a:t>
            </a:r>
            <a:endParaRPr lang="vi-VN" altLang="en-US" sz="180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180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Một anh chạy những bước dài thật nhanh ?</a:t>
            </a:r>
            <a:endParaRPr lang="zh-CN" altLang="en-US"/>
          </a:p>
        </p:txBody>
      </p:sp>
      <p:pic>
        <p:nvPicPr>
          <p:cNvPr id="18" name="图片 17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5377180"/>
            <a:ext cx="1388110" cy="1265555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">
            <a:off x="10967085" y="4964430"/>
            <a:ext cx="918845" cy="18180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31849" y="492125"/>
            <a:ext cx="9207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Bài 2 : Tìm từ ngữ chỉ đặc điểm trong các câu đố .</a:t>
            </a:r>
            <a:endParaRPr lang="vi-VN" altLang="en-US" sz="3200" b="1" dirty="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-294005" y="1319530"/>
            <a:ext cx="788162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 </a:t>
            </a:r>
            <a:r>
              <a:rPr lang="vi-VN" altLang="en-US" sz="24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</a:t>
            </a: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Cái gì tích tắc ngày đêm, 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Nhắc em đi ngủ, nhắc em học bài </a:t>
            </a:r>
            <a:b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</a:b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     Một em chậm bước khoan thai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Một anh chạy những bước dài thật nhanh ?</a:t>
            </a:r>
            <a:b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</a:b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860675" y="4324985"/>
            <a:ext cx="71100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 </a:t>
            </a:r>
            <a:r>
              <a:rPr lang="vi-VN" altLang="en-US" sz="20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</a:t>
            </a: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Ruột dài từ mũi đến chân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Mũi mòn ruột cũng dần dần mòn theo. 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637020" y="1424305"/>
            <a:ext cx="491934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      </a:t>
            </a: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Nhỏ như cái kẹo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   Dẻo như bánh </a:t>
            </a:r>
            <a:r>
              <a:rPr lang="en-US" altLang="en-US" sz="2800" dirty="0" err="1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giầ</a:t>
            </a: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y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   Học trò lâu nay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   Vẫn nhớ đến tớ.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                                               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  <a:sym typeface="+mn-ea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733675" y="2621280"/>
            <a:ext cx="81216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380865" y="2621280"/>
            <a:ext cx="169481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54270" y="3039110"/>
            <a:ext cx="54800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03260" y="1877695"/>
            <a:ext cx="697230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303260" y="2296160"/>
            <a:ext cx="695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01260" y="4801235"/>
            <a:ext cx="61531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345" y="3175602"/>
            <a:ext cx="1741872" cy="1741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556" y="5271179"/>
            <a:ext cx="694732" cy="953136"/>
          </a:xfrm>
          <a:prstGeom prst="rect">
            <a:avLst/>
          </a:prstGeom>
        </p:spPr>
      </p:pic>
      <p:sp>
        <p:nvSpPr>
          <p:cNvPr id="6" name="Text Box 7"/>
          <p:cNvSpPr txBox="1"/>
          <p:nvPr/>
        </p:nvSpPr>
        <p:spPr>
          <a:xfrm>
            <a:off x="2402280" y="1326474"/>
            <a:ext cx="1301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  <a:sym typeface="+mn-ea"/>
              </a:rPr>
              <a:t>tích tắc</a:t>
            </a:r>
            <a:endParaRPr lang="vi-VN" altLang="en-US" sz="2800" dirty="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55207" y="5210053"/>
            <a:ext cx="61531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am-thanh-tieng-dong-ho-tich-tac-www.tiengdong.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183" y="4166235"/>
            <a:ext cx="609600" cy="609600"/>
          </a:xfrm>
          <a:prstGeom prst="rect">
            <a:avLst/>
          </a:prstGeom>
        </p:spPr>
      </p:pic>
      <p:pic>
        <p:nvPicPr>
          <p:cNvPr id="14" name="Picture 2" descr="Gôm tẩy Pente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2841" r="13199" b="15717"/>
          <a:stretch>
            <a:fillRect/>
          </a:stretch>
        </p:blipFill>
        <p:spPr bwMode="auto">
          <a:xfrm>
            <a:off x="10298127" y="321891"/>
            <a:ext cx="1515601" cy="110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40360" y="314325"/>
            <a:ext cx="11511280" cy="6229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139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5377180"/>
            <a:ext cx="1388110" cy="1265555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">
            <a:off x="10967085" y="4964430"/>
            <a:ext cx="918845" cy="18180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93348" y="496887"/>
            <a:ext cx="10506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Bài 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3</a:t>
            </a:r>
            <a:r>
              <a:rPr lang="vi-VN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Đặt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nêu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đặc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điểm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đồ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vật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trường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lớp</a:t>
            </a:r>
            <a:r>
              <a:rPr lang="en-US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vi-VN" altLang="en-US" sz="3200" b="1" dirty="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386769" y="1197468"/>
            <a:ext cx="6379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err="1">
                <a:latin typeface="Times New Roman Regular" panose="02020603050405020304" charset="0"/>
                <a:cs typeface="Times New Roman Regular" panose="02020603050405020304" charset="0"/>
              </a:rPr>
              <a:t>Mẫu</a:t>
            </a:r>
            <a:r>
              <a:rPr lang="en-US" altLang="en-US" sz="3600" dirty="0">
                <a:latin typeface="Times New Roman Regular" panose="02020603050405020304" charset="0"/>
                <a:cs typeface="Times New Roman Regular" panose="02020603050405020304" charset="0"/>
              </a:rPr>
              <a:t>: </a:t>
            </a:r>
            <a:r>
              <a:rPr lang="en-US" altLang="en-US" sz="3600" dirty="0" err="1">
                <a:latin typeface="Times New Roman Regular" panose="02020603050405020304" charset="0"/>
                <a:cs typeface="Times New Roman Regular" panose="02020603050405020304" charset="0"/>
              </a:rPr>
              <a:t>Thân</a:t>
            </a:r>
            <a:r>
              <a:rPr lang="en-US" altLang="en-US" sz="3600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600" dirty="0" err="1">
                <a:latin typeface="Times New Roman Regular" panose="02020603050405020304" charset="0"/>
                <a:cs typeface="Times New Roman Regular" panose="02020603050405020304" charset="0"/>
              </a:rPr>
              <a:t>trống</a:t>
            </a:r>
            <a:r>
              <a:rPr lang="en-US" altLang="en-US" sz="3600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600" b="1" dirty="0" err="1">
                <a:latin typeface="Times New Roman Regular" panose="02020603050405020304" charset="0"/>
                <a:cs typeface="Times New Roman Regular" panose="02020603050405020304" charset="0"/>
              </a:rPr>
              <a:t>nâu</a:t>
            </a:r>
            <a:r>
              <a:rPr lang="en-US" altLang="en-US" sz="3600" b="1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en-US" altLang="en-US" sz="3600" b="1" dirty="0" err="1">
                <a:latin typeface="Times New Roman Regular" panose="02020603050405020304" charset="0"/>
                <a:cs typeface="Times New Roman Regular" panose="02020603050405020304" charset="0"/>
              </a:rPr>
              <a:t>bóng</a:t>
            </a:r>
            <a:r>
              <a:rPr lang="en-US" altLang="en-US" sz="3600" b="1" dirty="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vi-VN" altLang="en-US" sz="3600" b="1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889956" y="1081662"/>
            <a:ext cx="3668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433734" y="1081662"/>
            <a:ext cx="366888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/>
          <p:cNvSpPr txBox="1"/>
          <p:nvPr/>
        </p:nvSpPr>
        <p:spPr>
          <a:xfrm>
            <a:off x="2419350" y="2786380"/>
            <a:ext cx="7218397" cy="1383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vi-VN" altLang="zh-CN" sz="4400" b="1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  <a:alpha val="50000"/>
                    </a:srgbClr>
                  </a:innerShdw>
                </a:effectLst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  <a:t>CẢM ƠN THẦY CÔ</a:t>
            </a:r>
            <a:endParaRPr lang="vi-VN" altLang="zh-CN" sz="4400" b="1" dirty="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  <a:alpha val="50000"/>
                  </a:srgbClr>
                </a:innerShdw>
              </a:effectLst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  <a:p>
            <a:pPr algn="ctr"/>
            <a:endParaRPr lang="vi-VN" altLang="zh-CN" sz="4000" b="1" dirty="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  <a:alpha val="50000"/>
                  </a:srgbClr>
                </a:innerShdw>
              </a:effectLst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</p:txBody>
      </p:sp>
      <p:pic>
        <p:nvPicPr>
          <p:cNvPr id="2" name="图片 1" descr="9df62d4e3d3f7bb0326362e93ece571a"/>
          <p:cNvPicPr>
            <a:picLocks noChangeAspect="1"/>
          </p:cNvPicPr>
          <p:nvPr/>
        </p:nvPicPr>
        <p:blipFill>
          <a:blip r:embed="rId1"/>
          <a:srcRect l="20354" r="18896" b="14787"/>
          <a:stretch>
            <a:fillRect/>
          </a:stretch>
        </p:blipFill>
        <p:spPr>
          <a:xfrm>
            <a:off x="-334010" y="2837180"/>
            <a:ext cx="2383790" cy="4109085"/>
          </a:xfrm>
          <a:prstGeom prst="rect">
            <a:avLst/>
          </a:prstGeom>
        </p:spPr>
      </p:pic>
      <p:pic>
        <p:nvPicPr>
          <p:cNvPr id="4" name="图片 1" descr="8caddaf406263e9fb52e828c22b3093e"/>
          <p:cNvPicPr>
            <a:picLocks noChangeAspect="1"/>
          </p:cNvPicPr>
          <p:nvPr/>
        </p:nvPicPr>
        <p:blipFill>
          <a:blip r:embed="rId2"/>
          <a:srcRect l="12658" t="19009" r="9426" b="12563"/>
          <a:stretch>
            <a:fillRect/>
          </a:stretch>
        </p:blipFill>
        <p:spPr>
          <a:xfrm>
            <a:off x="-69850" y="69850"/>
            <a:ext cx="2489200" cy="2186305"/>
          </a:xfrm>
          <a:prstGeom prst="rect">
            <a:avLst/>
          </a:prstGeom>
        </p:spPr>
      </p:pic>
      <p:pic>
        <p:nvPicPr>
          <p:cNvPr id="5" name="图片 1" descr="8caddaf406263e9fb52e828c22b3093e"/>
          <p:cNvPicPr>
            <a:picLocks noChangeAspect="1"/>
          </p:cNvPicPr>
          <p:nvPr/>
        </p:nvPicPr>
        <p:blipFill>
          <a:blip r:embed="rId2"/>
          <a:srcRect l="12658" t="19009" r="9426" b="12563"/>
          <a:stretch>
            <a:fillRect/>
          </a:stretch>
        </p:blipFill>
        <p:spPr>
          <a:xfrm>
            <a:off x="9514840" y="162560"/>
            <a:ext cx="2383790" cy="2093595"/>
          </a:xfrm>
          <a:prstGeom prst="rect">
            <a:avLst/>
          </a:prstGeom>
        </p:spPr>
      </p:pic>
      <p:pic>
        <p:nvPicPr>
          <p:cNvPr id="6" name="图片 1" descr="df0801eec9638c46023ca601cbbceda4"/>
          <p:cNvPicPr>
            <a:picLocks noChangeAspect="1"/>
          </p:cNvPicPr>
          <p:nvPr/>
        </p:nvPicPr>
        <p:blipFill>
          <a:blip r:embed="rId3"/>
          <a:srcRect t="45063" b="22292"/>
          <a:stretch>
            <a:fillRect/>
          </a:stretch>
        </p:blipFill>
        <p:spPr>
          <a:xfrm>
            <a:off x="4180840" y="4071620"/>
            <a:ext cx="8535035" cy="27863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18540" y="843915"/>
            <a:ext cx="8770620" cy="763270"/>
          </a:xfrm>
        </p:spPr>
        <p:txBody>
          <a:bodyPr vert="horz" wrap="square" lIns="0" tIns="45720" rIns="90170" bIns="45720" rtlCol="0" anchor="b" anchorCtr="0">
            <a:norm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endParaRPr lang="en-US" spc="0" dirty="0">
              <a:solidFill>
                <a:schemeClr val="tx1"/>
              </a:solidFill>
              <a:latin typeface="+mj-lt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10629900" y="0"/>
            <a:ext cx="1625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圆角矩形 20"/>
          <p:cNvSpPr/>
          <p:nvPr>
            <p:custDataLst>
              <p:tags r:id="rId3"/>
            </p:custDataLst>
          </p:nvPr>
        </p:nvSpPr>
        <p:spPr>
          <a:xfrm>
            <a:off x="6477000" y="2165985"/>
            <a:ext cx="5346065" cy="3856990"/>
          </a:xfrm>
          <a:prstGeom prst="roundRect">
            <a:avLst>
              <a:gd name="adj" fmla="val 3764"/>
            </a:avLst>
          </a:prstGeom>
          <a:solidFill>
            <a:schemeClr val="lt1">
              <a:lumMod val="100000"/>
              <a:alpha val="30000"/>
            </a:schemeClr>
          </a:solidFill>
          <a:ln>
            <a:noFill/>
          </a:ln>
          <a:effectLst>
            <a:outerShdw blurRad="254000" dist="25400" dir="2700000" algn="tl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23" name="圆角矩形 22"/>
          <p:cNvSpPr/>
          <p:nvPr>
            <p:custDataLst>
              <p:tags r:id="rId4"/>
            </p:custDataLst>
          </p:nvPr>
        </p:nvSpPr>
        <p:spPr>
          <a:xfrm>
            <a:off x="6277610" y="1886585"/>
            <a:ext cx="5346065" cy="3856990"/>
          </a:xfrm>
          <a:prstGeom prst="roundRect">
            <a:avLst>
              <a:gd name="adj" fmla="val 3764"/>
            </a:avLst>
          </a:prstGeom>
          <a:solidFill>
            <a:schemeClr val="lt1">
              <a:lumMod val="100000"/>
              <a:alpha val="40000"/>
            </a:schemeClr>
          </a:solidFill>
          <a:ln>
            <a:noFill/>
          </a:ln>
          <a:effectLst>
            <a:outerShdw blurRad="254000" dist="25400" dir="2700000" algn="tl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sp>
        <p:nvSpPr>
          <p:cNvPr id="24" name="圆角矩形 23"/>
          <p:cNvSpPr/>
          <p:nvPr>
            <p:custDataLst>
              <p:tags r:id="rId5"/>
            </p:custDataLst>
          </p:nvPr>
        </p:nvSpPr>
        <p:spPr>
          <a:xfrm>
            <a:off x="6068695" y="1607185"/>
            <a:ext cx="5346065" cy="3856990"/>
          </a:xfrm>
          <a:prstGeom prst="roundRect">
            <a:avLst>
              <a:gd name="adj" fmla="val 3764"/>
            </a:avLst>
          </a:prstGeom>
          <a:solidFill>
            <a:schemeClr val="lt1">
              <a:lumMod val="100000"/>
            </a:schemeClr>
          </a:solidFill>
          <a:ln>
            <a:noFill/>
          </a:ln>
          <a:effectLst>
            <a:outerShdw blurRad="254000" dist="25400" dir="2700000" algn="tl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>
              <a:latin typeface="Arial" panose="020B0604020202020204" pitchFamily="34" charset="0"/>
              <a:sym typeface="+mn-lt"/>
            </a:endParaRPr>
          </a:p>
        </p:txBody>
      </p:sp>
      <p:pic>
        <p:nvPicPr>
          <p:cNvPr id="25" name="图片 24" descr="VCG41N13801272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6386195" y="1906905"/>
            <a:ext cx="4711700" cy="32575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0" h="3602">
                <a:moveTo>
                  <a:pt x="136" y="0"/>
                </a:moveTo>
                <a:lnTo>
                  <a:pt x="7284" y="0"/>
                </a:lnTo>
                <a:cubicBezTo>
                  <a:pt x="7359" y="0"/>
                  <a:pt x="7420" y="61"/>
                  <a:pt x="7420" y="136"/>
                </a:cubicBezTo>
                <a:lnTo>
                  <a:pt x="7420" y="3466"/>
                </a:lnTo>
                <a:cubicBezTo>
                  <a:pt x="7420" y="3541"/>
                  <a:pt x="7359" y="3602"/>
                  <a:pt x="7284" y="3602"/>
                </a:cubicBezTo>
                <a:lnTo>
                  <a:pt x="136" y="3602"/>
                </a:lnTo>
                <a:cubicBezTo>
                  <a:pt x="61" y="3602"/>
                  <a:pt x="0" y="3541"/>
                  <a:pt x="0" y="3466"/>
                </a:cubicBezTo>
                <a:lnTo>
                  <a:pt x="0" y="136"/>
                </a:lnTo>
                <a:cubicBezTo>
                  <a:pt x="0" y="61"/>
                  <a:pt x="61" y="0"/>
                  <a:pt x="136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993140" y="4862296"/>
            <a:ext cx="4430396" cy="393121"/>
          </a:xfrm>
          <a:prstGeom prst="rect">
            <a:avLst/>
          </a:prstGeom>
          <a:noFill/>
        </p:spPr>
        <p:txBody>
          <a:bodyPr wrap="square" lIns="0" tIns="0" rIns="0" bIns="36195" rtlCol="0" anchor="b" anchorCtr="0">
            <a:norm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</a:pPr>
            <a:r>
              <a:rPr lang="en-US" sz="1600" b="1" dirty="0">
                <a:solidFill>
                  <a:schemeClr val="accent1"/>
                </a:solidFill>
                <a:latin typeface="+mj-lt"/>
                <a:sym typeface="+mn-ea"/>
              </a:rPr>
              <a:t>Trường Tiểu học Nguyễn Tri Phương</a:t>
            </a:r>
            <a:endParaRPr lang="en-US" sz="1600" b="1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993140" y="5336074"/>
            <a:ext cx="4431032" cy="600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76FFF"/>
              </a:buClr>
              <a:buSzPct val="80000"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sym typeface="+mn-ea"/>
              </a:rPr>
              <a:t>Presentations are communication tools that can be used as demonstrations.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993140" y="3623868"/>
            <a:ext cx="4430396" cy="393121"/>
          </a:xfrm>
          <a:prstGeom prst="rect">
            <a:avLst/>
          </a:prstGeom>
          <a:noFill/>
        </p:spPr>
        <p:txBody>
          <a:bodyPr wrap="square" lIns="0" tIns="0" rIns="0" bIns="36195" rtlCol="0" anchor="b" anchorCtr="0">
            <a:norm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</a:pPr>
            <a:r>
              <a:rPr lang="en-US" sz="1600" b="1" dirty="0">
                <a:solidFill>
                  <a:schemeClr val="accent1"/>
                </a:solidFill>
                <a:latin typeface="+mj-lt"/>
                <a:sym typeface="+mn-ea"/>
              </a:rPr>
              <a:t>Giáo viên: Nguyễn Thị Hoàng Yến</a:t>
            </a:r>
            <a:endParaRPr lang="en-US" sz="1600" b="1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993140" y="4097646"/>
            <a:ext cx="4431032" cy="600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76FFF"/>
              </a:buClr>
              <a:buSzPct val="80000"/>
            </a:pPr>
            <a:r>
              <a:rPr 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sym typeface="+mn-ea"/>
              </a:rPr>
              <a:t>Presentations are communication tools that can be used as demonstrations.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993140" y="2385440"/>
            <a:ext cx="4430396" cy="393121"/>
          </a:xfrm>
          <a:prstGeom prst="rect">
            <a:avLst/>
          </a:prstGeom>
          <a:noFill/>
        </p:spPr>
        <p:txBody>
          <a:bodyPr wrap="square" lIns="0" tIns="0" rIns="0" bIns="36195" rtlCol="0" anchor="b" anchorCtr="0">
            <a:normAutofit fontScale="90000"/>
          </a:bodyPr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0000"/>
            </a:pPr>
            <a:r>
              <a:rPr lang="en-US" b="1" dirty="0">
                <a:solidFill>
                  <a:schemeClr val="accent1"/>
                </a:solidFill>
                <a:latin typeface="+mj-lt"/>
                <a:sym typeface="+mn-ea"/>
              </a:rPr>
              <a:t>CHÀO MỪNG THẦY CÔ ĐẾN DỰ TIẾT HỌC</a:t>
            </a:r>
            <a:endParaRPr lang="en-US" b="1" dirty="0">
              <a:solidFill>
                <a:schemeClr val="accent1"/>
              </a:solidFill>
              <a:latin typeface="+mj-lt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3"/>
            </p:custDataLst>
          </p:nvPr>
        </p:nvSpPr>
        <p:spPr>
          <a:xfrm>
            <a:off x="993140" y="2859218"/>
            <a:ext cx="4431032" cy="600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376FFF"/>
              </a:buClr>
              <a:buSzPct val="80000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sym typeface="+mn-ea"/>
              </a:rPr>
              <a:t>LỚP 2A2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/>
          <p:nvPr/>
        </p:nvSpPr>
        <p:spPr>
          <a:xfrm>
            <a:off x="3710197" y="1378141"/>
            <a:ext cx="4993991" cy="54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49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39"/>
          <p:cNvSpPr/>
          <p:nvPr/>
        </p:nvSpPr>
        <p:spPr>
          <a:xfrm flipH="1">
            <a:off x="3710884" y="1391832"/>
            <a:ext cx="5015900" cy="1272400"/>
          </a:xfrm>
          <a:prstGeom prst="wedgeRectCallout">
            <a:avLst>
              <a:gd name="adj1" fmla="val -19690"/>
              <a:gd name="adj2" fmla="val 8680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49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39"/>
          <p:cNvSpPr/>
          <p:nvPr/>
        </p:nvSpPr>
        <p:spPr>
          <a:xfrm rot="-5400000">
            <a:off x="-368083" y="43697"/>
            <a:ext cx="2521600" cy="12116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249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9" name="Google Shape;369;p39"/>
          <p:cNvGrpSpPr/>
          <p:nvPr/>
        </p:nvGrpSpPr>
        <p:grpSpPr>
          <a:xfrm>
            <a:off x="3894756" y="1560220"/>
            <a:ext cx="4648155" cy="1431100"/>
            <a:chOff x="4626100" y="911850"/>
            <a:chExt cx="3637050" cy="1073325"/>
          </a:xfrm>
        </p:grpSpPr>
        <p:sp>
          <p:nvSpPr>
            <p:cNvPr id="370" name="Google Shape;370;p39"/>
            <p:cNvSpPr/>
            <p:nvPr/>
          </p:nvSpPr>
          <p:spPr>
            <a:xfrm>
              <a:off x="46261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8243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50225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52207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54190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56172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58154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60136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62119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64101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66083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68065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70048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72030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74012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75994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77977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79959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81941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46261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48243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0225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52207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4190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56172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58154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60136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62119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64101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66083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68065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70048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72030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74012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75994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77977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79959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81941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6261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8243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50225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2207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54190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6172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58154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60136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62119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64101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66083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68065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70048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72030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74012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75994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77977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79959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81941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46261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48243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0225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2207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54190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6172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8154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60136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62119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64101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66083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68065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70048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72030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74012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5994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77977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9959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81941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00480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203025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40125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7203025" y="19161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249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28357" r="28118"/>
          <a:stretch>
            <a:fillRect/>
          </a:stretch>
        </p:blipFill>
        <p:spPr>
          <a:xfrm>
            <a:off x="3242143" y="3512980"/>
            <a:ext cx="5953379" cy="2267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Thiếu Nhi - Vườn Cây Của Ba  Bé Ngọc Vy - Bé Ngọc My  Nhạc Thiếu Nhi Cho Bé  Mầm Chồi L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48920" y="828040"/>
            <a:ext cx="11593195" cy="5201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139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920" y="5177155"/>
            <a:ext cx="1527810" cy="1811655"/>
          </a:xfrm>
          <a:prstGeom prst="rect">
            <a:avLst/>
          </a:prstGeom>
        </p:spPr>
      </p:pic>
      <p:pic>
        <p:nvPicPr>
          <p:cNvPr id="10" name="图片 9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30" y="0"/>
            <a:ext cx="1047115" cy="2070100"/>
          </a:xfrm>
          <a:prstGeom prst="rect">
            <a:avLst/>
          </a:prstGeom>
        </p:spPr>
      </p:pic>
      <p:pic>
        <p:nvPicPr>
          <p:cNvPr id="11" name="图片 10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040000">
            <a:off x="10702925" y="-116840"/>
            <a:ext cx="1494155" cy="1522730"/>
          </a:xfrm>
          <a:prstGeom prst="rect">
            <a:avLst/>
          </a:prstGeom>
        </p:spPr>
      </p:pic>
      <p:pic>
        <p:nvPicPr>
          <p:cNvPr id="12" name="图片 11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>
            <a:off x="11071860" y="5177790"/>
            <a:ext cx="1026795" cy="12719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508635" y="450850"/>
            <a:ext cx="1225804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dirty="0">
                <a:solidFill>
                  <a:srgbClr val="F7B636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	</a:t>
            </a:r>
            <a:r>
              <a:rPr lang="vi-VN" altLang="en-US" sz="4800" b="1" dirty="0">
                <a:solidFill>
                  <a:schemeClr val="tx1"/>
                </a:solidFill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  <a:t>Thứ Năm ngày 17 tháng 10 năm 2024  </a:t>
            </a:r>
            <a:endParaRPr lang="vi-VN" altLang="en-US" sz="4800" b="1" dirty="0">
              <a:solidFill>
                <a:schemeClr val="tx1"/>
              </a:solidFill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4800" b="1" dirty="0">
                <a:solidFill>
                  <a:schemeClr val="tx1"/>
                </a:solidFill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  <a:t>Tiếng Việt </a:t>
            </a:r>
            <a:endParaRPr lang="vi-VN" altLang="en-US" sz="4800" b="1" dirty="0">
              <a:solidFill>
                <a:schemeClr val="tx1"/>
              </a:solidFill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  <a:p>
            <a:pPr algn="ctr">
              <a:lnSpc>
                <a:spcPct val="150000"/>
              </a:lnSpc>
            </a:pPr>
            <a:r>
              <a:rPr lang="vi-VN" altLang="en-US" sz="4800" b="1" dirty="0">
                <a:solidFill>
                  <a:schemeClr val="tx1"/>
                </a:solidFill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  <a:t>Bài 12 : Luyện tập </a:t>
            </a:r>
            <a:br>
              <a:rPr lang="vi-VN" altLang="en-US" sz="4800" b="1" dirty="0">
                <a:solidFill>
                  <a:schemeClr val="tx1"/>
                </a:solidFill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</a:br>
            <a:r>
              <a:rPr lang="vi-VN" altLang="en-US" sz="4800" b="1" dirty="0">
                <a:solidFill>
                  <a:schemeClr val="tx1"/>
                </a:solidFill>
                <a:latin typeface="Times New Roman Bold" panose="02020803070505020304" charset="0"/>
                <a:ea typeface="Calibri" panose="020F0502020204030204" charset="0"/>
                <a:cs typeface="Times New Roman Bold" panose="02020803070505020304" charset="0"/>
              </a:rPr>
              <a:t>    Từ chỉ sự vật, đặc điểm. Câu nêu đặc điểm </a:t>
            </a:r>
            <a:endParaRPr lang="vi-VN" altLang="en-US" sz="4800" b="1" dirty="0">
              <a:solidFill>
                <a:schemeClr val="tx1"/>
              </a:solidFill>
              <a:latin typeface="Times New Roman Bold" panose="02020803070505020304" charset="0"/>
              <a:ea typeface="Calibri" panose="020F0502020204030204" charset="0"/>
              <a:cs typeface="Times New Roman Bold" panose="0202080307050502030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40360" y="314325"/>
            <a:ext cx="11511280" cy="6229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139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5377180"/>
            <a:ext cx="1388110" cy="1265555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">
            <a:off x="10967085" y="4964430"/>
            <a:ext cx="918845" cy="18180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31849" y="492125"/>
            <a:ext cx="7877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Bài 1 : Giải câu đố để tìm từ ngữ chỉ sự vật</a:t>
            </a:r>
            <a:r>
              <a:rPr lang="vi-VN" altLang="en-US" sz="3200" dirty="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vi-VN" altLang="en-US" sz="32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936625" y="1278255"/>
            <a:ext cx="777240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Câu a.         Cái gì tích tắc ngày đêm, 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Nhắc em đi ngủ, nhắc em học bài </a:t>
            </a:r>
            <a:b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</a:b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     Một em chậm bước khoan thai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Một anh chạy những bước dài thật nhanh ?</a:t>
            </a:r>
            <a:b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</a:b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                                            ( Là cái gì ?)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831849" y="4298315"/>
            <a:ext cx="487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latin typeface="Times New Roman Regular" panose="02020603050405020304" charset="0"/>
                <a:cs typeface="Times New Roman Regular" panose="02020603050405020304" charset="0"/>
              </a:rPr>
              <a:t>Đáp án : Chiếc đồng hồ </a:t>
            </a:r>
            <a:endParaRPr lang="vi-VN" altLang="en-US" sz="3200" b="1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198" y="3882299"/>
            <a:ext cx="2204720" cy="2204720"/>
          </a:xfrm>
          <a:prstGeom prst="rect">
            <a:avLst/>
          </a:prstGeom>
        </p:spPr>
      </p:pic>
      <p:pic>
        <p:nvPicPr>
          <p:cNvPr id="29" name="Đồng hồ đếm ngược 20 giây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0164" y="1254475"/>
            <a:ext cx="3138805" cy="16294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40360" y="314325"/>
            <a:ext cx="11511280" cy="6229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139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5377180"/>
            <a:ext cx="1388110" cy="1265555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">
            <a:off x="10967085" y="4964430"/>
            <a:ext cx="918845" cy="18180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793348" y="492125"/>
            <a:ext cx="806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Bài 1 : Giải câu đố để tìm từ ngữ chỉ sự vật.</a:t>
            </a:r>
            <a:endParaRPr lang="vi-VN" altLang="en-US" sz="3200" b="1" dirty="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699135" y="1568450"/>
            <a:ext cx="88068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Câu b .        Ruột dài từ mũi đến chân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Mũi mòn ruột cũng dần dần mòn theo. </a:t>
            </a:r>
            <a:b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</a:b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                                            ( Là cái gì? )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452386" y="3558540"/>
            <a:ext cx="5452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solidFill>
                  <a:schemeClr val="accent5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Đáp án : Chiếc bút chì</a:t>
            </a:r>
            <a:r>
              <a:rPr lang="vi-VN" altLang="en-US" sz="3200" b="1" dirty="0">
                <a:solidFill>
                  <a:schemeClr val="accent5"/>
                </a:solidFill>
              </a:rPr>
              <a:t> </a:t>
            </a:r>
            <a:endParaRPr lang="vi-VN" altLang="en-US" sz="3200" b="1" dirty="0">
              <a:solidFill>
                <a:schemeClr val="accent5"/>
              </a:solidFill>
            </a:endParaRPr>
          </a:p>
        </p:txBody>
      </p:sp>
      <p:pic>
        <p:nvPicPr>
          <p:cNvPr id="29" name="Đồng hồ đếm ngược 20 giây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3245" y="1200785"/>
            <a:ext cx="3138805" cy="16294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6340" y="3479081"/>
            <a:ext cx="1819910" cy="249682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40360" y="314325"/>
            <a:ext cx="11511280" cy="6229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139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235" y="5377180"/>
            <a:ext cx="1388110" cy="1265555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0000">
            <a:off x="10967085" y="4964430"/>
            <a:ext cx="918845" cy="181800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31850" y="492125"/>
            <a:ext cx="8129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Bài 1 : Giải câu đố để tìm từ ngữ chỉ sự vật.</a:t>
            </a:r>
            <a:endParaRPr lang="vi-VN" altLang="en-US" sz="3200" b="1" dirty="0">
              <a:solidFill>
                <a:srgbClr val="FF0000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699135" y="1200785"/>
            <a:ext cx="737044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Câu c.        Nhỏ như cái kẹo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   Dẻo như bánh </a:t>
            </a:r>
            <a:r>
              <a:rPr lang="en-US" altLang="en-US" sz="2800" dirty="0" err="1">
                <a:latin typeface="Times New Roman Regular" panose="02020603050405020304" charset="0"/>
                <a:cs typeface="Times New Roman Regular" panose="02020603050405020304" charset="0"/>
              </a:rPr>
              <a:t>giầ</a:t>
            </a: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y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   Học trò lâu nay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   Vẫn nhớ đến tớ.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                                 ( Là cái gì? )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1107440" y="4334510"/>
            <a:ext cx="4311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000" b="1" dirty="0">
                <a:solidFill>
                  <a:schemeClr val="accent5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Đáp án : Chiếc tẩy </a:t>
            </a:r>
            <a:endParaRPr lang="vi-VN" altLang="en-US" sz="3200" b="1" dirty="0">
              <a:solidFill>
                <a:schemeClr val="accent5"/>
              </a:solidFill>
            </a:endParaRPr>
          </a:p>
        </p:txBody>
      </p:sp>
      <p:pic>
        <p:nvPicPr>
          <p:cNvPr id="29" name="Đồng hồ đếm ngược 20 giây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3245" y="1200785"/>
            <a:ext cx="3138805" cy="1629410"/>
          </a:xfrm>
          <a:prstGeom prst="rect">
            <a:avLst/>
          </a:prstGeom>
        </p:spPr>
      </p:pic>
      <p:pic>
        <p:nvPicPr>
          <p:cNvPr id="2" name="Picture 2" descr="Gôm tẩy Pente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2841" r="13199" b="15717"/>
          <a:stretch>
            <a:fillRect/>
          </a:stretch>
        </p:blipFill>
        <p:spPr bwMode="auto">
          <a:xfrm>
            <a:off x="5891609" y="4051068"/>
            <a:ext cx="2667886" cy="19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6" grpId="0"/>
      <p:bldP spid="2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340360" y="314325"/>
            <a:ext cx="11511280" cy="6229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42900" dist="139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 Box 2"/>
          <p:cNvSpPr txBox="1"/>
          <p:nvPr/>
        </p:nvSpPr>
        <p:spPr>
          <a:xfrm>
            <a:off x="831849" y="492125"/>
            <a:ext cx="78771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solidFill>
                  <a:srgbClr val="FF0000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Bài 1 : Giải câu đố để tìm từ ngữ chỉ sự vật</a:t>
            </a:r>
            <a:r>
              <a:rPr lang="vi-VN" altLang="en-US" sz="3200" dirty="0">
                <a:latin typeface="Times New Roman Regular" panose="02020603050405020304" charset="0"/>
                <a:cs typeface="Times New Roman Regular" panose="02020603050405020304" charset="0"/>
              </a:rPr>
              <a:t>.</a:t>
            </a:r>
            <a:endParaRPr lang="vi-VN" altLang="en-US" sz="32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357914" y="1182231"/>
            <a:ext cx="70448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Câu a. Cái gì tích tắc ngày đêm, 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Nhắc em đi ngủ, nhắc em học bài </a:t>
            </a:r>
            <a:b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</a:b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Một em chậm bước khoan thai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Một anh chạy những bước dài thật nhanh ?</a:t>
            </a:r>
            <a:b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</a:b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                                                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6868" y="1335137"/>
            <a:ext cx="1600438" cy="1600438"/>
          </a:xfrm>
          <a:prstGeom prst="rect">
            <a:avLst/>
          </a:prstGeom>
        </p:spPr>
      </p:pic>
      <p:sp>
        <p:nvSpPr>
          <p:cNvPr id="2" name="Text Box 21"/>
          <p:cNvSpPr txBox="1"/>
          <p:nvPr/>
        </p:nvSpPr>
        <p:spPr>
          <a:xfrm>
            <a:off x="357914" y="3688629"/>
            <a:ext cx="63928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solidFill>
                  <a:schemeClr val="accent5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Câu b .   Ruột dài từ mũi đến chân</a:t>
            </a:r>
            <a:endParaRPr lang="vi-VN" altLang="en-US" sz="2800" dirty="0">
              <a:solidFill>
                <a:schemeClr val="accent5"/>
              </a:solidFill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solidFill>
                  <a:schemeClr val="accent5"/>
                </a:solidFill>
                <a:latin typeface="Times New Roman Regular" panose="02020603050405020304" charset="0"/>
                <a:cs typeface="Times New Roman Regular" panose="02020603050405020304" charset="0"/>
              </a:rPr>
              <a:t>      Mũi mòn ruột cũng dần dần mòn theo. </a:t>
            </a:r>
            <a:br>
              <a:rPr lang="vi-VN" altLang="en-US" dirty="0">
                <a:latin typeface="Times New Roman Regular" panose="02020603050405020304" charset="0"/>
                <a:cs typeface="Times New Roman Regular" panose="02020603050405020304" charset="0"/>
              </a:rPr>
            </a:br>
            <a:endParaRPr lang="vi-VN" altLang="en-US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275" y="4931324"/>
            <a:ext cx="907199" cy="1244629"/>
          </a:xfrm>
          <a:prstGeom prst="rect">
            <a:avLst/>
          </a:prstGeom>
        </p:spPr>
      </p:pic>
      <p:sp>
        <p:nvSpPr>
          <p:cNvPr id="5" name="Text Box 21"/>
          <p:cNvSpPr txBox="1"/>
          <p:nvPr/>
        </p:nvSpPr>
        <p:spPr>
          <a:xfrm>
            <a:off x="6545526" y="3706981"/>
            <a:ext cx="4123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Câu c.</a:t>
            </a:r>
            <a:r>
              <a:rPr lang="en-US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</a:t>
            </a: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Nhỏ như cái kẹo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Dẻo như bánh </a:t>
            </a:r>
            <a:r>
              <a:rPr lang="en-US" altLang="en-US" sz="2800" dirty="0" err="1">
                <a:latin typeface="Times New Roman Regular" panose="02020603050405020304" charset="0"/>
                <a:cs typeface="Times New Roman Regular" panose="02020603050405020304" charset="0"/>
              </a:rPr>
              <a:t>giầ</a:t>
            </a:r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y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Học trò lâu nay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  <a:p>
            <a:r>
              <a:rPr lang="vi-VN" altLang="en-US" sz="2800" dirty="0">
                <a:latin typeface="Times New Roman Regular" panose="02020603050405020304" charset="0"/>
                <a:cs typeface="Times New Roman Regular" panose="02020603050405020304" charset="0"/>
              </a:rPr>
              <a:t>           Vẫn nhớ đến tớ.</a:t>
            </a:r>
            <a:endParaRPr lang="vi-VN" altLang="en-US" sz="2800" dirty="0">
              <a:latin typeface="Times New Roman Regular" panose="02020603050405020304" charset="0"/>
              <a:cs typeface="Times New Roman Regular" panose="02020603050405020304" charset="0"/>
            </a:endParaRPr>
          </a:p>
        </p:txBody>
      </p:sp>
      <p:pic>
        <p:nvPicPr>
          <p:cNvPr id="1026" name="Picture 2" descr="Gôm tẩy Pent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12841" r="13199" b="15717"/>
          <a:stretch>
            <a:fillRect/>
          </a:stretch>
        </p:blipFill>
        <p:spPr bwMode="auto">
          <a:xfrm>
            <a:off x="9825972" y="5012617"/>
            <a:ext cx="1871073" cy="13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8206_1*a*1"/>
  <p:tag name="KSO_WM_TEMPLATE_CATEGORY" val="custom"/>
  <p:tag name="KSO_WM_TEMPLATE_INDEX" val="20238206"/>
  <p:tag name="KSO_WM_UNIT_LAYERLEVEL" val="1"/>
  <p:tag name="KSO_WM_TAG_VERSION" val="3.0"/>
  <p:tag name="KSO_WM_BEAUTIFY_FLAG" val="#wm#"/>
  <p:tag name="KSO_WM_DIAGRAM_GROUP_CODE" val="l1-1"/>
  <p:tag name="KSO_WM_UNIT_TEXT_FILL_FORE_SCHEMECOLOR_INDEX" val="13"/>
  <p:tag name="KSO_WM_UNIT_TEXT_FILL_TYPE" val="1"/>
  <p:tag name="KSO_WM_UNIT_USESOURCEFORMAT_APPLY" val="1"/>
  <p:tag name="KSO_WM_UNIT_PRESET_TEXT" val="Your title here"/>
</p:tagLst>
</file>

<file path=ppt/tags/tag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8206_1*i*1"/>
  <p:tag name="KSO_WM_TEMPLATE_CATEGORY" val="custom"/>
  <p:tag name="KSO_WM_TEMPLATE_INDEX" val="20238206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8206_1*i*2"/>
  <p:tag name="KSO_WM_TEMPLATE_CATEGORY" val="custom"/>
  <p:tag name="KSO_WM_TEMPLATE_INDEX" val="20238206"/>
  <p:tag name="KSO_WM_UNIT_LAYERLEVEL" val="1"/>
  <p:tag name="KSO_WM_TAG_VERSION" val="3.0"/>
  <p:tag name="KSO_WM_UNIT_FILL_FORE_SCHEMECOLOR_INDEX" val="14"/>
  <p:tag name="KSO_WM_UNIT_FILL_TYPE" val="1"/>
  <p:tag name="KSO_WM_UNIT_SHADOW_SCHEMECOLOR_INDEX" val="13"/>
  <p:tag name="KSO_WM_UNIT_TEXT_FILL_FORE_SCHEMECOLOR_INDEX" val="2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8206_1*i*3"/>
  <p:tag name="KSO_WM_TEMPLATE_CATEGORY" val="custom"/>
  <p:tag name="KSO_WM_TEMPLATE_INDEX" val="20238206"/>
  <p:tag name="KSO_WM_UNIT_LAYERLEVEL" val="1"/>
  <p:tag name="KSO_WM_TAG_VERSION" val="3.0"/>
  <p:tag name="KSO_WM_UNIT_FILL_FORE_SCHEMECOLOR_INDEX" val="14"/>
  <p:tag name="KSO_WM_UNIT_FILL_TYPE" val="1"/>
  <p:tag name="KSO_WM_UNIT_SHADOW_SCHEMECOLOR_INDEX" val="13"/>
  <p:tag name="KSO_WM_UNIT_TEXT_FILL_FORE_SCHEMECOLOR_INDEX" val="2"/>
  <p:tag name="KSO_WM_UNIT_TEXT_FILL_TYPE" val="1"/>
  <p:tag name="KSO_WM_UNIT_USESOURCEFORMAT_APPLY" val="1"/>
</p:tagLst>
</file>

<file path=ppt/tags/tag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8206_1*i*4"/>
  <p:tag name="KSO_WM_TEMPLATE_CATEGORY" val="custom"/>
  <p:tag name="KSO_WM_TEMPLATE_INDEX" val="20238206"/>
  <p:tag name="KSO_WM_UNIT_LAYERLEVEL" val="1"/>
  <p:tag name="KSO_WM_TAG_VERSION" val="3.0"/>
  <p:tag name="KSO_WM_UNIT_FILL_FORE_SCHEMECOLOR_INDEX" val="14"/>
  <p:tag name="KSO_WM_UNIT_FILL_TYPE" val="1"/>
  <p:tag name="KSO_WM_UNIT_SHADOW_SCHEMECOLOR_INDEX" val="13"/>
  <p:tag name="KSO_WM_UNIT_TEXT_FILL_FORE_SCHEMECOLOR_INDEX" val="2"/>
  <p:tag name="KSO_WM_UNIT_TEXT_FILL_TYPE" val="1"/>
  <p:tag name="KSO_WM_UNIT_USESOURCEFORMAT_APPLY" val="1"/>
</p:tagLst>
</file>

<file path=ppt/tags/tag72.xml><?xml version="1.0" encoding="utf-8"?>
<p:tagLst xmlns:p="http://schemas.openxmlformats.org/presentationml/2006/main">
  <p:tag name="KSO_WM_BEAUTIFY_FLAG" val="#wm#"/>
  <p:tag name="KSO_WM_UNIT_VALUE" val="904*130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8206_1*d*1"/>
  <p:tag name="KSO_WM_TEMPLATE_CATEGORY" val="custom"/>
  <p:tag name="KSO_WM_TEMPLATE_INDEX" val="20238206"/>
  <p:tag name="KSO_WM_UNIT_LAYERLEVEL" val="1"/>
  <p:tag name="KSO_WM_TAG_VERSION" val="3.0"/>
  <p:tag name="KSO_WM_UNIT_USESOURCEFORMAT_APPLY" val="1"/>
  <p:tag name="KSO_WM_UNIT_LINE_FORE_SCHEMECOLOR_INDEX" val="13"/>
  <p:tag name="KSO_WM_UNIT_LINE_FILL_TYPE" val="2"/>
</p:tagLst>
</file>

<file path=ppt/tags/tag73.xml><?xml version="1.0" encoding="utf-8"?>
<p:tagLst xmlns:p="http://schemas.openxmlformats.org/presentationml/2006/main">
  <p:tag name="KSO_WM_DIAGRAM_MAX_ITEMCNT" val="5"/>
  <p:tag name="KSO_WM_DIAGRAM_MIN_ITEMCNT" val="2"/>
  <p:tag name="KSO_WM_DIAGRAM_VIRTUALLY_FRAME" val="{&quot;height&quot;:402.5,&quot;width&quot;:348.85006713867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7916_2*l_h_a*1_3_1"/>
  <p:tag name="KSO_WM_TEMPLATE_CATEGORY" val="diagram"/>
  <p:tag name="KSO_WM_TEMPLATE_INDEX" val="20237916"/>
  <p:tag name="KSO_WM_UNIT_LAYERLEVEL" val="1_1_1"/>
  <p:tag name="KSO_WM_TAG_VERSION" val="3.0"/>
  <p:tag name="KSO_WM_BEAUTIFY_FLAG" val="#wm#"/>
  <p:tag name="KSO_WM_UNIT_PRESET_TEXT" val="Your title here"/>
  <p:tag name="KSO_WM_UNIT_TEXT_FILL_FORE_SCHEMECOLOR_INDEX" val="1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DIAGRAM_MAX_ITEMCNT" val="5"/>
  <p:tag name="KSO_WM_DIAGRAM_MIN_ITEMCNT" val="2"/>
  <p:tag name="KSO_WM_DIAGRAM_VIRTUALLY_FRAME" val="{&quot;height&quot;:402.5,&quot;width&quot;:348.85006713867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7916_2*l_h_f*1_3_1"/>
  <p:tag name="KSO_WM_TEMPLATE_CATEGORY" val="diagram"/>
  <p:tag name="KSO_WM_TEMPLATE_INDEX" val="20237916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DIAGRAM_MAX_ITEMCNT" val="5"/>
  <p:tag name="KSO_WM_DIAGRAM_MIN_ITEMCNT" val="2"/>
  <p:tag name="KSO_WM_DIAGRAM_VIRTUALLY_FRAME" val="{&quot;height&quot;:402.5,&quot;width&quot;:348.85006713867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7916_2*l_h_a*1_2_1"/>
  <p:tag name="KSO_WM_TEMPLATE_CATEGORY" val="diagram"/>
  <p:tag name="KSO_WM_TEMPLATE_INDEX" val="20237916"/>
  <p:tag name="KSO_WM_UNIT_LAYERLEVEL" val="1_1_1"/>
  <p:tag name="KSO_WM_TAG_VERSION" val="3.0"/>
  <p:tag name="KSO_WM_BEAUTIFY_FLAG" val="#wm#"/>
  <p:tag name="KSO_WM_UNIT_PRESET_TEXT" val="Your title here"/>
  <p:tag name="KSO_WM_UNIT_TEXT_FILL_FORE_SCHEMECOLOR_INDEX" val="1"/>
  <p:tag name="KSO_WM_UNIT_TEXT_FILL_TYPE" val="1"/>
  <p:tag name="KSO_WM_UNIT_USESOURCEFORMAT_APPLY" val="1"/>
</p:tagLst>
</file>

<file path=ppt/tags/tag76.xml><?xml version="1.0" encoding="utf-8"?>
<p:tagLst xmlns:p="http://schemas.openxmlformats.org/presentationml/2006/main">
  <p:tag name="KSO_WM_DIAGRAM_MAX_ITEMCNT" val="5"/>
  <p:tag name="KSO_WM_DIAGRAM_MIN_ITEMCNT" val="2"/>
  <p:tag name="KSO_WM_DIAGRAM_VIRTUALLY_FRAME" val="{&quot;height&quot;:402.5,&quot;width&quot;:348.85006713867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7916_2*l_h_f*1_2_1"/>
  <p:tag name="KSO_WM_TEMPLATE_CATEGORY" val="diagram"/>
  <p:tag name="KSO_WM_TEMPLATE_INDEX" val="20237916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UNIT_USESOURCEFORMAT_APPLY" val="1"/>
</p:tagLst>
</file>

<file path=ppt/tags/tag77.xml><?xml version="1.0" encoding="utf-8"?>
<p:tagLst xmlns:p="http://schemas.openxmlformats.org/presentationml/2006/main">
  <p:tag name="KSO_WM_DIAGRAM_MAX_ITEMCNT" val="5"/>
  <p:tag name="KSO_WM_DIAGRAM_MIN_ITEMCNT" val="2"/>
  <p:tag name="KSO_WM_DIAGRAM_VIRTUALLY_FRAME" val="{&quot;height&quot;:402.5,&quot;width&quot;:348.85006713867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7916_2*l_h_a*1_1_1"/>
  <p:tag name="KSO_WM_TEMPLATE_CATEGORY" val="diagram"/>
  <p:tag name="KSO_WM_TEMPLATE_INDEX" val="20237916"/>
  <p:tag name="KSO_WM_UNIT_LAYERLEVEL" val="1_1_1"/>
  <p:tag name="KSO_WM_TAG_VERSION" val="3.0"/>
  <p:tag name="KSO_WM_BEAUTIFY_FLAG" val="#wm#"/>
  <p:tag name="KSO_WM_UNIT_PRESET_TEXT" val="Your title here"/>
  <p:tag name="KSO_WM_UNIT_TEXT_FILL_FORE_SCHEMECOLOR_INDEX" val="1"/>
  <p:tag name="KSO_WM_UNIT_TEXT_FILL_TYPE" val="1"/>
  <p:tag name="KSO_WM_UNIT_USESOURCEFORMAT_APPLY" val="1"/>
</p:tagLst>
</file>

<file path=ppt/tags/tag78.xml><?xml version="1.0" encoding="utf-8"?>
<p:tagLst xmlns:p="http://schemas.openxmlformats.org/presentationml/2006/main">
  <p:tag name="KSO_WM_DIAGRAM_MAX_ITEMCNT" val="5"/>
  <p:tag name="KSO_WM_DIAGRAM_MIN_ITEMCNT" val="2"/>
  <p:tag name="KSO_WM_DIAGRAM_VIRTUALLY_FRAME" val="{&quot;height&quot;:402.5,&quot;width&quot;:348.850067138671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7916_2*l_h_f*1_1_1"/>
  <p:tag name="KSO_WM_TEMPLATE_CATEGORY" val="diagram"/>
  <p:tag name="KSO_WM_TEMPLATE_INDEX" val="20237916"/>
  <p:tag name="KSO_WM_UNIT_LAYERLEVEL" val="1_1_1"/>
  <p:tag name="KSO_WM_TAG_VERSION" val="3.0"/>
  <p:tag name="KSO_WM_BEAUTIFY_FLAG" val="#wm#"/>
  <p:tag name="KSO_WM_UNIT_PRESET_TEXT" val="Presentations are communication tools that can be used as demonstrations."/>
  <p:tag name="KSO_WM_UNIT_TEXT_FILL_FORE_SCHEMECOLOR_INDEX" val="1"/>
  <p:tag name="KSO_WM_UNIT_TEXT_FILL_TYPE" val="1"/>
  <p:tag name="KSO_WM_UNIT_USESOURCEFORMAT_APPLY" val="1"/>
</p:tagLst>
</file>

<file path=ppt/tags/tag79.xml><?xml version="1.0" encoding="utf-8"?>
<p:tagLst xmlns:p="http://schemas.openxmlformats.org/presentationml/2006/main">
  <p:tag name="KSO_WM_SLIDE_ID" val="custom20238206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8206"/>
  <p:tag name="KSO_WM_SLIDE_TYPE" val="text"/>
  <p:tag name="KSO_WM_SLIDE_SUBTYPE" val="picTxt"/>
  <p:tag name="KSO_WM_SLIDE_SIZE" val="348.85*242.3"/>
  <p:tag name="KSO_WM_SLIDE_POSITION" val="78.2*225.15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Calibri"/>
        <a:cs typeface=""/>
      </a:majorFont>
      <a:minorFont>
        <a:latin typeface="Arial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2667</Words>
  <Application>WPS Presentation</Application>
  <PresentationFormat>Widescreen</PresentationFormat>
  <Paragraphs>96</Paragraphs>
  <Slides>13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Microsoft YaHei</vt:lpstr>
      <vt:lpstr>Times New Roman Bold</vt:lpstr>
      <vt:lpstr>Arial</vt:lpstr>
      <vt:lpstr>Times New Roman Regular</vt:lpstr>
      <vt:lpstr>Times New Roman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Yen Nguyen Thi</cp:lastModifiedBy>
  <cp:revision>14</cp:revision>
  <dcterms:created xsi:type="dcterms:W3CDTF">2024-10-16T09:33:00Z</dcterms:created>
  <dcterms:modified xsi:type="dcterms:W3CDTF">2025-03-24T13:59:03Z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1033-12.2.0.20326</vt:lpwstr>
  </property>
  <property fmtid="{D5CDD505-2E9C-101B-9397-08002B2CF9AE}" pid="3" name="ICV">
    <vt:lpwstr>C38BA080B64F4E0691FFE79DD6F81953_12</vt:lpwstr>
  </property>
</Properties>
</file>