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5" r:id="rId2"/>
    <p:sldId id="303" r:id="rId3"/>
    <p:sldId id="304" r:id="rId4"/>
    <p:sldId id="329" r:id="rId5"/>
    <p:sldId id="330" r:id="rId6"/>
    <p:sldId id="331" r:id="rId7"/>
    <p:sldId id="305" r:id="rId8"/>
    <p:sldId id="306" r:id="rId9"/>
    <p:sldId id="328" r:id="rId10"/>
    <p:sldId id="307" r:id="rId11"/>
    <p:sldId id="332" r:id="rId12"/>
    <p:sldId id="313" r:id="rId13"/>
    <p:sldId id="314" r:id="rId14"/>
    <p:sldId id="315" r:id="rId15"/>
    <p:sldId id="320" r:id="rId16"/>
    <p:sldId id="333" r:id="rId17"/>
    <p:sldId id="321" r:id="rId18"/>
    <p:sldId id="322" r:id="rId19"/>
    <p:sldId id="323" r:id="rId20"/>
    <p:sldId id="324" r:id="rId21"/>
    <p:sldId id="325" r:id="rId22"/>
    <p:sldId id="302" r:id="rId23"/>
    <p:sldId id="32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FAB6B-F64D-4727-A04F-2303AD5E90C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7924D-3950-490F-B729-74AED2049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6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72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566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7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01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422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89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9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8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396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375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086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57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0375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9DB7-046C-4957-8412-45EFA8DE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2A71-2007-4D8C-9A15-F5A05EEA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D0E99-F118-4F58-B557-496D16757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53B4B-2173-4A41-B1AC-7205EF41D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73DE6A-5BF6-43C4-AB3E-EFDBE48A4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A3FB8-F35C-4234-A9A3-A98616B7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0A77E-A842-47F8-8A92-687155B3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8E8F2-F436-49D0-B552-29E29D18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3340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0545-2E18-4AC3-8066-8648B145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9E5A1-16BF-4A87-AB2B-9CA8D98C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E8DEF-BAF3-4655-9F2A-FFBEDA8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87CEE-89AD-4DF7-BB16-2F7BD76D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1278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63202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38095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8235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23283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82082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69237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3960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113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06217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76556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86916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21124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77409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67251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96421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48236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35936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56054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9121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19002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8167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64666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31926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32417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18492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61388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74961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80171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96598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00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13862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644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29955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55205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23434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50939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37676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97506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04815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97028"/>
      </p:ext>
    </p:extLst>
  </p:cSld>
  <p:clrMapOvr>
    <a:masterClrMapping/>
  </p:clrMapOvr>
  <p:transition spd="slow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5147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98123"/>
      </p:ext>
    </p:extLst>
  </p:cSld>
  <p:clrMapOvr>
    <a:masterClrMapping/>
  </p:clrMapOvr>
  <p:transition spd="slow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98305"/>
      </p:ext>
    </p:extLst>
  </p:cSld>
  <p:clrMapOvr>
    <a:masterClrMapping/>
  </p:clrMapOvr>
  <p:transition spd="slow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69343"/>
      </p:ext>
    </p:extLst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6240"/>
      </p:ext>
    </p:extLst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28079"/>
      </p:ext>
    </p:extLst>
  </p:cSld>
  <p:clrMapOvr>
    <a:masterClrMapping/>
  </p:clrMapOvr>
  <p:transition spd="slow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86274"/>
      </p:ext>
    </p:extLst>
  </p:cSld>
  <p:clrMapOvr>
    <a:masterClrMapping/>
  </p:clrMapOvr>
  <p:transition spd="slow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27105"/>
      </p:ext>
    </p:extLst>
  </p:cSld>
  <p:clrMapOvr>
    <a:masterClrMapping/>
  </p:clrMapOvr>
  <p:transition spd="slow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84700"/>
      </p:ext>
    </p:extLst>
  </p:cSld>
  <p:clrMapOvr>
    <a:masterClrMapping/>
  </p:clrMapOvr>
  <p:transition spd="slow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92646"/>
      </p:ext>
    </p:extLst>
  </p:cSld>
  <p:clrMapOvr>
    <a:masterClrMapping/>
  </p:clrMapOvr>
  <p:transition spd="slow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06221"/>
      </p:ext>
    </p:extLst>
  </p:cSld>
  <p:clrMapOvr>
    <a:masterClrMapping/>
  </p:clrMapOvr>
  <p:transition spd="slow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19899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51173"/>
      </p:ext>
    </p:extLst>
  </p:cSld>
  <p:clrMapOvr>
    <a:masterClrMapping/>
  </p:clrMapOvr>
  <p:transition spd="slow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99570"/>
      </p:ext>
    </p:extLst>
  </p:cSld>
  <p:clrMapOvr>
    <a:masterClrMapping/>
  </p:clrMapOvr>
  <p:transition spd="slow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99796"/>
      </p:ext>
    </p:extLst>
  </p:cSld>
  <p:clrMapOvr>
    <a:masterClrMapping/>
  </p:clrMapOvr>
  <p:transition spd="slow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09290"/>
      </p:ext>
    </p:extLst>
  </p:cSld>
  <p:clrMapOvr>
    <a:masterClrMapping/>
  </p:clrMapOvr>
  <p:transition spd="slow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87075"/>
      </p:ext>
    </p:extLst>
  </p:cSld>
  <p:clrMapOvr>
    <a:masterClrMapping/>
  </p:clrMapOvr>
  <p:transition spd="slow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79391"/>
      </p:ext>
    </p:extLst>
  </p:cSld>
  <p:clrMapOvr>
    <a:masterClrMapping/>
  </p:clrMapOvr>
  <p:transition spd="slow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43055"/>
      </p:ext>
    </p:extLst>
  </p:cSld>
  <p:clrMapOvr>
    <a:masterClrMapping/>
  </p:clrMapOvr>
  <p:transition spd="slow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84641"/>
      </p:ext>
    </p:extLst>
  </p:cSld>
  <p:clrMapOvr>
    <a:masterClrMapping/>
  </p:clrMapOvr>
  <p:transition spd="slow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13873"/>
      </p:ext>
    </p:extLst>
  </p:cSld>
  <p:clrMapOvr>
    <a:masterClrMapping/>
  </p:clrMapOvr>
  <p:transition spd="slow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43837"/>
      </p:ext>
    </p:extLst>
  </p:cSld>
  <p:clrMapOvr>
    <a:masterClrMapping/>
  </p:clrMapOvr>
  <p:transition spd="slow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4309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59230"/>
      </p:ext>
    </p:extLst>
  </p:cSld>
  <p:clrMapOvr>
    <a:masterClrMapping/>
  </p:clrMapOvr>
  <p:transition spd="slow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96206"/>
      </p:ext>
    </p:extLst>
  </p:cSld>
  <p:clrMapOvr>
    <a:masterClrMapping/>
  </p:clrMapOvr>
  <p:transition spd="slow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69323"/>
      </p:ext>
    </p:extLst>
  </p:cSld>
  <p:clrMapOvr>
    <a:masterClrMapping/>
  </p:clrMapOvr>
  <p:transition spd="slow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94238"/>
      </p:ext>
    </p:extLst>
  </p:cSld>
  <p:clrMapOvr>
    <a:masterClrMapping/>
  </p:clrMapOvr>
  <p:transition spd="slow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52424"/>
      </p:ext>
    </p:extLst>
  </p:cSld>
  <p:clrMapOvr>
    <a:masterClrMapping/>
  </p:clrMapOvr>
  <p:transition spd="slow"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16743"/>
      </p:ext>
    </p:extLst>
  </p:cSld>
  <p:clrMapOvr>
    <a:masterClrMapping/>
  </p:clrMapOvr>
  <p:transition spd="slow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92970"/>
      </p:ext>
    </p:extLst>
  </p:cSld>
  <p:clrMapOvr>
    <a:masterClrMapping/>
  </p:clrMapOvr>
  <p:transition spd="slow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66813"/>
      </p:ext>
    </p:extLst>
  </p:cSld>
  <p:clrMapOvr>
    <a:masterClrMapping/>
  </p:clrMapOvr>
  <p:transition spd="slow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49024"/>
      </p:ext>
    </p:extLst>
  </p:cSld>
  <p:clrMapOvr>
    <a:masterClrMapping/>
  </p:clrMapOvr>
  <p:transition spd="slow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86451"/>
      </p:ext>
    </p:extLst>
  </p:cSld>
  <p:clrMapOvr>
    <a:masterClrMapping/>
  </p:clrMapOvr>
  <p:transition spd="slow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0420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85B4-3395-47C7-A6FD-A9C465F6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7054A-7428-4C00-BBB6-91E5EB1D4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2F68-7BC1-4F2D-B90E-EBD329E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0BA2-F8C3-4856-8400-8955DDC8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7E8A-873D-40A8-9551-3CA68FE6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10375"/>
      </p:ext>
    </p:extLst>
  </p:cSld>
  <p:clrMapOvr>
    <a:masterClrMapping/>
  </p:clrMapOvr>
  <p:transition spd="slow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01008"/>
      </p:ext>
    </p:extLst>
  </p:cSld>
  <p:clrMapOvr>
    <a:masterClrMapping/>
  </p:clrMapOvr>
  <p:transition spd="slow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72349"/>
      </p:ext>
    </p:extLst>
  </p:cSld>
  <p:clrMapOvr>
    <a:masterClrMapping/>
  </p:clrMapOvr>
  <p:transition spd="slow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78879"/>
      </p:ext>
    </p:extLst>
  </p:cSld>
  <p:clrMapOvr>
    <a:masterClrMapping/>
  </p:clrMapOvr>
  <p:transition spd="slow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26429"/>
      </p:ext>
    </p:extLst>
  </p:cSld>
  <p:clrMapOvr>
    <a:masterClrMapping/>
  </p:clrMapOvr>
  <p:transition spd="slow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70141"/>
      </p:ext>
    </p:extLst>
  </p:cSld>
  <p:clrMapOvr>
    <a:masterClrMapping/>
  </p:clrMapOvr>
  <p:transition spd="slow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19296"/>
      </p:ext>
    </p:extLst>
  </p:cSld>
  <p:clrMapOvr>
    <a:masterClrMapping/>
  </p:clrMapOvr>
  <p:transition spd="slow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97482"/>
      </p:ext>
    </p:extLst>
  </p:cSld>
  <p:clrMapOvr>
    <a:masterClrMapping/>
  </p:clrMapOvr>
  <p:transition spd="slow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38430"/>
      </p:ext>
    </p:extLst>
  </p:cSld>
  <p:clrMapOvr>
    <a:masterClrMapping/>
  </p:clrMapOvr>
  <p:transition spd="slow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14690"/>
      </p:ext>
    </p:extLst>
  </p:cSld>
  <p:clrMapOvr>
    <a:masterClrMapping/>
  </p:clrMapOvr>
  <p:transition spd="slow">
    <p:randomBar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0211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1F94-9F25-4BC6-B38A-AA5BE2C5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83CA-4262-4263-A6DB-59D9459F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6FB08-EB94-4511-A64A-1002567A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5137E-22C1-48F0-9553-F3B7A76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93389-9F21-45AC-87C9-A32EBDE3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7547A-BCBF-4AF4-8E14-0F3BAD52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97299"/>
      </p:ext>
    </p:extLst>
  </p:cSld>
  <p:clrMapOvr>
    <a:masterClrMapping/>
  </p:clrMapOvr>
  <p:transition spd="slow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40817"/>
      </p:ext>
    </p:extLst>
  </p:cSld>
  <p:clrMapOvr>
    <a:masterClrMapping/>
  </p:clrMapOvr>
  <p:transition spd="slow"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3712"/>
      </p:ext>
    </p:extLst>
  </p:cSld>
  <p:clrMapOvr>
    <a:masterClrMapping/>
  </p:clrMapOvr>
  <p:transition spd="slow"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11832"/>
      </p:ext>
    </p:extLst>
  </p:cSld>
  <p:clrMapOvr>
    <a:masterClrMapping/>
  </p:clrMapOvr>
  <p:transition spd="slow">
    <p:randomBa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65953"/>
      </p:ext>
    </p:extLst>
  </p:cSld>
  <p:clrMapOvr>
    <a:masterClrMapping/>
  </p:clrMapOvr>
  <p:transition spd="slow">
    <p:randomBa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94255"/>
      </p:ext>
    </p:extLst>
  </p:cSld>
  <p:clrMapOvr>
    <a:masterClrMapping/>
  </p:clrMapOvr>
  <p:transition spd="slow"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30DB-2A66-4FA3-8AFC-CC74B4E6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08CD-DBF4-413B-A5BF-3925405F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94E6A-0A61-4F45-88DB-12E0D4461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94A4F-A29A-4D21-A41E-968A7145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686A1-081B-4E3D-A24F-21B8035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E12A5-7857-4C22-964F-E70964FB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95585"/>
      </p:ext>
    </p:extLst>
  </p:cSld>
  <p:clrMapOvr>
    <a:masterClrMapping/>
  </p:clrMapOvr>
  <p:transition spd="slow">
    <p:randomBar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FE01-76C0-4767-90D6-25B628E3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0D538-40FA-47B3-B58B-C715DF8A8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30DC0-7279-4163-AFF4-06EDC9206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ACAD9-8695-428E-A506-A93962FA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B1C00-DDC6-46BF-84F1-512DF26E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2A879-9329-405E-BA7F-4EB7EEAF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17163"/>
      </p:ext>
    </p:extLst>
  </p:cSld>
  <p:clrMapOvr>
    <a:masterClrMapping/>
  </p:clrMapOvr>
  <p:transition spd="slow">
    <p:randomBar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D91A-10AC-4200-8CC8-E3E9D950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1C2BA-0640-459F-B0B8-50D5AC165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37C2-3B07-4C20-8DA1-97F2F048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7E6D3-8F4C-4112-816D-5A413937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5E39-8704-4FBF-B443-B9E4923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42652"/>
      </p:ext>
    </p:extLst>
  </p:cSld>
  <p:clrMapOvr>
    <a:masterClrMapping/>
  </p:clrMapOvr>
  <p:transition spd="slow">
    <p:randomBar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E213E-E07D-406D-9FED-67BAF5125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E54E5-E46A-4BD0-8D9B-406FDC58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AA68-5978-4081-B7DB-16D40BCA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C8D1-0EAD-4B55-BB16-28EACDEB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9FA1-2DC7-4D74-91C2-39FF4BE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65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image" Target="../media/image1.jp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C4E918E8-5450-4A0D-9DF5-6283352AE879}"/>
              </a:ext>
            </a:extLst>
          </p:cNvPr>
          <p:cNvPicPr>
            <a:picLocks noChangeAspect="1"/>
          </p:cNvPicPr>
          <p:nvPr userDrawn="1"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0" y="371475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0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5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jpeg"/><Relationship Id="rId7" Type="http://schemas.openxmlformats.org/officeDocument/2006/relationships/image" Target="../media/image24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10" Type="http://schemas.microsoft.com/office/2007/relationships/hdphoto" Target="../media/hdphoto7.wdp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jpeg"/><Relationship Id="rId7" Type="http://schemas.openxmlformats.org/officeDocument/2006/relationships/image" Target="../media/image24.svg"/><Relationship Id="rId12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6.jpeg"/><Relationship Id="rId7" Type="http://schemas.openxmlformats.org/officeDocument/2006/relationships/image" Target="../media/image24.svg"/><Relationship Id="rId12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microsoft.com/office/2007/relationships/hdphoto" Target="../media/hdphoto6.wdp"/><Relationship Id="rId10" Type="http://schemas.microsoft.com/office/2007/relationships/hdphoto" Target="../media/hdphoto9.wdp"/><Relationship Id="rId4" Type="http://schemas.openxmlformats.org/officeDocument/2006/relationships/image" Target="../media/image20.png"/><Relationship Id="rId9" Type="http://schemas.openxmlformats.org/officeDocument/2006/relationships/image" Target="../media/image28.png"/><Relationship Id="rId1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2.wdp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jpeg"/><Relationship Id="rId7" Type="http://schemas.microsoft.com/office/2007/relationships/hdphoto" Target="../media/hdphoto14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microsoft.com/office/2007/relationships/hdphoto" Target="../media/hdphoto13.wdp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14689EA-DC31-D024-5F3A-5CCC7FB2F749}"/>
              </a:ext>
            </a:extLst>
          </p:cNvPr>
          <p:cNvGrpSpPr/>
          <p:nvPr/>
        </p:nvGrpSpPr>
        <p:grpSpPr>
          <a:xfrm>
            <a:off x="0" y="20320"/>
            <a:ext cx="12192000" cy="6868160"/>
            <a:chOff x="0" y="20320"/>
            <a:chExt cx="12192000" cy="686816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26626" name="Picture 2" descr="Cartoon wooden medieval door 3D model - TurboSquid 1417889">
              <a:extLst>
                <a:ext uri="{FF2B5EF4-FFF2-40B4-BE49-F238E27FC236}">
                  <a16:creationId xmlns:a16="http://schemas.microsoft.com/office/drawing/2014/main" id="{609AD9A9-57C7-4C07-B0B5-A60DC95F09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t="11000" r="3000" b="13000"/>
            <a:stretch/>
          </p:blipFill>
          <p:spPr bwMode="auto">
            <a:xfrm>
              <a:off x="0" y="20320"/>
              <a:ext cx="12192000" cy="686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Free Vector | Cute barista in apron holding a coffee cup logo cartoon  character illustration">
            <a:extLst>
              <a:ext uri="{FF2B5EF4-FFF2-40B4-BE49-F238E27FC236}">
                <a16:creationId xmlns:a16="http://schemas.microsoft.com/office/drawing/2014/main" id="{4D1D58D3-0F1F-4118-8A44-AE9204249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00" b="91400" l="9744" r="89776">
                        <a14:foregroundMark x1="49681" y1="9200" x2="49681" y2="9200"/>
                        <a14:foregroundMark x1="39776" y1="75400" x2="59744" y2="72400"/>
                        <a14:foregroundMark x1="59744" y1="72400" x2="59904" y2="72400"/>
                        <a14:foregroundMark x1="46166" y1="91400" x2="46166" y2="9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" y="1963712"/>
            <a:ext cx="4393568" cy="35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ute Baristas in aprons making coffee cartoon character illustration  2384223 Vector Art at Vecteezy">
            <a:extLst>
              <a:ext uri="{FF2B5EF4-FFF2-40B4-BE49-F238E27FC236}">
                <a16:creationId xmlns:a16="http://schemas.microsoft.com/office/drawing/2014/main" id="{8FE2C808-65B7-4457-B6A4-5B4CECF9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571" l="9878" r="89878">
                        <a14:foregroundMark x1="18449" y1="80408" x2="30694" y2="83776"/>
                        <a14:foregroundMark x1="30694" y1="83776" x2="32735" y2="85510"/>
                        <a14:foregroundMark x1="18449" y1="83571" x2="18449" y2="83571"/>
                        <a14:foregroundMark x1="29061" y1="83061" x2="45469" y2="86939"/>
                        <a14:foregroundMark x1="63347" y1="91837" x2="73714" y2="79898"/>
                        <a14:foregroundMark x1="77388" y1="83776" x2="74449" y2="80408"/>
                        <a14:foregroundMark x1="63347" y1="93571" x2="63347" y2="93571"/>
                        <a14:foregroundMark x1="20408" y1="85510" x2="26694" y2="86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85" y="1710096"/>
            <a:ext cx="4856480" cy="38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60E72E4-2C46-4922-9775-48861F279D84}"/>
              </a:ext>
            </a:extLst>
          </p:cNvPr>
          <p:cNvGrpSpPr/>
          <p:nvPr/>
        </p:nvGrpSpPr>
        <p:grpSpPr>
          <a:xfrm>
            <a:off x="4826867" y="511643"/>
            <a:ext cx="2264228" cy="769442"/>
            <a:chOff x="1491343" y="1807028"/>
            <a:chExt cx="2264228" cy="7694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8D0D00-3F68-466C-98F1-D87F9033C754}"/>
                </a:ext>
              </a:extLst>
            </p:cNvPr>
            <p:cNvSpPr txBox="1"/>
            <p:nvPr/>
          </p:nvSpPr>
          <p:spPr>
            <a:xfrm>
              <a:off x="1491343" y="1807029"/>
              <a:ext cx="22642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1651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C063CD-9CF7-494D-B084-D05FC2DAF308}"/>
                </a:ext>
              </a:extLst>
            </p:cNvPr>
            <p:cNvSpPr txBox="1"/>
            <p:nvPr/>
          </p:nvSpPr>
          <p:spPr>
            <a:xfrm>
              <a:off x="1491343" y="1807028"/>
              <a:ext cx="22642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kumimoji="0" lang="en-US" sz="44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6D64D07-94DE-4616-91FA-8625BB752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840" y="1260295"/>
            <a:ext cx="9973920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828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artoon cafe background cafeteria interior Vector Image">
            <a:extLst>
              <a:ext uri="{FF2B5EF4-FFF2-40B4-BE49-F238E27FC236}">
                <a16:creationId xmlns:a16="http://schemas.microsoft.com/office/drawing/2014/main" id="{FD57FAE2-72BC-41A4-81AB-E0211912A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AAE9553-53AE-42BF-8FC8-E6DFB9ADD320}"/>
              </a:ext>
            </a:extLst>
          </p:cNvPr>
          <p:cNvGrpSpPr/>
          <p:nvPr/>
        </p:nvGrpSpPr>
        <p:grpSpPr>
          <a:xfrm>
            <a:off x="2312688" y="1905000"/>
            <a:ext cx="8736312" cy="2943510"/>
            <a:chOff x="2105100" y="4212346"/>
            <a:chExt cx="4680391" cy="1754326"/>
          </a:xfrm>
        </p:grpSpPr>
        <p:pic>
          <p:nvPicPr>
            <p:cNvPr id="26" name="Picture 13">
              <a:extLst>
                <a:ext uri="{FF2B5EF4-FFF2-40B4-BE49-F238E27FC236}">
                  <a16:creationId xmlns:a16="http://schemas.microsoft.com/office/drawing/2014/main" id="{132CB85B-7EFC-43A6-A0AE-ECECF0564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4212346"/>
              <a:ext cx="4680391" cy="175432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84FD33-7E4B-4EE6-8F6D-2379332D3D80}"/>
                </a:ext>
              </a:extLst>
            </p:cNvPr>
            <p:cNvSpPr txBox="1"/>
            <p:nvPr/>
          </p:nvSpPr>
          <p:spPr>
            <a:xfrm>
              <a:off x="2421845" y="4345137"/>
              <a:ext cx="3873765" cy="1045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Biểu thức là một dãy các số, dấu phép tính viết xen kẽ  với nhau (nối lại với nhau)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2" name="Picture 2" descr="82 Girl Making Coffee Illustrations &amp; Clip Art - iStock">
            <a:extLst>
              <a:ext uri="{FF2B5EF4-FFF2-40B4-BE49-F238E27FC236}">
                <a16:creationId xmlns:a16="http://schemas.microsoft.com/office/drawing/2014/main" id="{5C881427-2B2E-4110-B9F1-8CA9D4987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80" b="90000" l="18137" r="79085">
                        <a14:foregroundMark x1="43464" y1="8980" x2="52124" y2="8980"/>
                        <a14:foregroundMark x1="79085" y1="41020" x2="79085" y2="41020"/>
                        <a14:foregroundMark x1="18464" y1="49796" x2="18464" y2="49796"/>
                        <a14:foregroundMark x1="20261" y1="42449" x2="20261" y2="42449"/>
                        <a14:foregroundMark x1="37745" y1="71020" x2="59641" y2="65918"/>
                        <a14:foregroundMark x1="59641" y1="65918" x2="60621" y2="65918"/>
                        <a14:foregroundMark x1="45425" y1="65918" x2="54739" y2="65918"/>
                        <a14:foregroundMark x1="51307" y1="74490" x2="48856" y2="74490"/>
                        <a14:foregroundMark x1="79085" y1="45306" x2="79085" y2="45306"/>
                        <a14:foregroundMark x1="19444" y1="59388" x2="19444" y2="59388"/>
                        <a14:foregroundMark x1="18137" y1="57551" x2="18137" y2="57551"/>
                        <a14:foregroundMark x1="18137" y1="57551" x2="21242" y2="5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3" r="15713" b="19087"/>
          <a:stretch/>
        </p:blipFill>
        <p:spPr bwMode="auto">
          <a:xfrm>
            <a:off x="658756" y="3374788"/>
            <a:ext cx="3078214" cy="287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641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4F8C9A03-56EC-4189-9CE5-34BE8392C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Luyện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0567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125382-722A-453C-927F-D3E52280342D}"/>
              </a:ext>
            </a:extLst>
          </p:cNvPr>
          <p:cNvSpPr/>
          <p:nvPr/>
        </p:nvSpPr>
        <p:spPr>
          <a:xfrm>
            <a:off x="278295" y="265043"/>
            <a:ext cx="11384777" cy="6334540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D421D89-48C1-44EE-A359-6E8789E91590}"/>
              </a:ext>
            </a:extLst>
          </p:cNvPr>
          <p:cNvSpPr/>
          <p:nvPr/>
        </p:nvSpPr>
        <p:spPr>
          <a:xfrm>
            <a:off x="528927" y="198091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A2EAE-715A-41F8-9E3F-29CCE93C7A05}"/>
              </a:ext>
            </a:extLst>
          </p:cNvPr>
          <p:cNvSpPr txBox="1"/>
          <p:nvPr/>
        </p:nvSpPr>
        <p:spPr>
          <a:xfrm>
            <a:off x="1338824" y="263406"/>
            <a:ext cx="8052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Đọc các biểu thức sau (theo mẫu):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Duepuntozer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10DA8-3104-4794-8D41-187AFCD54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87" y="1247775"/>
            <a:ext cx="9496425" cy="49720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D76308-18BA-4097-A4C0-DE07960AAF20}"/>
              </a:ext>
            </a:extLst>
          </p:cNvPr>
          <p:cNvSpPr/>
          <p:nvPr/>
        </p:nvSpPr>
        <p:spPr>
          <a:xfrm flipH="1">
            <a:off x="4533898" y="2733674"/>
            <a:ext cx="5657851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Chín</a:t>
            </a:r>
            <a:r>
              <a:rPr lang="en-US" sz="3600" dirty="0"/>
              <a:t> </a:t>
            </a:r>
            <a:r>
              <a:rPr lang="en-US" sz="3600" dirty="0" err="1"/>
              <a:t>mươi</a:t>
            </a:r>
            <a:r>
              <a:rPr lang="en-US" sz="3600" dirty="0"/>
              <a:t> </a:t>
            </a:r>
            <a:r>
              <a:rPr lang="en-US" sz="3600" dirty="0" err="1"/>
              <a:t>lăm</a:t>
            </a:r>
            <a:r>
              <a:rPr lang="en-US" sz="3600" dirty="0"/>
              <a:t> </a:t>
            </a:r>
            <a:r>
              <a:rPr lang="en-US" sz="3600" dirty="0" err="1"/>
              <a:t>trừ</a:t>
            </a:r>
            <a:r>
              <a:rPr lang="en-US" sz="3600" dirty="0"/>
              <a:t> </a:t>
            </a:r>
            <a:r>
              <a:rPr lang="en-US" sz="3600" dirty="0" err="1"/>
              <a:t>mười</a:t>
            </a:r>
            <a:r>
              <a:rPr lang="en-US" sz="3600" dirty="0"/>
              <a:t> </a:t>
            </a:r>
            <a:r>
              <a:rPr lang="en-US" sz="3600" dirty="0" err="1"/>
              <a:t>bảy</a:t>
            </a:r>
            <a:endParaRPr lang="en-US" sz="36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FC65062-11A8-41D4-85CF-184BAB7052FA}"/>
              </a:ext>
            </a:extLst>
          </p:cNvPr>
          <p:cNvSpPr/>
          <p:nvPr/>
        </p:nvSpPr>
        <p:spPr>
          <a:xfrm flipH="1">
            <a:off x="4600573" y="3495674"/>
            <a:ext cx="5657851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Mười</a:t>
            </a:r>
            <a:r>
              <a:rPr lang="en-US" sz="3600" dirty="0"/>
              <a:t> </a:t>
            </a:r>
            <a:r>
              <a:rPr lang="en-US" sz="3600" dirty="0" err="1"/>
              <a:t>ba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ba</a:t>
            </a:r>
            <a:endParaRPr lang="en-US" sz="36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A09138E-758C-4202-AFC7-A6D850013196}"/>
              </a:ext>
            </a:extLst>
          </p:cNvPr>
          <p:cNvSpPr/>
          <p:nvPr/>
        </p:nvSpPr>
        <p:spPr>
          <a:xfrm flipH="1">
            <a:off x="4686298" y="4152899"/>
            <a:ext cx="5657851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Sáu</a:t>
            </a:r>
            <a:r>
              <a:rPr lang="en-US" sz="3600" dirty="0"/>
              <a:t> </a:t>
            </a:r>
            <a:r>
              <a:rPr lang="en-US" sz="3600" dirty="0" err="1"/>
              <a:t>mươi</a:t>
            </a:r>
            <a:r>
              <a:rPr lang="en-US" sz="3600" dirty="0"/>
              <a:t> </a:t>
            </a:r>
            <a:r>
              <a:rPr lang="en-US" sz="3600" dirty="0" err="1"/>
              <a:t>tư</a:t>
            </a:r>
            <a:r>
              <a:rPr lang="en-US" sz="3600" dirty="0"/>
              <a:t> chia </a:t>
            </a:r>
            <a:r>
              <a:rPr lang="en-US" sz="3600" dirty="0" err="1"/>
              <a:t>tám</a:t>
            </a:r>
            <a:endParaRPr lang="en-US" sz="36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F1C20CC-8A12-4CB5-8FB4-B6813041705A}"/>
              </a:ext>
            </a:extLst>
          </p:cNvPr>
          <p:cNvSpPr/>
          <p:nvPr/>
        </p:nvSpPr>
        <p:spPr>
          <a:xfrm flipH="1">
            <a:off x="3667123" y="4829174"/>
            <a:ext cx="7067551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/>
              <a:t>Sáu</a:t>
            </a:r>
            <a:r>
              <a:rPr lang="en-US" sz="3000" dirty="0"/>
              <a:t> </a:t>
            </a:r>
            <a:r>
              <a:rPr lang="en-US" sz="3000" dirty="0" err="1"/>
              <a:t>mươi</a:t>
            </a:r>
            <a:r>
              <a:rPr lang="en-US" sz="3000" dirty="0"/>
              <a:t> </a:t>
            </a:r>
            <a:r>
              <a:rPr lang="en-US" sz="3000" dirty="0" err="1"/>
              <a:t>lăm</a:t>
            </a:r>
            <a:r>
              <a:rPr lang="en-US" sz="3000" dirty="0"/>
              <a:t> </a:t>
            </a:r>
            <a:r>
              <a:rPr lang="en-US" sz="3000" dirty="0" err="1"/>
              <a:t>trừ</a:t>
            </a:r>
            <a:r>
              <a:rPr lang="en-US" sz="3000" dirty="0"/>
              <a:t> </a:t>
            </a:r>
            <a:r>
              <a:rPr lang="en-US" sz="3000" dirty="0" err="1"/>
              <a:t>bốn</a:t>
            </a:r>
            <a:r>
              <a:rPr lang="en-US" sz="3000" dirty="0"/>
              <a:t> </a:t>
            </a:r>
            <a:r>
              <a:rPr lang="en-US" sz="3000" dirty="0" err="1"/>
              <a:t>mươi</a:t>
            </a:r>
            <a:r>
              <a:rPr lang="en-US" sz="3000" dirty="0"/>
              <a:t> </a:t>
            </a:r>
            <a:r>
              <a:rPr lang="en-US" sz="3000" dirty="0" err="1"/>
              <a:t>hai</a:t>
            </a:r>
            <a:r>
              <a:rPr lang="en-US" sz="3000" dirty="0"/>
              <a:t> </a:t>
            </a:r>
            <a:r>
              <a:rPr lang="en-US" sz="3000" dirty="0" err="1"/>
              <a:t>cộng</a:t>
            </a:r>
            <a:r>
              <a:rPr lang="en-US" sz="3000" dirty="0"/>
              <a:t> </a:t>
            </a:r>
            <a:r>
              <a:rPr lang="en-US" sz="3000" dirty="0" err="1"/>
              <a:t>mười</a:t>
            </a:r>
            <a:endParaRPr lang="en-US" sz="30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67D9749-A44D-44F8-A4BC-B30D2C5A433C}"/>
              </a:ext>
            </a:extLst>
          </p:cNvPr>
          <p:cNvSpPr/>
          <p:nvPr/>
        </p:nvSpPr>
        <p:spPr>
          <a:xfrm flipH="1">
            <a:off x="3638548" y="5553074"/>
            <a:ext cx="7067551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/>
              <a:t>Mười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nhân</a:t>
            </a:r>
            <a:r>
              <a:rPr lang="en-US" sz="3000" dirty="0"/>
              <a:t> </a:t>
            </a:r>
            <a:r>
              <a:rPr lang="en-US" sz="3000" dirty="0" err="1"/>
              <a:t>ba</a:t>
            </a:r>
            <a:r>
              <a:rPr lang="en-US" sz="3000" dirty="0"/>
              <a:t> </a:t>
            </a:r>
            <a:r>
              <a:rPr lang="en-US" sz="3000" dirty="0" err="1"/>
              <a:t>cộng</a:t>
            </a:r>
            <a:r>
              <a:rPr lang="en-US" sz="3000" dirty="0"/>
              <a:t> </a:t>
            </a:r>
            <a:r>
              <a:rPr lang="en-US" sz="3000" dirty="0" err="1"/>
              <a:t>bốn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852526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125382-722A-453C-927F-D3E52280342D}"/>
              </a:ext>
            </a:extLst>
          </p:cNvPr>
          <p:cNvSpPr/>
          <p:nvPr/>
        </p:nvSpPr>
        <p:spPr>
          <a:xfrm>
            <a:off x="278295" y="265043"/>
            <a:ext cx="11384777" cy="6334540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D421D89-48C1-44EE-A359-6E8789E91590}"/>
              </a:ext>
            </a:extLst>
          </p:cNvPr>
          <p:cNvSpPr/>
          <p:nvPr/>
        </p:nvSpPr>
        <p:spPr>
          <a:xfrm>
            <a:off x="528927" y="198091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A2EAE-715A-41F8-9E3F-29CCE93C7A05}"/>
              </a:ext>
            </a:extLst>
          </p:cNvPr>
          <p:cNvSpPr txBox="1"/>
          <p:nvPr/>
        </p:nvSpPr>
        <p:spPr>
          <a:xfrm>
            <a:off x="1338823" y="263406"/>
            <a:ext cx="10234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Chọn cách đọc tương ứng với mỗi biểu thức: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Duepuntozer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A683B-90B1-4C02-B973-B9FFDBBE1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505751"/>
            <a:ext cx="10634662" cy="440927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BC5B1C1-3B16-4158-A244-DC79A2F30DF5}"/>
              </a:ext>
            </a:extLst>
          </p:cNvPr>
          <p:cNvCxnSpPr/>
          <p:nvPr/>
        </p:nvCxnSpPr>
        <p:spPr>
          <a:xfrm>
            <a:off x="7419975" y="2076450"/>
            <a:ext cx="1457325" cy="10572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19D55FE-3D2C-4E38-9E5F-CFFBB661ADB6}"/>
              </a:ext>
            </a:extLst>
          </p:cNvPr>
          <p:cNvCxnSpPr/>
          <p:nvPr/>
        </p:nvCxnSpPr>
        <p:spPr>
          <a:xfrm>
            <a:off x="7410450" y="3114675"/>
            <a:ext cx="1457325" cy="10572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526CB2-DC53-4497-8FE6-DF86DEB4332D}"/>
              </a:ext>
            </a:extLst>
          </p:cNvPr>
          <p:cNvCxnSpPr/>
          <p:nvPr/>
        </p:nvCxnSpPr>
        <p:spPr>
          <a:xfrm>
            <a:off x="7372350" y="4095750"/>
            <a:ext cx="1457325" cy="10572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5752738-03C6-4136-8416-FF42488F70DC}"/>
              </a:ext>
            </a:extLst>
          </p:cNvPr>
          <p:cNvCxnSpPr>
            <a:cxnSpLocks/>
          </p:cNvCxnSpPr>
          <p:nvPr/>
        </p:nvCxnSpPr>
        <p:spPr>
          <a:xfrm flipV="1">
            <a:off x="7381875" y="2066925"/>
            <a:ext cx="1533525" cy="3086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631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125382-722A-453C-927F-D3E52280342D}"/>
              </a:ext>
            </a:extLst>
          </p:cNvPr>
          <p:cNvSpPr/>
          <p:nvPr/>
        </p:nvSpPr>
        <p:spPr>
          <a:xfrm>
            <a:off x="278295" y="265043"/>
            <a:ext cx="11384777" cy="6334540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457BD0-F93A-4B42-9DEF-887FDEAAB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8" y="166688"/>
            <a:ext cx="5119688" cy="961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51648D-D584-495E-9EEA-7D9B9D29A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385" y="3352799"/>
            <a:ext cx="2694340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96C0A2-8817-4F9B-A4BD-803AC6F8C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37" y="1290638"/>
            <a:ext cx="5405438" cy="24138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C44FDB-A8EE-42DA-BC1B-0B4BEF2DB0E1}"/>
              </a:ext>
            </a:extLst>
          </p:cNvPr>
          <p:cNvSpPr txBox="1"/>
          <p:nvPr/>
        </p:nvSpPr>
        <p:spPr>
          <a:xfrm>
            <a:off x="390525" y="3733800"/>
            <a:ext cx="638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21 - 3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EAD1F5-9BF7-4C43-8784-84BE81A3ACA1}"/>
              </a:ext>
            </a:extLst>
          </p:cNvPr>
          <p:cNvSpPr txBox="1"/>
          <p:nvPr/>
        </p:nvSpPr>
        <p:spPr>
          <a:xfrm>
            <a:off x="352425" y="4333875"/>
            <a:ext cx="857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Thương của 21 chia cho 3 là 21 :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DAD960-044D-44A5-A843-2730FEAFC638}"/>
              </a:ext>
            </a:extLst>
          </p:cNvPr>
          <p:cNvSpPr txBox="1"/>
          <p:nvPr/>
        </p:nvSpPr>
        <p:spPr>
          <a:xfrm>
            <a:off x="361950" y="4962525"/>
            <a:ext cx="857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Tổng của ba số 23, 15 và 40 là 23 + 15 + 40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5A240A-50B0-4A85-8ECA-7AF53CBFBD87}"/>
              </a:ext>
            </a:extLst>
          </p:cNvPr>
          <p:cNvSpPr txBox="1"/>
          <p:nvPr/>
        </p:nvSpPr>
        <p:spPr>
          <a:xfrm>
            <a:off x="352425" y="5648325"/>
            <a:ext cx="857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Tích của ba số 5, 2 và 7 là 5 x 2 x 7</a:t>
            </a:r>
          </a:p>
        </p:txBody>
      </p:sp>
    </p:spTree>
    <p:extLst>
      <p:ext uri="{BB962C8B-B14F-4D97-AF65-F5344CB8AC3E}">
        <p14:creationId xmlns:p14="http://schemas.microsoft.com/office/powerpoint/2010/main" val="1755341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125382-722A-453C-927F-D3E52280342D}"/>
              </a:ext>
            </a:extLst>
          </p:cNvPr>
          <p:cNvSpPr/>
          <p:nvPr/>
        </p:nvSpPr>
        <p:spPr>
          <a:xfrm>
            <a:off x="494675" y="265043"/>
            <a:ext cx="11197653" cy="630064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C00C7-F2CD-42D4-BA47-A0759B976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" y="538162"/>
            <a:ext cx="10296525" cy="4105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CE034E-C8CF-4131-855C-E377A10F3BB6}"/>
              </a:ext>
            </a:extLst>
          </p:cNvPr>
          <p:cNvSpPr txBox="1"/>
          <p:nvPr/>
        </p:nvSpPr>
        <p:spPr>
          <a:xfrm>
            <a:off x="1676400" y="4772025"/>
            <a:ext cx="9972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0" dirty="0" err="1">
                <a:solidFill>
                  <a:srgbClr val="000000"/>
                </a:solidFill>
                <a:effectLst/>
              </a:rPr>
              <a:t>Dựa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</a:rPr>
              <a:t>vào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</a:rPr>
              <a:t>vẽ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</a:rPr>
              <a:t>trên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2800" b="1" i="0" dirty="0" err="1">
                <a:solidFill>
                  <a:srgbClr val="000000"/>
                </a:solidFill>
                <a:effectLst/>
              </a:rPr>
              <a:t>nêu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 ý </a:t>
            </a:r>
            <a:r>
              <a:rPr lang="en-US" sz="2800" b="1" i="0" dirty="0" err="1">
                <a:solidFill>
                  <a:srgbClr val="000000"/>
                </a:solidFill>
                <a:effectLst/>
              </a:rPr>
              <a:t>nghĩa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</a:rPr>
              <a:t>của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</a:rPr>
              <a:t>mỗi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</a:rPr>
              <a:t>biểu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</a:rPr>
              <a:t>thức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</a:rPr>
              <a:t>sau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:</a:t>
            </a:r>
          </a:p>
          <a:p>
            <a:pPr algn="l"/>
            <a:r>
              <a:rPr lang="en-US" sz="2800" b="1" i="0" dirty="0">
                <a:solidFill>
                  <a:srgbClr val="000000"/>
                </a:solidFill>
                <a:effectLst/>
              </a:rPr>
              <a:t>a) 8 + 9                                   b) 8 + 6                              c) 8 + 9 + 6</a:t>
            </a:r>
          </a:p>
        </p:txBody>
      </p:sp>
    </p:spTree>
    <p:extLst>
      <p:ext uri="{BB962C8B-B14F-4D97-AF65-F5344CB8AC3E}">
        <p14:creationId xmlns:p14="http://schemas.microsoft.com/office/powerpoint/2010/main" val="3123102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125382-722A-453C-927F-D3E52280342D}"/>
              </a:ext>
            </a:extLst>
          </p:cNvPr>
          <p:cNvSpPr/>
          <p:nvPr/>
        </p:nvSpPr>
        <p:spPr>
          <a:xfrm>
            <a:off x="494675" y="265043"/>
            <a:ext cx="11197653" cy="630064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D7FC53-DFC3-4AFA-A3F1-ABE4DDAFA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088" y="442913"/>
            <a:ext cx="6103858" cy="2433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E83E16-0AD7-4587-B14A-2D3C2A334443}"/>
              </a:ext>
            </a:extLst>
          </p:cNvPr>
          <p:cNvSpPr txBox="1"/>
          <p:nvPr/>
        </p:nvSpPr>
        <p:spPr>
          <a:xfrm>
            <a:off x="1133475" y="3381375"/>
            <a:ext cx="98774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Bình</a:t>
            </a:r>
            <a:r>
              <a:rPr lang="en-US" sz="2800" b="1" dirty="0">
                <a:solidFill>
                  <a:srgbClr val="002060"/>
                </a:solidFill>
              </a:rPr>
              <a:t> A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8 con </a:t>
            </a:r>
            <a:r>
              <a:rPr lang="en-US" sz="2800" b="1" dirty="0" err="1">
                <a:solidFill>
                  <a:srgbClr val="002060"/>
                </a:solidFill>
              </a:rPr>
              <a:t>cá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 err="1">
                <a:solidFill>
                  <a:srgbClr val="002060"/>
                </a:solidFill>
              </a:rPr>
              <a:t>Bình</a:t>
            </a:r>
            <a:r>
              <a:rPr lang="en-US" sz="2800" b="1" dirty="0">
                <a:solidFill>
                  <a:srgbClr val="002060"/>
                </a:solidFill>
              </a:rPr>
              <a:t> B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9 con </a:t>
            </a:r>
            <a:r>
              <a:rPr lang="en-US" sz="2800" b="1" dirty="0" err="1">
                <a:solidFill>
                  <a:srgbClr val="002060"/>
                </a:solidFill>
              </a:rPr>
              <a:t>cá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 err="1">
                <a:solidFill>
                  <a:srgbClr val="002060"/>
                </a:solidFill>
              </a:rPr>
              <a:t>Bình</a:t>
            </a:r>
            <a:r>
              <a:rPr lang="en-US" sz="2800" b="1" dirty="0">
                <a:solidFill>
                  <a:srgbClr val="002060"/>
                </a:solidFill>
              </a:rPr>
              <a:t> C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6 con </a:t>
            </a:r>
            <a:r>
              <a:rPr lang="en-US" sz="2800" b="1" dirty="0" err="1">
                <a:solidFill>
                  <a:srgbClr val="002060"/>
                </a:solidFill>
              </a:rPr>
              <a:t>cá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a) </a:t>
            </a:r>
            <a:r>
              <a:rPr lang="en-US" sz="2800" b="1" dirty="0" err="1">
                <a:solidFill>
                  <a:srgbClr val="002060"/>
                </a:solidFill>
              </a:rPr>
              <a:t>Biểu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thức</a:t>
            </a:r>
            <a:r>
              <a:rPr lang="en-US" sz="2800" b="1" dirty="0">
                <a:solidFill>
                  <a:srgbClr val="002060"/>
                </a:solidFill>
              </a:rPr>
              <a:t> 8 + 9 </a:t>
            </a:r>
            <a:r>
              <a:rPr lang="en-US" sz="2800" b="1" dirty="0" err="1">
                <a:solidFill>
                  <a:srgbClr val="002060"/>
                </a:solidFill>
              </a:rPr>
              <a:t>cho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tổng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</a:t>
            </a:r>
            <a:r>
              <a:rPr lang="en-US" sz="2800" b="1" dirty="0">
                <a:solidFill>
                  <a:srgbClr val="002060"/>
                </a:solidFill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</a:rPr>
              <a:t>hai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bình</a:t>
            </a:r>
            <a:r>
              <a:rPr lang="en-US" sz="2800" b="1" dirty="0">
                <a:solidFill>
                  <a:srgbClr val="002060"/>
                </a:solidFill>
              </a:rPr>
              <a:t> A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B.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b) </a:t>
            </a:r>
            <a:r>
              <a:rPr lang="en-US" sz="2800" b="1" dirty="0" err="1">
                <a:solidFill>
                  <a:srgbClr val="002060"/>
                </a:solidFill>
              </a:rPr>
              <a:t>Biểu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thức</a:t>
            </a:r>
            <a:r>
              <a:rPr lang="en-US" sz="2800" b="1" dirty="0">
                <a:solidFill>
                  <a:srgbClr val="002060"/>
                </a:solidFill>
              </a:rPr>
              <a:t> 8 + 6 </a:t>
            </a:r>
            <a:r>
              <a:rPr lang="en-US" sz="2800" b="1" dirty="0" err="1">
                <a:solidFill>
                  <a:srgbClr val="002060"/>
                </a:solidFill>
              </a:rPr>
              <a:t>cho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tổng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</a:t>
            </a:r>
            <a:r>
              <a:rPr lang="en-US" sz="2800" b="1" dirty="0">
                <a:solidFill>
                  <a:srgbClr val="002060"/>
                </a:solidFill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</a:rPr>
              <a:t>hai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bình</a:t>
            </a:r>
            <a:r>
              <a:rPr lang="en-US" sz="2800" b="1" dirty="0">
                <a:solidFill>
                  <a:srgbClr val="002060"/>
                </a:solidFill>
              </a:rPr>
              <a:t> A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C.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c) </a:t>
            </a:r>
            <a:r>
              <a:rPr lang="en-US" sz="2800" b="1" dirty="0" err="1">
                <a:solidFill>
                  <a:srgbClr val="002060"/>
                </a:solidFill>
              </a:rPr>
              <a:t>Biểu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thức</a:t>
            </a:r>
            <a:r>
              <a:rPr lang="en-US" sz="2800" b="1" dirty="0">
                <a:solidFill>
                  <a:srgbClr val="002060"/>
                </a:solidFill>
              </a:rPr>
              <a:t> 8 + 9 + 6 </a:t>
            </a:r>
            <a:r>
              <a:rPr lang="en-US" sz="2800" b="1" dirty="0" err="1">
                <a:solidFill>
                  <a:srgbClr val="002060"/>
                </a:solidFill>
              </a:rPr>
              <a:t>cho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tổng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</a:t>
            </a:r>
            <a:r>
              <a:rPr lang="en-US" sz="2800" b="1" dirty="0">
                <a:solidFill>
                  <a:srgbClr val="002060"/>
                </a:solidFill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</a:rPr>
              <a:t>ba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bình</a:t>
            </a:r>
            <a:r>
              <a:rPr lang="en-US" sz="2800" b="1" dirty="0">
                <a:solidFill>
                  <a:srgbClr val="002060"/>
                </a:solidFill>
              </a:rPr>
              <a:t> A, B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C.</a:t>
            </a:r>
          </a:p>
        </p:txBody>
      </p:sp>
    </p:spTree>
    <p:extLst>
      <p:ext uri="{BB962C8B-B14F-4D97-AF65-F5344CB8AC3E}">
        <p14:creationId xmlns:p14="http://schemas.microsoft.com/office/powerpoint/2010/main" val="692993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9AD62059-1432-44F0-88B0-98864C10D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07" y="622852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523333" y="45216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Củng cố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342384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11F5A28-18FA-4A75-84B9-14A64911B7D2}"/>
              </a:ext>
            </a:extLst>
          </p:cNvPr>
          <p:cNvGrpSpPr/>
          <p:nvPr/>
        </p:nvGrpSpPr>
        <p:grpSpPr>
          <a:xfrm>
            <a:off x="713154" y="313019"/>
            <a:ext cx="6030546" cy="3115981"/>
            <a:chOff x="713154" y="313019"/>
            <a:chExt cx="6030546" cy="3115981"/>
          </a:xfrm>
        </p:grpSpPr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4BA58545-21EB-4C39-BC1F-285F9FF01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713154" y="313019"/>
              <a:ext cx="6023293" cy="31159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94ABE6-D5E5-44DC-9E5C-56F28FFB7583}"/>
                </a:ext>
              </a:extLst>
            </p:cNvPr>
            <p:cNvSpPr txBox="1"/>
            <p:nvPr/>
          </p:nvSpPr>
          <p:spPr>
            <a:xfrm>
              <a:off x="1125236" y="993846"/>
              <a:ext cx="56184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thử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tớ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phục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vụ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0550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856482-9CEC-484D-B74C-67054B8B3F0A}"/>
              </a:ext>
            </a:extLst>
          </p:cNvPr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CB108FD-77DD-4E86-8D22-929F2B96D7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FDF3AF-2A35-4CB0-B6DA-F9BAB2DC8032}"/>
              </a:ext>
            </a:extLst>
          </p:cNvPr>
          <p:cNvSpPr/>
          <p:nvPr/>
        </p:nvSpPr>
        <p:spPr>
          <a:xfrm>
            <a:off x="498639" y="1997359"/>
            <a:ext cx="39356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x 3</a:t>
            </a:r>
          </a:p>
        </p:txBody>
      </p:sp>
      <p:pic>
        <p:nvPicPr>
          <p:cNvPr id="16386" name="Picture 2" descr="croissant | emojidex - custom emoji service and apps">
            <a:extLst>
              <a:ext uri="{FF2B5EF4-FFF2-40B4-BE49-F238E27FC236}">
                <a16:creationId xmlns:a16="http://schemas.microsoft.com/office/drawing/2014/main" id="{0CC912F0-197C-4911-B554-F6B571E8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0" y="1021105"/>
            <a:ext cx="881998" cy="88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D94ED8A-C983-40F0-B6A8-42A961B8BAA7}"/>
              </a:ext>
            </a:extLst>
          </p:cNvPr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>
                <a:solidFill>
                  <a:prstClr val="black"/>
                </a:solidFill>
              </a:rPr>
              <a:t>Mười lăm nhân 3</a:t>
            </a:r>
            <a:endParaRPr lang="vi-VN" sz="3200" b="1" dirty="0">
              <a:solidFill>
                <a:prstClr val="black"/>
              </a:solidFill>
            </a:endParaRPr>
          </a:p>
        </p:txBody>
      </p:sp>
      <p:pic>
        <p:nvPicPr>
          <p:cNvPr id="16388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8729318D-3707-43B0-B844-3D48480BD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2245" l="11765" r="84804">
                        <a14:foregroundMark x1="11765" y1="71633" x2="50490" y2="68163"/>
                        <a14:foregroundMark x1="50490" y1="68163" x2="50817" y2="67755"/>
                        <a14:foregroundMark x1="38725" y1="65510" x2="52941" y2="77347"/>
                        <a14:foregroundMark x1="52941" y1="77347" x2="64200" y2="80387"/>
                        <a14:foregroundMark x1="70359" y1="76379" x2="72222" y2="74898"/>
                        <a14:foregroundMark x1="72222" y1="74898" x2="61111" y2="67755"/>
                        <a14:foregroundMark x1="50654" y1="67347" x2="59150" y2="68163"/>
                        <a14:foregroundMark x1="51961" y1="72857" x2="57353" y2="77959"/>
                        <a14:foregroundMark x1="51307" y1="91429" x2="56699" y2="92245"/>
                        <a14:foregroundMark x1="82190" y1="46531" x2="84804" y2="51020"/>
                        <a14:backgroundMark x1="22876" y1="37551" x2="38399" y2="14286"/>
                        <a14:backgroundMark x1="38399" y1="14286" x2="41340" y2="12857"/>
                        <a14:backgroundMark x1="70425" y1="12245" x2="80719" y2="24694"/>
                        <a14:backgroundMark x1="69935" y1="67755" x2="85294" y2="67755"/>
                        <a14:backgroundMark x1="64216" y1="76122" x2="70098" y2="80000"/>
                        <a14:backgroundMark x1="64542" y1="80000" x2="66830" y2="82245"/>
                        <a14:backgroundMark x1="33660" y1="82857" x2="41667" y2="86327"/>
                        <a14:backgroundMark x1="41667" y1="86327" x2="41667" y2="86327"/>
                        <a14:backgroundMark x1="43627" y1="64898" x2="40850" y2="61633"/>
                        <a14:backgroundMark x1="35621" y1="58163" x2="33660" y2="5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9" r="11341"/>
          <a:stretch/>
        </p:blipFill>
        <p:spPr bwMode="auto">
          <a:xfrm>
            <a:off x="1341389" y="3061545"/>
            <a:ext cx="3680316" cy="37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231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4F8C9A03-56EC-4189-9CE5-34BE8392C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Khởi 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2705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856482-9CEC-484D-B74C-67054B8B3F0A}"/>
              </a:ext>
            </a:extLst>
          </p:cNvPr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CB108FD-77DD-4E86-8D22-929F2B96D7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FDF3AF-2A35-4CB0-B6DA-F9BAB2DC8032}"/>
              </a:ext>
            </a:extLst>
          </p:cNvPr>
          <p:cNvSpPr/>
          <p:nvPr/>
        </p:nvSpPr>
        <p:spPr>
          <a:xfrm>
            <a:off x="451014" y="2311684"/>
            <a:ext cx="52229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baseline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46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6386" name="Picture 2" descr="croissant | emojidex - custom emoji service and apps">
            <a:extLst>
              <a:ext uri="{FF2B5EF4-FFF2-40B4-BE49-F238E27FC236}">
                <a16:creationId xmlns:a16="http://schemas.microsoft.com/office/drawing/2014/main" id="{0CC912F0-197C-4911-B554-F6B571E8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D94ED8A-C983-40F0-B6A8-42A961B8BAA7}"/>
              </a:ext>
            </a:extLst>
          </p:cNvPr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46 - 7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B2E9D85-C178-4B19-9082-A1F12D0DF3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2" name="Picture 2" descr="Premium Vector | Cute barista in apron with coffee cartoon character  illustration">
            <a:extLst>
              <a:ext uri="{FF2B5EF4-FFF2-40B4-BE49-F238E27FC236}">
                <a16:creationId xmlns:a16="http://schemas.microsoft.com/office/drawing/2014/main" id="{33695CAA-34E2-4409-90B8-18B22B59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4" b="90494" l="10000" r="90000">
                        <a14:foregroundMark x1="18100" y1="59475" x2="35750" y2="60788"/>
                        <a14:foregroundMark x1="42200" y1="83927" x2="42200" y2="83927"/>
                        <a14:foregroundMark x1="56000" y1="69919" x2="69300" y2="66041"/>
                        <a14:foregroundMark x1="56900" y1="70794" x2="64550" y2="74859"/>
                        <a14:foregroundMark x1="64550" y1="74859" x2="69300" y2="75172"/>
                        <a14:foregroundMark x1="59000" y1="90244" x2="61600" y2="90244"/>
                        <a14:foregroundMark x1="70350" y1="90494" x2="72800" y2="90244"/>
                        <a14:foregroundMark x1="27700" y1="90494" x2="27700" y2="90494"/>
                        <a14:backgroundMark x1="22300" y1="45904" x2="23850" y2="36210"/>
                        <a14:backgroundMark x1="23850" y1="36210" x2="31750" y2="23077"/>
                        <a14:backgroundMark x1="31750" y1="23077" x2="50600" y2="9381"/>
                        <a14:backgroundMark x1="35050" y1="46341" x2="36100" y2="31019"/>
                        <a14:backgroundMark x1="76100" y1="67542" x2="77500" y2="57473"/>
                        <a14:backgroundMark x1="48300" y1="69043" x2="50050" y2="86992"/>
                        <a14:backgroundMark x1="51100" y1="67730" x2="42200" y2="89368"/>
                        <a14:backgroundMark x1="42200" y1="89368" x2="42200" y2="89368"/>
                        <a14:backgroundMark x1="47800" y1="67730" x2="46200" y2="89181"/>
                        <a14:backgroundMark x1="46200" y1="89181" x2="46200" y2="89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0" y="3424308"/>
            <a:ext cx="4289425" cy="34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Premium Vector | Cute boy barista in apron holding sandwich and coffee  cartoon character illustration">
            <a:extLst>
              <a:ext uri="{FF2B5EF4-FFF2-40B4-BE49-F238E27FC236}">
                <a16:creationId xmlns:a16="http://schemas.microsoft.com/office/drawing/2014/main" id="{0E17BF9A-E6A4-42D9-9D60-C84026184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/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374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856482-9CEC-484D-B74C-67054B8B3F0A}"/>
              </a:ext>
            </a:extLst>
          </p:cNvPr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CB108FD-77DD-4E86-8D22-929F2B96D7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FDF3AF-2A35-4CB0-B6DA-F9BAB2DC8032}"/>
              </a:ext>
            </a:extLst>
          </p:cNvPr>
          <p:cNvSpPr/>
          <p:nvPr/>
        </p:nvSpPr>
        <p:spPr>
          <a:xfrm>
            <a:off x="451014" y="2311684"/>
            <a:ext cx="55627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6, 3 , 8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16386" name="Picture 2" descr="croissant | emojidex - custom emoji service and apps">
            <a:extLst>
              <a:ext uri="{FF2B5EF4-FFF2-40B4-BE49-F238E27FC236}">
                <a16:creationId xmlns:a16="http://schemas.microsoft.com/office/drawing/2014/main" id="{0CC912F0-197C-4911-B554-F6B571E8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D94ED8A-C983-40F0-B6A8-42A961B8BAA7}"/>
              </a:ext>
            </a:extLst>
          </p:cNvPr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x 3 x 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B2E9D85-C178-4B19-9082-A1F12D0DF3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4" name="Picture 4" descr="Premium Vector | Cute boy barista in apron holding sandwich and coffee  cartoon character illustration">
            <a:extLst>
              <a:ext uri="{FF2B5EF4-FFF2-40B4-BE49-F238E27FC236}">
                <a16:creationId xmlns:a16="http://schemas.microsoft.com/office/drawing/2014/main" id="{0E17BF9A-E6A4-42D9-9D60-C84026184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/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34F3F344-1F1D-44B7-BDC7-617498226F9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43015" y="474905"/>
            <a:ext cx="1523075" cy="1488806"/>
          </a:xfrm>
          <a:prstGeom prst="rect">
            <a:avLst/>
          </a:prstGeom>
        </p:spPr>
      </p:pic>
      <p:pic>
        <p:nvPicPr>
          <p:cNvPr id="21506" name="Picture 2" descr="Coffee Cartoon - gn.racesociety.com">
            <a:extLst>
              <a:ext uri="{FF2B5EF4-FFF2-40B4-BE49-F238E27FC236}">
                <a16:creationId xmlns:a16="http://schemas.microsoft.com/office/drawing/2014/main" id="{9A7537C8-9B32-4A02-A8AC-71D2ACB30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48" b="93766" l="10000" r="90000">
                        <a14:foregroundMark x1="35104" y1="3300" x2="64010" y2="3929"/>
                        <a14:foregroundMark x1="33333" y1="88109" x2="69844" y2="85018"/>
                        <a14:foregroundMark x1="42240" y1="93766" x2="50052" y2="93766"/>
                        <a14:foregroundMark x1="50052" y1="93766" x2="56146" y2="92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28" y="623470"/>
            <a:ext cx="126459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Vector | Cute barista in apron holding a coffee cup logo cartoon  character illustration">
            <a:extLst>
              <a:ext uri="{FF2B5EF4-FFF2-40B4-BE49-F238E27FC236}">
                <a16:creationId xmlns:a16="http://schemas.microsoft.com/office/drawing/2014/main" id="{CCD62D07-00A9-4DCE-82D5-DF1D5A197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200" b="91400" l="9744" r="89776">
                        <a14:foregroundMark x1="39776" y1="75400" x2="57574" y2="72726"/>
                        <a14:backgroundMark x1="30831" y1="21800" x2="76198" y2="22200"/>
                        <a14:backgroundMark x1="60224" y1="15000" x2="92652" y2="63800"/>
                        <a14:backgroundMark x1="92652" y1="63800" x2="92652" y2="64000"/>
                        <a14:backgroundMark x1="43131" y1="9000" x2="75559" y2="15400"/>
                        <a14:backgroundMark x1="44888" y1="15400" x2="9265" y2="51200"/>
                        <a14:backgroundMark x1="9265" y1="51200" x2="9265" y2="51200"/>
                        <a14:backgroundMark x1="42173" y1="18000" x2="15815" y2="54600"/>
                        <a14:backgroundMark x1="32588" y1="36800" x2="11342" y2="81600"/>
                        <a14:backgroundMark x1="22684" y1="70000" x2="39457" y2="92000"/>
                        <a14:backgroundMark x1="39457" y1="92000" x2="58147" y2="98600"/>
                        <a14:backgroundMark x1="61502" y1="88400" x2="93930" y2="48600"/>
                        <a14:backgroundMark x1="93930" y1="48600" x2="93930" y2="48600"/>
                        <a14:backgroundMark x1="66933" y1="31200" x2="87859" y2="59400"/>
                        <a14:backgroundMark x1="69329" y1="35800" x2="69329" y2="35800"/>
                        <a14:backgroundMark x1="73163" y1="45800" x2="87061" y2="70000"/>
                        <a14:backgroundMark x1="66933" y1="70000" x2="84665" y2="71000"/>
                        <a14:backgroundMark x1="65974" y1="64000" x2="76358" y2="70000"/>
                        <a14:backgroundMark x1="76358" y1="70000" x2="81629" y2="70000"/>
                        <a14:backgroundMark x1="58466" y1="71400" x2="80192" y2="82400"/>
                        <a14:backgroundMark x1="80192" y1="82400" x2="80671" y2="82400"/>
                        <a14:backgroundMark x1="59425" y1="73000" x2="64217" y2="98600"/>
                        <a14:backgroundMark x1="58786" y1="82000" x2="61821" y2="97800"/>
                        <a14:backgroundMark x1="61502" y1="69200" x2="62939" y2="74800"/>
                        <a14:backgroundMark x1="35304" y1="86200" x2="57987" y2="87200"/>
                        <a14:backgroundMark x1="57987" y1="87200" x2="65016" y2="86800"/>
                        <a14:backgroundMark x1="31789" y1="71000" x2="39297" y2="91400"/>
                        <a14:backgroundMark x1="19649" y1="62800" x2="36901" y2="76800"/>
                        <a14:backgroundMark x1="39776" y1="70000" x2="34665" y2="76000"/>
                        <a14:backgroundMark x1="41054" y1="70000" x2="35623" y2="67000"/>
                        <a14:backgroundMark x1="30831" y1="63600" x2="31470" y2="72200"/>
                        <a14:backgroundMark x1="35942" y1="64600" x2="36901" y2="69200"/>
                        <a14:backgroundMark x1="41374" y1="26400" x2="46166" y2="2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40172"/>
            <a:ext cx="4828088" cy="38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70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9BD5B721-231B-460E-9F1A-0F17BE7AA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8"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asal fofo barista de avental escrevendo um cardápio | Vetor Grátis">
            <a:extLst>
              <a:ext uri="{FF2B5EF4-FFF2-40B4-BE49-F238E27FC236}">
                <a16:creationId xmlns:a16="http://schemas.microsoft.com/office/drawing/2014/main" id="{2A0765DF-0AFA-42AC-BF53-C66359AF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0" b="90400" l="6550" r="96006">
                        <a14:foregroundMark x1="6709" y1="58600" x2="13059" y2="47469"/>
                        <a14:foregroundMark x1="9744" y1="83600" x2="11981" y2="81200"/>
                        <a14:foregroundMark x1="8946" y1="79200" x2="15176" y2="87400"/>
                        <a14:foregroundMark x1="15176" y1="87400" x2="10064" y2="84600"/>
                        <a14:foregroundMark x1="22045" y1="90400" x2="36901" y2="68200"/>
                        <a14:foregroundMark x1="36901" y1="83200" x2="36901" y2="83200"/>
                        <a14:foregroundMark x1="35783" y1="83200" x2="42013" y2="68200"/>
                        <a14:foregroundMark x1="55431" y1="63000" x2="61342" y2="75600"/>
                        <a14:foregroundMark x1="61342" y1="75600" x2="69169" y2="81000"/>
                        <a14:foregroundMark x1="69169" y1="81000" x2="77157" y2="64800"/>
                        <a14:foregroundMark x1="71086" y1="64800" x2="76038" y2="86400"/>
                        <a14:foregroundMark x1="76038" y1="86400" x2="66933" y2="89800"/>
                        <a14:foregroundMark x1="66933" y1="89800" x2="62722" y2="87691"/>
                        <a14:foregroundMark x1="59265" y1="82200" x2="65335" y2="82200"/>
                        <a14:foregroundMark x1="90256" y1="82600" x2="91374" y2="78800"/>
                        <a14:foregroundMark x1="88658" y1="77400" x2="87540" y2="80200"/>
                        <a14:foregroundMark x1="87540" y1="84000" x2="96006" y2="83600"/>
                        <a14:foregroundMark x1="96006" y1="83600" x2="91374" y2="76000"/>
                        <a14:backgroundMark x1="19968" y1="25600" x2="76518" y2="22800"/>
                        <a14:backgroundMark x1="76518" y1="22800" x2="76837" y2="22600"/>
                        <a14:backgroundMark x1="31310" y1="15800" x2="71565" y2="21400"/>
                        <a14:backgroundMark x1="57827" y1="11200" x2="80990" y2="21800"/>
                        <a14:backgroundMark x1="33067" y1="13000" x2="56869" y2="7800"/>
                        <a14:backgroundMark x1="13738" y1="41400" x2="43291" y2="31800"/>
                        <a14:backgroundMark x1="43291" y1="31800" x2="91214" y2="28400"/>
                        <a14:backgroundMark x1="91214" y1="28400" x2="91374" y2="28400"/>
                        <a14:backgroundMark x1="15655" y1="44000" x2="16454" y2="39600"/>
                        <a14:backgroundMark x1="11821" y1="44600" x2="13738" y2="44600"/>
                        <a14:backgroundMark x1="13738" y1="44600" x2="15495" y2="44600"/>
                        <a14:backgroundMark x1="50319" y1="26800" x2="51118" y2="46800"/>
                        <a14:backgroundMark x1="39776" y1="38000" x2="47923" y2="43800"/>
                        <a14:backgroundMark x1="48882" y1="70600" x2="57188" y2="91200"/>
                        <a14:backgroundMark x1="52077" y1="80800" x2="40096" y2="94200"/>
                        <a14:backgroundMark x1="49201" y1="57400" x2="54952" y2="93600"/>
                        <a14:backgroundMark x1="56709" y1="85400" x2="61981" y2="91400"/>
                        <a14:backgroundMark x1="78275" y1="76600" x2="89617" y2="72400"/>
                        <a14:backgroundMark x1="87061" y1="62200" x2="87061" y2="62200"/>
                        <a14:backgroundMark x1="14696" y1="72800" x2="14696" y2="72800"/>
                        <a14:backgroundMark x1="19489" y1="79000" x2="14696" y2="74200"/>
                        <a14:backgroundMark x1="65815" y1="94800" x2="73482" y2="94400"/>
                        <a14:backgroundMark x1="73482" y1="94400" x2="76677" y2="94400"/>
                        <a14:backgroundMark x1="64377" y1="94200" x2="74441" y2="94200"/>
                        <a14:backgroundMark x1="27796" y1="94200" x2="35463" y2="9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3" y="252758"/>
            <a:ext cx="6223833" cy="49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Premium Vector | Cute couple barista in apron show ok sign with hands  cartoon character illustration">
            <a:extLst>
              <a:ext uri="{FF2B5EF4-FFF2-40B4-BE49-F238E27FC236}">
                <a16:creationId xmlns:a16="http://schemas.microsoft.com/office/drawing/2014/main" id="{D84E0D7F-5197-4078-84C9-1B28DBA11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000" l="5272" r="97604">
                        <a14:foregroundMark x1="5272" y1="47800" x2="11981" y2="61600"/>
                        <a14:foregroundMark x1="11981" y1="61600" x2="13898" y2="64000"/>
                        <a14:foregroundMark x1="22204" y1="83800" x2="35243" y2="90470"/>
                        <a14:foregroundMark x1="17732" y1="87800" x2="25399" y2="82200"/>
                        <a14:foregroundMark x1="25399" y1="82200" x2="36581" y2="82800"/>
                        <a14:foregroundMark x1="31470" y1="78000" x2="35463" y2="82400"/>
                        <a14:foregroundMark x1="19489" y1="82200" x2="16454" y2="91600"/>
                        <a14:foregroundMark x1="16454" y1="91600" x2="16454" y2="91600"/>
                        <a14:foregroundMark x1="61821" y1="83200" x2="70767" y2="81600"/>
                        <a14:foregroundMark x1="70767" y1="81600" x2="71246" y2="81600"/>
                        <a14:foregroundMark x1="71246" y1="69200" x2="73003" y2="81000"/>
                        <a14:foregroundMark x1="68211" y1="86200" x2="77476" y2="91800"/>
                        <a14:foregroundMark x1="77476" y1="91800" x2="78435" y2="92000"/>
                        <a14:foregroundMark x1="77955" y1="83200" x2="80831" y2="89200"/>
                        <a14:foregroundMark x1="81310" y1="91400" x2="81470" y2="91400"/>
                        <a14:foregroundMark x1="81470" y1="91400" x2="81470" y2="91400"/>
                        <a14:foregroundMark x1="88978" y1="56000" x2="97604" y2="59600"/>
                        <a14:backgroundMark x1="25399" y1="21200" x2="58626" y2="21400"/>
                        <a14:backgroundMark x1="58626" y1="21400" x2="74920" y2="21200"/>
                        <a14:backgroundMark x1="38978" y1="22400" x2="64058" y2="28600"/>
                        <a14:backgroundMark x1="64058" y1="28600" x2="73962" y2="28600"/>
                        <a14:backgroundMark x1="73962" y1="28600" x2="87540" y2="25200"/>
                        <a14:backgroundMark x1="20927" y1="23000" x2="39776" y2="24000"/>
                        <a14:backgroundMark x1="39776" y1="24000" x2="55272" y2="36600"/>
                        <a14:backgroundMark x1="55272" y1="36600" x2="71725" y2="29200"/>
                        <a14:backgroundMark x1="71725" y1="29200" x2="82109" y2="29800"/>
                        <a14:backgroundMark x1="82109" y1="29800" x2="84345" y2="30800"/>
                        <a14:backgroundMark x1="45527" y1="34400" x2="51118" y2="51400"/>
                        <a14:backgroundMark x1="47764" y1="75600" x2="51118" y2="95400"/>
                        <a14:backgroundMark x1="43770" y1="69600" x2="62620" y2="96000"/>
                        <a14:backgroundMark x1="35463" y1="90000" x2="49361" y2="87600"/>
                        <a14:backgroundMark x1="34984" y1="90400" x2="35783" y2="94800"/>
                        <a14:backgroundMark x1="35304" y1="77200" x2="47284" y2="68600"/>
                        <a14:backgroundMark x1="45847" y1="64200" x2="51278" y2="70800"/>
                        <a14:backgroundMark x1="46326" y1="53000" x2="46326" y2="53000"/>
                        <a14:backgroundMark x1="45847" y1="55800" x2="45847" y2="55800"/>
                        <a14:backgroundMark x1="46326" y1="53800" x2="46326" y2="53800"/>
                        <a14:backgroundMark x1="52396" y1="62400" x2="52396" y2="62400"/>
                        <a14:backgroundMark x1="48562" y1="62600" x2="48562" y2="62600"/>
                        <a14:backgroundMark x1="54313" y1="59800" x2="54313" y2="59800"/>
                        <a14:backgroundMark x1="59105" y1="73600" x2="59105" y2="73600"/>
                        <a14:backgroundMark x1="62939" y1="77400" x2="60703" y2="7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36" y="506341"/>
            <a:ext cx="5962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6FDB00-925A-44DC-A688-CEDA23F8EE57}"/>
              </a:ext>
            </a:extLst>
          </p:cNvPr>
          <p:cNvGrpSpPr/>
          <p:nvPr/>
        </p:nvGrpSpPr>
        <p:grpSpPr>
          <a:xfrm>
            <a:off x="6280878" y="0"/>
            <a:ext cx="5756223" cy="4114800"/>
            <a:chOff x="6280878" y="0"/>
            <a:chExt cx="5756223" cy="4114800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D07A9C4A-0D24-4BB5-8B3E-665A65D9F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6280878" y="0"/>
              <a:ext cx="5756223" cy="4114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BDD726-EED1-436E-BECF-AB89F7F9A23D}"/>
                </a:ext>
              </a:extLst>
            </p:cNvPr>
            <p:cNvSpPr txBox="1"/>
            <p:nvPr/>
          </p:nvSpPr>
          <p:spPr>
            <a:xfrm>
              <a:off x="6559425" y="983988"/>
              <a:ext cx="51991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Chúng mình đã đạt chỉ tiêu.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Cảm ơn các bạn nhé!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904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Free Vector | Friendly shop showcase in the city flat style illustration.">
            <a:extLst>
              <a:ext uri="{FF2B5EF4-FFF2-40B4-BE49-F238E27FC236}">
                <a16:creationId xmlns:a16="http://schemas.microsoft.com/office/drawing/2014/main" id="{ED5BEED9-668B-408C-A823-67BED5609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7" b="10227"/>
          <a:stretch/>
        </p:blipFill>
        <p:spPr bwMode="auto">
          <a:xfrm>
            <a:off x="0" y="-177800"/>
            <a:ext cx="12192000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fe building with bright Royalty Free Vector Image">
            <a:extLst>
              <a:ext uri="{FF2B5EF4-FFF2-40B4-BE49-F238E27FC236}">
                <a16:creationId xmlns:a16="http://schemas.microsoft.com/office/drawing/2014/main" id="{3982AC18-0182-40B2-B014-D0431F760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4" b="99744" l="700" r="96800">
                        <a14:foregroundMark x1="10100" y1="47436" x2="10100" y2="47436"/>
                        <a14:foregroundMark x1="6600" y1="46538" x2="6600" y2="46538"/>
                        <a14:foregroundMark x1="28100" y1="5641" x2="35900" y2="5385"/>
                        <a14:foregroundMark x1="35900" y1="5385" x2="54100" y2="9103"/>
                        <a14:foregroundMark x1="75800" y1="5385" x2="76000" y2="17564"/>
                        <a14:foregroundMark x1="75700" y1="4231" x2="61000" y2="4231"/>
                        <a14:foregroundMark x1="61000" y1="4231" x2="58900" y2="5385"/>
                        <a14:foregroundMark x1="57000" y1="5385" x2="64600" y2="3462"/>
                        <a14:foregroundMark x1="64600" y1="3462" x2="68100" y2="3462"/>
                        <a14:foregroundMark x1="68100" y1="3462" x2="74700" y2="2949"/>
                        <a14:foregroundMark x1="74700" y1="2949" x2="75400" y2="2949"/>
                        <a14:foregroundMark x1="32300" y1="1154" x2="32300" y2="1154"/>
                        <a14:foregroundMark x1="7400" y1="83846" x2="45800" y2="82564"/>
                        <a14:foregroundMark x1="45800" y1="82564" x2="63200" y2="82564"/>
                        <a14:foregroundMark x1="63200" y1="82564" x2="80000" y2="80897"/>
                        <a14:foregroundMark x1="80000" y1="80897" x2="83300" y2="79487"/>
                        <a14:foregroundMark x1="83300" y1="79487" x2="86300" y2="76923"/>
                        <a14:foregroundMark x1="86300" y1="76923" x2="87000" y2="65769"/>
                        <a14:foregroundMark x1="87000" y1="65769" x2="86000" y2="58590"/>
                        <a14:foregroundMark x1="69800" y1="85641" x2="81700" y2="84103"/>
                        <a14:foregroundMark x1="81700" y1="84103" x2="93700" y2="84487"/>
                        <a14:foregroundMark x1="93700" y1="84487" x2="96800" y2="85897"/>
                        <a14:foregroundMark x1="96800" y1="85897" x2="81500" y2="75000"/>
                        <a14:foregroundMark x1="400" y1="86282" x2="27200" y2="94359"/>
                        <a14:foregroundMark x1="27200" y1="94359" x2="32600" y2="98974"/>
                        <a14:foregroundMark x1="32600" y1="98974" x2="41100" y2="99744"/>
                        <a14:foregroundMark x1="41100" y1="99744" x2="41900" y2="99487"/>
                        <a14:foregroundMark x1="700" y1="85000" x2="6200" y2="82949"/>
                        <a14:backgroundMark x1="83900" y1="52692" x2="83900" y2="52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/>
        </p:blipFill>
        <p:spPr bwMode="auto">
          <a:xfrm>
            <a:off x="1711658" y="-264517"/>
            <a:ext cx="8599857" cy="59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ree Vector | Cute boy barista in apron holding a coffee cup cartoon  character illustration">
            <a:extLst>
              <a:ext uri="{FF2B5EF4-FFF2-40B4-BE49-F238E27FC236}">
                <a16:creationId xmlns:a16="http://schemas.microsoft.com/office/drawing/2014/main" id="{A1E1EDBC-607E-44F7-B8D6-D884F5977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47923" y1="55000" x2="47923" y2="550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923" y1="38600" x2="47125" y2="53200"/>
                        <a14:backgroundMark x1="47125" y1="53200" x2="47125" y2="38800"/>
                        <a14:backgroundMark x1="47125" y1="38800" x2="47444" y2="46400"/>
                        <a14:backgroundMark x1="47444" y1="46400" x2="48083" y2="40000"/>
                        <a14:backgroundMark x1="48083" y1="40000" x2="48083" y2="45600"/>
                        <a14:backgroundMark x1="47284" y1="38000" x2="46486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93" t="31193"/>
          <a:stretch/>
        </p:blipFill>
        <p:spPr bwMode="auto">
          <a:xfrm>
            <a:off x="0" y="2594869"/>
            <a:ext cx="3287178" cy="34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Free Vector | Cute boy barista in apron holding a coffee cup cartoon  character illustration">
            <a:extLst>
              <a:ext uri="{FF2B5EF4-FFF2-40B4-BE49-F238E27FC236}">
                <a16:creationId xmlns:a16="http://schemas.microsoft.com/office/drawing/2014/main" id="{50B130CC-6377-42D0-8AC0-1D7A03588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764" y1="54800" x2="47764" y2="54800"/>
                        <a14:backgroundMark x1="47764" y1="52800" x2="48083" y2="59400"/>
                        <a14:backgroundMark x1="48083" y1="59400" x2="48083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68"/>
          <a:stretch/>
        </p:blipFill>
        <p:spPr bwMode="auto">
          <a:xfrm>
            <a:off x="9210343" y="1732347"/>
            <a:ext cx="2540000" cy="418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A4D02C-108E-472B-8D3C-4675DF8E51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0646" y="1791715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7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>
            <a:extLst>
              <a:ext uri="{FF2B5EF4-FFF2-40B4-BE49-F238E27FC236}">
                <a16:creationId xmlns:a16="http://schemas.microsoft.com/office/drawing/2014/main" id="{53B4B69C-29B6-4676-9FE0-28C537C1A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968FC9-8481-42BC-9225-F58C3737CE79}"/>
              </a:ext>
            </a:extLst>
          </p:cNvPr>
          <p:cNvSpPr/>
          <p:nvPr/>
        </p:nvSpPr>
        <p:spPr>
          <a:xfrm>
            <a:off x="5119284" y="4124325"/>
            <a:ext cx="4100916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</a:rPr>
              <a:t>: 83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09A87D-B182-49A4-8B2C-81272E341BE4}"/>
              </a:ext>
            </a:extLst>
          </p:cNvPr>
          <p:cNvGrpSpPr/>
          <p:nvPr/>
        </p:nvGrpSpPr>
        <p:grpSpPr>
          <a:xfrm>
            <a:off x="1119203" y="2161941"/>
            <a:ext cx="4680391" cy="2434632"/>
            <a:chOff x="2105100" y="3532040"/>
            <a:chExt cx="4680391" cy="2434632"/>
          </a:xfrm>
        </p:grpSpPr>
        <p:pic>
          <p:nvPicPr>
            <p:cNvPr id="37" name="Picture 13">
              <a:extLst>
                <a:ext uri="{FF2B5EF4-FFF2-40B4-BE49-F238E27FC236}">
                  <a16:creationId xmlns:a16="http://schemas.microsoft.com/office/drawing/2014/main" id="{38A86156-F20F-4B5A-AE67-D7685F130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27C4AF-B3E7-4986-9C2B-57EC56377CDC}"/>
                </a:ext>
              </a:extLst>
            </p:cNvPr>
            <p:cNvSpPr txBox="1"/>
            <p:nvPr/>
          </p:nvSpPr>
          <p:spPr>
            <a:xfrm>
              <a:off x="2394390" y="3830713"/>
              <a:ext cx="404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Phép tính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56 + 27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= 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2D9D7B6-CEAF-46B8-BBD9-239E345866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/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2053D0-77A2-484B-AF14-20E7764086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066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>
            <a:extLst>
              <a:ext uri="{FF2B5EF4-FFF2-40B4-BE49-F238E27FC236}">
                <a16:creationId xmlns:a16="http://schemas.microsoft.com/office/drawing/2014/main" id="{53B4B69C-29B6-4676-9FE0-28C537C1A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968FC9-8481-42BC-9225-F58C3737CE79}"/>
              </a:ext>
            </a:extLst>
          </p:cNvPr>
          <p:cNvSpPr/>
          <p:nvPr/>
        </p:nvSpPr>
        <p:spPr>
          <a:xfrm>
            <a:off x="5119284" y="4124325"/>
            <a:ext cx="4100916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48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09A87D-B182-49A4-8B2C-81272E341BE4}"/>
              </a:ext>
            </a:extLst>
          </p:cNvPr>
          <p:cNvGrpSpPr/>
          <p:nvPr/>
        </p:nvGrpSpPr>
        <p:grpSpPr>
          <a:xfrm>
            <a:off x="1119203" y="2161941"/>
            <a:ext cx="4680391" cy="2434632"/>
            <a:chOff x="2105100" y="3532040"/>
            <a:chExt cx="4680391" cy="2434632"/>
          </a:xfrm>
        </p:grpSpPr>
        <p:pic>
          <p:nvPicPr>
            <p:cNvPr id="37" name="Picture 13">
              <a:extLst>
                <a:ext uri="{FF2B5EF4-FFF2-40B4-BE49-F238E27FC236}">
                  <a16:creationId xmlns:a16="http://schemas.microsoft.com/office/drawing/2014/main" id="{38A86156-F20F-4B5A-AE67-D7685F130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27C4AF-B3E7-4986-9C2B-57EC56377CDC}"/>
                </a:ext>
              </a:extLst>
            </p:cNvPr>
            <p:cNvSpPr txBox="1"/>
            <p:nvPr/>
          </p:nvSpPr>
          <p:spPr>
            <a:xfrm>
              <a:off x="2394390" y="3830713"/>
              <a:ext cx="404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Phép tính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63 – 15 = 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2D9D7B6-CEAF-46B8-BBD9-239E345866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/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2053D0-77A2-484B-AF14-20E7764086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66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>
            <a:extLst>
              <a:ext uri="{FF2B5EF4-FFF2-40B4-BE49-F238E27FC236}">
                <a16:creationId xmlns:a16="http://schemas.microsoft.com/office/drawing/2014/main" id="{53B4B69C-29B6-4676-9FE0-28C537C1A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968FC9-8481-42BC-9225-F58C3737CE79}"/>
              </a:ext>
            </a:extLst>
          </p:cNvPr>
          <p:cNvSpPr/>
          <p:nvPr/>
        </p:nvSpPr>
        <p:spPr>
          <a:xfrm>
            <a:off x="5119284" y="4124325"/>
            <a:ext cx="4100916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48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09A87D-B182-49A4-8B2C-81272E341BE4}"/>
              </a:ext>
            </a:extLst>
          </p:cNvPr>
          <p:cNvGrpSpPr/>
          <p:nvPr/>
        </p:nvGrpSpPr>
        <p:grpSpPr>
          <a:xfrm>
            <a:off x="1119203" y="2161941"/>
            <a:ext cx="4680391" cy="2434632"/>
            <a:chOff x="2105100" y="3532040"/>
            <a:chExt cx="4680391" cy="2434632"/>
          </a:xfrm>
        </p:grpSpPr>
        <p:pic>
          <p:nvPicPr>
            <p:cNvPr id="37" name="Picture 13">
              <a:extLst>
                <a:ext uri="{FF2B5EF4-FFF2-40B4-BE49-F238E27FC236}">
                  <a16:creationId xmlns:a16="http://schemas.microsoft.com/office/drawing/2014/main" id="{38A86156-F20F-4B5A-AE67-D7685F130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27C4AF-B3E7-4986-9C2B-57EC56377CDC}"/>
                </a:ext>
              </a:extLst>
            </p:cNvPr>
            <p:cNvSpPr txBox="1"/>
            <p:nvPr/>
          </p:nvSpPr>
          <p:spPr>
            <a:xfrm>
              <a:off x="2394390" y="3830713"/>
              <a:ext cx="404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Phép tính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63 – 15 = 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2D9D7B6-CEAF-46B8-BBD9-239E345866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/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2053D0-77A2-484B-AF14-20E7764086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38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>
            <a:extLst>
              <a:ext uri="{FF2B5EF4-FFF2-40B4-BE49-F238E27FC236}">
                <a16:creationId xmlns:a16="http://schemas.microsoft.com/office/drawing/2014/main" id="{53B4B69C-29B6-4676-9FE0-28C537C1A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968FC9-8481-42BC-9225-F58C3737CE79}"/>
              </a:ext>
            </a:extLst>
          </p:cNvPr>
          <p:cNvSpPr/>
          <p:nvPr/>
        </p:nvSpPr>
        <p:spPr>
          <a:xfrm>
            <a:off x="5119284" y="4124325"/>
            <a:ext cx="4100916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680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09A87D-B182-49A4-8B2C-81272E341BE4}"/>
              </a:ext>
            </a:extLst>
          </p:cNvPr>
          <p:cNvGrpSpPr/>
          <p:nvPr/>
        </p:nvGrpSpPr>
        <p:grpSpPr>
          <a:xfrm>
            <a:off x="1119203" y="2161941"/>
            <a:ext cx="4680391" cy="2434632"/>
            <a:chOff x="2105100" y="3532040"/>
            <a:chExt cx="4680391" cy="2434632"/>
          </a:xfrm>
        </p:grpSpPr>
        <p:pic>
          <p:nvPicPr>
            <p:cNvPr id="37" name="Picture 13">
              <a:extLst>
                <a:ext uri="{FF2B5EF4-FFF2-40B4-BE49-F238E27FC236}">
                  <a16:creationId xmlns:a16="http://schemas.microsoft.com/office/drawing/2014/main" id="{38A86156-F20F-4B5A-AE67-D7685F130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27C4AF-B3E7-4986-9C2B-57EC56377CDC}"/>
                </a:ext>
              </a:extLst>
            </p:cNvPr>
            <p:cNvSpPr txBox="1"/>
            <p:nvPr/>
          </p:nvSpPr>
          <p:spPr>
            <a:xfrm>
              <a:off x="2394390" y="3830713"/>
              <a:ext cx="404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Phép tính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362 + 418 = 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2D9D7B6-CEAF-46B8-BBD9-239E345866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/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2053D0-77A2-484B-AF14-20E7764086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20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1EFC1C3B-88AF-4F84-B2A7-B740BBE7D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46" y="172278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457072" y="4071086"/>
            <a:ext cx="5051685" cy="251698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Hình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thành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kiến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thức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7768458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>
            <a:extLst>
              <a:ext uri="{FF2B5EF4-FFF2-40B4-BE49-F238E27FC236}">
                <a16:creationId xmlns:a16="http://schemas.microsoft.com/office/drawing/2014/main" id="{C12EE4D2-DFAC-4E61-950F-C08893BA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7" y="257175"/>
            <a:ext cx="10912838" cy="6286500"/>
          </a:xfrm>
          <a:custGeom>
            <a:avLst/>
            <a:gdLst>
              <a:gd name="connsiteX0" fmla="*/ 0 w 10912838"/>
              <a:gd name="connsiteY0" fmla="*/ 626890 h 6286500"/>
              <a:gd name="connsiteX1" fmla="*/ 626890 w 10912838"/>
              <a:gd name="connsiteY1" fmla="*/ 0 h 6286500"/>
              <a:gd name="connsiteX2" fmla="*/ 10285948 w 10912838"/>
              <a:gd name="connsiteY2" fmla="*/ 0 h 6286500"/>
              <a:gd name="connsiteX3" fmla="*/ 10912838 w 10912838"/>
              <a:gd name="connsiteY3" fmla="*/ 626890 h 6286500"/>
              <a:gd name="connsiteX4" fmla="*/ 10912838 w 10912838"/>
              <a:gd name="connsiteY4" fmla="*/ 5659610 h 6286500"/>
              <a:gd name="connsiteX5" fmla="*/ 10285948 w 10912838"/>
              <a:gd name="connsiteY5" fmla="*/ 6286500 h 6286500"/>
              <a:gd name="connsiteX6" fmla="*/ 626890 w 10912838"/>
              <a:gd name="connsiteY6" fmla="*/ 6286500 h 6286500"/>
              <a:gd name="connsiteX7" fmla="*/ 0 w 10912838"/>
              <a:gd name="connsiteY7" fmla="*/ 5659610 h 6286500"/>
              <a:gd name="connsiteX8" fmla="*/ 0 w 10912838"/>
              <a:gd name="connsiteY8" fmla="*/ 626890 h 628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6286500" fill="none" extrusionOk="0">
                <a:moveTo>
                  <a:pt x="0" y="626890"/>
                </a:moveTo>
                <a:cubicBezTo>
                  <a:pt x="2158" y="339086"/>
                  <a:pt x="300626" y="33496"/>
                  <a:pt x="626890" y="0"/>
                </a:cubicBezTo>
                <a:cubicBezTo>
                  <a:pt x="3430304" y="72427"/>
                  <a:pt x="7097543" y="61419"/>
                  <a:pt x="10285948" y="0"/>
                </a:cubicBezTo>
                <a:cubicBezTo>
                  <a:pt x="10624514" y="-52704"/>
                  <a:pt x="10872096" y="268345"/>
                  <a:pt x="10912838" y="626890"/>
                </a:cubicBezTo>
                <a:cubicBezTo>
                  <a:pt x="11013714" y="1594087"/>
                  <a:pt x="10805525" y="3866157"/>
                  <a:pt x="10912838" y="5659610"/>
                </a:cubicBezTo>
                <a:cubicBezTo>
                  <a:pt x="10918136" y="5978941"/>
                  <a:pt x="10592342" y="6241852"/>
                  <a:pt x="10285948" y="6286500"/>
                </a:cubicBezTo>
                <a:cubicBezTo>
                  <a:pt x="8977087" y="6316327"/>
                  <a:pt x="4344768" y="6207194"/>
                  <a:pt x="626890" y="6286500"/>
                </a:cubicBezTo>
                <a:cubicBezTo>
                  <a:pt x="333495" y="6280528"/>
                  <a:pt x="-62457" y="6018182"/>
                  <a:pt x="0" y="5659610"/>
                </a:cubicBezTo>
                <a:cubicBezTo>
                  <a:pt x="50037" y="3687432"/>
                  <a:pt x="770" y="2735178"/>
                  <a:pt x="0" y="626890"/>
                </a:cubicBezTo>
                <a:close/>
              </a:path>
              <a:path w="10912838" h="6286500" stroke="0" extrusionOk="0">
                <a:moveTo>
                  <a:pt x="0" y="626890"/>
                </a:moveTo>
                <a:cubicBezTo>
                  <a:pt x="63660" y="298020"/>
                  <a:pt x="306718" y="54274"/>
                  <a:pt x="626890" y="0"/>
                </a:cubicBezTo>
                <a:cubicBezTo>
                  <a:pt x="2551893" y="123000"/>
                  <a:pt x="7381263" y="-96860"/>
                  <a:pt x="10285948" y="0"/>
                </a:cubicBezTo>
                <a:cubicBezTo>
                  <a:pt x="10603549" y="-21813"/>
                  <a:pt x="10916185" y="273920"/>
                  <a:pt x="10912838" y="626890"/>
                </a:cubicBezTo>
                <a:cubicBezTo>
                  <a:pt x="10916011" y="3116038"/>
                  <a:pt x="11007105" y="3516049"/>
                  <a:pt x="10912838" y="5659610"/>
                </a:cubicBezTo>
                <a:cubicBezTo>
                  <a:pt x="10886001" y="6015554"/>
                  <a:pt x="10570667" y="6276434"/>
                  <a:pt x="10285948" y="6286500"/>
                </a:cubicBezTo>
                <a:cubicBezTo>
                  <a:pt x="7522769" y="6125793"/>
                  <a:pt x="1821511" y="6326167"/>
                  <a:pt x="626890" y="6286500"/>
                </a:cubicBezTo>
                <a:cubicBezTo>
                  <a:pt x="215687" y="6273376"/>
                  <a:pt x="-18596" y="5997408"/>
                  <a:pt x="0" y="5659610"/>
                </a:cubicBezTo>
                <a:cubicBezTo>
                  <a:pt x="32216" y="5060439"/>
                  <a:pt x="57206" y="1449949"/>
                  <a:pt x="0" y="62689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58FDB3-99E2-4664-BDDD-8438CEF5D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87" y="609600"/>
            <a:ext cx="97821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56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>
            <a:extLst>
              <a:ext uri="{FF2B5EF4-FFF2-40B4-BE49-F238E27FC236}">
                <a16:creationId xmlns:a16="http://schemas.microsoft.com/office/drawing/2014/main" id="{C12EE4D2-DFAC-4E61-950F-C08893BA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7" y="133350"/>
            <a:ext cx="10912838" cy="6102558"/>
          </a:xfrm>
          <a:custGeom>
            <a:avLst/>
            <a:gdLst>
              <a:gd name="connsiteX0" fmla="*/ 0 w 10912838"/>
              <a:gd name="connsiteY0" fmla="*/ 608547 h 6102558"/>
              <a:gd name="connsiteX1" fmla="*/ 608547 w 10912838"/>
              <a:gd name="connsiteY1" fmla="*/ 0 h 6102558"/>
              <a:gd name="connsiteX2" fmla="*/ 10304291 w 10912838"/>
              <a:gd name="connsiteY2" fmla="*/ 0 h 6102558"/>
              <a:gd name="connsiteX3" fmla="*/ 10912838 w 10912838"/>
              <a:gd name="connsiteY3" fmla="*/ 608547 h 6102558"/>
              <a:gd name="connsiteX4" fmla="*/ 10912838 w 10912838"/>
              <a:gd name="connsiteY4" fmla="*/ 5494011 h 6102558"/>
              <a:gd name="connsiteX5" fmla="*/ 10304291 w 10912838"/>
              <a:gd name="connsiteY5" fmla="*/ 6102558 h 6102558"/>
              <a:gd name="connsiteX6" fmla="*/ 608547 w 10912838"/>
              <a:gd name="connsiteY6" fmla="*/ 6102558 h 6102558"/>
              <a:gd name="connsiteX7" fmla="*/ 0 w 10912838"/>
              <a:gd name="connsiteY7" fmla="*/ 5494011 h 6102558"/>
              <a:gd name="connsiteX8" fmla="*/ 0 w 10912838"/>
              <a:gd name="connsiteY8" fmla="*/ 608547 h 610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6102558" fill="none" extrusionOk="0">
                <a:moveTo>
                  <a:pt x="0" y="608547"/>
                </a:moveTo>
                <a:cubicBezTo>
                  <a:pt x="480" y="285435"/>
                  <a:pt x="274740" y="3834"/>
                  <a:pt x="608547" y="0"/>
                </a:cubicBezTo>
                <a:cubicBezTo>
                  <a:pt x="1816120" y="72427"/>
                  <a:pt x="8866985" y="61419"/>
                  <a:pt x="10304291" y="0"/>
                </a:cubicBezTo>
                <a:cubicBezTo>
                  <a:pt x="10631343" y="-62221"/>
                  <a:pt x="10891927" y="266131"/>
                  <a:pt x="10912838" y="608547"/>
                </a:cubicBezTo>
                <a:cubicBezTo>
                  <a:pt x="11013714" y="2447441"/>
                  <a:pt x="10805525" y="3333970"/>
                  <a:pt x="10912838" y="5494011"/>
                </a:cubicBezTo>
                <a:cubicBezTo>
                  <a:pt x="10914557" y="5821378"/>
                  <a:pt x="10627274" y="6087864"/>
                  <a:pt x="10304291" y="6102558"/>
                </a:cubicBezTo>
                <a:cubicBezTo>
                  <a:pt x="8152967" y="6132385"/>
                  <a:pt x="3650815" y="6023252"/>
                  <a:pt x="608547" y="6102558"/>
                </a:cubicBezTo>
                <a:cubicBezTo>
                  <a:pt x="314490" y="6097806"/>
                  <a:pt x="-5606" y="5831210"/>
                  <a:pt x="0" y="5494011"/>
                </a:cubicBezTo>
                <a:cubicBezTo>
                  <a:pt x="50037" y="3772824"/>
                  <a:pt x="770" y="2144745"/>
                  <a:pt x="0" y="608547"/>
                </a:cubicBezTo>
                <a:close/>
              </a:path>
              <a:path w="10912838" h="6102558" stroke="0" extrusionOk="0">
                <a:moveTo>
                  <a:pt x="0" y="608547"/>
                </a:moveTo>
                <a:cubicBezTo>
                  <a:pt x="5381" y="273923"/>
                  <a:pt x="295704" y="48436"/>
                  <a:pt x="608547" y="0"/>
                </a:cubicBezTo>
                <a:cubicBezTo>
                  <a:pt x="2405149" y="123000"/>
                  <a:pt x="6088012" y="-96860"/>
                  <a:pt x="10304291" y="0"/>
                </a:cubicBezTo>
                <a:cubicBezTo>
                  <a:pt x="10610582" y="-22712"/>
                  <a:pt x="10940014" y="217669"/>
                  <a:pt x="10912838" y="608547"/>
                </a:cubicBezTo>
                <a:cubicBezTo>
                  <a:pt x="10916011" y="1550851"/>
                  <a:pt x="11007105" y="3091260"/>
                  <a:pt x="10912838" y="5494011"/>
                </a:cubicBezTo>
                <a:cubicBezTo>
                  <a:pt x="10896458" y="5836036"/>
                  <a:pt x="10581028" y="6092844"/>
                  <a:pt x="10304291" y="6102558"/>
                </a:cubicBezTo>
                <a:cubicBezTo>
                  <a:pt x="5944094" y="5941851"/>
                  <a:pt x="2070976" y="6142225"/>
                  <a:pt x="608547" y="6102558"/>
                </a:cubicBezTo>
                <a:cubicBezTo>
                  <a:pt x="227206" y="6093419"/>
                  <a:pt x="-38932" y="5812464"/>
                  <a:pt x="0" y="5494011"/>
                </a:cubicBezTo>
                <a:cubicBezTo>
                  <a:pt x="32216" y="3554810"/>
                  <a:pt x="57206" y="1337600"/>
                  <a:pt x="0" y="60854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B5E32E-86B1-4E38-AECB-F2A038021765}"/>
              </a:ext>
            </a:extLst>
          </p:cNvPr>
          <p:cNvSpPr txBox="1"/>
          <p:nvPr/>
        </p:nvSpPr>
        <p:spPr>
          <a:xfrm>
            <a:off x="-357421" y="230873"/>
            <a:ext cx="7939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Ví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dụ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về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biểu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thức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số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4650FF-38CE-46DC-ABEE-8D6C8342AC1D}"/>
              </a:ext>
            </a:extLst>
          </p:cNvPr>
          <p:cNvSpPr txBox="1"/>
          <p:nvPr/>
        </p:nvSpPr>
        <p:spPr>
          <a:xfrm>
            <a:off x="1289826" y="988260"/>
            <a:ext cx="918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381 + 135, 95 – 17, 13 x 3, 64 : 8;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146" name="Picture 2" descr="82 Girl Making Coffee Illustrations &amp; Clip Art - iStock">
            <a:extLst>
              <a:ext uri="{FF2B5EF4-FFF2-40B4-BE49-F238E27FC236}">
                <a16:creationId xmlns:a16="http://schemas.microsoft.com/office/drawing/2014/main" id="{01A5FE81-90F6-42BF-8403-BC7E11C16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0" b="90000" l="18137" r="79085">
                        <a14:foregroundMark x1="43464" y1="8980" x2="52124" y2="8980"/>
                        <a14:foregroundMark x1="79085" y1="41020" x2="79085" y2="41020"/>
                        <a14:foregroundMark x1="18464" y1="49796" x2="18464" y2="49796"/>
                        <a14:foregroundMark x1="20261" y1="42449" x2="20261" y2="42449"/>
                        <a14:foregroundMark x1="37745" y1="71020" x2="59641" y2="65918"/>
                        <a14:foregroundMark x1="59641" y1="65918" x2="60621" y2="65918"/>
                        <a14:foregroundMark x1="45425" y1="65918" x2="54739" y2="65918"/>
                        <a14:foregroundMark x1="51307" y1="74490" x2="48856" y2="74490"/>
                        <a14:foregroundMark x1="79085" y1="45306" x2="79085" y2="45306"/>
                        <a14:foregroundMark x1="19444" y1="59388" x2="19444" y2="59388"/>
                        <a14:foregroundMark x1="18137" y1="57551" x2="18137" y2="57551"/>
                        <a14:foregroundMark x1="18137" y1="57551" x2="21242" y2="5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3" r="15713" b="19087"/>
          <a:stretch/>
        </p:blipFill>
        <p:spPr bwMode="auto">
          <a:xfrm>
            <a:off x="445859" y="3114675"/>
            <a:ext cx="3344780" cy="312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DDD092E-4002-4876-97CF-AC774A79BEFD}"/>
              </a:ext>
            </a:extLst>
          </p:cNvPr>
          <p:cNvSpPr txBox="1"/>
          <p:nvPr/>
        </p:nvSpPr>
        <p:spPr>
          <a:xfrm>
            <a:off x="1289826" y="1788360"/>
            <a:ext cx="995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265 – 82 + 10; 11 x 3 + 4; 5 x 12 : 2; 93 : 3 – 20;…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(hay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82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445</Words>
  <Application>Microsoft Office PowerPoint</Application>
  <PresentationFormat>Widescreen</PresentationFormat>
  <Paragraphs>68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#9Slide07 IcielLa Chic Pro Shad</vt:lpstr>
      <vt:lpstr>Arial</vt:lpstr>
      <vt:lpstr>Calibri</vt:lpstr>
      <vt:lpstr>LNTH-LuoLuoNotangYuanTi 1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pham mai</cp:lastModifiedBy>
  <cp:revision>30</cp:revision>
  <dcterms:created xsi:type="dcterms:W3CDTF">2022-11-18T10:58:10Z</dcterms:created>
  <dcterms:modified xsi:type="dcterms:W3CDTF">2025-03-20T02:30:27Z</dcterms:modified>
</cp:coreProperties>
</file>