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notesMasterIdLst>
    <p:notesMasterId r:id="rId24"/>
  </p:notesMasterIdLst>
  <p:sldIdLst>
    <p:sldId id="2007577297" r:id="rId5"/>
    <p:sldId id="2007577287" r:id="rId6"/>
    <p:sldId id="2007577288" r:id="rId7"/>
    <p:sldId id="2007577289" r:id="rId8"/>
    <p:sldId id="2007577290" r:id="rId9"/>
    <p:sldId id="2007577295" r:id="rId10"/>
    <p:sldId id="2007577294" r:id="rId11"/>
    <p:sldId id="2007577310" r:id="rId12"/>
    <p:sldId id="2007577298" r:id="rId13"/>
    <p:sldId id="2665" r:id="rId14"/>
    <p:sldId id="257" r:id="rId15"/>
    <p:sldId id="258" r:id="rId16"/>
    <p:sldId id="260" r:id="rId17"/>
    <p:sldId id="261" r:id="rId18"/>
    <p:sldId id="2007577299" r:id="rId19"/>
    <p:sldId id="2007577300" r:id="rId20"/>
    <p:sldId id="262" r:id="rId21"/>
    <p:sldId id="263" r:id="rId22"/>
    <p:sldId id="2007577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B19"/>
    <a:srgbClr val="E60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D8E9E-0E22-4917-A698-2293442989A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464B7-AD2A-43CE-AB8D-D667F80FB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9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4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408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3869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89107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87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386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7775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203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3480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5720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6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094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53010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332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09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49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034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636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88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9021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5870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00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651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1300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1207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0823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4543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6497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229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8269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1518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942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12450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113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66552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574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2349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2846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585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0527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45030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92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4780A40-E4F0-802C-C1C8-B19DB411ED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0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88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5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90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jp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21" Type="http://schemas.openxmlformats.org/officeDocument/2006/relationships/slide" Target="slide17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microsoft.com/office/2007/relationships/hdphoto" Target="../media/hdphoto11.wdp"/><Relationship Id="rId2" Type="http://schemas.openxmlformats.org/officeDocument/2006/relationships/image" Target="../media/image35.jpg"/><Relationship Id="rId16" Type="http://schemas.openxmlformats.org/officeDocument/2006/relationships/image" Target="../media/image43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40.gif"/><Relationship Id="rId24" Type="http://schemas.openxmlformats.org/officeDocument/2006/relationships/slide" Target="slide19.xml"/><Relationship Id="rId5" Type="http://schemas.openxmlformats.org/officeDocument/2006/relationships/image" Target="../media/image37.png"/><Relationship Id="rId15" Type="http://schemas.microsoft.com/office/2007/relationships/hdphoto" Target="../media/hdphoto10.wdp"/><Relationship Id="rId23" Type="http://schemas.openxmlformats.org/officeDocument/2006/relationships/slide" Target="slide18.xml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12.xml"/><Relationship Id="rId5" Type="http://schemas.openxmlformats.org/officeDocument/2006/relationships/image" Target="../media/image35.jp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2.xml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2.xml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2.xml"/><Relationship Id="rId7" Type="http://schemas.openxmlformats.org/officeDocument/2006/relationships/image" Target="../media/image49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microsoft.com/office/2007/relationships/hdphoto" Target="../media/hdphoto13.wdp"/><Relationship Id="rId4" Type="http://schemas.openxmlformats.org/officeDocument/2006/relationships/image" Target="../media/image45.png"/><Relationship Id="rId9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1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7" y="1981192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45" y="-265300"/>
            <a:ext cx="1399401" cy="114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101A1-51B1-5AE8-35C8-574D0B81B5CE}"/>
              </a:ext>
            </a:extLst>
          </p:cNvPr>
          <p:cNvSpPr txBox="1"/>
          <p:nvPr/>
        </p:nvSpPr>
        <p:spPr>
          <a:xfrm>
            <a:off x="5068683" y="2078291"/>
            <a:ext cx="6316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latin typeface="Calibri 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7337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09179-EBF8-5FC9-36A7-47A0F514B1C5}"/>
              </a:ext>
            </a:extLst>
          </p:cNvPr>
          <p:cNvSpPr txBox="1"/>
          <p:nvPr/>
        </p:nvSpPr>
        <p:spPr>
          <a:xfrm>
            <a:off x="1544051" y="-53503"/>
            <a:ext cx="9043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 "/>
                <a:ea typeface="+mj-ea"/>
                <a:cs typeface="Times New Roman" pitchFamily="18" charset="0"/>
              </a:rPr>
              <a:t>CHÚ BỘ ĐỘI HÀNH QUÂN</a:t>
            </a:r>
          </a:p>
        </p:txBody>
      </p:sp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" name="Arrow: Right 2">
            <a:hlinkClick r:id="rId24" action="ppaction://hlinksldjump"/>
            <a:extLst>
              <a:ext uri="{FF2B5EF4-FFF2-40B4-BE49-F238E27FC236}">
                <a16:creationId xmlns:a16="http://schemas.microsoft.com/office/drawing/2014/main" id="{7CC7C696-2C3D-1518-3C53-D4C91716035F}"/>
              </a:ext>
            </a:extLst>
          </p:cNvPr>
          <p:cNvSpPr/>
          <p:nvPr/>
        </p:nvSpPr>
        <p:spPr>
          <a:xfrm>
            <a:off x="305451" y="6072690"/>
            <a:ext cx="721360" cy="609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64" y="2830203"/>
            <a:ext cx="2113781" cy="3380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51841" y="3637918"/>
            <a:ext cx="8613931" cy="129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>
                <a:solidFill>
                  <a:srgbClr val="154B19"/>
                </a:solidFill>
              </a:rPr>
              <a:t>b)</a:t>
            </a:r>
            <a:r>
              <a:rPr lang="en-US" sz="3200" b="1">
                <a:solidFill>
                  <a:srgbClr val="154B19"/>
                </a:solidFill>
              </a:rPr>
              <a:t> </a:t>
            </a:r>
            <a:r>
              <a:rPr lang="vi-VN" sz="3200" b="1">
                <a:solidFill>
                  <a:srgbClr val="154B19"/>
                </a:solidFill>
              </a:rPr>
              <a:t>Là lời của người dân Việt Bắc nói với người sắp xa Việt Bắc.</a:t>
            </a:r>
            <a:endParaRPr lang="vi-VN" sz="3200" b="1" dirty="0">
              <a:solidFill>
                <a:srgbClr val="154B1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068415" y="2120517"/>
            <a:ext cx="8613931" cy="129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154B19"/>
                </a:solidFill>
              </a:rPr>
              <a:t>a)</a:t>
            </a:r>
            <a:r>
              <a:rPr lang="en-US" sz="3200" b="1" dirty="0">
                <a:solidFill>
                  <a:srgbClr val="154B19"/>
                </a:solidFill>
              </a:rPr>
              <a:t> </a:t>
            </a:r>
            <a:r>
              <a:rPr lang="vi-VN" sz="3200" b="1" dirty="0">
                <a:solidFill>
                  <a:srgbClr val="154B19"/>
                </a:solidFill>
              </a:rPr>
              <a:t>Là lời của người sắp xa Việt Bắc nói với người dân Việt Bắc.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068415" y="5162754"/>
            <a:ext cx="8579399" cy="129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154B19"/>
                </a:solidFill>
              </a:rPr>
              <a:t>c)</a:t>
            </a:r>
            <a:r>
              <a:rPr lang="en-US" sz="3200" b="1" dirty="0">
                <a:solidFill>
                  <a:srgbClr val="154B19"/>
                </a:solidFill>
              </a:rPr>
              <a:t> </a:t>
            </a:r>
            <a:r>
              <a:rPr lang="vi-VN" sz="3200" b="1" dirty="0">
                <a:solidFill>
                  <a:srgbClr val="154B19"/>
                </a:solidFill>
              </a:rPr>
              <a:t>Là lời của người dân Việt Bắc nói với nhau về quê hương.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54B19"/>
              </a:solidFill>
              <a:effectLst/>
              <a:uLnTx/>
              <a:uFillTx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921" y="3955129"/>
            <a:ext cx="1146478" cy="798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28" y="2418380"/>
            <a:ext cx="1145083" cy="7258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14" y="5412881"/>
            <a:ext cx="1145085" cy="7973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76927" y="393960"/>
            <a:ext cx="8928028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54B19"/>
                </a:solidFill>
                <a:effectLst/>
                <a:uLnTx/>
                <a:uFillTx/>
                <a:latin typeface="Calibri "/>
                <a:cs typeface="Times New Roman" pitchFamily="18" charset="0"/>
              </a:rPr>
              <a:t>1.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154B19"/>
                </a:solidFill>
                <a:effectLst/>
                <a:uLnTx/>
                <a:uFillTx/>
                <a:latin typeface="Calibri "/>
                <a:cs typeface="Times New Roman" pitchFamily="18" charset="0"/>
              </a:rPr>
              <a:t>Bài thơ là lời của ai nói với ai?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54B19"/>
              </a:solidFill>
              <a:effectLst/>
              <a:uLnTx/>
              <a:uFillTx/>
              <a:latin typeface="Calibri 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627835" y="327090"/>
            <a:ext cx="11066859" cy="19508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54B19"/>
                </a:solidFill>
                <a:effectLst/>
                <a:uLnTx/>
                <a:uFillTx/>
                <a:latin typeface="Calibri "/>
                <a:cs typeface="Times New Roman" pitchFamily="18" charset="0"/>
              </a:rPr>
              <a:t>2. </a:t>
            </a:r>
            <a:r>
              <a:rPr lang="vi-VN" sz="4800" b="1" dirty="0">
                <a:solidFill>
                  <a:srgbClr val="154B19"/>
                </a:solidFill>
                <a:latin typeface="Calibri "/>
                <a:cs typeface="Times New Roman" pitchFamily="18" charset="0"/>
              </a:rPr>
              <a:t>Tìm những hình ảnh đẹp về núi rừng Việt Bắc trong bài thơ.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4B19"/>
              </a:solidFill>
              <a:effectLst/>
              <a:uLnTx/>
              <a:uFillTx/>
              <a:latin typeface="Calibri "/>
              <a:cs typeface="Times New Roman" pitchFamily="18" charset="0"/>
            </a:endParaRPr>
          </a:p>
        </p:txBody>
      </p:sp>
      <p:pic>
        <p:nvPicPr>
          <p:cNvPr id="46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27" y="2763619"/>
            <a:ext cx="2490362" cy="3982191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7401A3B-DBC1-B02C-6336-3284DAAF8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060" y="2466214"/>
            <a:ext cx="1513743" cy="32842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D6A126-AD03-2A9B-E50C-FF99FD6278F4}"/>
              </a:ext>
            </a:extLst>
          </p:cNvPr>
          <p:cNvGrpSpPr/>
          <p:nvPr/>
        </p:nvGrpSpPr>
        <p:grpSpPr>
          <a:xfrm>
            <a:off x="2888194" y="2466214"/>
            <a:ext cx="5143485" cy="3927564"/>
            <a:chOff x="7773762" y="4381502"/>
            <a:chExt cx="7715228" cy="5005354"/>
          </a:xfrm>
        </p:grpSpPr>
        <p:pic>
          <p:nvPicPr>
            <p:cNvPr id="4" name="Picture 38">
              <a:extLst>
                <a:ext uri="{FF2B5EF4-FFF2-40B4-BE49-F238E27FC236}">
                  <a16:creationId xmlns:a16="http://schemas.microsoft.com/office/drawing/2014/main" id="{C8CD57DB-E059-E672-B014-76178E380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73762" y="4381502"/>
              <a:ext cx="7715228" cy="500535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4C5AB6-69AB-3744-58DD-0EF29985D849}"/>
                </a:ext>
              </a:extLst>
            </p:cNvPr>
            <p:cNvSpPr/>
            <p:nvPr/>
          </p:nvSpPr>
          <p:spPr>
            <a:xfrm>
              <a:off x="8159789" y="4760520"/>
              <a:ext cx="6873387" cy="4006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</a:pPr>
              <a:r>
                <a:rPr lang="nl-NL" sz="27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Đó là các hình ảnh: </a:t>
              </a:r>
              <a:r>
                <a:rPr lang="nl-NL" sz="2700" b="1" i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rừng xanh hoa chuối đỏ tươi, đèo cao nắng ánh, mơ nở trắng rừng, ve kêu rừng phách đổ vàng, rừng thu trăng rọi hoà bình.</a:t>
              </a:r>
              <a:endParaRPr lang="en-US" sz="2700" b="1" i="1" dirty="0">
                <a:solidFill>
                  <a:srgbClr val="00206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46706166-62CB-5385-54C6-804B2FC72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35931" y="5355536"/>
            <a:ext cx="1352829" cy="151790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5A44BEC-79A4-0ED4-7D6D-2FF2CF9DC4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8459" y="4808997"/>
            <a:ext cx="899920" cy="7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51DA5-28A3-BEC3-9551-95D0251A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078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CF2E92-21F4-0C41-0D21-3F1CB4FC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50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3662" y="288758"/>
            <a:ext cx="10924675" cy="18929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cs typeface="Times New Roman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cs typeface="Times New Roman" pitchFamily="18" charset="0"/>
              </a:rPr>
              <a:t>Tìm những hình ảnh đẹp về người dân Việt Bắc cần cù lao động.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cs typeface="Times New Roman" pitchFamily="18" charset="0"/>
            </a:endParaRPr>
          </a:p>
        </p:txBody>
      </p:sp>
      <p:pic>
        <p:nvPicPr>
          <p:cNvPr id="39" name="Picture 38">
            <a:hlinkClick r:id="rId3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38" y="2875809"/>
            <a:ext cx="2490362" cy="398219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6DA5166-B7C3-90D3-9C49-F0A09EBA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0892" y="2450777"/>
            <a:ext cx="1513743" cy="32842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BF1F00-2CA6-7A0C-6AB7-010FB3A21AA5}"/>
              </a:ext>
            </a:extLst>
          </p:cNvPr>
          <p:cNvGrpSpPr/>
          <p:nvPr/>
        </p:nvGrpSpPr>
        <p:grpSpPr>
          <a:xfrm>
            <a:off x="2245896" y="2450777"/>
            <a:ext cx="5721616" cy="3927563"/>
            <a:chOff x="6906567" y="4381502"/>
            <a:chExt cx="8582425" cy="5005353"/>
          </a:xfrm>
        </p:grpSpPr>
        <p:pic>
          <p:nvPicPr>
            <p:cNvPr id="5" name="Picture 38">
              <a:extLst>
                <a:ext uri="{FF2B5EF4-FFF2-40B4-BE49-F238E27FC236}">
                  <a16:creationId xmlns:a16="http://schemas.microsoft.com/office/drawing/2014/main" id="{FFA5C0DD-C3F8-8852-8B57-DD45E2C0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906567" y="4381502"/>
              <a:ext cx="8582425" cy="5005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19A7B2-591E-3923-A21E-ABB8C87B0F8B}"/>
                </a:ext>
              </a:extLst>
            </p:cNvPr>
            <p:cNvSpPr/>
            <p:nvPr/>
          </p:nvSpPr>
          <p:spPr>
            <a:xfrm>
              <a:off x="7339704" y="4925375"/>
              <a:ext cx="8047900" cy="378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32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Đó là các hình ảnh: </a:t>
              </a:r>
              <a:r>
                <a:rPr lang="nl-NL" sz="3200" b="1" i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dao gài thắt lưng, người đan nón, chuốt từng sợi giang, cô em gái hái măng một mình.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54F3A3C-6412-6C1B-4429-3EDAE1A32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39097" y="5340099"/>
            <a:ext cx="1352829" cy="151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DC5C8-D1EB-A486-CC23-91040D460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24291" y="4793560"/>
            <a:ext cx="899920" cy="7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9284" y="625640"/>
            <a:ext cx="11213432" cy="17646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libri "/>
                <a:cs typeface="Times New Roman" pitchFamily="18" charset="0"/>
              </a:rPr>
              <a:t>4. </a:t>
            </a:r>
            <a:r>
              <a:rPr lang="vi-VN" sz="4400" b="1" dirty="0">
                <a:solidFill>
                  <a:prstClr val="black"/>
                </a:solidFill>
                <a:latin typeface="Calibri "/>
                <a:cs typeface="Times New Roman" pitchFamily="18" charset="0"/>
              </a:rPr>
              <a:t>Những câu thơ nào nói lên lòng yêu nước của người dân Việt Bắc?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cs typeface="Times New Roman" pitchFamily="18" charset="0"/>
            </a:endParaRPr>
          </a:p>
        </p:txBody>
      </p:sp>
      <p:pic>
        <p:nvPicPr>
          <p:cNvPr id="39" name="Picture 38">
            <a:hlinkClick r:id="rId3" action="ppaction://hlinksldjump"/>
            <a:extLst>
              <a:ext uri="{FF2B5EF4-FFF2-40B4-BE49-F238E27FC236}">
                <a16:creationId xmlns:a16="http://schemas.microsoft.com/office/drawing/2014/main" id="{ABC5C33D-52DF-403A-AB91-CBE52D5B6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638" y="2875809"/>
            <a:ext cx="2490362" cy="398219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747E0B9-8702-B2B7-00FF-1E6D0C8AE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31545" y="2627240"/>
            <a:ext cx="1513743" cy="32602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081F35-4D6E-0077-C09F-A5840F2BAF85}"/>
              </a:ext>
            </a:extLst>
          </p:cNvPr>
          <p:cNvGrpSpPr/>
          <p:nvPr/>
        </p:nvGrpSpPr>
        <p:grpSpPr>
          <a:xfrm>
            <a:off x="2133602" y="2627239"/>
            <a:ext cx="7201342" cy="3372507"/>
            <a:chOff x="7773762" y="4381502"/>
            <a:chExt cx="7715228" cy="4454451"/>
          </a:xfrm>
        </p:grpSpPr>
        <p:pic>
          <p:nvPicPr>
            <p:cNvPr id="5" name="Picture 38">
              <a:extLst>
                <a:ext uri="{FF2B5EF4-FFF2-40B4-BE49-F238E27FC236}">
                  <a16:creationId xmlns:a16="http://schemas.microsoft.com/office/drawing/2014/main" id="{5CD34C11-11A4-A82A-2A6C-13B9A7A6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73762" y="4381502"/>
              <a:ext cx="7715228" cy="44544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C877CA-22FB-322C-762F-FC22CAEC9630}"/>
                </a:ext>
              </a:extLst>
            </p:cNvPr>
            <p:cNvSpPr/>
            <p:nvPr/>
          </p:nvSpPr>
          <p:spPr>
            <a:xfrm>
              <a:off x="8194682" y="4559926"/>
              <a:ext cx="6873386" cy="3785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32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Đó là các câu thơ</a:t>
              </a:r>
              <a:r>
                <a:rPr lang="nl-NL" sz="3200" b="1" i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nl-NL" sz="3200" b="1" i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Rừng cây núi đá ta cùng đánh Tây; Núi giăng thành luỹ sắt dày, </a:t>
              </a:r>
            </a:p>
            <a:p>
              <a:pPr algn="ctr">
                <a:lnSpc>
                  <a:spcPct val="150000"/>
                </a:lnSpc>
              </a:pPr>
              <a:r>
                <a:rPr lang="nl-NL" sz="3200" b="1" i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Rừng che bộ đội, rừng vây quân thù.</a:t>
              </a:r>
              <a:endParaRPr lang="en-US" sz="3200" b="1" i="1" dirty="0">
                <a:solidFill>
                  <a:srgbClr val="00206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37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788C1-D17E-DC75-F087-99F9034E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7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9AE9A7-6780-E98F-EA69-0BF4BBAEB8C3}"/>
              </a:ext>
            </a:extLst>
          </p:cNvPr>
          <p:cNvSpPr/>
          <p:nvPr/>
        </p:nvSpPr>
        <p:spPr>
          <a:xfrm>
            <a:off x="-362061" y="425114"/>
            <a:ext cx="12916121" cy="1799926"/>
          </a:xfrm>
          <a:custGeom>
            <a:avLst/>
            <a:gdLst>
              <a:gd name="connsiteX0" fmla="*/ 0 w 12916121"/>
              <a:gd name="connsiteY0" fmla="*/ 180173 h 1799926"/>
              <a:gd name="connsiteX1" fmla="*/ 180173 w 12916121"/>
              <a:gd name="connsiteY1" fmla="*/ 0 h 1799926"/>
              <a:gd name="connsiteX2" fmla="*/ 12735948 w 12916121"/>
              <a:gd name="connsiteY2" fmla="*/ 0 h 1799926"/>
              <a:gd name="connsiteX3" fmla="*/ 12916121 w 12916121"/>
              <a:gd name="connsiteY3" fmla="*/ 180173 h 1799926"/>
              <a:gd name="connsiteX4" fmla="*/ 12916121 w 12916121"/>
              <a:gd name="connsiteY4" fmla="*/ 1619753 h 1799926"/>
              <a:gd name="connsiteX5" fmla="*/ 12735948 w 12916121"/>
              <a:gd name="connsiteY5" fmla="*/ 1799926 h 1799926"/>
              <a:gd name="connsiteX6" fmla="*/ 180173 w 12916121"/>
              <a:gd name="connsiteY6" fmla="*/ 1799926 h 1799926"/>
              <a:gd name="connsiteX7" fmla="*/ 0 w 12916121"/>
              <a:gd name="connsiteY7" fmla="*/ 1619753 h 1799926"/>
              <a:gd name="connsiteX8" fmla="*/ 0 w 12916121"/>
              <a:gd name="connsiteY8" fmla="*/ 180173 h 179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16121" h="1799926" fill="none" extrusionOk="0">
                <a:moveTo>
                  <a:pt x="0" y="180173"/>
                </a:moveTo>
                <a:cubicBezTo>
                  <a:pt x="1204" y="92694"/>
                  <a:pt x="84342" y="-2706"/>
                  <a:pt x="180173" y="0"/>
                </a:cubicBezTo>
                <a:cubicBezTo>
                  <a:pt x="4878578" y="139772"/>
                  <a:pt x="7776379" y="14259"/>
                  <a:pt x="12735948" y="0"/>
                </a:cubicBezTo>
                <a:cubicBezTo>
                  <a:pt x="12818646" y="-2804"/>
                  <a:pt x="12930840" y="68679"/>
                  <a:pt x="12916121" y="180173"/>
                </a:cubicBezTo>
                <a:cubicBezTo>
                  <a:pt x="12792955" y="495910"/>
                  <a:pt x="13021041" y="903042"/>
                  <a:pt x="12916121" y="1619753"/>
                </a:cubicBezTo>
                <a:cubicBezTo>
                  <a:pt x="12906591" y="1729382"/>
                  <a:pt x="12852761" y="1799304"/>
                  <a:pt x="12735948" y="1799926"/>
                </a:cubicBezTo>
                <a:cubicBezTo>
                  <a:pt x="7073415" y="1687972"/>
                  <a:pt x="6037128" y="1773693"/>
                  <a:pt x="180173" y="1799926"/>
                </a:cubicBezTo>
                <a:cubicBezTo>
                  <a:pt x="78665" y="1787139"/>
                  <a:pt x="54" y="1721824"/>
                  <a:pt x="0" y="1619753"/>
                </a:cubicBezTo>
                <a:cubicBezTo>
                  <a:pt x="-116482" y="1204847"/>
                  <a:pt x="-103742" y="575656"/>
                  <a:pt x="0" y="180173"/>
                </a:cubicBezTo>
                <a:close/>
              </a:path>
              <a:path w="12916121" h="1799926" stroke="0" extrusionOk="0">
                <a:moveTo>
                  <a:pt x="0" y="180173"/>
                </a:moveTo>
                <a:cubicBezTo>
                  <a:pt x="-717" y="73084"/>
                  <a:pt x="83712" y="2529"/>
                  <a:pt x="180173" y="0"/>
                </a:cubicBezTo>
                <a:cubicBezTo>
                  <a:pt x="4644856" y="-123725"/>
                  <a:pt x="7294235" y="31472"/>
                  <a:pt x="12735948" y="0"/>
                </a:cubicBezTo>
                <a:cubicBezTo>
                  <a:pt x="12827262" y="471"/>
                  <a:pt x="12925183" y="93091"/>
                  <a:pt x="12916121" y="180173"/>
                </a:cubicBezTo>
                <a:cubicBezTo>
                  <a:pt x="12891969" y="809920"/>
                  <a:pt x="12921241" y="1350376"/>
                  <a:pt x="12916121" y="1619753"/>
                </a:cubicBezTo>
                <a:cubicBezTo>
                  <a:pt x="12906953" y="1734656"/>
                  <a:pt x="12825533" y="1789318"/>
                  <a:pt x="12735948" y="1799926"/>
                </a:cubicBezTo>
                <a:cubicBezTo>
                  <a:pt x="6537454" y="1736657"/>
                  <a:pt x="3573021" y="1662100"/>
                  <a:pt x="180173" y="1799926"/>
                </a:cubicBezTo>
                <a:cubicBezTo>
                  <a:pt x="73137" y="1783688"/>
                  <a:pt x="10033" y="1720090"/>
                  <a:pt x="0" y="1619753"/>
                </a:cubicBezTo>
                <a:cubicBezTo>
                  <a:pt x="122524" y="1245114"/>
                  <a:pt x="-106450" y="559856"/>
                  <a:pt x="0" y="180173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 DUNG BÀI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6A25B2-4D2C-91B3-7877-0CEC31D1785B}"/>
              </a:ext>
            </a:extLst>
          </p:cNvPr>
          <p:cNvSpPr/>
          <p:nvPr/>
        </p:nvSpPr>
        <p:spPr>
          <a:xfrm>
            <a:off x="350392" y="2631440"/>
            <a:ext cx="11491216" cy="3547445"/>
          </a:xfrm>
          <a:custGeom>
            <a:avLst/>
            <a:gdLst>
              <a:gd name="connsiteX0" fmla="*/ 0 w 11491216"/>
              <a:gd name="connsiteY0" fmla="*/ 355099 h 3547445"/>
              <a:gd name="connsiteX1" fmla="*/ 355099 w 11491216"/>
              <a:gd name="connsiteY1" fmla="*/ 0 h 3547445"/>
              <a:gd name="connsiteX2" fmla="*/ 11136117 w 11491216"/>
              <a:gd name="connsiteY2" fmla="*/ 0 h 3547445"/>
              <a:gd name="connsiteX3" fmla="*/ 11491216 w 11491216"/>
              <a:gd name="connsiteY3" fmla="*/ 355099 h 3547445"/>
              <a:gd name="connsiteX4" fmla="*/ 11491216 w 11491216"/>
              <a:gd name="connsiteY4" fmla="*/ 3192346 h 3547445"/>
              <a:gd name="connsiteX5" fmla="*/ 11136117 w 11491216"/>
              <a:gd name="connsiteY5" fmla="*/ 3547445 h 3547445"/>
              <a:gd name="connsiteX6" fmla="*/ 355099 w 11491216"/>
              <a:gd name="connsiteY6" fmla="*/ 3547445 h 3547445"/>
              <a:gd name="connsiteX7" fmla="*/ 0 w 11491216"/>
              <a:gd name="connsiteY7" fmla="*/ 3192346 h 3547445"/>
              <a:gd name="connsiteX8" fmla="*/ 0 w 11491216"/>
              <a:gd name="connsiteY8" fmla="*/ 355099 h 354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1216" h="3547445" fill="none" extrusionOk="0">
                <a:moveTo>
                  <a:pt x="0" y="355099"/>
                </a:moveTo>
                <a:cubicBezTo>
                  <a:pt x="1537" y="174342"/>
                  <a:pt x="173201" y="-10466"/>
                  <a:pt x="355099" y="0"/>
                </a:cubicBezTo>
                <a:cubicBezTo>
                  <a:pt x="3848177" y="139772"/>
                  <a:pt x="7084941" y="14259"/>
                  <a:pt x="11136117" y="0"/>
                </a:cubicBezTo>
                <a:cubicBezTo>
                  <a:pt x="11296686" y="-5929"/>
                  <a:pt x="11509212" y="144328"/>
                  <a:pt x="11491216" y="355099"/>
                </a:cubicBezTo>
                <a:cubicBezTo>
                  <a:pt x="11450764" y="1462163"/>
                  <a:pt x="11598289" y="2582674"/>
                  <a:pt x="11491216" y="3192346"/>
                </a:cubicBezTo>
                <a:cubicBezTo>
                  <a:pt x="11488967" y="3390851"/>
                  <a:pt x="11350720" y="3546780"/>
                  <a:pt x="11136117" y="3547445"/>
                </a:cubicBezTo>
                <a:cubicBezTo>
                  <a:pt x="7474691" y="3435491"/>
                  <a:pt x="5568617" y="3521212"/>
                  <a:pt x="355099" y="3547445"/>
                </a:cubicBezTo>
                <a:cubicBezTo>
                  <a:pt x="153106" y="3509885"/>
                  <a:pt x="609" y="3417380"/>
                  <a:pt x="0" y="3192346"/>
                </a:cubicBezTo>
                <a:cubicBezTo>
                  <a:pt x="-155877" y="1951442"/>
                  <a:pt x="-40573" y="1314771"/>
                  <a:pt x="0" y="355099"/>
                </a:cubicBezTo>
                <a:close/>
              </a:path>
              <a:path w="11491216" h="3547445" stroke="0" extrusionOk="0">
                <a:moveTo>
                  <a:pt x="0" y="355099"/>
                </a:moveTo>
                <a:cubicBezTo>
                  <a:pt x="-2037" y="137453"/>
                  <a:pt x="166060" y="5876"/>
                  <a:pt x="355099" y="0"/>
                </a:cubicBezTo>
                <a:cubicBezTo>
                  <a:pt x="2691676" y="-123725"/>
                  <a:pt x="5775949" y="31472"/>
                  <a:pt x="11136117" y="0"/>
                </a:cubicBezTo>
                <a:cubicBezTo>
                  <a:pt x="11325851" y="367"/>
                  <a:pt x="11511648" y="186996"/>
                  <a:pt x="11491216" y="355099"/>
                </a:cubicBezTo>
                <a:cubicBezTo>
                  <a:pt x="11408850" y="754574"/>
                  <a:pt x="11657389" y="2760052"/>
                  <a:pt x="11491216" y="3192346"/>
                </a:cubicBezTo>
                <a:cubicBezTo>
                  <a:pt x="11484262" y="3400139"/>
                  <a:pt x="11305489" y="3518853"/>
                  <a:pt x="11136117" y="3547445"/>
                </a:cubicBezTo>
                <a:cubicBezTo>
                  <a:pt x="6440793" y="3484176"/>
                  <a:pt x="4969262" y="3409619"/>
                  <a:pt x="355099" y="3547445"/>
                </a:cubicBezTo>
                <a:cubicBezTo>
                  <a:pt x="157070" y="3543319"/>
                  <a:pt x="16536" y="3389831"/>
                  <a:pt x="0" y="3192346"/>
                </a:cubicBezTo>
                <a:cubicBezTo>
                  <a:pt x="-143197" y="2276734"/>
                  <a:pt x="-97552" y="1582212"/>
                  <a:pt x="0" y="355099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5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Việt Bắc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ca ngợi vẻ đẹp của rừng núi Tây Bắc và sự dũng cảm của con người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Bắc khi đánh giặc.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98730-3E98-199C-BAE5-706DED41A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753" y="0"/>
            <a:ext cx="8906494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2B04EAF-B0A3-B212-D323-547334B50E71}"/>
              </a:ext>
            </a:extLst>
          </p:cNvPr>
          <p:cNvSpPr>
            <a:spLocks/>
          </p:cNvSpPr>
          <p:nvPr/>
        </p:nvSpPr>
        <p:spPr bwMode="auto">
          <a:xfrm>
            <a:off x="5003800" y="584200"/>
            <a:ext cx="4368800" cy="317500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1419DFF-8FA5-705B-C504-D8C0F8127ED0}"/>
              </a:ext>
            </a:extLst>
          </p:cNvPr>
          <p:cNvSpPr/>
          <p:nvPr/>
        </p:nvSpPr>
        <p:spPr>
          <a:xfrm>
            <a:off x="2247273" y="1955800"/>
            <a:ext cx="3210560" cy="1402657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00206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Bắc</a:t>
            </a:r>
            <a:endParaRPr lang="en-US" altLang="en-US" sz="4000" b="1" dirty="0">
              <a:solidFill>
                <a:srgbClr val="002060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69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788C1-D17E-DC75-F087-99F9034E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7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9AE9A7-6780-E98F-EA69-0BF4BBAEB8C3}"/>
              </a:ext>
            </a:extLst>
          </p:cNvPr>
          <p:cNvSpPr/>
          <p:nvPr/>
        </p:nvSpPr>
        <p:spPr>
          <a:xfrm>
            <a:off x="-426976" y="1796714"/>
            <a:ext cx="12916121" cy="2775285"/>
          </a:xfrm>
          <a:custGeom>
            <a:avLst/>
            <a:gdLst>
              <a:gd name="connsiteX0" fmla="*/ 0 w 12916121"/>
              <a:gd name="connsiteY0" fmla="*/ 277806 h 2775285"/>
              <a:gd name="connsiteX1" fmla="*/ 277806 w 12916121"/>
              <a:gd name="connsiteY1" fmla="*/ 0 h 2775285"/>
              <a:gd name="connsiteX2" fmla="*/ 12638315 w 12916121"/>
              <a:gd name="connsiteY2" fmla="*/ 0 h 2775285"/>
              <a:gd name="connsiteX3" fmla="*/ 12916121 w 12916121"/>
              <a:gd name="connsiteY3" fmla="*/ 277806 h 2775285"/>
              <a:gd name="connsiteX4" fmla="*/ 12916121 w 12916121"/>
              <a:gd name="connsiteY4" fmla="*/ 2497479 h 2775285"/>
              <a:gd name="connsiteX5" fmla="*/ 12638315 w 12916121"/>
              <a:gd name="connsiteY5" fmla="*/ 2775285 h 2775285"/>
              <a:gd name="connsiteX6" fmla="*/ 277806 w 12916121"/>
              <a:gd name="connsiteY6" fmla="*/ 2775285 h 2775285"/>
              <a:gd name="connsiteX7" fmla="*/ 0 w 12916121"/>
              <a:gd name="connsiteY7" fmla="*/ 2497479 h 2775285"/>
              <a:gd name="connsiteX8" fmla="*/ 0 w 12916121"/>
              <a:gd name="connsiteY8" fmla="*/ 277806 h 27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16121" h="2775285" fill="none" extrusionOk="0">
                <a:moveTo>
                  <a:pt x="0" y="277806"/>
                </a:moveTo>
                <a:cubicBezTo>
                  <a:pt x="446" y="128832"/>
                  <a:pt x="143208" y="-13861"/>
                  <a:pt x="277806" y="0"/>
                </a:cubicBezTo>
                <a:cubicBezTo>
                  <a:pt x="2746203" y="139772"/>
                  <a:pt x="9002580" y="14259"/>
                  <a:pt x="12638315" y="0"/>
                </a:cubicBezTo>
                <a:cubicBezTo>
                  <a:pt x="12778091" y="-2277"/>
                  <a:pt x="12932821" y="110779"/>
                  <a:pt x="12916121" y="277806"/>
                </a:cubicBezTo>
                <a:cubicBezTo>
                  <a:pt x="12875669" y="861817"/>
                  <a:pt x="13023194" y="1648645"/>
                  <a:pt x="12916121" y="2497479"/>
                </a:cubicBezTo>
                <a:cubicBezTo>
                  <a:pt x="12902415" y="2665465"/>
                  <a:pt x="12806858" y="2774742"/>
                  <a:pt x="12638315" y="2775285"/>
                </a:cubicBezTo>
                <a:cubicBezTo>
                  <a:pt x="9940545" y="2663331"/>
                  <a:pt x="2467734" y="2749052"/>
                  <a:pt x="277806" y="2775285"/>
                </a:cubicBezTo>
                <a:cubicBezTo>
                  <a:pt x="120024" y="2747458"/>
                  <a:pt x="613" y="2680031"/>
                  <a:pt x="0" y="2497479"/>
                </a:cubicBezTo>
                <a:cubicBezTo>
                  <a:pt x="-155877" y="1463628"/>
                  <a:pt x="-40573" y="1007569"/>
                  <a:pt x="0" y="277806"/>
                </a:cubicBezTo>
                <a:close/>
              </a:path>
              <a:path w="12916121" h="2775285" stroke="0" extrusionOk="0">
                <a:moveTo>
                  <a:pt x="0" y="277806"/>
                </a:moveTo>
                <a:cubicBezTo>
                  <a:pt x="-2867" y="94077"/>
                  <a:pt x="141977" y="14611"/>
                  <a:pt x="277806" y="0"/>
                </a:cubicBezTo>
                <a:cubicBezTo>
                  <a:pt x="6433006" y="-123725"/>
                  <a:pt x="7356442" y="31472"/>
                  <a:pt x="12638315" y="0"/>
                </a:cubicBezTo>
                <a:cubicBezTo>
                  <a:pt x="12761875" y="1718"/>
                  <a:pt x="12922183" y="132690"/>
                  <a:pt x="12916121" y="277806"/>
                </a:cubicBezTo>
                <a:cubicBezTo>
                  <a:pt x="12833755" y="889026"/>
                  <a:pt x="13082294" y="2085336"/>
                  <a:pt x="12916121" y="2497479"/>
                </a:cubicBezTo>
                <a:cubicBezTo>
                  <a:pt x="12912799" y="2656486"/>
                  <a:pt x="12781376" y="2764202"/>
                  <a:pt x="12638315" y="2775285"/>
                </a:cubicBezTo>
                <a:cubicBezTo>
                  <a:pt x="7451924" y="2712016"/>
                  <a:pt x="2581139" y="2637459"/>
                  <a:pt x="277806" y="2775285"/>
                </a:cubicBezTo>
                <a:cubicBezTo>
                  <a:pt x="113363" y="2751527"/>
                  <a:pt x="3007" y="2651156"/>
                  <a:pt x="0" y="2497479"/>
                </a:cubicBezTo>
                <a:cubicBezTo>
                  <a:pt x="-143197" y="1549073"/>
                  <a:pt x="-97552" y="1213343"/>
                  <a:pt x="0" y="27780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ĐỌC: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VIỆT BẮC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LUYỆN TẬP VỀ DẤU HAI CHẤM</a:t>
            </a:r>
          </a:p>
        </p:txBody>
      </p:sp>
    </p:spTree>
    <p:extLst>
      <p:ext uri="{BB962C8B-B14F-4D97-AF65-F5344CB8AC3E}">
        <p14:creationId xmlns:p14="http://schemas.microsoft.com/office/powerpoint/2010/main" val="40408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1A1B90-4855-998B-C17A-1F6E8E026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046081"/>
              </p:ext>
            </p:extLst>
          </p:nvPr>
        </p:nvGraphicFramePr>
        <p:xfrm>
          <a:off x="361507" y="1297172"/>
          <a:ext cx="11507973" cy="511101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95342">
                  <a:extLst>
                    <a:ext uri="{9D8B030D-6E8A-4147-A177-3AD203B41FA5}">
                      <a16:colId xmlns:a16="http://schemas.microsoft.com/office/drawing/2014/main" val="3191629489"/>
                    </a:ext>
                  </a:extLst>
                </a:gridCol>
                <a:gridCol w="3236687">
                  <a:extLst>
                    <a:ext uri="{9D8B030D-6E8A-4147-A177-3AD203B41FA5}">
                      <a16:colId xmlns:a16="http://schemas.microsoft.com/office/drawing/2014/main" val="208917177"/>
                    </a:ext>
                  </a:extLst>
                </a:gridCol>
                <a:gridCol w="3487972">
                  <a:extLst>
                    <a:ext uri="{9D8B030D-6E8A-4147-A177-3AD203B41FA5}">
                      <a16:colId xmlns:a16="http://schemas.microsoft.com/office/drawing/2014/main" val="1150440726"/>
                    </a:ext>
                  </a:extLst>
                </a:gridCol>
                <a:gridCol w="3487972">
                  <a:extLst>
                    <a:ext uri="{9D8B030D-6E8A-4147-A177-3AD203B41FA5}">
                      <a16:colId xmlns:a16="http://schemas.microsoft.com/office/drawing/2014/main" val="1020761547"/>
                    </a:ext>
                  </a:extLst>
                </a:gridCol>
              </a:tblGrid>
              <a:tr h="4762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Từ khó đọc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Cách ngắt nhịp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Từ cần giải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2778780"/>
                  </a:ext>
                </a:extLst>
              </a:tr>
              <a:tr h="2317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Đoạn 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…….…………..…………….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…….…………..…………….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…….…………..…………….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5979500"/>
                  </a:ext>
                </a:extLst>
              </a:tr>
              <a:tr h="2317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Đoạn 2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…….…………..…………….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…….…………..…………….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…………………………….....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…………..…………………..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…….…………..…………….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7306221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28E4F0F3-491D-D399-EDC3-44DA64371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999" y="536229"/>
            <a:ext cx="38440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68DA9F48-3626-4604-C6C6-06440075A0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07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36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02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B1261C-5ACC-40DA-FE2D-A77062AE6ECF}"/>
              </a:ext>
            </a:extLst>
          </p:cNvPr>
          <p:cNvSpPr txBox="1"/>
          <p:nvPr/>
        </p:nvSpPr>
        <p:spPr>
          <a:xfrm>
            <a:off x="1" y="47179"/>
            <a:ext cx="6464594" cy="68018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libri "/>
              </a:rPr>
              <a:t>Nhớ</a:t>
            </a:r>
            <a:r>
              <a:rPr lang="en-US" sz="4400" b="1" dirty="0">
                <a:latin typeface="Calibri "/>
              </a:rPr>
              <a:t> </a:t>
            </a:r>
            <a:r>
              <a:rPr lang="en-US" sz="4400" b="1" dirty="0" err="1">
                <a:latin typeface="Calibri "/>
              </a:rPr>
              <a:t>Việt</a:t>
            </a:r>
            <a:r>
              <a:rPr lang="en-US" sz="4400" b="1" dirty="0">
                <a:latin typeface="Calibri "/>
              </a:rPr>
              <a:t> </a:t>
            </a:r>
            <a:r>
              <a:rPr lang="en-US" sz="4400" b="1" dirty="0" err="1">
                <a:latin typeface="Calibri "/>
              </a:rPr>
              <a:t>Bắc</a:t>
            </a:r>
            <a:endParaRPr lang="en-US" sz="4400" b="1" dirty="0">
              <a:latin typeface="Calibri "/>
            </a:endParaRPr>
          </a:p>
          <a:p>
            <a:pPr algn="ctr"/>
            <a:r>
              <a:rPr lang="vi-VN" sz="2800" dirty="0">
                <a:latin typeface="Calibri "/>
              </a:rPr>
              <a:t>Ta về,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</a:t>
            </a:r>
            <a:r>
              <a:rPr lang="vi-VN" sz="2800" dirty="0">
                <a:latin typeface="Calibri "/>
              </a:rPr>
              <a:t>mình có nhớ ta</a:t>
            </a:r>
          </a:p>
          <a:p>
            <a:pPr algn="ctr"/>
            <a:r>
              <a:rPr lang="vi-VN" sz="2800" dirty="0">
                <a:latin typeface="Calibri "/>
              </a:rPr>
              <a:t>Ta về,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ta nhớ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những hoa cùng người</a:t>
            </a:r>
          </a:p>
          <a:p>
            <a:pPr algn="ctr"/>
            <a:r>
              <a:rPr lang="vi-VN" sz="2800" dirty="0">
                <a:latin typeface="Calibri "/>
              </a:rPr>
              <a:t>Rừng xanh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hoa chuối đỏ tươi</a:t>
            </a:r>
          </a:p>
          <a:p>
            <a:pPr algn="ctr"/>
            <a:r>
              <a:rPr lang="vi-VN" sz="2800" dirty="0">
                <a:latin typeface="Calibri "/>
              </a:rPr>
              <a:t>Đèo cao nắng ánh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dao gài thắt lưng</a:t>
            </a:r>
          </a:p>
          <a:p>
            <a:pPr algn="ctr"/>
            <a:r>
              <a:rPr lang="vi-VN" sz="2800" dirty="0">
                <a:latin typeface="Calibri "/>
              </a:rPr>
              <a:t>Ngày xuân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mơ nở trắng rừng</a:t>
            </a:r>
          </a:p>
          <a:p>
            <a:pPr algn="ctr"/>
            <a:r>
              <a:rPr lang="vi-VN" sz="2800" dirty="0">
                <a:latin typeface="Calibri "/>
              </a:rPr>
              <a:t>Nhớ người đan nón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chuốt từng sợi giang</a:t>
            </a:r>
          </a:p>
          <a:p>
            <a:pPr algn="ctr"/>
            <a:r>
              <a:rPr lang="vi-VN" sz="2800" dirty="0">
                <a:latin typeface="Calibri "/>
              </a:rPr>
              <a:t>Ve kêu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rừng phách đổ vàng</a:t>
            </a:r>
          </a:p>
          <a:p>
            <a:pPr algn="ctr"/>
            <a:r>
              <a:rPr lang="vi-VN" sz="2800" dirty="0">
                <a:latin typeface="Calibri "/>
              </a:rPr>
              <a:t>Nhớ cô em gái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hái măng một mình.</a:t>
            </a:r>
          </a:p>
          <a:p>
            <a:pPr algn="ctr"/>
            <a:r>
              <a:rPr lang="vi-VN" sz="2800" dirty="0">
                <a:latin typeface="Calibri "/>
              </a:rPr>
              <a:t>Rừng thu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trăng rọi hòa bình</a:t>
            </a:r>
          </a:p>
          <a:p>
            <a:pPr algn="ctr"/>
            <a:r>
              <a:rPr lang="vi-VN" sz="2800" dirty="0">
                <a:latin typeface="Calibri "/>
              </a:rPr>
              <a:t>Nhớ ai tiếng hát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 ân tình thủy chung.</a:t>
            </a:r>
          </a:p>
          <a:p>
            <a:pPr algn="ctr"/>
            <a:r>
              <a:rPr lang="vi-VN" sz="2800" dirty="0">
                <a:latin typeface="Calibri "/>
              </a:rPr>
              <a:t>Nhớ khi giặc đến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giặc lùng</a:t>
            </a:r>
          </a:p>
          <a:p>
            <a:pPr algn="ctr"/>
            <a:r>
              <a:rPr lang="en-US" sz="2800" dirty="0" err="1">
                <a:latin typeface="Calibri "/>
              </a:rPr>
              <a:t>Rừng</a:t>
            </a:r>
            <a:r>
              <a:rPr lang="en-US" sz="2800" dirty="0">
                <a:latin typeface="Calibri "/>
              </a:rPr>
              <a:t> </a:t>
            </a:r>
            <a:r>
              <a:rPr lang="vi-VN" sz="2800" dirty="0">
                <a:latin typeface="Calibri "/>
              </a:rPr>
              <a:t>cây núi đá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ta cùng đánh Tây.</a:t>
            </a:r>
          </a:p>
          <a:p>
            <a:pPr algn="ctr"/>
            <a:r>
              <a:rPr lang="vi-VN" sz="2800" dirty="0">
                <a:latin typeface="Calibri "/>
              </a:rPr>
              <a:t>Núi giăng 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/ </a:t>
            </a:r>
            <a:r>
              <a:rPr lang="vi-VN" sz="2800" dirty="0">
                <a:latin typeface="Calibri "/>
              </a:rPr>
              <a:t>thành lũy sắt dày</a:t>
            </a:r>
          </a:p>
          <a:p>
            <a:pPr algn="ctr"/>
            <a:r>
              <a:rPr lang="vi-VN" sz="2800" dirty="0">
                <a:latin typeface="Calibri "/>
              </a:rPr>
              <a:t>Rừng che bộ đội</a:t>
            </a:r>
            <a:r>
              <a:rPr lang="en-US" sz="2800" b="1" dirty="0">
                <a:solidFill>
                  <a:srgbClr val="FF0000"/>
                </a:solidFill>
                <a:latin typeface="Calibri "/>
              </a:rPr>
              <a:t> /</a:t>
            </a:r>
            <a:r>
              <a:rPr lang="vi-VN" sz="2800" dirty="0">
                <a:latin typeface="Calibri "/>
              </a:rPr>
              <a:t>, rừng vây quân thù.</a:t>
            </a:r>
            <a:endParaRPr lang="en-US" sz="2900" dirty="0">
              <a:latin typeface="Calibri 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99FA7-4391-02CC-0CC7-78A2082A0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988" t="12778"/>
          <a:stretch/>
        </p:blipFill>
        <p:spPr>
          <a:xfrm>
            <a:off x="6317176" y="0"/>
            <a:ext cx="5896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4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420F0-BEC6-FDF7-6504-F032B061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" y="683480"/>
            <a:ext cx="5715000" cy="4660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26029-65AB-FD64-0625-8B44AC079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47"/>
          <a:stretch/>
        </p:blipFill>
        <p:spPr>
          <a:xfrm>
            <a:off x="6096000" y="683480"/>
            <a:ext cx="6038340" cy="4660044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57572D7-044F-48CE-BBEE-B6182FF0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668" y="5568111"/>
            <a:ext cx="33006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CC00CC"/>
                </a:solidFill>
                <a:latin typeface="Calibri "/>
              </a:rPr>
              <a:t>Cây</a:t>
            </a:r>
            <a:r>
              <a:rPr lang="en-US" altLang="en-US" sz="4800" b="1" dirty="0">
                <a:solidFill>
                  <a:srgbClr val="CC00CC"/>
                </a:solidFill>
                <a:latin typeface="Calibri "/>
              </a:rPr>
              <a:t> </a:t>
            </a:r>
            <a:r>
              <a:rPr lang="vi-VN" altLang="en-US" sz="4800" b="1" dirty="0">
                <a:solidFill>
                  <a:srgbClr val="CC00CC"/>
                </a:solidFill>
                <a:latin typeface="Calibri 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42502233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y Documents\Downloads\DAN NON.JPG">
            <a:extLst>
              <a:ext uri="{FF2B5EF4-FFF2-40B4-BE49-F238E27FC236}">
                <a16:creationId xmlns:a16="http://schemas.microsoft.com/office/drawing/2014/main" id="{B5352A30-2288-4B2F-94A7-C191C0AD3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09950"/>
            <a:ext cx="5029200" cy="3371850"/>
          </a:xfrm>
          <a:prstGeom prst="rect">
            <a:avLst/>
          </a:prstGeom>
          <a:noFill/>
        </p:spPr>
      </p:pic>
      <p:pic>
        <p:nvPicPr>
          <p:cNvPr id="4" name="Picture 3" descr="D:\My Documents\Downloads\CHUT DANG.jpg">
            <a:extLst>
              <a:ext uri="{FF2B5EF4-FFF2-40B4-BE49-F238E27FC236}">
                <a16:creationId xmlns:a16="http://schemas.microsoft.com/office/drawing/2014/main" id="{DB40A3C1-920F-582A-2A03-BB02762F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029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:\My Documents\Downloads\SOI DANG.jpg">
            <a:extLst>
              <a:ext uri="{FF2B5EF4-FFF2-40B4-BE49-F238E27FC236}">
                <a16:creationId xmlns:a16="http://schemas.microsoft.com/office/drawing/2014/main" id="{C443876E-8013-C48C-30A2-07450DFB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46" y="76199"/>
            <a:ext cx="4452353" cy="67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13DF115-F374-C662-D957-FD8318F7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035370"/>
            <a:ext cx="251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4800" b="1" dirty="0">
                <a:solidFill>
                  <a:srgbClr val="CC00CC"/>
                </a:solidFill>
                <a:latin typeface="Calibri "/>
              </a:rPr>
              <a:t>Sợi giang</a:t>
            </a:r>
          </a:p>
        </p:txBody>
      </p:sp>
    </p:spTree>
    <p:extLst>
      <p:ext uri="{BB962C8B-B14F-4D97-AF65-F5344CB8AC3E}">
        <p14:creationId xmlns:p14="http://schemas.microsoft.com/office/powerpoint/2010/main" val="578899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1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7" y="1981192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45" y="-265300"/>
            <a:ext cx="1399401" cy="1146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F9EAA-0CB7-D564-D345-9FE0F2552826}"/>
              </a:ext>
            </a:extLst>
          </p:cNvPr>
          <p:cNvSpPr txBox="1"/>
          <p:nvPr/>
        </p:nvSpPr>
        <p:spPr>
          <a:xfrm>
            <a:off x="5718391" y="2235045"/>
            <a:ext cx="55896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315832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8727F8-5AEB-B0F9-9B41-A87FD0C2F79C}"/>
              </a:ext>
            </a:extLst>
          </p:cNvPr>
          <p:cNvGrpSpPr/>
          <p:nvPr/>
        </p:nvGrpSpPr>
        <p:grpSpPr>
          <a:xfrm>
            <a:off x="208547" y="1828800"/>
            <a:ext cx="11806990" cy="1941094"/>
            <a:chOff x="751114" y="1437995"/>
            <a:chExt cx="13932257" cy="15866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939D09-282D-BCF4-BA20-26674BA5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1114" y="1714501"/>
              <a:ext cx="13932257" cy="1143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A3ABA7-ECFB-1AB9-AA66-78E26D481943}"/>
                </a:ext>
              </a:extLst>
            </p:cNvPr>
            <p:cNvSpPr/>
            <p:nvPr/>
          </p:nvSpPr>
          <p:spPr>
            <a:xfrm>
              <a:off x="1524000" y="1437995"/>
              <a:ext cx="12450268" cy="1586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609630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(2) Tìm những hình ảnh đẹp về núi rừng Việt Bắc trong bài thơ.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B8D38-E97B-5066-2513-4D6E58366D75}"/>
              </a:ext>
            </a:extLst>
          </p:cNvPr>
          <p:cNvGrpSpPr/>
          <p:nvPr/>
        </p:nvGrpSpPr>
        <p:grpSpPr>
          <a:xfrm>
            <a:off x="240631" y="1027785"/>
            <a:ext cx="11806990" cy="953414"/>
            <a:chOff x="751114" y="1714501"/>
            <a:chExt cx="13932257" cy="1143000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9CE9FF6-AF14-D654-278F-4FA2CA1DD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1114" y="1714501"/>
              <a:ext cx="13932257" cy="1143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632B6C-C36A-04EB-AD15-E8B4B998A2E4}"/>
                </a:ext>
              </a:extLst>
            </p:cNvPr>
            <p:cNvSpPr/>
            <p:nvPr/>
          </p:nvSpPr>
          <p:spPr>
            <a:xfrm>
              <a:off x="1524000" y="1913073"/>
              <a:ext cx="12450268" cy="6364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609630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(1) Bài thơ là lời của ai nói với ai? 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B394FA-AA0C-FA98-637E-A2B858F4F813}"/>
              </a:ext>
            </a:extLst>
          </p:cNvPr>
          <p:cNvGrpSpPr/>
          <p:nvPr/>
        </p:nvGrpSpPr>
        <p:grpSpPr>
          <a:xfrm>
            <a:off x="176463" y="3701733"/>
            <a:ext cx="11806990" cy="1427835"/>
            <a:chOff x="751114" y="1690423"/>
            <a:chExt cx="13932257" cy="116707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9C4B6899-6AA8-FA50-8725-24D4120E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1114" y="1714501"/>
              <a:ext cx="13932257" cy="1143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43A3E6-F13A-931C-2FAF-11D4DF9FDCE1}"/>
                </a:ext>
              </a:extLst>
            </p:cNvPr>
            <p:cNvSpPr/>
            <p:nvPr/>
          </p:nvSpPr>
          <p:spPr>
            <a:xfrm>
              <a:off x="1524000" y="1690423"/>
              <a:ext cx="12450268" cy="10817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609630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(3) Tìm những hình ảnh đẹp về người dân Việt Bắc cần cù lao động.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234F65-D8E4-387F-1D44-D435AE5A7087}"/>
              </a:ext>
            </a:extLst>
          </p:cNvPr>
          <p:cNvGrpSpPr/>
          <p:nvPr/>
        </p:nvGrpSpPr>
        <p:grpSpPr>
          <a:xfrm>
            <a:off x="176463" y="5313965"/>
            <a:ext cx="11806990" cy="1427835"/>
            <a:chOff x="751114" y="1690423"/>
            <a:chExt cx="13932257" cy="116707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4C0027A-B55C-6E10-532E-A2952686C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1114" y="1714501"/>
              <a:ext cx="13932257" cy="1143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90A47F-2DD0-E26E-7BAC-9D04D077A752}"/>
                </a:ext>
              </a:extLst>
            </p:cNvPr>
            <p:cNvSpPr/>
            <p:nvPr/>
          </p:nvSpPr>
          <p:spPr>
            <a:xfrm>
              <a:off x="1524000" y="1690423"/>
              <a:ext cx="12450268" cy="10817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609630"/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/>
                  <a:cs typeface="Arial" pitchFamily="34" charset="0"/>
                </a:rPr>
                <a:t>(4) Những câu thơ nào nói lên lòng yêu nước của người dân Việt Bắc?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DE4FA6-DF0A-8406-2292-D87EB32CDA7B}"/>
              </a:ext>
            </a:extLst>
          </p:cNvPr>
          <p:cNvGrpSpPr/>
          <p:nvPr/>
        </p:nvGrpSpPr>
        <p:grpSpPr>
          <a:xfrm>
            <a:off x="4326366" y="119956"/>
            <a:ext cx="3539268" cy="771350"/>
            <a:chOff x="405282" y="518375"/>
            <a:chExt cx="7102162" cy="13264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9A280E-F367-D54C-50D4-25CB8D3B0AB8}"/>
                </a:ext>
              </a:extLst>
            </p:cNvPr>
            <p:cNvGrpSpPr/>
            <p:nvPr/>
          </p:nvGrpSpPr>
          <p:grpSpPr>
            <a:xfrm>
              <a:off x="405282" y="518375"/>
              <a:ext cx="6621691" cy="1120251"/>
              <a:chOff x="405282" y="518375"/>
              <a:chExt cx="6621691" cy="1120251"/>
            </a:xfrm>
          </p:grpSpPr>
          <p:sp>
            <p:nvSpPr>
              <p:cNvPr id="18" name="Snip Diagonal Corner Rectangle 24">
                <a:extLst>
                  <a:ext uri="{FF2B5EF4-FFF2-40B4-BE49-F238E27FC236}">
                    <a16:creationId xmlns:a16="http://schemas.microsoft.com/office/drawing/2014/main" id="{91551195-4A51-DBBA-0422-C4C2430C29E1}"/>
                  </a:ext>
                </a:extLst>
              </p:cNvPr>
              <p:cNvSpPr/>
              <p:nvPr/>
            </p:nvSpPr>
            <p:spPr>
              <a:xfrm>
                <a:off x="1007173" y="648026"/>
                <a:ext cx="6019800" cy="990600"/>
              </a:xfrm>
              <a:prstGeom prst="snip2Diag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 pitchFamily="34" charset="0"/>
                  </a:rPr>
                  <a:t>2. ĐỌC HIỂU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33BDBFC-3FF6-D001-A4F4-5569C4A90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0042700">
                <a:off x="405282" y="518375"/>
                <a:ext cx="1414620" cy="452678"/>
              </a:xfrm>
              <a:prstGeom prst="rect">
                <a:avLst/>
              </a:prstGeom>
            </p:spPr>
          </p:pic>
        </p:grpSp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A8329053-EC22-4657-D7CF-D64497AA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042700">
              <a:off x="6092824" y="1392125"/>
              <a:ext cx="1414620" cy="452678"/>
            </a:xfrm>
            <a:prstGeom prst="rect">
              <a:avLst/>
            </a:prstGeom>
          </p:spPr>
        </p:pic>
      </p:grpSp>
      <p:pic>
        <p:nvPicPr>
          <p:cNvPr id="2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6BCF5A91-EC2E-E169-CF9E-5B3D71E3BC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2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607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44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102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509</Words>
  <Application>Microsoft Office PowerPoint</Application>
  <PresentationFormat>Widescreen</PresentationFormat>
  <Paragraphs>80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</vt:lpstr>
      <vt:lpstr>Candara</vt:lpstr>
      <vt:lpstr>Tahoma</vt:lpstr>
      <vt:lpstr>Times New Roman</vt:lpstr>
      <vt:lpstr>UTM Avo</vt:lpstr>
      <vt:lpstr>Office 主题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mai</cp:lastModifiedBy>
  <cp:revision>35</cp:revision>
  <dcterms:created xsi:type="dcterms:W3CDTF">2023-01-27T11:40:43Z</dcterms:created>
  <dcterms:modified xsi:type="dcterms:W3CDTF">2025-03-20T02:22:24Z</dcterms:modified>
</cp:coreProperties>
</file>