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4"/>
  </p:notesMasterIdLst>
  <p:sldIdLst>
    <p:sldId id="4152" r:id="rId3"/>
    <p:sldId id="4154" r:id="rId4"/>
    <p:sldId id="4207" r:id="rId5"/>
    <p:sldId id="4153" r:id="rId6"/>
    <p:sldId id="4208" r:id="rId7"/>
    <p:sldId id="4209" r:id="rId8"/>
    <p:sldId id="4210" r:id="rId9"/>
    <p:sldId id="4222" r:id="rId10"/>
    <p:sldId id="4201" r:id="rId11"/>
    <p:sldId id="4211" r:id="rId12"/>
    <p:sldId id="4212" r:id="rId13"/>
    <p:sldId id="4213" r:id="rId14"/>
    <p:sldId id="4215" r:id="rId15"/>
    <p:sldId id="4214" r:id="rId16"/>
    <p:sldId id="4216" r:id="rId17"/>
    <p:sldId id="4217" r:id="rId18"/>
    <p:sldId id="4190" r:id="rId19"/>
    <p:sldId id="4166" r:id="rId20"/>
    <p:sldId id="4168" r:id="rId21"/>
    <p:sldId id="4218" r:id="rId22"/>
    <p:sldId id="4192" r:id="rId23"/>
    <p:sldId id="4193" r:id="rId24"/>
    <p:sldId id="4194" r:id="rId25"/>
    <p:sldId id="4195" r:id="rId26"/>
    <p:sldId id="4196" r:id="rId27"/>
    <p:sldId id="4197" r:id="rId28"/>
    <p:sldId id="4198" r:id="rId29"/>
    <p:sldId id="4221" r:id="rId30"/>
    <p:sldId id="4204" r:id="rId31"/>
    <p:sldId id="4205" r:id="rId32"/>
    <p:sldId id="4206"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harm" panose="020B0604020202020204" charset="-34"/>
      <p:regular r:id="rId41"/>
      <p:bold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regular r:id="rId47"/>
      <p:bold r:id="rId48"/>
      <p:boldItalic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6366"/>
    <a:srgbClr val="636F6D"/>
    <a:srgbClr val="8F9216"/>
    <a:srgbClr val="C1C51D"/>
    <a:srgbClr val="DCE02D"/>
    <a:srgbClr val="F4FCFE"/>
    <a:srgbClr val="B9E4FB"/>
    <a:srgbClr val="CFD9FE"/>
    <a:srgbClr val="CC5D12"/>
    <a:srgbClr val="9C5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24" autoAdjust="0"/>
  </p:normalViewPr>
  <p:slideViewPr>
    <p:cSldViewPr snapToGrid="0">
      <p:cViewPr varScale="1">
        <p:scale>
          <a:sx n="60" d="100"/>
          <a:sy n="60" d="100"/>
        </p:scale>
        <p:origin x="96" y="942"/>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19/07/2023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phổ</a:t>
            </a:r>
            <a:r>
              <a:rPr lang="en-US" baseline="0" dirty="0"/>
              <a:t> </a:t>
            </a:r>
            <a:r>
              <a:rPr lang="en-US" baseline="0" dirty="0" err="1"/>
              <a:t>biến</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đội</a:t>
            </a:r>
            <a:r>
              <a:rPr lang="en-US" baseline="0" dirty="0"/>
              <a:t> </a:t>
            </a:r>
            <a:r>
              <a:rPr lang="en-US" baseline="0" dirty="0" err="1"/>
              <a:t>để</a:t>
            </a:r>
            <a:r>
              <a:rPr lang="en-US" baseline="0" dirty="0"/>
              <a:t> </a:t>
            </a:r>
            <a:r>
              <a:rPr lang="en-US" baseline="0" dirty="0" err="1"/>
              <a:t>thi</a:t>
            </a:r>
            <a:r>
              <a:rPr lang="en-US" baseline="0" dirty="0"/>
              <a:t> </a:t>
            </a:r>
            <a:r>
              <a:rPr lang="en-US" baseline="0" dirty="0" err="1"/>
              <a:t>xem</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tìm</a:t>
            </a:r>
            <a:r>
              <a:rPr lang="en-US" baseline="0" dirty="0"/>
              <a:t> </a:t>
            </a:r>
            <a:r>
              <a:rPr lang="en-US" baseline="0" dirty="0" err="1"/>
              <a:t>được</a:t>
            </a:r>
            <a:r>
              <a:rPr lang="en-US" baseline="0" dirty="0"/>
              <a:t> </a:t>
            </a:r>
            <a:r>
              <a:rPr lang="en-US" baseline="0" dirty="0" err="1"/>
              <a:t>nhiều</a:t>
            </a:r>
            <a:r>
              <a:rPr lang="en-US" baseline="0" dirty="0"/>
              <a:t> </a:t>
            </a:r>
            <a:r>
              <a:rPr lang="en-US" baseline="0" dirty="0" err="1"/>
              <a:t>điểm</a:t>
            </a:r>
            <a:r>
              <a:rPr lang="en-US" baseline="0" dirty="0"/>
              <a:t> </a:t>
            </a:r>
            <a:r>
              <a:rPr lang="en-US" baseline="0" dirty="0" err="1"/>
              <a:t>khác</a:t>
            </a:r>
            <a:r>
              <a:rPr lang="en-US" baseline="0" dirty="0"/>
              <a:t> </a:t>
            </a:r>
            <a:r>
              <a:rPr lang="en-US" baseline="0" dirty="0" err="1"/>
              <a:t>biệt</a:t>
            </a:r>
            <a:r>
              <a:rPr lang="en-US" baseline="0" dirty="0"/>
              <a:t> </a:t>
            </a:r>
            <a:r>
              <a:rPr lang="en-US" baseline="0" dirty="0" err="1"/>
              <a:t>giữa</a:t>
            </a:r>
            <a:r>
              <a:rPr lang="en-US" baseline="0" dirty="0"/>
              <a:t> 2 </a:t>
            </a:r>
            <a:r>
              <a:rPr lang="en-US" baseline="0" dirty="0" err="1"/>
              <a:t>bức</a:t>
            </a:r>
            <a:r>
              <a:rPr lang="en-US" baseline="0" dirty="0"/>
              <a:t> </a:t>
            </a:r>
            <a:r>
              <a:rPr lang="en-US" baseline="0" dirty="0" err="1"/>
              <a:t>tranh</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tìm</a:t>
            </a:r>
            <a:r>
              <a:rPr lang="en-US" baseline="0" dirty="0"/>
              <a:t> </a:t>
            </a:r>
            <a:r>
              <a:rPr lang="en-US" baseline="0" dirty="0" err="1"/>
              <a:t>ra</a:t>
            </a:r>
            <a:r>
              <a:rPr lang="en-US" baseline="0" dirty="0"/>
              <a:t> </a:t>
            </a:r>
            <a:r>
              <a:rPr lang="en-US" baseline="0" dirty="0" err="1"/>
              <a:t>nhanh</a:t>
            </a:r>
            <a:r>
              <a:rPr lang="en-US" baseline="0" dirty="0"/>
              <a:t> </a:t>
            </a:r>
            <a:r>
              <a:rPr lang="en-US" baseline="0" dirty="0" err="1"/>
              <a:t>và</a:t>
            </a:r>
            <a:r>
              <a:rPr lang="en-US" baseline="0" dirty="0"/>
              <a:t> </a:t>
            </a:r>
            <a:r>
              <a:rPr lang="en-US" baseline="0" dirty="0" err="1"/>
              <a:t>nhiều</a:t>
            </a:r>
            <a:r>
              <a:rPr lang="en-US" baseline="0" dirty="0"/>
              <a:t> </a:t>
            </a:r>
            <a:r>
              <a:rPr lang="en-US" baseline="0" dirty="0" err="1"/>
              <a:t>nhất</a:t>
            </a:r>
            <a:r>
              <a:rPr lang="en-US" baseline="0" dirty="0"/>
              <a:t> </a:t>
            </a:r>
            <a:r>
              <a:rPr lang="en-US" baseline="0" dirty="0" err="1"/>
              <a:t>thì</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Hoặc</a:t>
            </a:r>
            <a:r>
              <a:rPr lang="en-US" baseline="0" dirty="0"/>
              <a:t> </a:t>
            </a:r>
            <a:r>
              <a:rPr lang="en-US" baseline="0" dirty="0" err="1"/>
              <a:t>gọi</a:t>
            </a:r>
            <a:r>
              <a:rPr lang="en-US" baseline="0" dirty="0"/>
              <a:t> </a:t>
            </a:r>
            <a:r>
              <a:rPr lang="en-US" baseline="0" dirty="0" err="1"/>
              <a:t>từng</a:t>
            </a:r>
            <a:r>
              <a:rPr lang="en-US" baseline="0" dirty="0"/>
              <a:t> HS </a:t>
            </a:r>
            <a:r>
              <a:rPr lang="en-US" baseline="0" dirty="0" err="1"/>
              <a:t>trả</a:t>
            </a:r>
            <a:r>
              <a:rPr lang="en-US" baseline="0" dirty="0"/>
              <a:t> </a:t>
            </a:r>
            <a:r>
              <a:rPr lang="en-US" baseline="0" dirty="0" err="1"/>
              <a:t>lời</a:t>
            </a:r>
            <a:r>
              <a:rPr lang="en-US" baseline="0" dirty="0"/>
              <a:t>.</a:t>
            </a:r>
          </a:p>
          <a:p>
            <a:r>
              <a:rPr lang="en-US" baseline="0" dirty="0"/>
              <a:t>GV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có</a:t>
            </a:r>
            <a:r>
              <a:rPr lang="en-US" baseline="0" dirty="0"/>
              <a:t> ở </a:t>
            </a:r>
            <a:r>
              <a:rPr lang="en-US" baseline="0" dirty="0" err="1"/>
              <a:t>tranh</a:t>
            </a:r>
            <a:r>
              <a:rPr lang="en-US" baseline="0" dirty="0"/>
              <a:t> 1 </a:t>
            </a:r>
            <a:r>
              <a:rPr lang="en-US" baseline="0" dirty="0" err="1"/>
              <a:t>không</a:t>
            </a:r>
            <a:r>
              <a:rPr lang="en-US" baseline="0" dirty="0"/>
              <a:t> </a:t>
            </a:r>
            <a:r>
              <a:rPr lang="en-US" baseline="0" dirty="0" err="1"/>
              <a:t>có</a:t>
            </a:r>
            <a:r>
              <a:rPr lang="en-US" baseline="0" dirty="0"/>
              <a:t> ở </a:t>
            </a:r>
            <a:r>
              <a:rPr lang="en-US" baseline="0" dirty="0" err="1"/>
              <a:t>tranh</a:t>
            </a:r>
            <a:r>
              <a:rPr lang="en-US" baseline="0" dirty="0"/>
              <a:t> 2: </a:t>
            </a:r>
            <a:r>
              <a:rPr lang="en-US" baseline="0" dirty="0" err="1"/>
              <a:t>ngựa</a:t>
            </a:r>
            <a:r>
              <a:rPr lang="en-US" baseline="0" dirty="0"/>
              <a:t>, </a:t>
            </a:r>
            <a:r>
              <a:rPr lang="en-US" baseline="0" dirty="0" err="1"/>
              <a:t>bò</a:t>
            </a:r>
            <a:r>
              <a:rPr lang="en-US" baseline="0" dirty="0"/>
              <a:t>, </a:t>
            </a:r>
            <a:r>
              <a:rPr lang="en-US" baseline="0" dirty="0" err="1"/>
              <a:t>cừu</a:t>
            </a:r>
            <a:r>
              <a:rPr lang="en-US" baseline="0" dirty="0"/>
              <a:t>, </a:t>
            </a:r>
            <a:r>
              <a:rPr lang="en-US" baseline="0" dirty="0" err="1"/>
              <a:t>vịt</a:t>
            </a:r>
            <a:r>
              <a:rPr lang="en-US" baseline="0" dirty="0"/>
              <a:t>, </a:t>
            </a:r>
            <a:r>
              <a:rPr lang="en-US" baseline="0" dirty="0" err="1"/>
              <a:t>gà</a:t>
            </a:r>
            <a:r>
              <a:rPr lang="en-US" baseline="0" dirty="0"/>
              <a:t> </a:t>
            </a:r>
            <a:r>
              <a:rPr lang="en-US" baseline="0" dirty="0" err="1"/>
              <a:t>tây</a:t>
            </a:r>
            <a:r>
              <a:rPr lang="en-US" baseline="0" dirty="0"/>
              <a:t>, </a:t>
            </a:r>
            <a:r>
              <a:rPr lang="en-US" baseline="0" dirty="0" err="1"/>
              <a:t>gà</a:t>
            </a:r>
            <a:r>
              <a:rPr lang="en-US" baseline="0" dirty="0"/>
              <a:t> </a:t>
            </a:r>
            <a:r>
              <a:rPr lang="en-US" baseline="0" dirty="0" err="1"/>
              <a:t>mẹ</a:t>
            </a:r>
            <a:r>
              <a:rPr lang="en-US" baseline="0" dirty="0"/>
              <a:t>, </a:t>
            </a:r>
            <a:r>
              <a:rPr lang="en-US" baseline="0" dirty="0" err="1"/>
              <a:t>gà</a:t>
            </a:r>
            <a:r>
              <a:rPr lang="en-US" baseline="0" dirty="0"/>
              <a:t> con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104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a:t>
            </a:r>
            <a:r>
              <a:rPr lang="vi-VN">
                <a:latin typeface="Times New Roman" panose="02020603050405020304" pitchFamily="18" charset="0"/>
                <a:cs typeface="Times New Roman" panose="02020603050405020304" pitchFamily="18" charset="0"/>
              </a:rPr>
              <a:t>cho HS thực</a:t>
            </a:r>
            <a:r>
              <a:rPr lang="vi-VN" baseline="0">
                <a:latin typeface="Times New Roman" panose="02020603050405020304" pitchFamily="18" charset="0"/>
                <a:cs typeface="Times New Roman" panose="02020603050405020304" pitchFamily="18" charset="0"/>
              </a:rPr>
              <a:t> hành theo nhóm hoặc cặp đôi, sau đó gọi một vài cặp đôi lên trình bày cách làm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658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a:t>
            </a:r>
            <a:r>
              <a:rPr lang="vi-VN">
                <a:latin typeface="Times New Roman" panose="02020603050405020304" pitchFamily="18" charset="0"/>
                <a:cs typeface="Times New Roman" panose="02020603050405020304" pitchFamily="18" charset="0"/>
              </a:rPr>
              <a:t>cho HS thực</a:t>
            </a:r>
            <a:r>
              <a:rPr lang="vi-VN" baseline="0">
                <a:latin typeface="Times New Roman" panose="02020603050405020304" pitchFamily="18" charset="0"/>
                <a:cs typeface="Times New Roman" panose="02020603050405020304" pitchFamily="18" charset="0"/>
              </a:rPr>
              <a:t> hành theo nhóm hoặc cặp đôi, sau đó gọi một vài cặp đôi lên trình bày cách làm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361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357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cho</a:t>
            </a:r>
            <a:r>
              <a:rPr lang="en-US" baseline="0">
                <a:latin typeface="Times New Roman" panose="02020603050405020304" pitchFamily="18" charset="0"/>
                <a:cs typeface="Times New Roman" panose="02020603050405020304" pitchFamily="18" charset="0"/>
              </a:rPr>
              <a:t> HS lựa chọn đám mây màu sắc và thực hiện phép tính trên đám mây đó</a:t>
            </a:r>
            <a:r>
              <a:rPr lang="vi-VN" baseline="0">
                <a:latin typeface="Times New Roman" panose="02020603050405020304" pitchFamily="18" charset="0"/>
                <a:cs typeface="Times New Roman" panose="02020603050405020304" pitchFamily="18" charset="0"/>
              </a:rPr>
              <a:t>. Chọn đám mây nào, đọc kết quả của phép tính trên đó.</a:t>
            </a:r>
          </a:p>
          <a:p>
            <a:pPr marL="0" marR="0" indent="0" algn="l" defTabSz="914400" rtl="0" eaLnBrk="1" fontAlgn="auto" latinLnBrk="0" hangingPunct="1">
              <a:lnSpc>
                <a:spcPct val="100000"/>
              </a:lnSpc>
              <a:spcBef>
                <a:spcPts val="0"/>
              </a:spcBef>
              <a:spcAft>
                <a:spcPts val="0"/>
              </a:spcAft>
              <a:buClrTx/>
              <a:buSzTx/>
              <a:buFontTx/>
              <a:buNone/>
              <a:tabLst/>
              <a:defRPr/>
            </a:pPr>
            <a:r>
              <a:rPr lang="vi-VN" baseline="0">
                <a:latin typeface="Times New Roman" panose="02020603050405020304" pitchFamily="18" charset="0"/>
                <a:cs typeface="Times New Roman" panose="02020603050405020304" pitchFamily="18" charset="0"/>
              </a:rPr>
              <a:t>GV bấm chính xác vào các đám mây</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7166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6984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941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thanh cộng</a:t>
            </a:r>
            <a:r>
              <a:rPr lang="vi-VN" baseline="0"/>
              <a:t> trong phạm vi 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3110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a:t>
            </a:r>
            <a:r>
              <a:rPr lang="vi-VN" baseline="0">
                <a:latin typeface="Times New Roman" panose="02020603050405020304" pitchFamily="18" charset="0"/>
                <a:cs typeface="Times New Roman" panose="02020603050405020304" pitchFamily="18" charset="0"/>
              </a:rPr>
              <a:t>Thanh cộng có hình dạng như thế nào? Có những số nào trên 2 thanh? Có thể làm</a:t>
            </a:r>
            <a:r>
              <a:rPr lang="en-US" baseline="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bằng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liệu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gì</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sử</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dụng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liệu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không</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3347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err="1"/>
              <a:t>có</a:t>
            </a:r>
            <a:r>
              <a:rPr lang="en-US" baseline="0"/>
              <a:t> thể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r>
              <a:rPr lang="vi-VN" baseline="0"/>
              <a:t>. Lưu ý sản phẩm ko bị rách, rời, phải di chuyển được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80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6700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phổ</a:t>
            </a:r>
            <a:r>
              <a:rPr lang="en-US" baseline="0" dirty="0"/>
              <a:t> </a:t>
            </a:r>
            <a:r>
              <a:rPr lang="en-US" baseline="0" dirty="0" err="1"/>
              <a:t>biến</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đội</a:t>
            </a:r>
            <a:r>
              <a:rPr lang="en-US" baseline="0" dirty="0"/>
              <a:t> </a:t>
            </a:r>
            <a:r>
              <a:rPr lang="en-US" baseline="0" dirty="0" err="1"/>
              <a:t>để</a:t>
            </a:r>
            <a:r>
              <a:rPr lang="en-US" baseline="0" dirty="0"/>
              <a:t> </a:t>
            </a:r>
            <a:r>
              <a:rPr lang="en-US" baseline="0" dirty="0" err="1"/>
              <a:t>thi</a:t>
            </a:r>
            <a:r>
              <a:rPr lang="en-US" baseline="0" dirty="0"/>
              <a:t> </a:t>
            </a:r>
            <a:r>
              <a:rPr lang="en-US" baseline="0" dirty="0" err="1"/>
              <a:t>xem</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tìm</a:t>
            </a:r>
            <a:r>
              <a:rPr lang="en-US" baseline="0" dirty="0"/>
              <a:t> </a:t>
            </a:r>
            <a:r>
              <a:rPr lang="en-US" baseline="0" dirty="0" err="1"/>
              <a:t>được</a:t>
            </a:r>
            <a:r>
              <a:rPr lang="en-US" baseline="0" dirty="0"/>
              <a:t> </a:t>
            </a:r>
            <a:r>
              <a:rPr lang="en-US" baseline="0" dirty="0" err="1"/>
              <a:t>nhiều</a:t>
            </a:r>
            <a:r>
              <a:rPr lang="en-US" baseline="0" dirty="0"/>
              <a:t> </a:t>
            </a:r>
            <a:r>
              <a:rPr lang="en-US" baseline="0" dirty="0" err="1"/>
              <a:t>điểm</a:t>
            </a:r>
            <a:r>
              <a:rPr lang="en-US" baseline="0" dirty="0"/>
              <a:t> </a:t>
            </a:r>
            <a:r>
              <a:rPr lang="en-US" baseline="0" dirty="0" err="1"/>
              <a:t>khác</a:t>
            </a:r>
            <a:r>
              <a:rPr lang="en-US" baseline="0" dirty="0"/>
              <a:t> </a:t>
            </a:r>
            <a:r>
              <a:rPr lang="en-US" baseline="0" dirty="0" err="1"/>
              <a:t>biệt</a:t>
            </a:r>
            <a:r>
              <a:rPr lang="en-US" baseline="0" dirty="0"/>
              <a:t> </a:t>
            </a:r>
            <a:r>
              <a:rPr lang="en-US" baseline="0" dirty="0" err="1"/>
              <a:t>giữa</a:t>
            </a:r>
            <a:r>
              <a:rPr lang="en-US" baseline="0" dirty="0"/>
              <a:t> 2 </a:t>
            </a:r>
            <a:r>
              <a:rPr lang="en-US" baseline="0" dirty="0" err="1"/>
              <a:t>bức</a:t>
            </a:r>
            <a:r>
              <a:rPr lang="en-US" baseline="0" dirty="0"/>
              <a:t> </a:t>
            </a:r>
            <a:r>
              <a:rPr lang="en-US" baseline="0" dirty="0" err="1"/>
              <a:t>tranh</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tìm</a:t>
            </a:r>
            <a:r>
              <a:rPr lang="en-US" baseline="0" dirty="0"/>
              <a:t> </a:t>
            </a:r>
            <a:r>
              <a:rPr lang="en-US" baseline="0" dirty="0" err="1"/>
              <a:t>ra</a:t>
            </a:r>
            <a:r>
              <a:rPr lang="en-US" baseline="0" dirty="0"/>
              <a:t> </a:t>
            </a:r>
            <a:r>
              <a:rPr lang="en-US" baseline="0" dirty="0" err="1"/>
              <a:t>nhanh</a:t>
            </a:r>
            <a:r>
              <a:rPr lang="en-US" baseline="0" dirty="0"/>
              <a:t> </a:t>
            </a:r>
            <a:r>
              <a:rPr lang="en-US" baseline="0" dirty="0" err="1"/>
              <a:t>và</a:t>
            </a:r>
            <a:r>
              <a:rPr lang="en-US" baseline="0" dirty="0"/>
              <a:t> </a:t>
            </a:r>
            <a:r>
              <a:rPr lang="en-US" baseline="0" dirty="0" err="1"/>
              <a:t>nhiều</a:t>
            </a:r>
            <a:r>
              <a:rPr lang="en-US" baseline="0" dirty="0"/>
              <a:t> </a:t>
            </a:r>
            <a:r>
              <a:rPr lang="en-US" baseline="0" dirty="0" err="1"/>
              <a:t>nhất</a:t>
            </a:r>
            <a:r>
              <a:rPr lang="en-US" baseline="0" dirty="0"/>
              <a:t> </a:t>
            </a:r>
            <a:r>
              <a:rPr lang="en-US" baseline="0" dirty="0" err="1"/>
              <a:t>thì</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Hoặc</a:t>
            </a:r>
            <a:r>
              <a:rPr lang="en-US" baseline="0" dirty="0"/>
              <a:t> </a:t>
            </a:r>
            <a:r>
              <a:rPr lang="en-US" baseline="0" dirty="0" err="1"/>
              <a:t>gọi</a:t>
            </a:r>
            <a:r>
              <a:rPr lang="en-US" baseline="0" dirty="0"/>
              <a:t> </a:t>
            </a:r>
            <a:r>
              <a:rPr lang="en-US" baseline="0" dirty="0" err="1"/>
              <a:t>từng</a:t>
            </a:r>
            <a:r>
              <a:rPr lang="en-US" baseline="0" dirty="0"/>
              <a:t> HS </a:t>
            </a:r>
            <a:r>
              <a:rPr lang="en-US" baseline="0" dirty="0" err="1"/>
              <a:t>trả</a:t>
            </a:r>
            <a:r>
              <a:rPr lang="en-US" baseline="0" dirty="0"/>
              <a:t> </a:t>
            </a:r>
            <a:r>
              <a:rPr lang="en-US" baseline="0" dirty="0" err="1"/>
              <a:t>lời</a:t>
            </a:r>
            <a:r>
              <a:rPr lang="en-US" baseline="0" dirty="0"/>
              <a:t>.</a:t>
            </a:r>
          </a:p>
          <a:p>
            <a:r>
              <a:rPr lang="en-US" baseline="0" dirty="0"/>
              <a:t>GV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có</a:t>
            </a:r>
            <a:r>
              <a:rPr lang="en-US" baseline="0" dirty="0"/>
              <a:t> ở </a:t>
            </a:r>
            <a:r>
              <a:rPr lang="en-US" baseline="0" dirty="0" err="1"/>
              <a:t>tranh</a:t>
            </a:r>
            <a:r>
              <a:rPr lang="en-US" baseline="0" dirty="0"/>
              <a:t> 1 </a:t>
            </a:r>
            <a:r>
              <a:rPr lang="en-US" baseline="0" dirty="0" err="1"/>
              <a:t>không</a:t>
            </a:r>
            <a:r>
              <a:rPr lang="en-US" baseline="0" dirty="0"/>
              <a:t> </a:t>
            </a:r>
            <a:r>
              <a:rPr lang="en-US" baseline="0" dirty="0" err="1"/>
              <a:t>có</a:t>
            </a:r>
            <a:r>
              <a:rPr lang="en-US" baseline="0" dirty="0"/>
              <a:t> ở </a:t>
            </a:r>
            <a:r>
              <a:rPr lang="en-US" baseline="0" dirty="0" err="1"/>
              <a:t>tranh</a:t>
            </a:r>
            <a:r>
              <a:rPr lang="en-US" baseline="0" dirty="0"/>
              <a:t> 2: </a:t>
            </a:r>
            <a:r>
              <a:rPr lang="en-US" baseline="0" dirty="0" err="1"/>
              <a:t>nấm</a:t>
            </a:r>
            <a:r>
              <a:rPr lang="en-US" baseline="0" dirty="0"/>
              <a:t> </a:t>
            </a:r>
            <a:r>
              <a:rPr lang="en-US" baseline="0" dirty="0" err="1"/>
              <a:t>nhỏ</a:t>
            </a:r>
            <a:r>
              <a:rPr lang="en-US" baseline="0" dirty="0"/>
              <a:t>, </a:t>
            </a:r>
            <a:r>
              <a:rPr lang="en-US" baseline="0" dirty="0" err="1"/>
              <a:t>sâu</a:t>
            </a:r>
            <a:r>
              <a:rPr lang="en-US" baseline="0" dirty="0"/>
              <a:t> </a:t>
            </a:r>
            <a:r>
              <a:rPr lang="en-US" baseline="0" dirty="0" err="1"/>
              <a:t>nhiều</a:t>
            </a:r>
            <a:r>
              <a:rPr lang="en-US" baseline="0" dirty="0"/>
              <a:t> </a:t>
            </a:r>
            <a:r>
              <a:rPr lang="en-US" baseline="0" dirty="0" err="1"/>
              <a:t>đốt</a:t>
            </a:r>
            <a:r>
              <a:rPr lang="en-US" baseline="0" dirty="0"/>
              <a:t> </a:t>
            </a:r>
            <a:r>
              <a:rPr lang="en-US" baseline="0" dirty="0" err="1"/>
              <a:t>hơn</a:t>
            </a:r>
            <a:r>
              <a:rPr lang="en-US" baseline="0" dirty="0"/>
              <a:t>, </a:t>
            </a:r>
            <a:r>
              <a:rPr lang="en-US" baseline="0" dirty="0" err="1"/>
              <a:t>sên</a:t>
            </a:r>
            <a:r>
              <a:rPr lang="en-US" baseline="0" dirty="0"/>
              <a:t> </a:t>
            </a:r>
            <a:r>
              <a:rPr lang="en-US" baseline="0" dirty="0" err="1"/>
              <a:t>không</a:t>
            </a:r>
            <a:r>
              <a:rPr lang="en-US" baseline="0" dirty="0"/>
              <a:t> </a:t>
            </a:r>
            <a:r>
              <a:rPr lang="en-US" baseline="0" dirty="0" err="1"/>
              <a:t>có</a:t>
            </a:r>
            <a:r>
              <a:rPr lang="en-US" baseline="0" dirty="0"/>
              <a:t> </a:t>
            </a:r>
            <a:r>
              <a:rPr lang="en-US" baseline="0" dirty="0" err="1"/>
              <a:t>mắt</a:t>
            </a:r>
            <a:r>
              <a:rPr lang="en-US" baseline="0" dirty="0"/>
              <a:t>, </a:t>
            </a:r>
            <a:r>
              <a:rPr lang="en-US" baseline="0" dirty="0" err="1"/>
              <a:t>mây</a:t>
            </a:r>
            <a:r>
              <a:rPr lang="en-US" baseline="0" dirty="0"/>
              <a:t>, </a:t>
            </a:r>
            <a:r>
              <a:rPr lang="en-US" baseline="0" dirty="0" err="1"/>
              <a:t>ong</a:t>
            </a:r>
            <a:r>
              <a:rPr lang="en-US" baseline="0" dirty="0"/>
              <a:t> ở </a:t>
            </a:r>
            <a:r>
              <a:rPr lang="en-US" baseline="0" dirty="0" err="1"/>
              <a:t>cây</a:t>
            </a:r>
            <a:r>
              <a:rPr lang="en-US" baseline="0" dirty="0"/>
              <a:t> </a:t>
            </a:r>
            <a:r>
              <a:rPr lang="en-US" baseline="0" dirty="0" err="1"/>
              <a:t>thông</a:t>
            </a:r>
            <a:r>
              <a:rPr lang="en-US" baseline="0" dirty="0"/>
              <a:t>, </a:t>
            </a:r>
            <a:r>
              <a:rPr lang="en-US" baseline="0" dirty="0" err="1"/>
              <a:t>ong</a:t>
            </a:r>
            <a:r>
              <a:rPr lang="en-US" baseline="0" dirty="0"/>
              <a:t> </a:t>
            </a:r>
            <a:r>
              <a:rPr lang="en-US" baseline="0" dirty="0" err="1"/>
              <a:t>cầm</a:t>
            </a:r>
            <a:r>
              <a:rPr lang="en-US" baseline="0" dirty="0"/>
              <a:t> </a:t>
            </a:r>
            <a:r>
              <a:rPr lang="en-US" baseline="0" dirty="0" err="1"/>
              <a:t>ống</a:t>
            </a:r>
            <a:r>
              <a:rPr lang="en-US" baseline="0" dirty="0"/>
              <a:t> </a:t>
            </a:r>
            <a:r>
              <a:rPr lang="en-US" baseline="0" dirty="0" err="1"/>
              <a:t>nhòm</a:t>
            </a:r>
            <a:r>
              <a:rPr lang="en-US" baseline="0" dirty="0"/>
              <a:t>, </a:t>
            </a:r>
            <a:r>
              <a:rPr lang="en-US" baseline="0" dirty="0" err="1"/>
              <a:t>ong</a:t>
            </a:r>
            <a:r>
              <a:rPr lang="en-US" baseline="0" dirty="0"/>
              <a:t> </a:t>
            </a:r>
            <a:r>
              <a:rPr lang="en-US" baseline="0" dirty="0" err="1"/>
              <a:t>xách</a:t>
            </a:r>
            <a:r>
              <a:rPr lang="en-US" baseline="0" dirty="0"/>
              <a:t> </a:t>
            </a:r>
            <a:r>
              <a:rPr lang="en-US" baseline="0" dirty="0" err="1"/>
              <a:t>giỏ</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2116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598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4295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gơi</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đơn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đếm</a:t>
            </a:r>
            <a:r>
              <a:rPr lang="vi-VN" baseline="0">
                <a:latin typeface="Times New Roman" panose="02020603050405020304" pitchFamily="18" charset="0"/>
                <a:cs typeface="Times New Roman" panose="02020603050405020304" pitchFamily="18" charset="0"/>
              </a:rPr>
              <a:t> số ô vuông trên giấy ô li rồi</a:t>
            </a:r>
            <a:r>
              <a:rPr lang="en-US">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2934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a:t>
            </a:r>
            <a:r>
              <a:rPr lang="en-US"/>
              <a:t>HS </a:t>
            </a:r>
            <a:r>
              <a:rPr lang="vi-VN"/>
              <a:t>ghi số</a:t>
            </a:r>
            <a:r>
              <a:rPr lang="vi-VN" baseline="0"/>
              <a:t> trên 2 thanh, thanh ngắn ghi số từ 1-9, thanh dài ghi số từ 1-18</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467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Làm</a:t>
            </a:r>
            <a:r>
              <a:rPr lang="vi-VN" baseline="0"/>
              <a:t> nẹp giữ băng giấy bằng cách cắt và dán 2 mảnh giấy vào nhau ở mép trên, mép dưới và ở giữa để tạo khoảng trống cho 2 thanh cộng di chuyển. Trên mảnh trước khoét 2 ô vuông để hiển thị các số</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3577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Trang </a:t>
            </a:r>
            <a:r>
              <a:rPr lang="en-US" err="1">
                <a:latin typeface="Times New Roman" panose="02020603050405020304" pitchFamily="18" charset="0"/>
                <a:cs typeface="Times New Roman" panose="02020603050405020304" pitchFamily="18" charset="0"/>
              </a:rPr>
              <a:t>trí</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sản</a:t>
            </a:r>
            <a:r>
              <a:rPr lang="vi-VN" baseline="0">
                <a:latin typeface="Times New Roman" panose="02020603050405020304" pitchFamily="18" charset="0"/>
                <a:cs typeface="Times New Roman" panose="02020603050405020304" pitchFamily="18" charset="0"/>
              </a:rPr>
              <a:t> phẩm</a:t>
            </a:r>
            <a:r>
              <a:rPr lang="en-US">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0821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3331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thanh cộng</a:t>
            </a:r>
            <a:r>
              <a:rPr lang="vi-VN" baseline="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để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hiện</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phép</a:t>
            </a:r>
            <a:r>
              <a:rPr lang="vi-VN" baseline="0">
                <a:latin typeface="Times New Roman" panose="02020603050405020304" pitchFamily="18" charset="0"/>
                <a:cs typeface="Times New Roman" panose="02020603050405020304" pitchFamily="18" charset="0"/>
              </a:rPr>
              <a:t> tính</a:t>
            </a:r>
          </a:p>
          <a:p>
            <a:r>
              <a:rPr lang="vi-VN" baseline="0">
                <a:latin typeface="Times New Roman" panose="02020603050405020304" pitchFamily="18" charset="0"/>
                <a:cs typeface="Times New Roman" panose="02020603050405020304" pitchFamily="18" charset="0"/>
              </a:rPr>
              <a:t>Bấm vào dấu hỏi để hiện kết quả</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727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HS </a:t>
            </a:r>
            <a:r>
              <a:rPr lang="en-US" err="1">
                <a:latin typeface="Times New Roman" panose="02020603050405020304" pitchFamily="18" charset="0"/>
                <a:cs typeface="Times New Roman" panose="02020603050405020304" pitchFamily="18" charset="0"/>
              </a:rPr>
              <a:t>chơi</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 bằng</a:t>
            </a:r>
            <a:r>
              <a:rPr lang="vi-VN" baseline="0">
                <a:latin typeface="Times New Roman" panose="02020603050405020304" pitchFamily="18" charset="0"/>
                <a:cs typeface="Times New Roman" panose="02020603050405020304" pitchFamily="18" charset="0"/>
              </a:rPr>
              <a:t> cách, 1 học sinh đọc to phép tính, các HS khác dùng thanh cộng để tính. H</a:t>
            </a:r>
            <a:r>
              <a:rPr lang="en-US">
                <a:latin typeface="Times New Roman" panose="02020603050405020304" pitchFamily="18" charset="0"/>
                <a:cs typeface="Times New Roman" panose="02020603050405020304" pitchFamily="18" charset="0"/>
              </a:rPr>
              <a:t>oặc </a:t>
            </a:r>
            <a:r>
              <a:rPr lang="en-US" dirty="0">
                <a:latin typeface="Times New Roman" panose="02020603050405020304" pitchFamily="18" charset="0"/>
                <a:cs typeface="Times New Roman" panose="02020603050405020304" pitchFamily="18" charset="0"/>
              </a:rPr>
              <a:t>chia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phép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cột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bằng</a:t>
            </a:r>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thanh cộng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710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dirty="0" err="1"/>
              <a:t>xem</a:t>
            </a:r>
            <a:r>
              <a:rPr lang="en-US" dirty="0"/>
              <a:t> </a:t>
            </a:r>
            <a:r>
              <a:rPr lang="en-US" dirty="0" err="1"/>
              <a:t>lại</a:t>
            </a:r>
            <a:r>
              <a:rPr lang="en-US" dirty="0"/>
              <a:t> </a:t>
            </a:r>
            <a:r>
              <a:rPr lang="en-US" dirty="0" err="1"/>
              <a:t>các</a:t>
            </a:r>
            <a:r>
              <a:rPr lang="en-US" dirty="0"/>
              <a:t> </a:t>
            </a:r>
            <a:r>
              <a:rPr lang="en-US" err="1"/>
              <a:t>mẫu</a:t>
            </a:r>
            <a:r>
              <a:rPr lang="en-US"/>
              <a:t> 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846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phát biểu ý kiến, các bạn khác nhận xét câu trả lời của bạn, bổ sung nếu bạn trả lời chưa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093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phát biểu ý kiến, các bạn khác nhận xét câu trả lời của bạn, bổ sung nếu bạn trả lời chưa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phát biểu ý kiến, các bạn khác nhận xét câu trả lời của bạn, bổ sung nếu bạn trả lời chưa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766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theo em kết quả phép tính 8 + 7 bằng mấy? Em đã dùng cách gì để thực hiện phép tính trên? GV hỏi một vài bạn và đặt câu hỏi có cách nào để tìm kết quả phép cộng nhanh và chính xác không nhỉ?</a:t>
            </a:r>
          </a:p>
          <a:p>
            <a:r>
              <a:rPr lang="en-US" baseline="0"/>
              <a:t>Sau đó giới thiệu công cụ thanh cộng trong phạm vi 20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267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a:t>
            </a:r>
            <a:r>
              <a:rPr lang="vi-VN" baseline="0">
                <a:latin typeface="Times New Roman" panose="02020603050405020304" pitchFamily="18" charset="0"/>
                <a:cs typeface="Times New Roman" panose="02020603050405020304" pitchFamily="18" charset="0"/>
              </a:rPr>
              <a:t> số 1</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754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nhắc</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nhớ</a:t>
            </a:r>
            <a:r>
              <a:rPr lang="en-US" baseline="0" dirty="0">
                <a:latin typeface="Times New Roman" panose="02020603050405020304" pitchFamily="18" charset="0"/>
                <a:cs typeface="Times New Roman" panose="02020603050405020304" pitchFamily="18" charset="0"/>
              </a:rPr>
              <a:t> ở </a:t>
            </a:r>
            <a:r>
              <a:rPr lang="en-US" baseline="0" dirty="0" err="1">
                <a:latin typeface="Times New Roman" panose="02020603050405020304" pitchFamily="18" charset="0"/>
                <a:cs typeface="Times New Roman" panose="02020603050405020304" pitchFamily="18" charset="0"/>
              </a:rPr>
              <a:t>bài</a:t>
            </a:r>
            <a:r>
              <a:rPr lang="en-US" baseline="0" dirty="0">
                <a:latin typeface="Times New Roman" panose="02020603050405020304" pitchFamily="18" charset="0"/>
                <a:cs typeface="Times New Roman" panose="02020603050405020304" pitchFamily="18" charset="0"/>
              </a:rPr>
              <a:t> 1 </a:t>
            </a:r>
            <a:r>
              <a:rPr lang="en-US" baseline="0" dirty="0" err="1">
                <a:latin typeface="Times New Roman" panose="02020603050405020304" pitchFamily="18" charset="0"/>
                <a:cs typeface="Times New Roman" panose="02020603050405020304" pitchFamily="18" charset="0"/>
              </a:rPr>
              <a:t>đã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tia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số</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thực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phép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tính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cộng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trừ</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Hãy</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sử</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dụng</a:t>
            </a:r>
            <a:r>
              <a:rPr lang="en-US" baseline="0">
                <a:latin typeface="Times New Roman" panose="02020603050405020304" pitchFamily="18" charset="0"/>
                <a:cs typeface="Times New Roman" panose="02020603050405020304" pitchFamily="18" charset="0"/>
              </a:rPr>
              <a:t> </a:t>
            </a:r>
            <a:r>
              <a:rPr lang="vi-VN" baseline="0">
                <a:latin typeface="Times New Roman" panose="02020603050405020304" pitchFamily="18" charset="0"/>
                <a:cs typeface="Times New Roman" panose="02020603050405020304" pitchFamily="18" charset="0"/>
              </a:rPr>
              <a:t>như cách thực hành </a:t>
            </a:r>
            <a:r>
              <a:rPr lang="en-US" baseline="0">
                <a:latin typeface="Times New Roman" panose="02020603050405020304" pitchFamily="18" charset="0"/>
                <a:cs typeface="Times New Roman" panose="02020603050405020304" pitchFamily="18" charset="0"/>
              </a:rPr>
              <a:t>tia </a:t>
            </a:r>
            <a:r>
              <a:rPr lang="en-US" baseline="0" dirty="0" err="1">
                <a:latin typeface="Times New Roman" panose="02020603050405020304" pitchFamily="18" charset="0"/>
                <a:cs typeface="Times New Roman" panose="02020603050405020304" pitchFamily="18" charset="0"/>
              </a:rPr>
              <a:t>số</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thực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phép</a:t>
            </a:r>
            <a:r>
              <a:rPr lang="en-US" baseline="0">
                <a:latin typeface="Times New Roman" panose="02020603050405020304" pitchFamily="18" charset="0"/>
                <a:cs typeface="Times New Roman" panose="02020603050405020304" pitchFamily="18" charset="0"/>
              </a:rPr>
              <a:t> tính 8+5</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360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a:t>
            </a:r>
            <a:r>
              <a:rPr lang="vi-VN">
                <a:latin typeface="Times New Roman" panose="02020603050405020304" pitchFamily="18" charset="0"/>
                <a:cs typeface="Times New Roman" panose="02020603050405020304" pitchFamily="18" charset="0"/>
              </a:rPr>
              <a:t>cho HS thực</a:t>
            </a:r>
            <a:r>
              <a:rPr lang="vi-VN" baseline="0">
                <a:latin typeface="Times New Roman" panose="02020603050405020304" pitchFamily="18" charset="0"/>
                <a:cs typeface="Times New Roman" panose="02020603050405020304" pitchFamily="18" charset="0"/>
              </a:rPr>
              <a:t> hành theo nhóm hoặc cặp đôi, sau đó gọi một vài cặp đôi lên trình bày cách làm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876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0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2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9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4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4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1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0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3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5213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5" y="105174"/>
            <a:ext cx="2179893" cy="1594314"/>
          </a:xfrm>
          <a:prstGeom prst="rect">
            <a:avLst/>
          </a:prstGeom>
          <a:ln>
            <a:noFill/>
          </a:ln>
        </p:spPr>
      </p:pic>
      <p:sp>
        <p:nvSpPr>
          <p:cNvPr id="40" name="TextBox 39">
            <a:extLst>
              <a:ext uri="{FF2B5EF4-FFF2-40B4-BE49-F238E27FC236}">
                <a16:creationId xmlns:a16="http://schemas.microsoft.com/office/drawing/2014/main" id="{DA14CBFD-2C6F-E4A0-F468-3C5C731B2275}"/>
              </a:ext>
            </a:extLst>
          </p:cNvPr>
          <p:cNvSpPr txBox="1"/>
          <p:nvPr/>
        </p:nvSpPr>
        <p:spPr>
          <a:xfrm>
            <a:off x="3013860" y="1407101"/>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4</a:t>
            </a:r>
          </a:p>
        </p:txBody>
      </p:sp>
      <p:sp>
        <p:nvSpPr>
          <p:cNvPr id="43" name="TextBox 42">
            <a:extLst>
              <a:ext uri="{FF2B5EF4-FFF2-40B4-BE49-F238E27FC236}">
                <a16:creationId xmlns:a16="http://schemas.microsoft.com/office/drawing/2014/main" id="{5B1500B4-2A13-B105-884B-9C3A22343CC6}"/>
              </a:ext>
            </a:extLst>
          </p:cNvPr>
          <p:cNvSpPr txBox="1"/>
          <p:nvPr/>
        </p:nvSpPr>
        <p:spPr>
          <a:xfrm>
            <a:off x="1756955" y="6216222"/>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601165" y="2163181"/>
            <a:ext cx="6106710" cy="3416320"/>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THANH CỘNG</a:t>
            </a:r>
          </a:p>
          <a:p>
            <a:pPr lvl="0" algn="ctr">
              <a:defRPr/>
            </a:pPr>
            <a:r>
              <a:rPr lang="en-US" altLang="zh-CN" sz="6000" b="1">
                <a:solidFill>
                  <a:srgbClr val="002060"/>
                </a:solidFill>
                <a:latin typeface="Roboto Black" panose="02000000000000000000" pitchFamily="2" charset="0"/>
                <a:ea typeface="Roboto Black" panose="02000000000000000000" pitchFamily="2" charset="0"/>
              </a:rPr>
              <a:t>TRONG PHẠM VI </a:t>
            </a:r>
            <a:r>
              <a:rPr lang="en-US" altLang="zh-CN" sz="9600" b="1">
                <a:solidFill>
                  <a:srgbClr val="00B050"/>
                </a:solidFill>
                <a:latin typeface="Roboto Black" panose="02000000000000000000" pitchFamily="2" charset="0"/>
                <a:ea typeface="Roboto Black" panose="02000000000000000000" pitchFamily="2" charset="0"/>
              </a:rPr>
              <a:t>20</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874" y="632175"/>
            <a:ext cx="5012504" cy="5292923"/>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776292" y="820520"/>
            <a:ext cx="704556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CỘNG CÓ NHỚ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422868" y="1988893"/>
            <a:ext cx="31366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phép tính</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F47EDC76-93E4-69B2-B3EB-FFBB9F9285CB}"/>
              </a:ext>
            </a:extLst>
          </p:cNvPr>
          <p:cNvSpPr txBox="1"/>
          <p:nvPr/>
        </p:nvSpPr>
        <p:spPr>
          <a:xfrm>
            <a:off x="6003534" y="1895802"/>
            <a:ext cx="1168372"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Roboto" panose="02000000000000000000" pitchFamily="2" charset="0"/>
                <a:ea typeface="Roboto" panose="02000000000000000000" pitchFamily="2" charset="0"/>
              </a:rPr>
              <a:t>9 </a:t>
            </a:r>
            <a:r>
              <a:rPr kumimoji="0" lang="en-US" sz="2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+ 4 = </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0" name="Freeform 19"/>
          <p:cNvSpPr/>
          <p:nvPr/>
        </p:nvSpPr>
        <p:spPr>
          <a:xfrm>
            <a:off x="5800015"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2"/>
          <p:cNvSpPr/>
          <p:nvPr/>
        </p:nvSpPr>
        <p:spPr>
          <a:xfrm>
            <a:off x="6411162"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p:cNvSpPr/>
          <p:nvPr/>
        </p:nvSpPr>
        <p:spPr>
          <a:xfrm>
            <a:off x="7022309"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75198"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5" name="Rectangle 14"/>
          <p:cNvSpPr/>
          <p:nvPr/>
        </p:nvSpPr>
        <p:spPr>
          <a:xfrm>
            <a:off x="1009785"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16" name="Rectangle 15"/>
          <p:cNvSpPr/>
          <p:nvPr/>
        </p:nvSpPr>
        <p:spPr>
          <a:xfrm>
            <a:off x="1644372"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17" name="Rectangle 16"/>
          <p:cNvSpPr/>
          <p:nvPr/>
        </p:nvSpPr>
        <p:spPr>
          <a:xfrm>
            <a:off x="2278959"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19" name="Rectangle 18"/>
          <p:cNvSpPr/>
          <p:nvPr/>
        </p:nvSpPr>
        <p:spPr>
          <a:xfrm>
            <a:off x="2913546"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5</a:t>
            </a:r>
          </a:p>
        </p:txBody>
      </p:sp>
      <p:sp>
        <p:nvSpPr>
          <p:cNvPr id="21" name="Rectangle 20"/>
          <p:cNvSpPr/>
          <p:nvPr/>
        </p:nvSpPr>
        <p:spPr>
          <a:xfrm>
            <a:off x="3548133"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6</a:t>
            </a:r>
          </a:p>
        </p:txBody>
      </p:sp>
      <p:sp>
        <p:nvSpPr>
          <p:cNvPr id="22" name="Rectangle 21"/>
          <p:cNvSpPr/>
          <p:nvPr/>
        </p:nvSpPr>
        <p:spPr>
          <a:xfrm>
            <a:off x="4182720"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7</a:t>
            </a:r>
          </a:p>
        </p:txBody>
      </p:sp>
      <p:sp>
        <p:nvSpPr>
          <p:cNvPr id="25" name="Rectangle 24"/>
          <p:cNvSpPr/>
          <p:nvPr/>
        </p:nvSpPr>
        <p:spPr>
          <a:xfrm>
            <a:off x="4817307"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8</a:t>
            </a:r>
          </a:p>
        </p:txBody>
      </p:sp>
      <p:sp>
        <p:nvSpPr>
          <p:cNvPr id="26" name="Rectangle 25"/>
          <p:cNvSpPr/>
          <p:nvPr/>
        </p:nvSpPr>
        <p:spPr>
          <a:xfrm>
            <a:off x="5451894"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9</a:t>
            </a:r>
          </a:p>
        </p:txBody>
      </p:sp>
      <p:sp>
        <p:nvSpPr>
          <p:cNvPr id="27" name="Rectangle 26"/>
          <p:cNvSpPr/>
          <p:nvPr/>
        </p:nvSpPr>
        <p:spPr>
          <a:xfrm>
            <a:off x="6086481"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10</a:t>
            </a:r>
          </a:p>
        </p:txBody>
      </p:sp>
      <p:sp>
        <p:nvSpPr>
          <p:cNvPr id="28" name="Rectangle 27"/>
          <p:cNvSpPr/>
          <p:nvPr/>
        </p:nvSpPr>
        <p:spPr>
          <a:xfrm>
            <a:off x="6721068"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11</a:t>
            </a:r>
          </a:p>
        </p:txBody>
      </p:sp>
      <p:sp>
        <p:nvSpPr>
          <p:cNvPr id="29" name="Rectangle 28"/>
          <p:cNvSpPr/>
          <p:nvPr/>
        </p:nvSpPr>
        <p:spPr>
          <a:xfrm>
            <a:off x="7355655"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12</a:t>
            </a:r>
          </a:p>
        </p:txBody>
      </p:sp>
      <p:sp>
        <p:nvSpPr>
          <p:cNvPr id="30" name="Rectangle 29"/>
          <p:cNvSpPr/>
          <p:nvPr/>
        </p:nvSpPr>
        <p:spPr>
          <a:xfrm>
            <a:off x="7990242"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13</a:t>
            </a:r>
          </a:p>
        </p:txBody>
      </p:sp>
      <p:sp>
        <p:nvSpPr>
          <p:cNvPr id="31" name="Rectangle 30"/>
          <p:cNvSpPr/>
          <p:nvPr/>
        </p:nvSpPr>
        <p:spPr>
          <a:xfrm>
            <a:off x="8624829"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14</a:t>
            </a:r>
          </a:p>
        </p:txBody>
      </p:sp>
      <p:sp>
        <p:nvSpPr>
          <p:cNvPr id="32" name="Rectangle 31"/>
          <p:cNvSpPr/>
          <p:nvPr/>
        </p:nvSpPr>
        <p:spPr>
          <a:xfrm>
            <a:off x="9259416"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15</a:t>
            </a:r>
          </a:p>
        </p:txBody>
      </p:sp>
      <p:sp>
        <p:nvSpPr>
          <p:cNvPr id="33" name="Rectangle 32"/>
          <p:cNvSpPr/>
          <p:nvPr/>
        </p:nvSpPr>
        <p:spPr>
          <a:xfrm>
            <a:off x="9894003"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16</a:t>
            </a:r>
          </a:p>
        </p:txBody>
      </p:sp>
      <p:sp>
        <p:nvSpPr>
          <p:cNvPr id="34" name="Rectangle 33"/>
          <p:cNvSpPr/>
          <p:nvPr/>
        </p:nvSpPr>
        <p:spPr>
          <a:xfrm>
            <a:off x="10528590"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17</a:t>
            </a:r>
          </a:p>
        </p:txBody>
      </p:sp>
      <p:sp>
        <p:nvSpPr>
          <p:cNvPr id="35" name="Rectangle 34"/>
          <p:cNvSpPr/>
          <p:nvPr/>
        </p:nvSpPr>
        <p:spPr>
          <a:xfrm>
            <a:off x="11163170"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18</a:t>
            </a:r>
          </a:p>
        </p:txBody>
      </p:sp>
      <p:sp>
        <p:nvSpPr>
          <p:cNvPr id="14" name="Oval 13"/>
          <p:cNvSpPr/>
          <p:nvPr/>
        </p:nvSpPr>
        <p:spPr>
          <a:xfrm>
            <a:off x="5499591" y="3563170"/>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rPr>
              <a:t>9</a:t>
            </a:r>
          </a:p>
        </p:txBody>
      </p:sp>
      <p:grpSp>
        <p:nvGrpSpPr>
          <p:cNvPr id="8" name="Group 7"/>
          <p:cNvGrpSpPr/>
          <p:nvPr/>
        </p:nvGrpSpPr>
        <p:grpSpPr>
          <a:xfrm>
            <a:off x="8016118" y="3577032"/>
            <a:ext cx="608704" cy="475527"/>
            <a:chOff x="8103123" y="3525662"/>
            <a:chExt cx="608704" cy="475527"/>
          </a:xfrm>
        </p:grpSpPr>
        <p:sp>
          <p:nvSpPr>
            <p:cNvPr id="36" name="Oval 35"/>
            <p:cNvSpPr/>
            <p:nvPr/>
          </p:nvSpPr>
          <p:spPr>
            <a:xfrm>
              <a:off x="8157654" y="3525662"/>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7" name="TextBox 6"/>
            <p:cNvSpPr txBox="1"/>
            <p:nvPr/>
          </p:nvSpPr>
          <p:spPr>
            <a:xfrm>
              <a:off x="8103123" y="3525662"/>
              <a:ext cx="608704" cy="461665"/>
            </a:xfrm>
            <a:prstGeom prst="rect">
              <a:avLst/>
            </a:prstGeom>
            <a:noFill/>
          </p:spPr>
          <p:txBody>
            <a:bodyPr wrap="square" rtlCol="0">
              <a:spAutoFit/>
            </a:bodyPr>
            <a:lstStyle/>
            <a:p>
              <a:r>
                <a:rPr lang="en-US" sz="2400">
                  <a:solidFill>
                    <a:schemeClr val="bg1"/>
                  </a:solidFill>
                  <a:latin typeface="Roboto Black" panose="02000000000000000000" pitchFamily="2" charset="0"/>
                  <a:ea typeface="Roboto Black" panose="02000000000000000000" pitchFamily="2" charset="0"/>
                </a:rPr>
                <a:t>13</a:t>
              </a:r>
            </a:p>
          </p:txBody>
        </p:sp>
      </p:grpSp>
      <p:sp>
        <p:nvSpPr>
          <p:cNvPr id="37" name="Freeform 36"/>
          <p:cNvSpPr/>
          <p:nvPr/>
        </p:nvSpPr>
        <p:spPr>
          <a:xfrm>
            <a:off x="7633455"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47EDC76-93E4-69B2-B3EB-FFBB9F9285CB}"/>
              </a:ext>
            </a:extLst>
          </p:cNvPr>
          <p:cNvSpPr txBox="1"/>
          <p:nvPr/>
        </p:nvSpPr>
        <p:spPr>
          <a:xfrm>
            <a:off x="7181924" y="1895802"/>
            <a:ext cx="460211"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9" name="TextBox 38">
            <a:extLst>
              <a:ext uri="{FF2B5EF4-FFF2-40B4-BE49-F238E27FC236}">
                <a16:creationId xmlns:a16="http://schemas.microsoft.com/office/drawing/2014/main" id="{F47EDC76-93E4-69B2-B3EB-FFBB9F9285CB}"/>
              </a:ext>
            </a:extLst>
          </p:cNvPr>
          <p:cNvSpPr txBox="1"/>
          <p:nvPr/>
        </p:nvSpPr>
        <p:spPr>
          <a:xfrm>
            <a:off x="7061561" y="1892802"/>
            <a:ext cx="460211" cy="430887"/>
          </a:xfrm>
          <a:prstGeom prst="rect">
            <a:avLst/>
          </a:prstGeom>
          <a:solidFill>
            <a:srgbClr val="F4FCFE"/>
          </a:solid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13</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Tree>
    <p:extLst>
      <p:ext uri="{BB962C8B-B14F-4D97-AF65-F5344CB8AC3E}">
        <p14:creationId xmlns:p14="http://schemas.microsoft.com/office/powerpoint/2010/main" val="16865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6" presetClass="emph" presetSubtype="0" repeatCount="3000" fill="hold" grpId="1" nodeType="with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out)">
                                      <p:cBhvr>
                                        <p:cTn id="52" dur="2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20" grpId="0" animBg="1"/>
      <p:bldP spid="23" grpId="0" animBg="1"/>
      <p:bldP spid="24" grpId="0" animBg="1"/>
      <p:bldP spid="14" grpId="0" animBg="1"/>
      <p:bldP spid="14" grpId="1" animBg="1"/>
      <p:bldP spid="37" grpId="0" animBg="1"/>
      <p:bldP spid="38"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776292" y="820520"/>
            <a:ext cx="704556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CỘNG CÓ NHỚ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422868" y="1988893"/>
            <a:ext cx="31366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phép tính</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F47EDC76-93E4-69B2-B3EB-FFBB9F9285CB}"/>
              </a:ext>
            </a:extLst>
          </p:cNvPr>
          <p:cNvSpPr txBox="1"/>
          <p:nvPr/>
        </p:nvSpPr>
        <p:spPr>
          <a:xfrm>
            <a:off x="6062909" y="1895802"/>
            <a:ext cx="1168372"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Roboto" panose="02000000000000000000" pitchFamily="2" charset="0"/>
                <a:ea typeface="Roboto" panose="02000000000000000000" pitchFamily="2" charset="0"/>
              </a:rPr>
              <a:t>8 </a:t>
            </a: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+ 3 = </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0" name="Freeform 19"/>
          <p:cNvSpPr/>
          <p:nvPr/>
        </p:nvSpPr>
        <p:spPr>
          <a:xfrm>
            <a:off x="5174262"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2"/>
          <p:cNvSpPr/>
          <p:nvPr/>
        </p:nvSpPr>
        <p:spPr>
          <a:xfrm>
            <a:off x="5785409"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p:cNvSpPr/>
          <p:nvPr/>
        </p:nvSpPr>
        <p:spPr>
          <a:xfrm>
            <a:off x="6396556"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96714"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5" name="Rectangle 14"/>
          <p:cNvSpPr/>
          <p:nvPr/>
        </p:nvSpPr>
        <p:spPr>
          <a:xfrm>
            <a:off x="1031301"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16" name="Rectangle 15"/>
          <p:cNvSpPr/>
          <p:nvPr/>
        </p:nvSpPr>
        <p:spPr>
          <a:xfrm>
            <a:off x="1665888"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17" name="Rectangle 16"/>
          <p:cNvSpPr/>
          <p:nvPr/>
        </p:nvSpPr>
        <p:spPr>
          <a:xfrm>
            <a:off x="2300475"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19" name="Rectangle 18"/>
          <p:cNvSpPr/>
          <p:nvPr/>
        </p:nvSpPr>
        <p:spPr>
          <a:xfrm>
            <a:off x="2935062"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5</a:t>
            </a:r>
          </a:p>
        </p:txBody>
      </p:sp>
      <p:sp>
        <p:nvSpPr>
          <p:cNvPr id="21" name="Rectangle 20"/>
          <p:cNvSpPr/>
          <p:nvPr/>
        </p:nvSpPr>
        <p:spPr>
          <a:xfrm>
            <a:off x="3569649"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6</a:t>
            </a:r>
          </a:p>
        </p:txBody>
      </p:sp>
      <p:sp>
        <p:nvSpPr>
          <p:cNvPr id="22" name="Rectangle 21"/>
          <p:cNvSpPr/>
          <p:nvPr/>
        </p:nvSpPr>
        <p:spPr>
          <a:xfrm>
            <a:off x="4204236"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7</a:t>
            </a:r>
          </a:p>
        </p:txBody>
      </p:sp>
      <p:sp>
        <p:nvSpPr>
          <p:cNvPr id="25" name="Rectangle 24"/>
          <p:cNvSpPr/>
          <p:nvPr/>
        </p:nvSpPr>
        <p:spPr>
          <a:xfrm>
            <a:off x="4838823"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8</a:t>
            </a:r>
          </a:p>
        </p:txBody>
      </p:sp>
      <p:sp>
        <p:nvSpPr>
          <p:cNvPr id="26" name="Rectangle 25"/>
          <p:cNvSpPr/>
          <p:nvPr/>
        </p:nvSpPr>
        <p:spPr>
          <a:xfrm>
            <a:off x="5473410"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9</a:t>
            </a:r>
          </a:p>
        </p:txBody>
      </p:sp>
      <p:sp>
        <p:nvSpPr>
          <p:cNvPr id="27" name="Rectangle 26"/>
          <p:cNvSpPr/>
          <p:nvPr/>
        </p:nvSpPr>
        <p:spPr>
          <a:xfrm>
            <a:off x="6107997"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10</a:t>
            </a:r>
          </a:p>
        </p:txBody>
      </p:sp>
      <p:sp>
        <p:nvSpPr>
          <p:cNvPr id="28" name="Rectangle 27"/>
          <p:cNvSpPr/>
          <p:nvPr/>
        </p:nvSpPr>
        <p:spPr>
          <a:xfrm>
            <a:off x="6742584"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11</a:t>
            </a:r>
          </a:p>
        </p:txBody>
      </p:sp>
      <p:sp>
        <p:nvSpPr>
          <p:cNvPr id="29" name="Rectangle 28"/>
          <p:cNvSpPr/>
          <p:nvPr/>
        </p:nvSpPr>
        <p:spPr>
          <a:xfrm>
            <a:off x="7377171"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12</a:t>
            </a:r>
          </a:p>
        </p:txBody>
      </p:sp>
      <p:sp>
        <p:nvSpPr>
          <p:cNvPr id="30" name="Rectangle 29"/>
          <p:cNvSpPr/>
          <p:nvPr/>
        </p:nvSpPr>
        <p:spPr>
          <a:xfrm>
            <a:off x="8011758"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13</a:t>
            </a:r>
          </a:p>
        </p:txBody>
      </p:sp>
      <p:sp>
        <p:nvSpPr>
          <p:cNvPr id="31" name="Rectangle 30"/>
          <p:cNvSpPr/>
          <p:nvPr/>
        </p:nvSpPr>
        <p:spPr>
          <a:xfrm>
            <a:off x="8646345"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14</a:t>
            </a:r>
          </a:p>
        </p:txBody>
      </p:sp>
      <p:sp>
        <p:nvSpPr>
          <p:cNvPr id="32" name="Rectangle 31"/>
          <p:cNvSpPr/>
          <p:nvPr/>
        </p:nvSpPr>
        <p:spPr>
          <a:xfrm>
            <a:off x="9280932"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15</a:t>
            </a:r>
          </a:p>
        </p:txBody>
      </p:sp>
      <p:sp>
        <p:nvSpPr>
          <p:cNvPr id="33" name="Rectangle 32"/>
          <p:cNvSpPr/>
          <p:nvPr/>
        </p:nvSpPr>
        <p:spPr>
          <a:xfrm>
            <a:off x="9915519"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16</a:t>
            </a:r>
          </a:p>
        </p:txBody>
      </p:sp>
      <p:sp>
        <p:nvSpPr>
          <p:cNvPr id="34" name="Rectangle 33"/>
          <p:cNvSpPr/>
          <p:nvPr/>
        </p:nvSpPr>
        <p:spPr>
          <a:xfrm>
            <a:off x="10550106"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17</a:t>
            </a:r>
          </a:p>
        </p:txBody>
      </p:sp>
      <p:sp>
        <p:nvSpPr>
          <p:cNvPr id="35" name="Rectangle 34"/>
          <p:cNvSpPr/>
          <p:nvPr/>
        </p:nvSpPr>
        <p:spPr>
          <a:xfrm>
            <a:off x="11184686"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18</a:t>
            </a:r>
          </a:p>
        </p:txBody>
      </p:sp>
      <p:sp>
        <p:nvSpPr>
          <p:cNvPr id="14" name="Oval 13"/>
          <p:cNvSpPr/>
          <p:nvPr/>
        </p:nvSpPr>
        <p:spPr>
          <a:xfrm>
            <a:off x="4898655" y="3547835"/>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Roboto Black" panose="02000000000000000000" pitchFamily="2" charset="0"/>
                <a:ea typeface="Roboto Black" panose="02000000000000000000" pitchFamily="2" charset="0"/>
              </a:rPr>
              <a:t>8</a:t>
            </a: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grpSp>
        <p:nvGrpSpPr>
          <p:cNvPr id="8" name="Group 7"/>
          <p:cNvGrpSpPr/>
          <p:nvPr/>
        </p:nvGrpSpPr>
        <p:grpSpPr>
          <a:xfrm>
            <a:off x="6776211" y="3577032"/>
            <a:ext cx="608704" cy="475527"/>
            <a:chOff x="8103123" y="3525662"/>
            <a:chExt cx="608704" cy="475527"/>
          </a:xfrm>
        </p:grpSpPr>
        <p:sp>
          <p:nvSpPr>
            <p:cNvPr id="36" name="Oval 35"/>
            <p:cNvSpPr/>
            <p:nvPr/>
          </p:nvSpPr>
          <p:spPr>
            <a:xfrm>
              <a:off x="8157654" y="3525662"/>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7" name="TextBox 6"/>
            <p:cNvSpPr txBox="1"/>
            <p:nvPr/>
          </p:nvSpPr>
          <p:spPr>
            <a:xfrm>
              <a:off x="8103123" y="3525662"/>
              <a:ext cx="608704" cy="461665"/>
            </a:xfrm>
            <a:prstGeom prst="rect">
              <a:avLst/>
            </a:prstGeom>
            <a:noFill/>
          </p:spPr>
          <p:txBody>
            <a:bodyPr wrap="square" rtlCol="0">
              <a:spAutoFit/>
            </a:bodyPr>
            <a:lstStyle/>
            <a:p>
              <a:r>
                <a:rPr lang="en-US" sz="2400">
                  <a:solidFill>
                    <a:schemeClr val="bg1"/>
                  </a:solidFill>
                  <a:latin typeface="Roboto Black" panose="02000000000000000000" pitchFamily="2" charset="0"/>
                  <a:ea typeface="Roboto Black" panose="02000000000000000000" pitchFamily="2" charset="0"/>
                </a:rPr>
                <a:t>11</a:t>
              </a:r>
            </a:p>
          </p:txBody>
        </p:sp>
      </p:grpSp>
      <p:sp>
        <p:nvSpPr>
          <p:cNvPr id="38" name="TextBox 37">
            <a:extLst>
              <a:ext uri="{FF2B5EF4-FFF2-40B4-BE49-F238E27FC236}">
                <a16:creationId xmlns:a16="http://schemas.microsoft.com/office/drawing/2014/main" id="{F47EDC76-93E4-69B2-B3EB-FFBB9F9285CB}"/>
              </a:ext>
            </a:extLst>
          </p:cNvPr>
          <p:cNvSpPr txBox="1"/>
          <p:nvPr/>
        </p:nvSpPr>
        <p:spPr>
          <a:xfrm>
            <a:off x="7181924" y="1895802"/>
            <a:ext cx="460211"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9" name="TextBox 38">
            <a:extLst>
              <a:ext uri="{FF2B5EF4-FFF2-40B4-BE49-F238E27FC236}">
                <a16:creationId xmlns:a16="http://schemas.microsoft.com/office/drawing/2014/main" id="{F47EDC76-93E4-69B2-B3EB-FFBB9F9285CB}"/>
              </a:ext>
            </a:extLst>
          </p:cNvPr>
          <p:cNvSpPr txBox="1"/>
          <p:nvPr/>
        </p:nvSpPr>
        <p:spPr>
          <a:xfrm>
            <a:off x="7157813" y="1892802"/>
            <a:ext cx="460211" cy="430887"/>
          </a:xfrm>
          <a:prstGeom prst="rect">
            <a:avLst/>
          </a:prstGeom>
          <a:solidFill>
            <a:srgbClr val="F4FCFE"/>
          </a:solid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11</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Tree>
    <p:extLst>
      <p:ext uri="{BB962C8B-B14F-4D97-AF65-F5344CB8AC3E}">
        <p14:creationId xmlns:p14="http://schemas.microsoft.com/office/powerpoint/2010/main" val="217171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6" presetClass="emph" presetSubtype="0" repeatCount="3000" fill="hold" grpId="1" nodeType="with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out)">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20" grpId="0" animBg="1"/>
      <p:bldP spid="23" grpId="0" animBg="1"/>
      <p:bldP spid="24" grpId="0" animBg="1"/>
      <p:bldP spid="14" grpId="0" animBg="1"/>
      <p:bldP spid="14" grpId="1" animBg="1"/>
      <p:bldP spid="38" grpId="0"/>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776292" y="820520"/>
            <a:ext cx="704556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CỘNG CÓ NHỚ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422868" y="1988893"/>
            <a:ext cx="31366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phép tính</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F47EDC76-93E4-69B2-B3EB-FFBB9F9285CB}"/>
              </a:ext>
            </a:extLst>
          </p:cNvPr>
          <p:cNvSpPr txBox="1"/>
          <p:nvPr/>
        </p:nvSpPr>
        <p:spPr>
          <a:xfrm>
            <a:off x="6062909" y="1895802"/>
            <a:ext cx="1168372"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Roboto" panose="02000000000000000000" pitchFamily="2" charset="0"/>
                <a:ea typeface="Roboto" panose="02000000000000000000" pitchFamily="2" charset="0"/>
              </a:rPr>
              <a:t>7 </a:t>
            </a: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+ 5 = </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0" name="Freeform 19"/>
          <p:cNvSpPr/>
          <p:nvPr/>
        </p:nvSpPr>
        <p:spPr>
          <a:xfrm>
            <a:off x="5185020"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2"/>
          <p:cNvSpPr/>
          <p:nvPr/>
        </p:nvSpPr>
        <p:spPr>
          <a:xfrm>
            <a:off x="5796167"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p:cNvSpPr/>
          <p:nvPr/>
        </p:nvSpPr>
        <p:spPr>
          <a:xfrm>
            <a:off x="6407314"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07472"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5" name="Rectangle 14"/>
          <p:cNvSpPr/>
          <p:nvPr/>
        </p:nvSpPr>
        <p:spPr>
          <a:xfrm>
            <a:off x="1042059"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16" name="Rectangle 15"/>
          <p:cNvSpPr/>
          <p:nvPr/>
        </p:nvSpPr>
        <p:spPr>
          <a:xfrm>
            <a:off x="1676646"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17" name="Rectangle 16"/>
          <p:cNvSpPr/>
          <p:nvPr/>
        </p:nvSpPr>
        <p:spPr>
          <a:xfrm>
            <a:off x="2311233"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19" name="Rectangle 18"/>
          <p:cNvSpPr/>
          <p:nvPr/>
        </p:nvSpPr>
        <p:spPr>
          <a:xfrm>
            <a:off x="2945820"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5</a:t>
            </a:r>
          </a:p>
        </p:txBody>
      </p:sp>
      <p:sp>
        <p:nvSpPr>
          <p:cNvPr id="21" name="Rectangle 20"/>
          <p:cNvSpPr/>
          <p:nvPr/>
        </p:nvSpPr>
        <p:spPr>
          <a:xfrm>
            <a:off x="3580407"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6</a:t>
            </a:r>
          </a:p>
        </p:txBody>
      </p:sp>
      <p:sp>
        <p:nvSpPr>
          <p:cNvPr id="22" name="Rectangle 21"/>
          <p:cNvSpPr/>
          <p:nvPr/>
        </p:nvSpPr>
        <p:spPr>
          <a:xfrm>
            <a:off x="4214994"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7</a:t>
            </a:r>
          </a:p>
        </p:txBody>
      </p:sp>
      <p:sp>
        <p:nvSpPr>
          <p:cNvPr id="25" name="Rectangle 24"/>
          <p:cNvSpPr/>
          <p:nvPr/>
        </p:nvSpPr>
        <p:spPr>
          <a:xfrm>
            <a:off x="4849581"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8</a:t>
            </a:r>
          </a:p>
        </p:txBody>
      </p:sp>
      <p:sp>
        <p:nvSpPr>
          <p:cNvPr id="26" name="Rectangle 25"/>
          <p:cNvSpPr/>
          <p:nvPr/>
        </p:nvSpPr>
        <p:spPr>
          <a:xfrm>
            <a:off x="5484168"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9</a:t>
            </a:r>
          </a:p>
        </p:txBody>
      </p:sp>
      <p:sp>
        <p:nvSpPr>
          <p:cNvPr id="27" name="Rectangle 26"/>
          <p:cNvSpPr/>
          <p:nvPr/>
        </p:nvSpPr>
        <p:spPr>
          <a:xfrm>
            <a:off x="6118755"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10</a:t>
            </a:r>
          </a:p>
        </p:txBody>
      </p:sp>
      <p:sp>
        <p:nvSpPr>
          <p:cNvPr id="28" name="Rectangle 27"/>
          <p:cNvSpPr/>
          <p:nvPr/>
        </p:nvSpPr>
        <p:spPr>
          <a:xfrm>
            <a:off x="6753342"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11</a:t>
            </a:r>
          </a:p>
        </p:txBody>
      </p:sp>
      <p:sp>
        <p:nvSpPr>
          <p:cNvPr id="29" name="Rectangle 28"/>
          <p:cNvSpPr/>
          <p:nvPr/>
        </p:nvSpPr>
        <p:spPr>
          <a:xfrm>
            <a:off x="7387929"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12</a:t>
            </a:r>
          </a:p>
        </p:txBody>
      </p:sp>
      <p:sp>
        <p:nvSpPr>
          <p:cNvPr id="30" name="Rectangle 29"/>
          <p:cNvSpPr/>
          <p:nvPr/>
        </p:nvSpPr>
        <p:spPr>
          <a:xfrm>
            <a:off x="8022516"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13</a:t>
            </a:r>
          </a:p>
        </p:txBody>
      </p:sp>
      <p:sp>
        <p:nvSpPr>
          <p:cNvPr id="31" name="Rectangle 30"/>
          <p:cNvSpPr/>
          <p:nvPr/>
        </p:nvSpPr>
        <p:spPr>
          <a:xfrm>
            <a:off x="8657103"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14</a:t>
            </a:r>
          </a:p>
        </p:txBody>
      </p:sp>
      <p:sp>
        <p:nvSpPr>
          <p:cNvPr id="32" name="Rectangle 31"/>
          <p:cNvSpPr/>
          <p:nvPr/>
        </p:nvSpPr>
        <p:spPr>
          <a:xfrm>
            <a:off x="9291690"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15</a:t>
            </a:r>
          </a:p>
        </p:txBody>
      </p:sp>
      <p:sp>
        <p:nvSpPr>
          <p:cNvPr id="33" name="Rectangle 32"/>
          <p:cNvSpPr/>
          <p:nvPr/>
        </p:nvSpPr>
        <p:spPr>
          <a:xfrm>
            <a:off x="9926277"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16</a:t>
            </a:r>
          </a:p>
        </p:txBody>
      </p:sp>
      <p:sp>
        <p:nvSpPr>
          <p:cNvPr id="34" name="Rectangle 33"/>
          <p:cNvSpPr/>
          <p:nvPr/>
        </p:nvSpPr>
        <p:spPr>
          <a:xfrm>
            <a:off x="10560864"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17</a:t>
            </a:r>
          </a:p>
        </p:txBody>
      </p:sp>
      <p:sp>
        <p:nvSpPr>
          <p:cNvPr id="35" name="Rectangle 34"/>
          <p:cNvSpPr/>
          <p:nvPr/>
        </p:nvSpPr>
        <p:spPr>
          <a:xfrm>
            <a:off x="11195444" y="3532144"/>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18</a:t>
            </a:r>
          </a:p>
        </p:txBody>
      </p:sp>
      <p:sp>
        <p:nvSpPr>
          <p:cNvPr id="14" name="Oval 13"/>
          <p:cNvSpPr/>
          <p:nvPr/>
        </p:nvSpPr>
        <p:spPr>
          <a:xfrm>
            <a:off x="4274826" y="3563170"/>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Roboto Black" panose="02000000000000000000" pitchFamily="2" charset="0"/>
                <a:ea typeface="Roboto Black" panose="02000000000000000000" pitchFamily="2" charset="0"/>
              </a:rPr>
              <a:t>7</a:t>
            </a: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grpSp>
        <p:nvGrpSpPr>
          <p:cNvPr id="8" name="Group 7"/>
          <p:cNvGrpSpPr/>
          <p:nvPr/>
        </p:nvGrpSpPr>
        <p:grpSpPr>
          <a:xfrm>
            <a:off x="7448764" y="3563169"/>
            <a:ext cx="608704" cy="475527"/>
            <a:chOff x="8103123" y="3525662"/>
            <a:chExt cx="608704" cy="475527"/>
          </a:xfrm>
        </p:grpSpPr>
        <p:sp>
          <p:nvSpPr>
            <p:cNvPr id="36" name="Oval 35"/>
            <p:cNvSpPr/>
            <p:nvPr/>
          </p:nvSpPr>
          <p:spPr>
            <a:xfrm>
              <a:off x="8157654" y="3525662"/>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7" name="TextBox 6"/>
            <p:cNvSpPr txBox="1"/>
            <p:nvPr/>
          </p:nvSpPr>
          <p:spPr>
            <a:xfrm>
              <a:off x="8103123" y="3525662"/>
              <a:ext cx="608704" cy="461665"/>
            </a:xfrm>
            <a:prstGeom prst="rect">
              <a:avLst/>
            </a:prstGeom>
            <a:noFill/>
          </p:spPr>
          <p:txBody>
            <a:bodyPr wrap="square" rtlCol="0">
              <a:spAutoFit/>
            </a:bodyPr>
            <a:lstStyle/>
            <a:p>
              <a:r>
                <a:rPr lang="en-US" sz="2400" dirty="0">
                  <a:solidFill>
                    <a:schemeClr val="bg1"/>
                  </a:solidFill>
                  <a:latin typeface="Roboto Black" panose="02000000000000000000" pitchFamily="2" charset="0"/>
                  <a:ea typeface="Roboto Black" panose="02000000000000000000" pitchFamily="2" charset="0"/>
                </a:rPr>
                <a:t>12</a:t>
              </a:r>
            </a:p>
          </p:txBody>
        </p:sp>
      </p:grpSp>
      <p:sp>
        <p:nvSpPr>
          <p:cNvPr id="38" name="TextBox 37">
            <a:extLst>
              <a:ext uri="{FF2B5EF4-FFF2-40B4-BE49-F238E27FC236}">
                <a16:creationId xmlns:a16="http://schemas.microsoft.com/office/drawing/2014/main" id="{F47EDC76-93E4-69B2-B3EB-FFBB9F9285CB}"/>
              </a:ext>
            </a:extLst>
          </p:cNvPr>
          <p:cNvSpPr txBox="1"/>
          <p:nvPr/>
        </p:nvSpPr>
        <p:spPr>
          <a:xfrm>
            <a:off x="7181924" y="1895802"/>
            <a:ext cx="460211"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9" name="TextBox 38">
            <a:extLst>
              <a:ext uri="{FF2B5EF4-FFF2-40B4-BE49-F238E27FC236}">
                <a16:creationId xmlns:a16="http://schemas.microsoft.com/office/drawing/2014/main" id="{F47EDC76-93E4-69B2-B3EB-FFBB9F9285CB}"/>
              </a:ext>
            </a:extLst>
          </p:cNvPr>
          <p:cNvSpPr txBox="1"/>
          <p:nvPr/>
        </p:nvSpPr>
        <p:spPr>
          <a:xfrm>
            <a:off x="7157813" y="1892802"/>
            <a:ext cx="460211" cy="430887"/>
          </a:xfrm>
          <a:prstGeom prst="rect">
            <a:avLst/>
          </a:prstGeom>
          <a:solidFill>
            <a:srgbClr val="F4FCFE"/>
          </a:solid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12</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7" name="Freeform 36"/>
          <p:cNvSpPr/>
          <p:nvPr/>
        </p:nvSpPr>
        <p:spPr>
          <a:xfrm>
            <a:off x="4573873" y="3182840"/>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39"/>
          <p:cNvSpPr/>
          <p:nvPr/>
        </p:nvSpPr>
        <p:spPr>
          <a:xfrm>
            <a:off x="7018461" y="3171853"/>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Tree>
    <p:extLst>
      <p:ext uri="{BB962C8B-B14F-4D97-AF65-F5344CB8AC3E}">
        <p14:creationId xmlns:p14="http://schemas.microsoft.com/office/powerpoint/2010/main" val="37762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6" presetClass="emph" presetSubtype="0" repeatCount="3000" fill="hold" grpId="1" nodeType="with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out)">
                                      <p:cBhvr>
                                        <p:cTn id="57" dur="2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20" grpId="0" animBg="1"/>
      <p:bldP spid="23" grpId="0" animBg="1"/>
      <p:bldP spid="24" grpId="0" animBg="1"/>
      <p:bldP spid="14" grpId="0" animBg="1"/>
      <p:bldP spid="14" grpId="1" animBg="1"/>
      <p:bldP spid="38" grpId="0"/>
      <p:bldP spid="39" grpId="0" animBg="1"/>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
        <p:nvSpPr>
          <p:cNvPr id="5" name="TextBox 4"/>
          <p:cNvSpPr txBox="1"/>
          <p:nvPr/>
        </p:nvSpPr>
        <p:spPr>
          <a:xfrm>
            <a:off x="3123345" y="728528"/>
            <a:ext cx="56713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HỌC TẬP SỐ 2</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0A9B3B0F-7376-B5E9-2D75-11349C5D69ED}"/>
              </a:ext>
            </a:extLst>
          </p:cNvPr>
          <p:cNvPicPr>
            <a:picLocks noChangeAspect="1"/>
          </p:cNvPicPr>
          <p:nvPr/>
        </p:nvPicPr>
        <p:blipFill>
          <a:blip r:embed="rId5"/>
          <a:stretch>
            <a:fillRect/>
          </a:stretch>
        </p:blipFill>
        <p:spPr>
          <a:xfrm>
            <a:off x="1347189" y="1737673"/>
            <a:ext cx="8717057" cy="4391799"/>
          </a:xfrm>
          <a:prstGeom prst="rect">
            <a:avLst/>
          </a:prstGeom>
        </p:spPr>
      </p:pic>
      <p:sp>
        <p:nvSpPr>
          <p:cNvPr id="10" name="Rectangle 9">
            <a:extLst>
              <a:ext uri="{FF2B5EF4-FFF2-40B4-BE49-F238E27FC236}">
                <a16:creationId xmlns:a16="http://schemas.microsoft.com/office/drawing/2014/main" id="{421450D3-D8CC-FE66-A4A7-6938D7651EA3}"/>
              </a:ext>
            </a:extLst>
          </p:cNvPr>
          <p:cNvSpPr/>
          <p:nvPr/>
        </p:nvSpPr>
        <p:spPr>
          <a:xfrm>
            <a:off x="6830836" y="3529264"/>
            <a:ext cx="468322" cy="2918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cs typeface="Times New Roman" panose="02020603050405020304" pitchFamily="18" charset="0"/>
              </a:rPr>
              <a:t>13</a:t>
            </a:r>
          </a:p>
        </p:txBody>
      </p:sp>
      <p:sp>
        <p:nvSpPr>
          <p:cNvPr id="11" name="Rectangle 10">
            <a:extLst>
              <a:ext uri="{FF2B5EF4-FFF2-40B4-BE49-F238E27FC236}">
                <a16:creationId xmlns:a16="http://schemas.microsoft.com/office/drawing/2014/main" id="{CBF37CD1-8E61-905E-D484-AC1E0E4B95C6}"/>
              </a:ext>
            </a:extLst>
          </p:cNvPr>
          <p:cNvSpPr/>
          <p:nvPr/>
        </p:nvSpPr>
        <p:spPr>
          <a:xfrm>
            <a:off x="5893456" y="4614223"/>
            <a:ext cx="462116" cy="2918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cs typeface="Times New Roman" panose="02020603050405020304" pitchFamily="18" charset="0"/>
              </a:rPr>
              <a:t>11</a:t>
            </a:r>
          </a:p>
        </p:txBody>
      </p:sp>
      <p:sp>
        <p:nvSpPr>
          <p:cNvPr id="12" name="Rectangle 11">
            <a:extLst>
              <a:ext uri="{FF2B5EF4-FFF2-40B4-BE49-F238E27FC236}">
                <a16:creationId xmlns:a16="http://schemas.microsoft.com/office/drawing/2014/main" id="{81E0DAA4-FC83-9E5E-134A-E50F2E9200E4}"/>
              </a:ext>
            </a:extLst>
          </p:cNvPr>
          <p:cNvSpPr/>
          <p:nvPr/>
        </p:nvSpPr>
        <p:spPr>
          <a:xfrm>
            <a:off x="6365096" y="5685939"/>
            <a:ext cx="465739" cy="2918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cs typeface="Times New Roman" panose="02020603050405020304" pitchFamily="18" charset="0"/>
              </a:rPr>
              <a:t>12</a:t>
            </a:r>
          </a:p>
        </p:txBody>
      </p:sp>
    </p:spTree>
    <p:extLst>
      <p:ext uri="{BB962C8B-B14F-4D97-AF65-F5344CB8AC3E}">
        <p14:creationId xmlns:p14="http://schemas.microsoft.com/office/powerpoint/2010/main" val="190800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776292" y="820520"/>
            <a:ext cx="704556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CỘNG CÓ NHỚ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0" name="Group 9"/>
          <p:cNvGrpSpPr/>
          <p:nvPr/>
        </p:nvGrpSpPr>
        <p:grpSpPr>
          <a:xfrm>
            <a:off x="843263" y="2471064"/>
            <a:ext cx="1933029" cy="1560822"/>
            <a:chOff x="843263" y="2471064"/>
            <a:chExt cx="1933029" cy="1560822"/>
          </a:xfrm>
        </p:grpSpPr>
        <p:sp>
          <p:nvSpPr>
            <p:cNvPr id="49" name="Freeform 48"/>
            <p:cNvSpPr/>
            <p:nvPr/>
          </p:nvSpPr>
          <p:spPr>
            <a:xfrm>
              <a:off x="843263" y="2471064"/>
              <a:ext cx="1933029" cy="1560822"/>
            </a:xfrm>
            <a:custGeom>
              <a:avLst/>
              <a:gdLst>
                <a:gd name="connsiteX0" fmla="*/ 911471 w 1933029"/>
                <a:gd name="connsiteY0" fmla="*/ 0 h 1560822"/>
                <a:gd name="connsiteX1" fmla="*/ 1281022 w 1933029"/>
                <a:gd name="connsiteY1" fmla="*/ 301193 h 1560822"/>
                <a:gd name="connsiteX2" fmla="*/ 1282741 w 1933029"/>
                <a:gd name="connsiteY2" fmla="*/ 318244 h 1560822"/>
                <a:gd name="connsiteX3" fmla="*/ 1298898 w 1933029"/>
                <a:gd name="connsiteY3" fmla="*/ 309474 h 1560822"/>
                <a:gd name="connsiteX4" fmla="*/ 1445727 w 1933029"/>
                <a:gd name="connsiteY4" fmla="*/ 279831 h 1560822"/>
                <a:gd name="connsiteX5" fmla="*/ 1822942 w 1933029"/>
                <a:gd name="connsiteY5" fmla="*/ 657046 h 1560822"/>
                <a:gd name="connsiteX6" fmla="*/ 1793299 w 1933029"/>
                <a:gd name="connsiteY6" fmla="*/ 803875 h 1560822"/>
                <a:gd name="connsiteX7" fmla="*/ 1779462 w 1933029"/>
                <a:gd name="connsiteY7" fmla="*/ 829367 h 1560822"/>
                <a:gd name="connsiteX8" fmla="*/ 1822545 w 1933029"/>
                <a:gd name="connsiteY8" fmla="*/ 864914 h 1560822"/>
                <a:gd name="connsiteX9" fmla="*/ 1933029 w 1933029"/>
                <a:gd name="connsiteY9" fmla="*/ 1131645 h 1560822"/>
                <a:gd name="connsiteX10" fmla="*/ 1555814 w 1933029"/>
                <a:gd name="connsiteY10" fmla="*/ 1508860 h 1560822"/>
                <a:gd name="connsiteX11" fmla="*/ 1426115 w 1933029"/>
                <a:gd name="connsiteY11" fmla="*/ 1485971 h 1560822"/>
                <a:gd name="connsiteX12" fmla="*/ 1415970 w 1933029"/>
                <a:gd name="connsiteY12" fmla="*/ 1481238 h 1560822"/>
                <a:gd name="connsiteX13" fmla="*/ 1397594 w 1933029"/>
                <a:gd name="connsiteY13" fmla="*/ 1496400 h 1560822"/>
                <a:gd name="connsiteX14" fmla="*/ 1186689 w 1933029"/>
                <a:gd name="connsiteY14" fmla="*/ 1560822 h 1560822"/>
                <a:gd name="connsiteX15" fmla="*/ 1039860 w 1933029"/>
                <a:gd name="connsiteY15" fmla="*/ 1531179 h 1560822"/>
                <a:gd name="connsiteX16" fmla="*/ 982510 w 1933029"/>
                <a:gd name="connsiteY16" fmla="*/ 1500050 h 1560822"/>
                <a:gd name="connsiteX17" fmla="*/ 939173 w 1933029"/>
                <a:gd name="connsiteY17" fmla="*/ 1520268 h 1560822"/>
                <a:gd name="connsiteX18" fmla="*/ 809474 w 1933029"/>
                <a:gd name="connsiteY18" fmla="*/ 1543157 h 1560822"/>
                <a:gd name="connsiteX19" fmla="*/ 461902 w 1933029"/>
                <a:gd name="connsiteY19" fmla="*/ 1312771 h 1560822"/>
                <a:gd name="connsiteX20" fmla="*/ 459103 w 1933029"/>
                <a:gd name="connsiteY20" fmla="*/ 1303755 h 1560822"/>
                <a:gd name="connsiteX21" fmla="*/ 404737 w 1933029"/>
                <a:gd name="connsiteY21" fmla="*/ 1309235 h 1560822"/>
                <a:gd name="connsiteX22" fmla="*/ 27522 w 1933029"/>
                <a:gd name="connsiteY22" fmla="*/ 932020 h 1560822"/>
                <a:gd name="connsiteX23" fmla="*/ 57165 w 1933029"/>
                <a:gd name="connsiteY23" fmla="*/ 785191 h 1560822"/>
                <a:gd name="connsiteX24" fmla="*/ 77473 w 1933029"/>
                <a:gd name="connsiteY24" fmla="*/ 747777 h 1560822"/>
                <a:gd name="connsiteX25" fmla="*/ 64422 w 1933029"/>
                <a:gd name="connsiteY25" fmla="*/ 731959 h 1560822"/>
                <a:gd name="connsiteX26" fmla="*/ 0 w 1933029"/>
                <a:gd name="connsiteY26" fmla="*/ 521054 h 1560822"/>
                <a:gd name="connsiteX27" fmla="*/ 377215 w 1933029"/>
                <a:gd name="connsiteY27" fmla="*/ 143839 h 1560822"/>
                <a:gd name="connsiteX28" fmla="*/ 524044 w 1933029"/>
                <a:gd name="connsiteY28" fmla="*/ 173482 h 1560822"/>
                <a:gd name="connsiteX29" fmla="*/ 578687 w 1933029"/>
                <a:gd name="connsiteY29" fmla="*/ 203142 h 1560822"/>
                <a:gd name="connsiteX30" fmla="*/ 598678 w 1933029"/>
                <a:gd name="connsiteY30" fmla="*/ 166310 h 1560822"/>
                <a:gd name="connsiteX31" fmla="*/ 911471 w 1933029"/>
                <a:gd name="connsiteY31" fmla="*/ 0 h 15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3029" h="1560822">
                  <a:moveTo>
                    <a:pt x="911471" y="0"/>
                  </a:moveTo>
                  <a:cubicBezTo>
                    <a:pt x="1093760" y="0"/>
                    <a:pt x="1245849" y="129302"/>
                    <a:pt x="1281022" y="301193"/>
                  </a:cubicBezTo>
                  <a:lnTo>
                    <a:pt x="1282741" y="318244"/>
                  </a:lnTo>
                  <a:lnTo>
                    <a:pt x="1298898" y="309474"/>
                  </a:lnTo>
                  <a:cubicBezTo>
                    <a:pt x="1344027" y="290386"/>
                    <a:pt x="1393645" y="279831"/>
                    <a:pt x="1445727" y="279831"/>
                  </a:cubicBezTo>
                  <a:cubicBezTo>
                    <a:pt x="1654057" y="279831"/>
                    <a:pt x="1822942" y="448716"/>
                    <a:pt x="1822942" y="657046"/>
                  </a:cubicBezTo>
                  <a:cubicBezTo>
                    <a:pt x="1822942" y="709129"/>
                    <a:pt x="1812387" y="758746"/>
                    <a:pt x="1793299" y="803875"/>
                  </a:cubicBezTo>
                  <a:lnTo>
                    <a:pt x="1779462" y="829367"/>
                  </a:lnTo>
                  <a:lnTo>
                    <a:pt x="1822545" y="864914"/>
                  </a:lnTo>
                  <a:cubicBezTo>
                    <a:pt x="1890808" y="933176"/>
                    <a:pt x="1933029" y="1027480"/>
                    <a:pt x="1933029" y="1131645"/>
                  </a:cubicBezTo>
                  <a:cubicBezTo>
                    <a:pt x="1933029" y="1339975"/>
                    <a:pt x="1764144" y="1508860"/>
                    <a:pt x="1555814" y="1508860"/>
                  </a:cubicBezTo>
                  <a:cubicBezTo>
                    <a:pt x="1510242" y="1508860"/>
                    <a:pt x="1466557" y="1500779"/>
                    <a:pt x="1426115" y="1485971"/>
                  </a:cubicBezTo>
                  <a:lnTo>
                    <a:pt x="1415970" y="1481238"/>
                  </a:lnTo>
                  <a:lnTo>
                    <a:pt x="1397594" y="1496400"/>
                  </a:lnTo>
                  <a:cubicBezTo>
                    <a:pt x="1337390" y="1537073"/>
                    <a:pt x="1264813" y="1560822"/>
                    <a:pt x="1186689" y="1560822"/>
                  </a:cubicBezTo>
                  <a:cubicBezTo>
                    <a:pt x="1134607" y="1560822"/>
                    <a:pt x="1084989" y="1550267"/>
                    <a:pt x="1039860" y="1531179"/>
                  </a:cubicBezTo>
                  <a:lnTo>
                    <a:pt x="982510" y="1500050"/>
                  </a:lnTo>
                  <a:lnTo>
                    <a:pt x="939173" y="1520268"/>
                  </a:lnTo>
                  <a:cubicBezTo>
                    <a:pt x="898731" y="1535076"/>
                    <a:pt x="855046" y="1543157"/>
                    <a:pt x="809474" y="1543157"/>
                  </a:cubicBezTo>
                  <a:cubicBezTo>
                    <a:pt x="653227" y="1543157"/>
                    <a:pt x="519167" y="1448159"/>
                    <a:pt x="461902" y="1312771"/>
                  </a:cubicBezTo>
                  <a:lnTo>
                    <a:pt x="459103" y="1303755"/>
                  </a:lnTo>
                  <a:lnTo>
                    <a:pt x="404737" y="1309235"/>
                  </a:lnTo>
                  <a:cubicBezTo>
                    <a:pt x="196407" y="1309235"/>
                    <a:pt x="27522" y="1140350"/>
                    <a:pt x="27522" y="932020"/>
                  </a:cubicBezTo>
                  <a:cubicBezTo>
                    <a:pt x="27522" y="879938"/>
                    <a:pt x="38077" y="830320"/>
                    <a:pt x="57165" y="785191"/>
                  </a:cubicBezTo>
                  <a:lnTo>
                    <a:pt x="77473" y="747777"/>
                  </a:lnTo>
                  <a:lnTo>
                    <a:pt x="64422" y="731959"/>
                  </a:lnTo>
                  <a:cubicBezTo>
                    <a:pt x="23749" y="671755"/>
                    <a:pt x="0" y="599178"/>
                    <a:pt x="0" y="521054"/>
                  </a:cubicBezTo>
                  <a:cubicBezTo>
                    <a:pt x="0" y="312724"/>
                    <a:pt x="168885" y="143839"/>
                    <a:pt x="377215" y="143839"/>
                  </a:cubicBezTo>
                  <a:cubicBezTo>
                    <a:pt x="429297" y="143839"/>
                    <a:pt x="478915" y="154394"/>
                    <a:pt x="524044" y="173482"/>
                  </a:cubicBezTo>
                  <a:lnTo>
                    <a:pt x="578687" y="203142"/>
                  </a:lnTo>
                  <a:lnTo>
                    <a:pt x="598678" y="166310"/>
                  </a:lnTo>
                  <a:cubicBezTo>
                    <a:pt x="666467" y="65971"/>
                    <a:pt x="781265" y="0"/>
                    <a:pt x="911471" y="0"/>
                  </a:cubicBezTo>
                  <a:close/>
                </a:path>
              </a:pathLst>
            </a:custGeom>
            <a:solidFill>
              <a:srgbClr val="55C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F47EDC76-93E4-69B2-B3EB-FFBB9F9285CB}"/>
                </a:ext>
              </a:extLst>
            </p:cNvPr>
            <p:cNvSpPr txBox="1"/>
            <p:nvPr/>
          </p:nvSpPr>
          <p:spPr>
            <a:xfrm>
              <a:off x="1403646" y="3112154"/>
              <a:ext cx="965771" cy="492443"/>
            </a:xfrm>
            <a:prstGeom prst="rect">
              <a:avLst/>
            </a:prstGeom>
            <a:noFill/>
          </p:spPr>
          <p:txBody>
            <a:bodyPr wrap="square" lIns="0" tIns="0" rIns="0" bIns="0" rtlCol="0">
              <a:spAutoFit/>
            </a:bodyPr>
            <a:lstStyle/>
            <a:p>
              <a:pPr lvl="0" algn="just">
                <a:defRPr/>
              </a:pPr>
              <a:r>
                <a:rPr lang="en-US" sz="3200">
                  <a:solidFill>
                    <a:schemeClr val="bg1"/>
                  </a:solidFill>
                  <a:latin typeface="Roboto" panose="02000000000000000000" pitchFamily="2" charset="0"/>
                  <a:ea typeface="Roboto" panose="02000000000000000000" pitchFamily="2" charset="0"/>
                </a:rPr>
                <a:t>9 + 2</a:t>
              </a:r>
            </a:p>
          </p:txBody>
        </p:sp>
      </p:grpSp>
      <p:grpSp>
        <p:nvGrpSpPr>
          <p:cNvPr id="13" name="Group 12"/>
          <p:cNvGrpSpPr/>
          <p:nvPr/>
        </p:nvGrpSpPr>
        <p:grpSpPr>
          <a:xfrm>
            <a:off x="-836983" y="2114365"/>
            <a:ext cx="1933029" cy="1560822"/>
            <a:chOff x="6299076" y="2471064"/>
            <a:chExt cx="1933029" cy="1560822"/>
          </a:xfrm>
        </p:grpSpPr>
        <p:sp>
          <p:nvSpPr>
            <p:cNvPr id="52" name="Freeform 51"/>
            <p:cNvSpPr/>
            <p:nvPr/>
          </p:nvSpPr>
          <p:spPr>
            <a:xfrm>
              <a:off x="6299076" y="2471064"/>
              <a:ext cx="1933029" cy="1560822"/>
            </a:xfrm>
            <a:custGeom>
              <a:avLst/>
              <a:gdLst>
                <a:gd name="connsiteX0" fmla="*/ 911471 w 1933029"/>
                <a:gd name="connsiteY0" fmla="*/ 0 h 1560822"/>
                <a:gd name="connsiteX1" fmla="*/ 1281022 w 1933029"/>
                <a:gd name="connsiteY1" fmla="*/ 301193 h 1560822"/>
                <a:gd name="connsiteX2" fmla="*/ 1282741 w 1933029"/>
                <a:gd name="connsiteY2" fmla="*/ 318244 h 1560822"/>
                <a:gd name="connsiteX3" fmla="*/ 1298898 w 1933029"/>
                <a:gd name="connsiteY3" fmla="*/ 309474 h 1560822"/>
                <a:gd name="connsiteX4" fmla="*/ 1445727 w 1933029"/>
                <a:gd name="connsiteY4" fmla="*/ 279831 h 1560822"/>
                <a:gd name="connsiteX5" fmla="*/ 1822942 w 1933029"/>
                <a:gd name="connsiteY5" fmla="*/ 657046 h 1560822"/>
                <a:gd name="connsiteX6" fmla="*/ 1793299 w 1933029"/>
                <a:gd name="connsiteY6" fmla="*/ 803875 h 1560822"/>
                <a:gd name="connsiteX7" fmla="*/ 1779462 w 1933029"/>
                <a:gd name="connsiteY7" fmla="*/ 829367 h 1560822"/>
                <a:gd name="connsiteX8" fmla="*/ 1822545 w 1933029"/>
                <a:gd name="connsiteY8" fmla="*/ 864914 h 1560822"/>
                <a:gd name="connsiteX9" fmla="*/ 1933029 w 1933029"/>
                <a:gd name="connsiteY9" fmla="*/ 1131645 h 1560822"/>
                <a:gd name="connsiteX10" fmla="*/ 1555814 w 1933029"/>
                <a:gd name="connsiteY10" fmla="*/ 1508860 h 1560822"/>
                <a:gd name="connsiteX11" fmla="*/ 1426115 w 1933029"/>
                <a:gd name="connsiteY11" fmla="*/ 1485971 h 1560822"/>
                <a:gd name="connsiteX12" fmla="*/ 1415970 w 1933029"/>
                <a:gd name="connsiteY12" fmla="*/ 1481238 h 1560822"/>
                <a:gd name="connsiteX13" fmla="*/ 1397594 w 1933029"/>
                <a:gd name="connsiteY13" fmla="*/ 1496400 h 1560822"/>
                <a:gd name="connsiteX14" fmla="*/ 1186689 w 1933029"/>
                <a:gd name="connsiteY14" fmla="*/ 1560822 h 1560822"/>
                <a:gd name="connsiteX15" fmla="*/ 1039860 w 1933029"/>
                <a:gd name="connsiteY15" fmla="*/ 1531179 h 1560822"/>
                <a:gd name="connsiteX16" fmla="*/ 982510 w 1933029"/>
                <a:gd name="connsiteY16" fmla="*/ 1500050 h 1560822"/>
                <a:gd name="connsiteX17" fmla="*/ 939173 w 1933029"/>
                <a:gd name="connsiteY17" fmla="*/ 1520268 h 1560822"/>
                <a:gd name="connsiteX18" fmla="*/ 809474 w 1933029"/>
                <a:gd name="connsiteY18" fmla="*/ 1543157 h 1560822"/>
                <a:gd name="connsiteX19" fmla="*/ 461902 w 1933029"/>
                <a:gd name="connsiteY19" fmla="*/ 1312771 h 1560822"/>
                <a:gd name="connsiteX20" fmla="*/ 459103 w 1933029"/>
                <a:gd name="connsiteY20" fmla="*/ 1303755 h 1560822"/>
                <a:gd name="connsiteX21" fmla="*/ 404737 w 1933029"/>
                <a:gd name="connsiteY21" fmla="*/ 1309235 h 1560822"/>
                <a:gd name="connsiteX22" fmla="*/ 27522 w 1933029"/>
                <a:gd name="connsiteY22" fmla="*/ 932020 h 1560822"/>
                <a:gd name="connsiteX23" fmla="*/ 57165 w 1933029"/>
                <a:gd name="connsiteY23" fmla="*/ 785191 h 1560822"/>
                <a:gd name="connsiteX24" fmla="*/ 77473 w 1933029"/>
                <a:gd name="connsiteY24" fmla="*/ 747777 h 1560822"/>
                <a:gd name="connsiteX25" fmla="*/ 64422 w 1933029"/>
                <a:gd name="connsiteY25" fmla="*/ 731959 h 1560822"/>
                <a:gd name="connsiteX26" fmla="*/ 0 w 1933029"/>
                <a:gd name="connsiteY26" fmla="*/ 521054 h 1560822"/>
                <a:gd name="connsiteX27" fmla="*/ 377215 w 1933029"/>
                <a:gd name="connsiteY27" fmla="*/ 143839 h 1560822"/>
                <a:gd name="connsiteX28" fmla="*/ 524044 w 1933029"/>
                <a:gd name="connsiteY28" fmla="*/ 173482 h 1560822"/>
                <a:gd name="connsiteX29" fmla="*/ 578687 w 1933029"/>
                <a:gd name="connsiteY29" fmla="*/ 203142 h 1560822"/>
                <a:gd name="connsiteX30" fmla="*/ 598678 w 1933029"/>
                <a:gd name="connsiteY30" fmla="*/ 166310 h 1560822"/>
                <a:gd name="connsiteX31" fmla="*/ 911471 w 1933029"/>
                <a:gd name="connsiteY31" fmla="*/ 0 h 15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3029" h="1560822">
                  <a:moveTo>
                    <a:pt x="911471" y="0"/>
                  </a:moveTo>
                  <a:cubicBezTo>
                    <a:pt x="1093760" y="0"/>
                    <a:pt x="1245849" y="129302"/>
                    <a:pt x="1281022" y="301193"/>
                  </a:cubicBezTo>
                  <a:lnTo>
                    <a:pt x="1282741" y="318244"/>
                  </a:lnTo>
                  <a:lnTo>
                    <a:pt x="1298898" y="309474"/>
                  </a:lnTo>
                  <a:cubicBezTo>
                    <a:pt x="1344027" y="290386"/>
                    <a:pt x="1393645" y="279831"/>
                    <a:pt x="1445727" y="279831"/>
                  </a:cubicBezTo>
                  <a:cubicBezTo>
                    <a:pt x="1654057" y="279831"/>
                    <a:pt x="1822942" y="448716"/>
                    <a:pt x="1822942" y="657046"/>
                  </a:cubicBezTo>
                  <a:cubicBezTo>
                    <a:pt x="1822942" y="709129"/>
                    <a:pt x="1812387" y="758746"/>
                    <a:pt x="1793299" y="803875"/>
                  </a:cubicBezTo>
                  <a:lnTo>
                    <a:pt x="1779462" y="829367"/>
                  </a:lnTo>
                  <a:lnTo>
                    <a:pt x="1822545" y="864914"/>
                  </a:lnTo>
                  <a:cubicBezTo>
                    <a:pt x="1890808" y="933176"/>
                    <a:pt x="1933029" y="1027480"/>
                    <a:pt x="1933029" y="1131645"/>
                  </a:cubicBezTo>
                  <a:cubicBezTo>
                    <a:pt x="1933029" y="1339975"/>
                    <a:pt x="1764144" y="1508860"/>
                    <a:pt x="1555814" y="1508860"/>
                  </a:cubicBezTo>
                  <a:cubicBezTo>
                    <a:pt x="1510242" y="1508860"/>
                    <a:pt x="1466557" y="1500779"/>
                    <a:pt x="1426115" y="1485971"/>
                  </a:cubicBezTo>
                  <a:lnTo>
                    <a:pt x="1415970" y="1481238"/>
                  </a:lnTo>
                  <a:lnTo>
                    <a:pt x="1397594" y="1496400"/>
                  </a:lnTo>
                  <a:cubicBezTo>
                    <a:pt x="1337390" y="1537073"/>
                    <a:pt x="1264813" y="1560822"/>
                    <a:pt x="1186689" y="1560822"/>
                  </a:cubicBezTo>
                  <a:cubicBezTo>
                    <a:pt x="1134607" y="1560822"/>
                    <a:pt x="1084989" y="1550267"/>
                    <a:pt x="1039860" y="1531179"/>
                  </a:cubicBezTo>
                  <a:lnTo>
                    <a:pt x="982510" y="1500050"/>
                  </a:lnTo>
                  <a:lnTo>
                    <a:pt x="939173" y="1520268"/>
                  </a:lnTo>
                  <a:cubicBezTo>
                    <a:pt x="898731" y="1535076"/>
                    <a:pt x="855046" y="1543157"/>
                    <a:pt x="809474" y="1543157"/>
                  </a:cubicBezTo>
                  <a:cubicBezTo>
                    <a:pt x="653227" y="1543157"/>
                    <a:pt x="519167" y="1448159"/>
                    <a:pt x="461902" y="1312771"/>
                  </a:cubicBezTo>
                  <a:lnTo>
                    <a:pt x="459103" y="1303755"/>
                  </a:lnTo>
                  <a:lnTo>
                    <a:pt x="404737" y="1309235"/>
                  </a:lnTo>
                  <a:cubicBezTo>
                    <a:pt x="196407" y="1309235"/>
                    <a:pt x="27522" y="1140350"/>
                    <a:pt x="27522" y="932020"/>
                  </a:cubicBezTo>
                  <a:cubicBezTo>
                    <a:pt x="27522" y="879938"/>
                    <a:pt x="38077" y="830320"/>
                    <a:pt x="57165" y="785191"/>
                  </a:cubicBezTo>
                  <a:lnTo>
                    <a:pt x="77473" y="747777"/>
                  </a:lnTo>
                  <a:lnTo>
                    <a:pt x="64422" y="731959"/>
                  </a:lnTo>
                  <a:cubicBezTo>
                    <a:pt x="23749" y="671755"/>
                    <a:pt x="0" y="599178"/>
                    <a:pt x="0" y="521054"/>
                  </a:cubicBezTo>
                  <a:cubicBezTo>
                    <a:pt x="0" y="312724"/>
                    <a:pt x="168885" y="143839"/>
                    <a:pt x="377215" y="143839"/>
                  </a:cubicBezTo>
                  <a:cubicBezTo>
                    <a:pt x="429297" y="143839"/>
                    <a:pt x="478915" y="154394"/>
                    <a:pt x="524044" y="173482"/>
                  </a:cubicBezTo>
                  <a:lnTo>
                    <a:pt x="578687" y="203142"/>
                  </a:lnTo>
                  <a:lnTo>
                    <a:pt x="598678" y="166310"/>
                  </a:lnTo>
                  <a:cubicBezTo>
                    <a:pt x="666467" y="65971"/>
                    <a:pt x="781265" y="0"/>
                    <a:pt x="911471" y="0"/>
                  </a:cubicBezTo>
                  <a:close/>
                </a:path>
              </a:pathLst>
            </a:custGeom>
            <a:solidFill>
              <a:srgbClr val="9C5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1" name="TextBox 40">
              <a:extLst>
                <a:ext uri="{FF2B5EF4-FFF2-40B4-BE49-F238E27FC236}">
                  <a16:creationId xmlns:a16="http://schemas.microsoft.com/office/drawing/2014/main" id="{F47EDC76-93E4-69B2-B3EB-FFBB9F9285CB}"/>
                </a:ext>
              </a:extLst>
            </p:cNvPr>
            <p:cNvSpPr txBox="1"/>
            <p:nvPr/>
          </p:nvSpPr>
          <p:spPr>
            <a:xfrm>
              <a:off x="6782704" y="3107236"/>
              <a:ext cx="965771" cy="492443"/>
            </a:xfrm>
            <a:prstGeom prst="rect">
              <a:avLst/>
            </a:prstGeom>
            <a:noFill/>
          </p:spPr>
          <p:txBody>
            <a:bodyPr wrap="square" lIns="0" tIns="0" rIns="0" bIns="0" rtlCol="0">
              <a:spAutoFit/>
            </a:bodyPr>
            <a:lstStyle/>
            <a:p>
              <a:pPr lvl="0" algn="just">
                <a:defRPr/>
              </a:pPr>
              <a:r>
                <a:rPr lang="en-US" sz="3200">
                  <a:solidFill>
                    <a:schemeClr val="bg1"/>
                  </a:solidFill>
                  <a:latin typeface="Roboto" panose="02000000000000000000" pitchFamily="2" charset="0"/>
                  <a:ea typeface="Roboto" panose="02000000000000000000" pitchFamily="2" charset="0"/>
                </a:rPr>
                <a:t>7 + 4</a:t>
              </a:r>
            </a:p>
          </p:txBody>
        </p:sp>
      </p:grpSp>
      <p:grpSp>
        <p:nvGrpSpPr>
          <p:cNvPr id="11" name="Group 10"/>
          <p:cNvGrpSpPr/>
          <p:nvPr/>
        </p:nvGrpSpPr>
        <p:grpSpPr>
          <a:xfrm>
            <a:off x="-672876" y="4031886"/>
            <a:ext cx="1933029" cy="1560822"/>
            <a:chOff x="2984617" y="2575529"/>
            <a:chExt cx="1933029" cy="1560822"/>
          </a:xfrm>
        </p:grpSpPr>
        <p:sp>
          <p:nvSpPr>
            <p:cNvPr id="51" name="Freeform 50"/>
            <p:cNvSpPr/>
            <p:nvPr/>
          </p:nvSpPr>
          <p:spPr>
            <a:xfrm>
              <a:off x="2984617" y="2575529"/>
              <a:ext cx="1933029" cy="1560822"/>
            </a:xfrm>
            <a:custGeom>
              <a:avLst/>
              <a:gdLst>
                <a:gd name="connsiteX0" fmla="*/ 911471 w 1933029"/>
                <a:gd name="connsiteY0" fmla="*/ 0 h 1560822"/>
                <a:gd name="connsiteX1" fmla="*/ 1281022 w 1933029"/>
                <a:gd name="connsiteY1" fmla="*/ 301193 h 1560822"/>
                <a:gd name="connsiteX2" fmla="*/ 1282741 w 1933029"/>
                <a:gd name="connsiteY2" fmla="*/ 318244 h 1560822"/>
                <a:gd name="connsiteX3" fmla="*/ 1298898 w 1933029"/>
                <a:gd name="connsiteY3" fmla="*/ 309474 h 1560822"/>
                <a:gd name="connsiteX4" fmla="*/ 1445727 w 1933029"/>
                <a:gd name="connsiteY4" fmla="*/ 279831 h 1560822"/>
                <a:gd name="connsiteX5" fmla="*/ 1822942 w 1933029"/>
                <a:gd name="connsiteY5" fmla="*/ 657046 h 1560822"/>
                <a:gd name="connsiteX6" fmla="*/ 1793299 w 1933029"/>
                <a:gd name="connsiteY6" fmla="*/ 803875 h 1560822"/>
                <a:gd name="connsiteX7" fmla="*/ 1779462 w 1933029"/>
                <a:gd name="connsiteY7" fmla="*/ 829367 h 1560822"/>
                <a:gd name="connsiteX8" fmla="*/ 1822545 w 1933029"/>
                <a:gd name="connsiteY8" fmla="*/ 864914 h 1560822"/>
                <a:gd name="connsiteX9" fmla="*/ 1933029 w 1933029"/>
                <a:gd name="connsiteY9" fmla="*/ 1131645 h 1560822"/>
                <a:gd name="connsiteX10" fmla="*/ 1555814 w 1933029"/>
                <a:gd name="connsiteY10" fmla="*/ 1508860 h 1560822"/>
                <a:gd name="connsiteX11" fmla="*/ 1426115 w 1933029"/>
                <a:gd name="connsiteY11" fmla="*/ 1485971 h 1560822"/>
                <a:gd name="connsiteX12" fmla="*/ 1415970 w 1933029"/>
                <a:gd name="connsiteY12" fmla="*/ 1481238 h 1560822"/>
                <a:gd name="connsiteX13" fmla="*/ 1397594 w 1933029"/>
                <a:gd name="connsiteY13" fmla="*/ 1496400 h 1560822"/>
                <a:gd name="connsiteX14" fmla="*/ 1186689 w 1933029"/>
                <a:gd name="connsiteY14" fmla="*/ 1560822 h 1560822"/>
                <a:gd name="connsiteX15" fmla="*/ 1039860 w 1933029"/>
                <a:gd name="connsiteY15" fmla="*/ 1531179 h 1560822"/>
                <a:gd name="connsiteX16" fmla="*/ 982510 w 1933029"/>
                <a:gd name="connsiteY16" fmla="*/ 1500050 h 1560822"/>
                <a:gd name="connsiteX17" fmla="*/ 939173 w 1933029"/>
                <a:gd name="connsiteY17" fmla="*/ 1520268 h 1560822"/>
                <a:gd name="connsiteX18" fmla="*/ 809474 w 1933029"/>
                <a:gd name="connsiteY18" fmla="*/ 1543157 h 1560822"/>
                <a:gd name="connsiteX19" fmla="*/ 461902 w 1933029"/>
                <a:gd name="connsiteY19" fmla="*/ 1312771 h 1560822"/>
                <a:gd name="connsiteX20" fmla="*/ 459103 w 1933029"/>
                <a:gd name="connsiteY20" fmla="*/ 1303755 h 1560822"/>
                <a:gd name="connsiteX21" fmla="*/ 404737 w 1933029"/>
                <a:gd name="connsiteY21" fmla="*/ 1309235 h 1560822"/>
                <a:gd name="connsiteX22" fmla="*/ 27522 w 1933029"/>
                <a:gd name="connsiteY22" fmla="*/ 932020 h 1560822"/>
                <a:gd name="connsiteX23" fmla="*/ 57165 w 1933029"/>
                <a:gd name="connsiteY23" fmla="*/ 785191 h 1560822"/>
                <a:gd name="connsiteX24" fmla="*/ 77473 w 1933029"/>
                <a:gd name="connsiteY24" fmla="*/ 747777 h 1560822"/>
                <a:gd name="connsiteX25" fmla="*/ 64422 w 1933029"/>
                <a:gd name="connsiteY25" fmla="*/ 731959 h 1560822"/>
                <a:gd name="connsiteX26" fmla="*/ 0 w 1933029"/>
                <a:gd name="connsiteY26" fmla="*/ 521054 h 1560822"/>
                <a:gd name="connsiteX27" fmla="*/ 377215 w 1933029"/>
                <a:gd name="connsiteY27" fmla="*/ 143839 h 1560822"/>
                <a:gd name="connsiteX28" fmla="*/ 524044 w 1933029"/>
                <a:gd name="connsiteY28" fmla="*/ 173482 h 1560822"/>
                <a:gd name="connsiteX29" fmla="*/ 578687 w 1933029"/>
                <a:gd name="connsiteY29" fmla="*/ 203142 h 1560822"/>
                <a:gd name="connsiteX30" fmla="*/ 598678 w 1933029"/>
                <a:gd name="connsiteY30" fmla="*/ 166310 h 1560822"/>
                <a:gd name="connsiteX31" fmla="*/ 911471 w 1933029"/>
                <a:gd name="connsiteY31" fmla="*/ 0 h 15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3029" h="1560822">
                  <a:moveTo>
                    <a:pt x="911471" y="0"/>
                  </a:moveTo>
                  <a:cubicBezTo>
                    <a:pt x="1093760" y="0"/>
                    <a:pt x="1245849" y="129302"/>
                    <a:pt x="1281022" y="301193"/>
                  </a:cubicBezTo>
                  <a:lnTo>
                    <a:pt x="1282741" y="318244"/>
                  </a:lnTo>
                  <a:lnTo>
                    <a:pt x="1298898" y="309474"/>
                  </a:lnTo>
                  <a:cubicBezTo>
                    <a:pt x="1344027" y="290386"/>
                    <a:pt x="1393645" y="279831"/>
                    <a:pt x="1445727" y="279831"/>
                  </a:cubicBezTo>
                  <a:cubicBezTo>
                    <a:pt x="1654057" y="279831"/>
                    <a:pt x="1822942" y="448716"/>
                    <a:pt x="1822942" y="657046"/>
                  </a:cubicBezTo>
                  <a:cubicBezTo>
                    <a:pt x="1822942" y="709129"/>
                    <a:pt x="1812387" y="758746"/>
                    <a:pt x="1793299" y="803875"/>
                  </a:cubicBezTo>
                  <a:lnTo>
                    <a:pt x="1779462" y="829367"/>
                  </a:lnTo>
                  <a:lnTo>
                    <a:pt x="1822545" y="864914"/>
                  </a:lnTo>
                  <a:cubicBezTo>
                    <a:pt x="1890808" y="933176"/>
                    <a:pt x="1933029" y="1027480"/>
                    <a:pt x="1933029" y="1131645"/>
                  </a:cubicBezTo>
                  <a:cubicBezTo>
                    <a:pt x="1933029" y="1339975"/>
                    <a:pt x="1764144" y="1508860"/>
                    <a:pt x="1555814" y="1508860"/>
                  </a:cubicBezTo>
                  <a:cubicBezTo>
                    <a:pt x="1510242" y="1508860"/>
                    <a:pt x="1466557" y="1500779"/>
                    <a:pt x="1426115" y="1485971"/>
                  </a:cubicBezTo>
                  <a:lnTo>
                    <a:pt x="1415970" y="1481238"/>
                  </a:lnTo>
                  <a:lnTo>
                    <a:pt x="1397594" y="1496400"/>
                  </a:lnTo>
                  <a:cubicBezTo>
                    <a:pt x="1337390" y="1537073"/>
                    <a:pt x="1264813" y="1560822"/>
                    <a:pt x="1186689" y="1560822"/>
                  </a:cubicBezTo>
                  <a:cubicBezTo>
                    <a:pt x="1134607" y="1560822"/>
                    <a:pt x="1084989" y="1550267"/>
                    <a:pt x="1039860" y="1531179"/>
                  </a:cubicBezTo>
                  <a:lnTo>
                    <a:pt x="982510" y="1500050"/>
                  </a:lnTo>
                  <a:lnTo>
                    <a:pt x="939173" y="1520268"/>
                  </a:lnTo>
                  <a:cubicBezTo>
                    <a:pt x="898731" y="1535076"/>
                    <a:pt x="855046" y="1543157"/>
                    <a:pt x="809474" y="1543157"/>
                  </a:cubicBezTo>
                  <a:cubicBezTo>
                    <a:pt x="653227" y="1543157"/>
                    <a:pt x="519167" y="1448159"/>
                    <a:pt x="461902" y="1312771"/>
                  </a:cubicBezTo>
                  <a:lnTo>
                    <a:pt x="459103" y="1303755"/>
                  </a:lnTo>
                  <a:lnTo>
                    <a:pt x="404737" y="1309235"/>
                  </a:lnTo>
                  <a:cubicBezTo>
                    <a:pt x="196407" y="1309235"/>
                    <a:pt x="27522" y="1140350"/>
                    <a:pt x="27522" y="932020"/>
                  </a:cubicBezTo>
                  <a:cubicBezTo>
                    <a:pt x="27522" y="879938"/>
                    <a:pt x="38077" y="830320"/>
                    <a:pt x="57165" y="785191"/>
                  </a:cubicBezTo>
                  <a:lnTo>
                    <a:pt x="77473" y="747777"/>
                  </a:lnTo>
                  <a:lnTo>
                    <a:pt x="64422" y="731959"/>
                  </a:lnTo>
                  <a:cubicBezTo>
                    <a:pt x="23749" y="671755"/>
                    <a:pt x="0" y="599178"/>
                    <a:pt x="0" y="521054"/>
                  </a:cubicBezTo>
                  <a:cubicBezTo>
                    <a:pt x="0" y="312724"/>
                    <a:pt x="168885" y="143839"/>
                    <a:pt x="377215" y="143839"/>
                  </a:cubicBezTo>
                  <a:cubicBezTo>
                    <a:pt x="429297" y="143839"/>
                    <a:pt x="478915" y="154394"/>
                    <a:pt x="524044" y="173482"/>
                  </a:cubicBezTo>
                  <a:lnTo>
                    <a:pt x="578687" y="203142"/>
                  </a:lnTo>
                  <a:lnTo>
                    <a:pt x="598678" y="166310"/>
                  </a:lnTo>
                  <a:cubicBezTo>
                    <a:pt x="666467" y="65971"/>
                    <a:pt x="781265" y="0"/>
                    <a:pt x="91147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5" name="TextBox 54">
              <a:extLst>
                <a:ext uri="{FF2B5EF4-FFF2-40B4-BE49-F238E27FC236}">
                  <a16:creationId xmlns:a16="http://schemas.microsoft.com/office/drawing/2014/main" id="{F47EDC76-93E4-69B2-B3EB-FFBB9F9285CB}"/>
                </a:ext>
              </a:extLst>
            </p:cNvPr>
            <p:cNvSpPr txBox="1"/>
            <p:nvPr/>
          </p:nvSpPr>
          <p:spPr>
            <a:xfrm>
              <a:off x="3604467" y="3170111"/>
              <a:ext cx="965771" cy="492443"/>
            </a:xfrm>
            <a:prstGeom prst="rect">
              <a:avLst/>
            </a:prstGeom>
            <a:noFill/>
          </p:spPr>
          <p:txBody>
            <a:bodyPr wrap="square" lIns="0" tIns="0" rIns="0" bIns="0" rtlCol="0">
              <a:spAutoFit/>
            </a:bodyPr>
            <a:lstStyle/>
            <a:p>
              <a:pPr lvl="0" algn="just">
                <a:defRPr/>
              </a:pPr>
              <a:r>
                <a:rPr lang="en-US" sz="3200">
                  <a:solidFill>
                    <a:schemeClr val="bg1"/>
                  </a:solidFill>
                  <a:latin typeface="Roboto" panose="02000000000000000000" pitchFamily="2" charset="0"/>
                  <a:ea typeface="Roboto" panose="02000000000000000000" pitchFamily="2" charset="0"/>
                </a:rPr>
                <a:t>8 + 4</a:t>
              </a:r>
            </a:p>
          </p:txBody>
        </p:sp>
      </p:grpSp>
      <p:grpSp>
        <p:nvGrpSpPr>
          <p:cNvPr id="12" name="Group 11"/>
          <p:cNvGrpSpPr/>
          <p:nvPr/>
        </p:nvGrpSpPr>
        <p:grpSpPr>
          <a:xfrm>
            <a:off x="-1205190" y="3265794"/>
            <a:ext cx="1933029" cy="1560822"/>
            <a:chOff x="1709465" y="4240816"/>
            <a:chExt cx="1933029" cy="1560822"/>
          </a:xfrm>
        </p:grpSpPr>
        <p:sp>
          <p:nvSpPr>
            <p:cNvPr id="50" name="Freeform 49"/>
            <p:cNvSpPr/>
            <p:nvPr/>
          </p:nvSpPr>
          <p:spPr>
            <a:xfrm>
              <a:off x="1709465" y="4240816"/>
              <a:ext cx="1933029" cy="1560822"/>
            </a:xfrm>
            <a:custGeom>
              <a:avLst/>
              <a:gdLst>
                <a:gd name="connsiteX0" fmla="*/ 911471 w 1933029"/>
                <a:gd name="connsiteY0" fmla="*/ 0 h 1560822"/>
                <a:gd name="connsiteX1" fmla="*/ 1281022 w 1933029"/>
                <a:gd name="connsiteY1" fmla="*/ 301193 h 1560822"/>
                <a:gd name="connsiteX2" fmla="*/ 1282741 w 1933029"/>
                <a:gd name="connsiteY2" fmla="*/ 318244 h 1560822"/>
                <a:gd name="connsiteX3" fmla="*/ 1298898 w 1933029"/>
                <a:gd name="connsiteY3" fmla="*/ 309474 h 1560822"/>
                <a:gd name="connsiteX4" fmla="*/ 1445727 w 1933029"/>
                <a:gd name="connsiteY4" fmla="*/ 279831 h 1560822"/>
                <a:gd name="connsiteX5" fmla="*/ 1822942 w 1933029"/>
                <a:gd name="connsiteY5" fmla="*/ 657046 h 1560822"/>
                <a:gd name="connsiteX6" fmla="*/ 1793299 w 1933029"/>
                <a:gd name="connsiteY6" fmla="*/ 803875 h 1560822"/>
                <a:gd name="connsiteX7" fmla="*/ 1779462 w 1933029"/>
                <a:gd name="connsiteY7" fmla="*/ 829367 h 1560822"/>
                <a:gd name="connsiteX8" fmla="*/ 1822545 w 1933029"/>
                <a:gd name="connsiteY8" fmla="*/ 864914 h 1560822"/>
                <a:gd name="connsiteX9" fmla="*/ 1933029 w 1933029"/>
                <a:gd name="connsiteY9" fmla="*/ 1131645 h 1560822"/>
                <a:gd name="connsiteX10" fmla="*/ 1555814 w 1933029"/>
                <a:gd name="connsiteY10" fmla="*/ 1508860 h 1560822"/>
                <a:gd name="connsiteX11" fmla="*/ 1426115 w 1933029"/>
                <a:gd name="connsiteY11" fmla="*/ 1485971 h 1560822"/>
                <a:gd name="connsiteX12" fmla="*/ 1415970 w 1933029"/>
                <a:gd name="connsiteY12" fmla="*/ 1481238 h 1560822"/>
                <a:gd name="connsiteX13" fmla="*/ 1397594 w 1933029"/>
                <a:gd name="connsiteY13" fmla="*/ 1496400 h 1560822"/>
                <a:gd name="connsiteX14" fmla="*/ 1186689 w 1933029"/>
                <a:gd name="connsiteY14" fmla="*/ 1560822 h 1560822"/>
                <a:gd name="connsiteX15" fmla="*/ 1039860 w 1933029"/>
                <a:gd name="connsiteY15" fmla="*/ 1531179 h 1560822"/>
                <a:gd name="connsiteX16" fmla="*/ 982510 w 1933029"/>
                <a:gd name="connsiteY16" fmla="*/ 1500050 h 1560822"/>
                <a:gd name="connsiteX17" fmla="*/ 939173 w 1933029"/>
                <a:gd name="connsiteY17" fmla="*/ 1520268 h 1560822"/>
                <a:gd name="connsiteX18" fmla="*/ 809474 w 1933029"/>
                <a:gd name="connsiteY18" fmla="*/ 1543157 h 1560822"/>
                <a:gd name="connsiteX19" fmla="*/ 461902 w 1933029"/>
                <a:gd name="connsiteY19" fmla="*/ 1312771 h 1560822"/>
                <a:gd name="connsiteX20" fmla="*/ 459103 w 1933029"/>
                <a:gd name="connsiteY20" fmla="*/ 1303755 h 1560822"/>
                <a:gd name="connsiteX21" fmla="*/ 404737 w 1933029"/>
                <a:gd name="connsiteY21" fmla="*/ 1309235 h 1560822"/>
                <a:gd name="connsiteX22" fmla="*/ 27522 w 1933029"/>
                <a:gd name="connsiteY22" fmla="*/ 932020 h 1560822"/>
                <a:gd name="connsiteX23" fmla="*/ 57165 w 1933029"/>
                <a:gd name="connsiteY23" fmla="*/ 785191 h 1560822"/>
                <a:gd name="connsiteX24" fmla="*/ 77473 w 1933029"/>
                <a:gd name="connsiteY24" fmla="*/ 747777 h 1560822"/>
                <a:gd name="connsiteX25" fmla="*/ 64422 w 1933029"/>
                <a:gd name="connsiteY25" fmla="*/ 731959 h 1560822"/>
                <a:gd name="connsiteX26" fmla="*/ 0 w 1933029"/>
                <a:gd name="connsiteY26" fmla="*/ 521054 h 1560822"/>
                <a:gd name="connsiteX27" fmla="*/ 377215 w 1933029"/>
                <a:gd name="connsiteY27" fmla="*/ 143839 h 1560822"/>
                <a:gd name="connsiteX28" fmla="*/ 524044 w 1933029"/>
                <a:gd name="connsiteY28" fmla="*/ 173482 h 1560822"/>
                <a:gd name="connsiteX29" fmla="*/ 578687 w 1933029"/>
                <a:gd name="connsiteY29" fmla="*/ 203142 h 1560822"/>
                <a:gd name="connsiteX30" fmla="*/ 598678 w 1933029"/>
                <a:gd name="connsiteY30" fmla="*/ 166310 h 1560822"/>
                <a:gd name="connsiteX31" fmla="*/ 911471 w 1933029"/>
                <a:gd name="connsiteY31" fmla="*/ 0 h 15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3029" h="1560822">
                  <a:moveTo>
                    <a:pt x="911471" y="0"/>
                  </a:moveTo>
                  <a:cubicBezTo>
                    <a:pt x="1093760" y="0"/>
                    <a:pt x="1245849" y="129302"/>
                    <a:pt x="1281022" y="301193"/>
                  </a:cubicBezTo>
                  <a:lnTo>
                    <a:pt x="1282741" y="318244"/>
                  </a:lnTo>
                  <a:lnTo>
                    <a:pt x="1298898" y="309474"/>
                  </a:lnTo>
                  <a:cubicBezTo>
                    <a:pt x="1344027" y="290386"/>
                    <a:pt x="1393645" y="279831"/>
                    <a:pt x="1445727" y="279831"/>
                  </a:cubicBezTo>
                  <a:cubicBezTo>
                    <a:pt x="1654057" y="279831"/>
                    <a:pt x="1822942" y="448716"/>
                    <a:pt x="1822942" y="657046"/>
                  </a:cubicBezTo>
                  <a:cubicBezTo>
                    <a:pt x="1822942" y="709129"/>
                    <a:pt x="1812387" y="758746"/>
                    <a:pt x="1793299" y="803875"/>
                  </a:cubicBezTo>
                  <a:lnTo>
                    <a:pt x="1779462" y="829367"/>
                  </a:lnTo>
                  <a:lnTo>
                    <a:pt x="1822545" y="864914"/>
                  </a:lnTo>
                  <a:cubicBezTo>
                    <a:pt x="1890808" y="933176"/>
                    <a:pt x="1933029" y="1027480"/>
                    <a:pt x="1933029" y="1131645"/>
                  </a:cubicBezTo>
                  <a:cubicBezTo>
                    <a:pt x="1933029" y="1339975"/>
                    <a:pt x="1764144" y="1508860"/>
                    <a:pt x="1555814" y="1508860"/>
                  </a:cubicBezTo>
                  <a:cubicBezTo>
                    <a:pt x="1510242" y="1508860"/>
                    <a:pt x="1466557" y="1500779"/>
                    <a:pt x="1426115" y="1485971"/>
                  </a:cubicBezTo>
                  <a:lnTo>
                    <a:pt x="1415970" y="1481238"/>
                  </a:lnTo>
                  <a:lnTo>
                    <a:pt x="1397594" y="1496400"/>
                  </a:lnTo>
                  <a:cubicBezTo>
                    <a:pt x="1337390" y="1537073"/>
                    <a:pt x="1264813" y="1560822"/>
                    <a:pt x="1186689" y="1560822"/>
                  </a:cubicBezTo>
                  <a:cubicBezTo>
                    <a:pt x="1134607" y="1560822"/>
                    <a:pt x="1084989" y="1550267"/>
                    <a:pt x="1039860" y="1531179"/>
                  </a:cubicBezTo>
                  <a:lnTo>
                    <a:pt x="982510" y="1500050"/>
                  </a:lnTo>
                  <a:lnTo>
                    <a:pt x="939173" y="1520268"/>
                  </a:lnTo>
                  <a:cubicBezTo>
                    <a:pt x="898731" y="1535076"/>
                    <a:pt x="855046" y="1543157"/>
                    <a:pt x="809474" y="1543157"/>
                  </a:cubicBezTo>
                  <a:cubicBezTo>
                    <a:pt x="653227" y="1543157"/>
                    <a:pt x="519167" y="1448159"/>
                    <a:pt x="461902" y="1312771"/>
                  </a:cubicBezTo>
                  <a:lnTo>
                    <a:pt x="459103" y="1303755"/>
                  </a:lnTo>
                  <a:lnTo>
                    <a:pt x="404737" y="1309235"/>
                  </a:lnTo>
                  <a:cubicBezTo>
                    <a:pt x="196407" y="1309235"/>
                    <a:pt x="27522" y="1140350"/>
                    <a:pt x="27522" y="932020"/>
                  </a:cubicBezTo>
                  <a:cubicBezTo>
                    <a:pt x="27522" y="879938"/>
                    <a:pt x="38077" y="830320"/>
                    <a:pt x="57165" y="785191"/>
                  </a:cubicBezTo>
                  <a:lnTo>
                    <a:pt x="77473" y="747777"/>
                  </a:lnTo>
                  <a:lnTo>
                    <a:pt x="64422" y="731959"/>
                  </a:lnTo>
                  <a:cubicBezTo>
                    <a:pt x="23749" y="671755"/>
                    <a:pt x="0" y="599178"/>
                    <a:pt x="0" y="521054"/>
                  </a:cubicBezTo>
                  <a:cubicBezTo>
                    <a:pt x="0" y="312724"/>
                    <a:pt x="168885" y="143839"/>
                    <a:pt x="377215" y="143839"/>
                  </a:cubicBezTo>
                  <a:cubicBezTo>
                    <a:pt x="429297" y="143839"/>
                    <a:pt x="478915" y="154394"/>
                    <a:pt x="524044" y="173482"/>
                  </a:cubicBezTo>
                  <a:lnTo>
                    <a:pt x="578687" y="203142"/>
                  </a:lnTo>
                  <a:lnTo>
                    <a:pt x="598678" y="166310"/>
                  </a:lnTo>
                  <a:cubicBezTo>
                    <a:pt x="666467" y="65971"/>
                    <a:pt x="781265" y="0"/>
                    <a:pt x="911471" y="0"/>
                  </a:cubicBezTo>
                  <a:close/>
                </a:path>
              </a:pathLst>
            </a:custGeom>
            <a:solidFill>
              <a:srgbClr val="DD8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6" name="TextBox 55">
              <a:extLst>
                <a:ext uri="{FF2B5EF4-FFF2-40B4-BE49-F238E27FC236}">
                  <a16:creationId xmlns:a16="http://schemas.microsoft.com/office/drawing/2014/main" id="{F47EDC76-93E4-69B2-B3EB-FFBB9F9285CB}"/>
                </a:ext>
              </a:extLst>
            </p:cNvPr>
            <p:cNvSpPr txBox="1"/>
            <p:nvPr/>
          </p:nvSpPr>
          <p:spPr>
            <a:xfrm>
              <a:off x="2365238" y="4833521"/>
              <a:ext cx="965771" cy="492443"/>
            </a:xfrm>
            <a:prstGeom prst="rect">
              <a:avLst/>
            </a:prstGeom>
            <a:noFill/>
          </p:spPr>
          <p:txBody>
            <a:bodyPr wrap="square" lIns="0" tIns="0" rIns="0" bIns="0" rtlCol="0">
              <a:spAutoFit/>
            </a:bodyPr>
            <a:lstStyle/>
            <a:p>
              <a:pPr lvl="0" algn="just">
                <a:defRPr/>
              </a:pPr>
              <a:r>
                <a:rPr lang="en-US" sz="3200">
                  <a:solidFill>
                    <a:schemeClr val="bg1"/>
                  </a:solidFill>
                  <a:latin typeface="Roboto" panose="02000000000000000000" pitchFamily="2" charset="0"/>
                  <a:ea typeface="Roboto" panose="02000000000000000000" pitchFamily="2" charset="0"/>
                </a:rPr>
                <a:t>6 + 7</a:t>
              </a:r>
              <a:endParaRPr kumimoji="0" lang="en-US" sz="3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59" name="Group 58"/>
          <p:cNvGrpSpPr/>
          <p:nvPr/>
        </p:nvGrpSpPr>
        <p:grpSpPr>
          <a:xfrm>
            <a:off x="-1376893" y="5243402"/>
            <a:ext cx="1933029" cy="1560822"/>
            <a:chOff x="9226193" y="2471064"/>
            <a:chExt cx="1933029" cy="1560822"/>
          </a:xfrm>
        </p:grpSpPr>
        <p:sp>
          <p:nvSpPr>
            <p:cNvPr id="53" name="Freeform 52"/>
            <p:cNvSpPr/>
            <p:nvPr/>
          </p:nvSpPr>
          <p:spPr>
            <a:xfrm>
              <a:off x="9226193" y="2471064"/>
              <a:ext cx="1933029" cy="1560822"/>
            </a:xfrm>
            <a:custGeom>
              <a:avLst/>
              <a:gdLst>
                <a:gd name="connsiteX0" fmla="*/ 911471 w 1933029"/>
                <a:gd name="connsiteY0" fmla="*/ 0 h 1560822"/>
                <a:gd name="connsiteX1" fmla="*/ 1281022 w 1933029"/>
                <a:gd name="connsiteY1" fmla="*/ 301193 h 1560822"/>
                <a:gd name="connsiteX2" fmla="*/ 1282741 w 1933029"/>
                <a:gd name="connsiteY2" fmla="*/ 318244 h 1560822"/>
                <a:gd name="connsiteX3" fmla="*/ 1298898 w 1933029"/>
                <a:gd name="connsiteY3" fmla="*/ 309474 h 1560822"/>
                <a:gd name="connsiteX4" fmla="*/ 1445727 w 1933029"/>
                <a:gd name="connsiteY4" fmla="*/ 279831 h 1560822"/>
                <a:gd name="connsiteX5" fmla="*/ 1822942 w 1933029"/>
                <a:gd name="connsiteY5" fmla="*/ 657046 h 1560822"/>
                <a:gd name="connsiteX6" fmla="*/ 1793299 w 1933029"/>
                <a:gd name="connsiteY6" fmla="*/ 803875 h 1560822"/>
                <a:gd name="connsiteX7" fmla="*/ 1779462 w 1933029"/>
                <a:gd name="connsiteY7" fmla="*/ 829367 h 1560822"/>
                <a:gd name="connsiteX8" fmla="*/ 1822545 w 1933029"/>
                <a:gd name="connsiteY8" fmla="*/ 864914 h 1560822"/>
                <a:gd name="connsiteX9" fmla="*/ 1933029 w 1933029"/>
                <a:gd name="connsiteY9" fmla="*/ 1131645 h 1560822"/>
                <a:gd name="connsiteX10" fmla="*/ 1555814 w 1933029"/>
                <a:gd name="connsiteY10" fmla="*/ 1508860 h 1560822"/>
                <a:gd name="connsiteX11" fmla="*/ 1426115 w 1933029"/>
                <a:gd name="connsiteY11" fmla="*/ 1485971 h 1560822"/>
                <a:gd name="connsiteX12" fmla="*/ 1415970 w 1933029"/>
                <a:gd name="connsiteY12" fmla="*/ 1481238 h 1560822"/>
                <a:gd name="connsiteX13" fmla="*/ 1397594 w 1933029"/>
                <a:gd name="connsiteY13" fmla="*/ 1496400 h 1560822"/>
                <a:gd name="connsiteX14" fmla="*/ 1186689 w 1933029"/>
                <a:gd name="connsiteY14" fmla="*/ 1560822 h 1560822"/>
                <a:gd name="connsiteX15" fmla="*/ 1039860 w 1933029"/>
                <a:gd name="connsiteY15" fmla="*/ 1531179 h 1560822"/>
                <a:gd name="connsiteX16" fmla="*/ 982510 w 1933029"/>
                <a:gd name="connsiteY16" fmla="*/ 1500050 h 1560822"/>
                <a:gd name="connsiteX17" fmla="*/ 939173 w 1933029"/>
                <a:gd name="connsiteY17" fmla="*/ 1520268 h 1560822"/>
                <a:gd name="connsiteX18" fmla="*/ 809474 w 1933029"/>
                <a:gd name="connsiteY18" fmla="*/ 1543157 h 1560822"/>
                <a:gd name="connsiteX19" fmla="*/ 461902 w 1933029"/>
                <a:gd name="connsiteY19" fmla="*/ 1312771 h 1560822"/>
                <a:gd name="connsiteX20" fmla="*/ 459103 w 1933029"/>
                <a:gd name="connsiteY20" fmla="*/ 1303755 h 1560822"/>
                <a:gd name="connsiteX21" fmla="*/ 404737 w 1933029"/>
                <a:gd name="connsiteY21" fmla="*/ 1309235 h 1560822"/>
                <a:gd name="connsiteX22" fmla="*/ 27522 w 1933029"/>
                <a:gd name="connsiteY22" fmla="*/ 932020 h 1560822"/>
                <a:gd name="connsiteX23" fmla="*/ 57165 w 1933029"/>
                <a:gd name="connsiteY23" fmla="*/ 785191 h 1560822"/>
                <a:gd name="connsiteX24" fmla="*/ 77473 w 1933029"/>
                <a:gd name="connsiteY24" fmla="*/ 747777 h 1560822"/>
                <a:gd name="connsiteX25" fmla="*/ 64422 w 1933029"/>
                <a:gd name="connsiteY25" fmla="*/ 731959 h 1560822"/>
                <a:gd name="connsiteX26" fmla="*/ 0 w 1933029"/>
                <a:gd name="connsiteY26" fmla="*/ 521054 h 1560822"/>
                <a:gd name="connsiteX27" fmla="*/ 377215 w 1933029"/>
                <a:gd name="connsiteY27" fmla="*/ 143839 h 1560822"/>
                <a:gd name="connsiteX28" fmla="*/ 524044 w 1933029"/>
                <a:gd name="connsiteY28" fmla="*/ 173482 h 1560822"/>
                <a:gd name="connsiteX29" fmla="*/ 578687 w 1933029"/>
                <a:gd name="connsiteY29" fmla="*/ 203142 h 1560822"/>
                <a:gd name="connsiteX30" fmla="*/ 598678 w 1933029"/>
                <a:gd name="connsiteY30" fmla="*/ 166310 h 1560822"/>
                <a:gd name="connsiteX31" fmla="*/ 911471 w 1933029"/>
                <a:gd name="connsiteY31" fmla="*/ 0 h 15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3029" h="1560822">
                  <a:moveTo>
                    <a:pt x="911471" y="0"/>
                  </a:moveTo>
                  <a:cubicBezTo>
                    <a:pt x="1093760" y="0"/>
                    <a:pt x="1245849" y="129302"/>
                    <a:pt x="1281022" y="301193"/>
                  </a:cubicBezTo>
                  <a:lnTo>
                    <a:pt x="1282741" y="318244"/>
                  </a:lnTo>
                  <a:lnTo>
                    <a:pt x="1298898" y="309474"/>
                  </a:lnTo>
                  <a:cubicBezTo>
                    <a:pt x="1344027" y="290386"/>
                    <a:pt x="1393645" y="279831"/>
                    <a:pt x="1445727" y="279831"/>
                  </a:cubicBezTo>
                  <a:cubicBezTo>
                    <a:pt x="1654057" y="279831"/>
                    <a:pt x="1822942" y="448716"/>
                    <a:pt x="1822942" y="657046"/>
                  </a:cubicBezTo>
                  <a:cubicBezTo>
                    <a:pt x="1822942" y="709129"/>
                    <a:pt x="1812387" y="758746"/>
                    <a:pt x="1793299" y="803875"/>
                  </a:cubicBezTo>
                  <a:lnTo>
                    <a:pt x="1779462" y="829367"/>
                  </a:lnTo>
                  <a:lnTo>
                    <a:pt x="1822545" y="864914"/>
                  </a:lnTo>
                  <a:cubicBezTo>
                    <a:pt x="1890808" y="933176"/>
                    <a:pt x="1933029" y="1027480"/>
                    <a:pt x="1933029" y="1131645"/>
                  </a:cubicBezTo>
                  <a:cubicBezTo>
                    <a:pt x="1933029" y="1339975"/>
                    <a:pt x="1764144" y="1508860"/>
                    <a:pt x="1555814" y="1508860"/>
                  </a:cubicBezTo>
                  <a:cubicBezTo>
                    <a:pt x="1510242" y="1508860"/>
                    <a:pt x="1466557" y="1500779"/>
                    <a:pt x="1426115" y="1485971"/>
                  </a:cubicBezTo>
                  <a:lnTo>
                    <a:pt x="1415970" y="1481238"/>
                  </a:lnTo>
                  <a:lnTo>
                    <a:pt x="1397594" y="1496400"/>
                  </a:lnTo>
                  <a:cubicBezTo>
                    <a:pt x="1337390" y="1537073"/>
                    <a:pt x="1264813" y="1560822"/>
                    <a:pt x="1186689" y="1560822"/>
                  </a:cubicBezTo>
                  <a:cubicBezTo>
                    <a:pt x="1134607" y="1560822"/>
                    <a:pt x="1084989" y="1550267"/>
                    <a:pt x="1039860" y="1531179"/>
                  </a:cubicBezTo>
                  <a:lnTo>
                    <a:pt x="982510" y="1500050"/>
                  </a:lnTo>
                  <a:lnTo>
                    <a:pt x="939173" y="1520268"/>
                  </a:lnTo>
                  <a:cubicBezTo>
                    <a:pt x="898731" y="1535076"/>
                    <a:pt x="855046" y="1543157"/>
                    <a:pt x="809474" y="1543157"/>
                  </a:cubicBezTo>
                  <a:cubicBezTo>
                    <a:pt x="653227" y="1543157"/>
                    <a:pt x="519167" y="1448159"/>
                    <a:pt x="461902" y="1312771"/>
                  </a:cubicBezTo>
                  <a:lnTo>
                    <a:pt x="459103" y="1303755"/>
                  </a:lnTo>
                  <a:lnTo>
                    <a:pt x="404737" y="1309235"/>
                  </a:lnTo>
                  <a:cubicBezTo>
                    <a:pt x="196407" y="1309235"/>
                    <a:pt x="27522" y="1140350"/>
                    <a:pt x="27522" y="932020"/>
                  </a:cubicBezTo>
                  <a:cubicBezTo>
                    <a:pt x="27522" y="879938"/>
                    <a:pt x="38077" y="830320"/>
                    <a:pt x="57165" y="785191"/>
                  </a:cubicBezTo>
                  <a:lnTo>
                    <a:pt x="77473" y="747777"/>
                  </a:lnTo>
                  <a:lnTo>
                    <a:pt x="64422" y="731959"/>
                  </a:lnTo>
                  <a:cubicBezTo>
                    <a:pt x="23749" y="671755"/>
                    <a:pt x="0" y="599178"/>
                    <a:pt x="0" y="521054"/>
                  </a:cubicBezTo>
                  <a:cubicBezTo>
                    <a:pt x="0" y="312724"/>
                    <a:pt x="168885" y="143839"/>
                    <a:pt x="377215" y="143839"/>
                  </a:cubicBezTo>
                  <a:cubicBezTo>
                    <a:pt x="429297" y="143839"/>
                    <a:pt x="478915" y="154394"/>
                    <a:pt x="524044" y="173482"/>
                  </a:cubicBezTo>
                  <a:lnTo>
                    <a:pt x="578687" y="203142"/>
                  </a:lnTo>
                  <a:lnTo>
                    <a:pt x="598678" y="166310"/>
                  </a:lnTo>
                  <a:cubicBezTo>
                    <a:pt x="666467" y="65971"/>
                    <a:pt x="781265" y="0"/>
                    <a:pt x="911471" y="0"/>
                  </a:cubicBezTo>
                  <a:close/>
                </a:path>
              </a:pathLst>
            </a:custGeom>
            <a:solidFill>
              <a:srgbClr val="CC5D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7" name="TextBox 56">
              <a:extLst>
                <a:ext uri="{FF2B5EF4-FFF2-40B4-BE49-F238E27FC236}">
                  <a16:creationId xmlns:a16="http://schemas.microsoft.com/office/drawing/2014/main" id="{F47EDC76-93E4-69B2-B3EB-FFBB9F9285CB}"/>
                </a:ext>
              </a:extLst>
            </p:cNvPr>
            <p:cNvSpPr txBox="1"/>
            <p:nvPr/>
          </p:nvSpPr>
          <p:spPr>
            <a:xfrm>
              <a:off x="9841393" y="3107235"/>
              <a:ext cx="965771" cy="492443"/>
            </a:xfrm>
            <a:prstGeom prst="rect">
              <a:avLst/>
            </a:prstGeom>
            <a:noFill/>
          </p:spPr>
          <p:txBody>
            <a:bodyPr wrap="square" lIns="0" tIns="0" rIns="0" bIns="0" rtlCol="0">
              <a:spAutoFit/>
            </a:bodyPr>
            <a:lstStyle/>
            <a:p>
              <a:pPr lvl="0" algn="just">
                <a:defRPr/>
              </a:pPr>
              <a:r>
                <a:rPr lang="en-US" sz="3200">
                  <a:solidFill>
                    <a:schemeClr val="bg1"/>
                  </a:solidFill>
                  <a:latin typeface="Roboto" panose="02000000000000000000" pitchFamily="2" charset="0"/>
                  <a:ea typeface="Roboto" panose="02000000000000000000" pitchFamily="2" charset="0"/>
                </a:rPr>
                <a:t>3 + 8</a:t>
              </a:r>
            </a:p>
          </p:txBody>
        </p:sp>
      </p:grpSp>
      <p:grpSp>
        <p:nvGrpSpPr>
          <p:cNvPr id="18" name="Group 17"/>
          <p:cNvGrpSpPr/>
          <p:nvPr/>
        </p:nvGrpSpPr>
        <p:grpSpPr>
          <a:xfrm>
            <a:off x="-431920" y="4879309"/>
            <a:ext cx="1933029" cy="1560822"/>
            <a:chOff x="6648410" y="4883686"/>
            <a:chExt cx="1933029" cy="1560822"/>
          </a:xfrm>
        </p:grpSpPr>
        <p:sp>
          <p:nvSpPr>
            <p:cNvPr id="54" name="Freeform 53"/>
            <p:cNvSpPr/>
            <p:nvPr/>
          </p:nvSpPr>
          <p:spPr>
            <a:xfrm>
              <a:off x="6648410" y="4883686"/>
              <a:ext cx="1933029" cy="1560822"/>
            </a:xfrm>
            <a:custGeom>
              <a:avLst/>
              <a:gdLst>
                <a:gd name="connsiteX0" fmla="*/ 911471 w 1933029"/>
                <a:gd name="connsiteY0" fmla="*/ 0 h 1560822"/>
                <a:gd name="connsiteX1" fmla="*/ 1281022 w 1933029"/>
                <a:gd name="connsiteY1" fmla="*/ 301193 h 1560822"/>
                <a:gd name="connsiteX2" fmla="*/ 1282741 w 1933029"/>
                <a:gd name="connsiteY2" fmla="*/ 318244 h 1560822"/>
                <a:gd name="connsiteX3" fmla="*/ 1298898 w 1933029"/>
                <a:gd name="connsiteY3" fmla="*/ 309474 h 1560822"/>
                <a:gd name="connsiteX4" fmla="*/ 1445727 w 1933029"/>
                <a:gd name="connsiteY4" fmla="*/ 279831 h 1560822"/>
                <a:gd name="connsiteX5" fmla="*/ 1822942 w 1933029"/>
                <a:gd name="connsiteY5" fmla="*/ 657046 h 1560822"/>
                <a:gd name="connsiteX6" fmla="*/ 1793299 w 1933029"/>
                <a:gd name="connsiteY6" fmla="*/ 803875 h 1560822"/>
                <a:gd name="connsiteX7" fmla="*/ 1779462 w 1933029"/>
                <a:gd name="connsiteY7" fmla="*/ 829367 h 1560822"/>
                <a:gd name="connsiteX8" fmla="*/ 1822545 w 1933029"/>
                <a:gd name="connsiteY8" fmla="*/ 864914 h 1560822"/>
                <a:gd name="connsiteX9" fmla="*/ 1933029 w 1933029"/>
                <a:gd name="connsiteY9" fmla="*/ 1131645 h 1560822"/>
                <a:gd name="connsiteX10" fmla="*/ 1555814 w 1933029"/>
                <a:gd name="connsiteY10" fmla="*/ 1508860 h 1560822"/>
                <a:gd name="connsiteX11" fmla="*/ 1426115 w 1933029"/>
                <a:gd name="connsiteY11" fmla="*/ 1485971 h 1560822"/>
                <a:gd name="connsiteX12" fmla="*/ 1415970 w 1933029"/>
                <a:gd name="connsiteY12" fmla="*/ 1481238 h 1560822"/>
                <a:gd name="connsiteX13" fmla="*/ 1397594 w 1933029"/>
                <a:gd name="connsiteY13" fmla="*/ 1496400 h 1560822"/>
                <a:gd name="connsiteX14" fmla="*/ 1186689 w 1933029"/>
                <a:gd name="connsiteY14" fmla="*/ 1560822 h 1560822"/>
                <a:gd name="connsiteX15" fmla="*/ 1039860 w 1933029"/>
                <a:gd name="connsiteY15" fmla="*/ 1531179 h 1560822"/>
                <a:gd name="connsiteX16" fmla="*/ 982510 w 1933029"/>
                <a:gd name="connsiteY16" fmla="*/ 1500050 h 1560822"/>
                <a:gd name="connsiteX17" fmla="*/ 939173 w 1933029"/>
                <a:gd name="connsiteY17" fmla="*/ 1520268 h 1560822"/>
                <a:gd name="connsiteX18" fmla="*/ 809474 w 1933029"/>
                <a:gd name="connsiteY18" fmla="*/ 1543157 h 1560822"/>
                <a:gd name="connsiteX19" fmla="*/ 461902 w 1933029"/>
                <a:gd name="connsiteY19" fmla="*/ 1312771 h 1560822"/>
                <a:gd name="connsiteX20" fmla="*/ 459103 w 1933029"/>
                <a:gd name="connsiteY20" fmla="*/ 1303755 h 1560822"/>
                <a:gd name="connsiteX21" fmla="*/ 404737 w 1933029"/>
                <a:gd name="connsiteY21" fmla="*/ 1309235 h 1560822"/>
                <a:gd name="connsiteX22" fmla="*/ 27522 w 1933029"/>
                <a:gd name="connsiteY22" fmla="*/ 932020 h 1560822"/>
                <a:gd name="connsiteX23" fmla="*/ 57165 w 1933029"/>
                <a:gd name="connsiteY23" fmla="*/ 785191 h 1560822"/>
                <a:gd name="connsiteX24" fmla="*/ 77473 w 1933029"/>
                <a:gd name="connsiteY24" fmla="*/ 747777 h 1560822"/>
                <a:gd name="connsiteX25" fmla="*/ 64422 w 1933029"/>
                <a:gd name="connsiteY25" fmla="*/ 731959 h 1560822"/>
                <a:gd name="connsiteX26" fmla="*/ 0 w 1933029"/>
                <a:gd name="connsiteY26" fmla="*/ 521054 h 1560822"/>
                <a:gd name="connsiteX27" fmla="*/ 377215 w 1933029"/>
                <a:gd name="connsiteY27" fmla="*/ 143839 h 1560822"/>
                <a:gd name="connsiteX28" fmla="*/ 524044 w 1933029"/>
                <a:gd name="connsiteY28" fmla="*/ 173482 h 1560822"/>
                <a:gd name="connsiteX29" fmla="*/ 578687 w 1933029"/>
                <a:gd name="connsiteY29" fmla="*/ 203142 h 1560822"/>
                <a:gd name="connsiteX30" fmla="*/ 598678 w 1933029"/>
                <a:gd name="connsiteY30" fmla="*/ 166310 h 1560822"/>
                <a:gd name="connsiteX31" fmla="*/ 911471 w 1933029"/>
                <a:gd name="connsiteY31" fmla="*/ 0 h 15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3029" h="1560822">
                  <a:moveTo>
                    <a:pt x="911471" y="0"/>
                  </a:moveTo>
                  <a:cubicBezTo>
                    <a:pt x="1093760" y="0"/>
                    <a:pt x="1245849" y="129302"/>
                    <a:pt x="1281022" y="301193"/>
                  </a:cubicBezTo>
                  <a:lnTo>
                    <a:pt x="1282741" y="318244"/>
                  </a:lnTo>
                  <a:lnTo>
                    <a:pt x="1298898" y="309474"/>
                  </a:lnTo>
                  <a:cubicBezTo>
                    <a:pt x="1344027" y="290386"/>
                    <a:pt x="1393645" y="279831"/>
                    <a:pt x="1445727" y="279831"/>
                  </a:cubicBezTo>
                  <a:cubicBezTo>
                    <a:pt x="1654057" y="279831"/>
                    <a:pt x="1822942" y="448716"/>
                    <a:pt x="1822942" y="657046"/>
                  </a:cubicBezTo>
                  <a:cubicBezTo>
                    <a:pt x="1822942" y="709129"/>
                    <a:pt x="1812387" y="758746"/>
                    <a:pt x="1793299" y="803875"/>
                  </a:cubicBezTo>
                  <a:lnTo>
                    <a:pt x="1779462" y="829367"/>
                  </a:lnTo>
                  <a:lnTo>
                    <a:pt x="1822545" y="864914"/>
                  </a:lnTo>
                  <a:cubicBezTo>
                    <a:pt x="1890808" y="933176"/>
                    <a:pt x="1933029" y="1027480"/>
                    <a:pt x="1933029" y="1131645"/>
                  </a:cubicBezTo>
                  <a:cubicBezTo>
                    <a:pt x="1933029" y="1339975"/>
                    <a:pt x="1764144" y="1508860"/>
                    <a:pt x="1555814" y="1508860"/>
                  </a:cubicBezTo>
                  <a:cubicBezTo>
                    <a:pt x="1510242" y="1508860"/>
                    <a:pt x="1466557" y="1500779"/>
                    <a:pt x="1426115" y="1485971"/>
                  </a:cubicBezTo>
                  <a:lnTo>
                    <a:pt x="1415970" y="1481238"/>
                  </a:lnTo>
                  <a:lnTo>
                    <a:pt x="1397594" y="1496400"/>
                  </a:lnTo>
                  <a:cubicBezTo>
                    <a:pt x="1337390" y="1537073"/>
                    <a:pt x="1264813" y="1560822"/>
                    <a:pt x="1186689" y="1560822"/>
                  </a:cubicBezTo>
                  <a:cubicBezTo>
                    <a:pt x="1134607" y="1560822"/>
                    <a:pt x="1084989" y="1550267"/>
                    <a:pt x="1039860" y="1531179"/>
                  </a:cubicBezTo>
                  <a:lnTo>
                    <a:pt x="982510" y="1500050"/>
                  </a:lnTo>
                  <a:lnTo>
                    <a:pt x="939173" y="1520268"/>
                  </a:lnTo>
                  <a:cubicBezTo>
                    <a:pt x="898731" y="1535076"/>
                    <a:pt x="855046" y="1543157"/>
                    <a:pt x="809474" y="1543157"/>
                  </a:cubicBezTo>
                  <a:cubicBezTo>
                    <a:pt x="653227" y="1543157"/>
                    <a:pt x="519167" y="1448159"/>
                    <a:pt x="461902" y="1312771"/>
                  </a:cubicBezTo>
                  <a:lnTo>
                    <a:pt x="459103" y="1303755"/>
                  </a:lnTo>
                  <a:lnTo>
                    <a:pt x="404737" y="1309235"/>
                  </a:lnTo>
                  <a:cubicBezTo>
                    <a:pt x="196407" y="1309235"/>
                    <a:pt x="27522" y="1140350"/>
                    <a:pt x="27522" y="932020"/>
                  </a:cubicBezTo>
                  <a:cubicBezTo>
                    <a:pt x="27522" y="879938"/>
                    <a:pt x="38077" y="830320"/>
                    <a:pt x="57165" y="785191"/>
                  </a:cubicBezTo>
                  <a:lnTo>
                    <a:pt x="77473" y="747777"/>
                  </a:lnTo>
                  <a:lnTo>
                    <a:pt x="64422" y="731959"/>
                  </a:lnTo>
                  <a:cubicBezTo>
                    <a:pt x="23749" y="671755"/>
                    <a:pt x="0" y="599178"/>
                    <a:pt x="0" y="521054"/>
                  </a:cubicBezTo>
                  <a:cubicBezTo>
                    <a:pt x="0" y="312724"/>
                    <a:pt x="168885" y="143839"/>
                    <a:pt x="377215" y="143839"/>
                  </a:cubicBezTo>
                  <a:cubicBezTo>
                    <a:pt x="429297" y="143839"/>
                    <a:pt x="478915" y="154394"/>
                    <a:pt x="524044" y="173482"/>
                  </a:cubicBezTo>
                  <a:lnTo>
                    <a:pt x="578687" y="203142"/>
                  </a:lnTo>
                  <a:lnTo>
                    <a:pt x="598678" y="166310"/>
                  </a:lnTo>
                  <a:cubicBezTo>
                    <a:pt x="666467" y="65971"/>
                    <a:pt x="781265" y="0"/>
                    <a:pt x="91147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F47EDC76-93E4-69B2-B3EB-FFBB9F9285CB}"/>
                </a:ext>
              </a:extLst>
            </p:cNvPr>
            <p:cNvSpPr txBox="1"/>
            <p:nvPr/>
          </p:nvSpPr>
          <p:spPr>
            <a:xfrm>
              <a:off x="7132040" y="5370751"/>
              <a:ext cx="965771" cy="492443"/>
            </a:xfrm>
            <a:prstGeom prst="rect">
              <a:avLst/>
            </a:prstGeom>
            <a:noFill/>
          </p:spPr>
          <p:txBody>
            <a:bodyPr wrap="square" lIns="0" tIns="0" rIns="0" bIns="0" rtlCol="0">
              <a:spAutoFit/>
            </a:bodyPr>
            <a:lstStyle/>
            <a:p>
              <a:pPr lvl="0" algn="just">
                <a:defRPr/>
              </a:pPr>
              <a:r>
                <a:rPr lang="en-US" sz="3200">
                  <a:solidFill>
                    <a:schemeClr val="bg1"/>
                  </a:solidFill>
                  <a:latin typeface="Roboto" panose="02000000000000000000" pitchFamily="2" charset="0"/>
                  <a:ea typeface="Roboto" panose="02000000000000000000" pitchFamily="2" charset="0"/>
                </a:rPr>
                <a:t>6 + 6</a:t>
              </a:r>
              <a:endParaRPr kumimoji="0" lang="en-US" sz="32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grpSp>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Tree>
    <p:extLst>
      <p:ext uri="{BB962C8B-B14F-4D97-AF65-F5344CB8AC3E}">
        <p14:creationId xmlns:p14="http://schemas.microsoft.com/office/powerpoint/2010/main" val="8212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1000"/>
                                        <p:tgtEl>
                                          <p:spTgt spid="5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42" presetClass="path" presetSubtype="0" repeatCount="indefinite" accel="50000" decel="50000" fill="hold" nodeType="withEffect">
                                  <p:stCondLst>
                                    <p:cond delay="0"/>
                                  </p:stCondLst>
                                  <p:childTnLst>
                                    <p:animMotion origin="layout" path="M -0.11979 0.01065 L 0.94961 -0.06134 " pathEditMode="relative" rAng="0" ptsTypes="AA">
                                      <p:cBhvr>
                                        <p:cTn id="27" dur="10000" fill="hold"/>
                                        <p:tgtEl>
                                          <p:spTgt spid="10"/>
                                        </p:tgtEl>
                                        <p:attrNameLst>
                                          <p:attrName>ppt_x</p:attrName>
                                          <p:attrName>ppt_y</p:attrName>
                                        </p:attrNameLst>
                                      </p:cBhvr>
                                      <p:rCtr x="53464" y="-3611"/>
                                    </p:animMotion>
                                  </p:childTnLst>
                                </p:cTn>
                              </p:par>
                              <p:par>
                                <p:cTn id="28" presetID="42" presetClass="path" presetSubtype="0" repeatCount="indefinite" accel="50000" decel="50000" fill="hold" nodeType="withEffect">
                                  <p:stCondLst>
                                    <p:cond delay="1000"/>
                                  </p:stCondLst>
                                  <p:childTnLst>
                                    <p:animMotion origin="layout" path="M -0.06654 -0.03241 L 1.11354 0.2375 " pathEditMode="relative" rAng="0" ptsTypes="AA">
                                      <p:cBhvr>
                                        <p:cTn id="29" dur="10000" fill="hold"/>
                                        <p:tgtEl>
                                          <p:spTgt spid="13"/>
                                        </p:tgtEl>
                                        <p:attrNameLst>
                                          <p:attrName>ppt_x</p:attrName>
                                          <p:attrName>ppt_y</p:attrName>
                                        </p:attrNameLst>
                                      </p:cBhvr>
                                      <p:rCtr x="58997" y="13495"/>
                                    </p:animMotion>
                                  </p:childTnLst>
                                </p:cTn>
                              </p:par>
                              <p:par>
                                <p:cTn id="30" presetID="42" presetClass="path" presetSubtype="0" repeatCount="indefinite" accel="50000" decel="50000" fill="hold" nodeType="withEffect">
                                  <p:stCondLst>
                                    <p:cond delay="2000"/>
                                  </p:stCondLst>
                                  <p:childTnLst>
                                    <p:animMotion origin="layout" path="M -4.58333E-6 4.44444E-6 L 1.02252 0.02338 " pathEditMode="relative" rAng="0" ptsTypes="AA">
                                      <p:cBhvr>
                                        <p:cTn id="31" dur="12000" fill="hold"/>
                                        <p:tgtEl>
                                          <p:spTgt spid="11"/>
                                        </p:tgtEl>
                                        <p:attrNameLst>
                                          <p:attrName>ppt_x</p:attrName>
                                          <p:attrName>ppt_y</p:attrName>
                                        </p:attrNameLst>
                                      </p:cBhvr>
                                      <p:rCtr x="50625" y="972"/>
                                    </p:animMotion>
                                  </p:childTnLst>
                                </p:cTn>
                              </p:par>
                              <p:par>
                                <p:cTn id="32" presetID="42" presetClass="path" presetSubtype="0" repeatCount="indefinite" accel="50000" decel="50000" fill="hold" nodeType="withEffect">
                                  <p:stCondLst>
                                    <p:cond delay="3000"/>
                                  </p:stCondLst>
                                  <p:childTnLst>
                                    <p:animMotion origin="layout" path="M -0.08646 -0.03032 L 1.10234 -0.05092 " pathEditMode="relative" rAng="0" ptsTypes="AA">
                                      <p:cBhvr>
                                        <p:cTn id="33" dur="15000" fill="hold"/>
                                        <p:tgtEl>
                                          <p:spTgt spid="12"/>
                                        </p:tgtEl>
                                        <p:attrNameLst>
                                          <p:attrName>ppt_x</p:attrName>
                                          <p:attrName>ppt_y</p:attrName>
                                        </p:attrNameLst>
                                      </p:cBhvr>
                                      <p:rCtr x="59440" y="-1042"/>
                                    </p:animMotion>
                                  </p:childTnLst>
                                </p:cTn>
                              </p:par>
                              <p:par>
                                <p:cTn id="34" presetID="42" presetClass="path" presetSubtype="0" repeatCount="indefinite" accel="50000" decel="50000" fill="hold" nodeType="withEffect">
                                  <p:stCondLst>
                                    <p:cond delay="5000"/>
                                  </p:stCondLst>
                                  <p:childTnLst>
                                    <p:animMotion origin="layout" path="M 3.75E-6 -7.40741E-7 L 1.0776 -0.35255 " pathEditMode="relative" rAng="0" ptsTypes="AA">
                                      <p:cBhvr>
                                        <p:cTn id="35" dur="5000" fill="hold"/>
                                        <p:tgtEl>
                                          <p:spTgt spid="59"/>
                                        </p:tgtEl>
                                        <p:attrNameLst>
                                          <p:attrName>ppt_x</p:attrName>
                                          <p:attrName>ppt_y</p:attrName>
                                        </p:attrNameLst>
                                      </p:cBhvr>
                                      <p:rCtr x="53880" y="-17639"/>
                                    </p:animMotion>
                                  </p:childTnLst>
                                </p:cTn>
                              </p:par>
                              <p:par>
                                <p:cTn id="36" presetID="42" presetClass="path" presetSubtype="0" repeatCount="indefinite" accel="50000" decel="50000" fill="hold" nodeType="withEffect">
                                  <p:stCondLst>
                                    <p:cond delay="2000"/>
                                  </p:stCondLst>
                                  <p:childTnLst>
                                    <p:animMotion origin="layout" path="M -2.91667E-6 3.7037E-6 L 1.01563 -0.58472 " pathEditMode="relative" rAng="0" ptsTypes="AA">
                                      <p:cBhvr>
                                        <p:cTn id="37" dur="8000" fill="hold"/>
                                        <p:tgtEl>
                                          <p:spTgt spid="18"/>
                                        </p:tgtEl>
                                        <p:attrNameLst>
                                          <p:attrName>ppt_x</p:attrName>
                                          <p:attrName>ppt_y</p:attrName>
                                        </p:attrNameLst>
                                      </p:cBhvr>
                                      <p:rCtr x="50690" y="-2935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afterEffect">
                                  <p:stCondLst>
                                    <p:cond delay="0"/>
                                  </p:stCondLst>
                                  <p:childTnLst>
                                    <p:animEffect transition="out" filter="randombar(horizontal)">
                                      <p:cBhvr>
                                        <p:cTn id="42" dur="5000"/>
                                        <p:tgtEl>
                                          <p:spTgt spid="13"/>
                                        </p:tgtEl>
                                      </p:cBhvr>
                                    </p:animEffect>
                                    <p:set>
                                      <p:cBhvr>
                                        <p:cTn id="43" dur="1" fill="hold">
                                          <p:stCondLst>
                                            <p:cond delay="4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nodeType="afterEffect">
                                  <p:stCondLst>
                                    <p:cond delay="0"/>
                                  </p:stCondLst>
                                  <p:childTnLst>
                                    <p:animEffect transition="out" filter="randombar(horizontal)">
                                      <p:cBhvr>
                                        <p:cTn id="48" dur="5000"/>
                                        <p:tgtEl>
                                          <p:spTgt spid="11"/>
                                        </p:tgtEl>
                                      </p:cBhvr>
                                    </p:animEffect>
                                    <p:set>
                                      <p:cBhvr>
                                        <p:cTn id="49" dur="1" fill="hold">
                                          <p:stCondLst>
                                            <p:cond delay="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nodeType="afterEffect">
                                  <p:stCondLst>
                                    <p:cond delay="0"/>
                                  </p:stCondLst>
                                  <p:childTnLst>
                                    <p:animEffect transition="out" filter="randombar(horizontal)">
                                      <p:cBhvr>
                                        <p:cTn id="54" dur="5000"/>
                                        <p:tgtEl>
                                          <p:spTgt spid="10"/>
                                        </p:tgtEl>
                                      </p:cBhvr>
                                    </p:animEffect>
                                    <p:set>
                                      <p:cBhvr>
                                        <p:cTn id="55"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4" presetClass="exit" presetSubtype="10" fill="hold" nodeType="afterEffect">
                                  <p:stCondLst>
                                    <p:cond delay="0"/>
                                  </p:stCondLst>
                                  <p:childTnLst>
                                    <p:animEffect transition="out" filter="randombar(horizontal)">
                                      <p:cBhvr>
                                        <p:cTn id="60" dur="5000"/>
                                        <p:tgtEl>
                                          <p:spTgt spid="12"/>
                                        </p:tgtEl>
                                      </p:cBhvr>
                                    </p:animEffect>
                                    <p:set>
                                      <p:cBhvr>
                                        <p:cTn id="61" dur="1" fill="hold">
                                          <p:stCondLst>
                                            <p:cond delay="4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59"/>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nodeType="afterEffect">
                                  <p:stCondLst>
                                    <p:cond delay="0"/>
                                  </p:stCondLst>
                                  <p:childTnLst>
                                    <p:animEffect transition="out" filter="randombar(horizontal)">
                                      <p:cBhvr>
                                        <p:cTn id="66" dur="5000"/>
                                        <p:tgtEl>
                                          <p:spTgt spid="59"/>
                                        </p:tgtEl>
                                      </p:cBhvr>
                                    </p:animEffect>
                                    <p:set>
                                      <p:cBhvr>
                                        <p:cTn id="67" dur="1" fill="hold">
                                          <p:stCondLst>
                                            <p:cond delay="4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4" presetClass="exit" presetSubtype="10" fill="hold" nodeType="afterEffect">
                                  <p:stCondLst>
                                    <p:cond delay="0"/>
                                  </p:stCondLst>
                                  <p:childTnLst>
                                    <p:animEffect transition="out" filter="randombar(horizontal)">
                                      <p:cBhvr>
                                        <p:cTn id="72" dur="5000"/>
                                        <p:tgtEl>
                                          <p:spTgt spid="18"/>
                                        </p:tgtEl>
                                      </p:cBhvr>
                                    </p:animEffect>
                                    <p:set>
                                      <p:cBhvr>
                                        <p:cTn id="73" dur="1" fill="hold">
                                          <p:stCondLst>
                                            <p:cond delay="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636296"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a:t>
            </a:r>
            <a:r>
              <a:rPr lang="en-US" sz="2400">
                <a:solidFill>
                  <a:srgbClr val="002060"/>
                </a:solidFill>
                <a:latin typeface="Roboto" panose="02000000000000000000" pitchFamily="2" charset="0"/>
                <a:ea typeface="Roboto" panose="02000000000000000000" pitchFamily="2" charset="0"/>
              </a:rPr>
              <a:t>dụng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9" y="2507790"/>
            <a:ext cx="822960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hoặc giấy màu (dây, bìa), bút chì, tẩy, thước kẻ, kéo, keo, thẻ số (nếu có)</a:t>
            </a:r>
          </a:p>
        </p:txBody>
      </p:sp>
      <p:sp>
        <p:nvSpPr>
          <p:cNvPr id="18" name="Rectangle 17">
            <a:extLst>
              <a:ext uri="{FF2B5EF4-FFF2-40B4-BE49-F238E27FC236}">
                <a16:creationId xmlns:a16="http://schemas.microsoft.com/office/drawing/2014/main" id="{35EBBBBE-4F8E-9E78-565A-A45F4445CFC4}"/>
              </a:ext>
            </a:extLst>
          </p:cNvPr>
          <p:cNvSpPr/>
          <p:nvPr/>
        </p:nvSpPr>
        <p:spPr>
          <a:xfrm>
            <a:off x="1600200" y="3810000"/>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5"/>
          <a:stretch>
            <a:fillRect/>
          </a:stretch>
        </p:blipFill>
        <p:spPr>
          <a:xfrm>
            <a:off x="7436390" y="3962435"/>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rot="10800000">
            <a:off x="5134982" y="4190826"/>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7"/>
          <a:stretch>
            <a:fillRect/>
          </a:stretch>
        </p:blipFill>
        <p:spPr>
          <a:xfrm>
            <a:off x="3573801" y="3777056"/>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8798648" y="3506301"/>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Tree>
    <p:extLst>
      <p:ext uri="{BB962C8B-B14F-4D97-AF65-F5344CB8AC3E}">
        <p14:creationId xmlns:p14="http://schemas.microsoft.com/office/powerpoint/2010/main" val="1538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Chuong cua.wav"/>
                                        </p:tgtEl>
                                      </p:cMediaNode>
                                    </p:audio>
                                  </p:sub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3" name="Chuong cua.wav"/>
                                        </p:tgtEl>
                                      </p:cMediaNode>
                                    </p:audio>
                                  </p:sub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60" y="346526"/>
            <a:ext cx="2521417" cy="1844096"/>
          </a:xfrm>
          <a:prstGeom prst="rect">
            <a:avLst/>
          </a:prstGeom>
          <a:ln>
            <a:noFill/>
          </a:ln>
        </p:spPr>
      </p:pic>
    </p:spTree>
    <p:extLst>
      <p:ext uri="{BB962C8B-B14F-4D97-AF65-F5344CB8AC3E}">
        <p14:creationId xmlns:p14="http://schemas.microsoft.com/office/powerpoint/2010/main" val="11255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0" y="-120887"/>
            <a:ext cx="2574732" cy="1883089"/>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7382599" y="6083093"/>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7173367" y="759837"/>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4</a:t>
            </a:r>
          </a:p>
        </p:txBody>
      </p:sp>
      <p:sp>
        <p:nvSpPr>
          <p:cNvPr id="23" name="TextBox 22"/>
          <p:cNvSpPr txBox="1"/>
          <p:nvPr/>
        </p:nvSpPr>
        <p:spPr>
          <a:xfrm>
            <a:off x="5401332" y="1868567"/>
            <a:ext cx="610671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THANH CỘNG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TRONG PHẠM VI </a:t>
            </a:r>
            <a:r>
              <a:rPr kumimoji="0" lang="en-US" altLang="zh-CN" sz="96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20</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12" y="2389666"/>
            <a:ext cx="1845773" cy="32134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802" y="3772983"/>
            <a:ext cx="1695450" cy="27717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272" y="514427"/>
            <a:ext cx="1628775" cy="2495550"/>
          </a:xfrm>
          <a:prstGeom prst="rect">
            <a:avLst/>
          </a:prstGeom>
        </p:spPr>
      </p:pic>
    </p:spTree>
    <p:extLst>
      <p:ext uri="{BB962C8B-B14F-4D97-AF65-F5344CB8AC3E}">
        <p14:creationId xmlns:p14="http://schemas.microsoft.com/office/powerpoint/2010/main" val="33545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1209200" y="1881718"/>
            <a:ext cx="910021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Thảo luận và chia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sẻ ý tưởng làm thanh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cộng trong phạm vi 20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95489" y="585817"/>
            <a:ext cx="7855529"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2060"/>
                </a:solidFill>
                <a:latin typeface="Roboto" panose="02000000000000000000" pitchFamily="2" charset="0"/>
                <a:ea typeface="Roboto" panose="02000000000000000000" pitchFamily="2" charset="0"/>
              </a:rPr>
              <a:t>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4"/>
          <a:srcRect t="9057" b="14265"/>
          <a:stretch/>
        </p:blipFill>
        <p:spPr>
          <a:xfrm rot="16200000">
            <a:off x="8316534" y="2430820"/>
            <a:ext cx="1179188" cy="5550950"/>
          </a:xfrm>
          <a:prstGeom prst="roundRect">
            <a:avLst>
              <a:gd name="adj" fmla="val 28351"/>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5"/>
          <a:srcRect l="10498" r="14194"/>
          <a:stretch/>
        </p:blipFill>
        <p:spPr>
          <a:xfrm>
            <a:off x="1532974" y="3368717"/>
            <a:ext cx="3653365" cy="1014313"/>
          </a:xfrm>
          <a:prstGeom prst="round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4"/>
          <a:srcRect t="9057" b="52533"/>
          <a:stretch/>
        </p:blipFill>
        <p:spPr>
          <a:xfrm rot="16200000">
            <a:off x="9263205" y="2934769"/>
            <a:ext cx="1179188" cy="2780574"/>
          </a:xfrm>
          <a:prstGeom prst="roundRect">
            <a:avLst>
              <a:gd name="adj" fmla="val 28351"/>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6"/>
          <a:stretch>
            <a:fillRect/>
          </a:stretch>
        </p:blipFill>
        <p:spPr>
          <a:xfrm>
            <a:off x="564809" y="2570986"/>
            <a:ext cx="7490460" cy="852068"/>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566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down)">
                                      <p:cBhvr>
                                        <p:cTn id="17" dur="500"/>
                                        <p:tgtEl>
                                          <p:spTgt spid="116"/>
                                        </p:tgtEl>
                                      </p:cBhvr>
                                    </p:animEffect>
                                  </p:childTnLst>
                                </p:cTn>
                              </p:par>
                              <p:par>
                                <p:cTn id="18" presetID="2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943180" y="600970"/>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3" name="Hexagon 2"/>
          <p:cNvSpPr/>
          <p:nvPr/>
        </p:nvSpPr>
        <p:spPr>
          <a:xfrm>
            <a:off x="582032" y="1826348"/>
            <a:ext cx="3651063" cy="2595073"/>
          </a:xfrm>
          <a:prstGeom prst="hexagon">
            <a:avLst/>
          </a:prstGeom>
          <a:solidFill>
            <a:srgbClr val="CFD9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29784" y="2155382"/>
            <a:ext cx="2886113" cy="1938992"/>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Có hai băng giấy, băng giấy ngắn ghi các</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số từ 1 đến 9, băng giấy dài ghi các số từ</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1 đến 18</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Hexagon 10"/>
          <p:cNvSpPr/>
          <p:nvPr/>
        </p:nvSpPr>
        <p:spPr>
          <a:xfrm>
            <a:off x="4573699" y="2371279"/>
            <a:ext cx="3584939" cy="2595073"/>
          </a:xfrm>
          <a:prstGeom prst="hexagon">
            <a:avLst/>
          </a:prstGeom>
          <a:solidFill>
            <a:srgbClr val="CFD9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028547" y="2743666"/>
            <a:ext cx="2675241" cy="1938992"/>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Có nẹp để giữ hai băng giấy sao cho b</a:t>
            </a:r>
            <a:r>
              <a:rPr lang="en-US" altLang="zh-CN" sz="2400">
                <a:solidFill>
                  <a:srgbClr val="002060"/>
                </a:solidFill>
                <a:latin typeface="Roboto" panose="02000000000000000000" pitchFamily="2" charset="0"/>
                <a:ea typeface="Roboto" panose="02000000000000000000" pitchFamily="2" charset="0"/>
              </a:rPr>
              <a:t>ă</a:t>
            </a:r>
            <a:r>
              <a:rPr lang="vi-VN" altLang="zh-CN" sz="2400">
                <a:solidFill>
                  <a:srgbClr val="002060"/>
                </a:solidFill>
                <a:latin typeface="Roboto" panose="02000000000000000000" pitchFamily="2" charset="0"/>
                <a:ea typeface="Roboto" panose="02000000000000000000" pitchFamily="2" charset="0"/>
              </a:rPr>
              <a:t>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giấy ngắn có thể trượt trên băng giấy dài</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Hexagon 12"/>
          <p:cNvSpPr/>
          <p:nvPr/>
        </p:nvSpPr>
        <p:spPr>
          <a:xfrm>
            <a:off x="8261085" y="3385121"/>
            <a:ext cx="3594664" cy="2595073"/>
          </a:xfrm>
          <a:prstGeom prst="hexagon">
            <a:avLst/>
          </a:prstGeom>
          <a:solidFill>
            <a:srgbClr val="CFD9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613486" y="4217455"/>
            <a:ext cx="3034667"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phẩm chắc chắn, có thể sử dụng được</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54" y="5181593"/>
            <a:ext cx="8212832" cy="1234186"/>
          </a:xfrm>
          <a:prstGeom prst="rect">
            <a:avLst/>
          </a:prstGeom>
        </p:spPr>
      </p:pic>
    </p:spTree>
    <p:extLst>
      <p:ext uri="{BB962C8B-B14F-4D97-AF65-F5344CB8AC3E}">
        <p14:creationId xmlns:p14="http://schemas.microsoft.com/office/powerpoint/2010/main" val="20832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1" grpId="0" animBg="1"/>
      <p:bldP spid="10" grpId="0"/>
      <p:bldP spid="13"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463412" y="243206"/>
            <a:ext cx="50801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rgbClr val="00B050"/>
                </a:solidFill>
                <a:latin typeface="Roboto Black" panose="02000000000000000000" pitchFamily="2" charset="0"/>
                <a:ea typeface="Roboto Black" panose="02000000000000000000" pitchFamily="2" charset="0"/>
              </a:rPr>
              <a:t>AI TINH MẮT?</a:t>
            </a:r>
            <a:endParaRPr kumimoji="0" lang="en-US" altLang="zh-CN"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5" t="1458" r="1354" b="2162"/>
          <a:stretch/>
        </p:blipFill>
        <p:spPr>
          <a:xfrm>
            <a:off x="0" y="1884456"/>
            <a:ext cx="6109397" cy="3744856"/>
          </a:xfrm>
          <a:prstGeom prst="roundRect">
            <a:avLst>
              <a:gd name="adj" fmla="val 9562"/>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99" t="1423" r="1416" b="933"/>
          <a:stretch/>
        </p:blipFill>
        <p:spPr>
          <a:xfrm>
            <a:off x="6142616" y="1866452"/>
            <a:ext cx="6049384" cy="3780865"/>
          </a:xfrm>
          <a:prstGeom prst="roundRect">
            <a:avLst>
              <a:gd name="adj" fmla="val 10467"/>
            </a:avLst>
          </a:prstGeom>
          <a:effectLst>
            <a:outerShdw blurRad="63500" sx="102000" sy="102000" algn="ctr" rotWithShape="0">
              <a:prstClr val="black">
                <a:alpha val="40000"/>
              </a:prstClr>
            </a:outerShdw>
          </a:effectLst>
        </p:spPr>
      </p:pic>
      <p:pic>
        <p:nvPicPr>
          <p:cNvPr id="6" name="cừu"/>
          <p:cNvPicPr>
            <a:picLocks noChangeAspect="1"/>
          </p:cNvPicPr>
          <p:nvPr/>
        </p:nvPicPr>
        <p:blipFill>
          <a:blip r:embed="rId5"/>
          <a:stretch>
            <a:fillRect/>
          </a:stretch>
        </p:blipFill>
        <p:spPr>
          <a:xfrm>
            <a:off x="2122667" y="3372299"/>
            <a:ext cx="732532" cy="606004"/>
          </a:xfrm>
          <a:prstGeom prst="rect">
            <a:avLst/>
          </a:prstGeom>
        </p:spPr>
      </p:pic>
      <p:pic>
        <p:nvPicPr>
          <p:cNvPr id="7" name="gà tâ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3230" y="4257090"/>
            <a:ext cx="1202253" cy="1159315"/>
          </a:xfrm>
          <a:prstGeom prst="rect">
            <a:avLst/>
          </a:prstGeom>
        </p:spPr>
      </p:pic>
      <p:pic>
        <p:nvPicPr>
          <p:cNvPr id="9" name="ngựa"/>
          <p:cNvPicPr>
            <a:picLocks noChangeAspect="1"/>
          </p:cNvPicPr>
          <p:nvPr/>
        </p:nvPicPr>
        <p:blipFill>
          <a:blip r:embed="rId7"/>
          <a:stretch>
            <a:fillRect/>
          </a:stretch>
        </p:blipFill>
        <p:spPr>
          <a:xfrm>
            <a:off x="336711" y="2230150"/>
            <a:ext cx="713898" cy="876469"/>
          </a:xfrm>
          <a:prstGeom prst="rect">
            <a:avLst/>
          </a:prstGeom>
        </p:spPr>
      </p:pic>
      <p:pic>
        <p:nvPicPr>
          <p:cNvPr id="10" name="vịt"/>
          <p:cNvPicPr>
            <a:picLocks noChangeAspect="1"/>
          </p:cNvPicPr>
          <p:nvPr/>
        </p:nvPicPr>
        <p:blipFill>
          <a:blip r:embed="rId8"/>
          <a:stretch>
            <a:fillRect/>
          </a:stretch>
        </p:blipFill>
        <p:spPr>
          <a:xfrm>
            <a:off x="650085" y="4482128"/>
            <a:ext cx="519954" cy="552451"/>
          </a:xfrm>
          <a:prstGeom prst="rect">
            <a:avLst/>
          </a:prstGeom>
        </p:spPr>
      </p:pic>
      <p:pic>
        <p:nvPicPr>
          <p:cNvPr id="11" name="gà mẹ"/>
          <p:cNvPicPr>
            <a:picLocks noChangeAspect="1"/>
          </p:cNvPicPr>
          <p:nvPr/>
        </p:nvPicPr>
        <p:blipFill>
          <a:blip r:embed="rId9"/>
          <a:stretch>
            <a:fillRect/>
          </a:stretch>
        </p:blipFill>
        <p:spPr>
          <a:xfrm>
            <a:off x="2074944" y="3988275"/>
            <a:ext cx="643931" cy="823069"/>
          </a:xfrm>
          <a:prstGeom prst="rect">
            <a:avLst/>
          </a:prstGeom>
        </p:spPr>
      </p:pic>
      <p:pic>
        <p:nvPicPr>
          <p:cNvPr id="12" name="gà con"/>
          <p:cNvPicPr>
            <a:picLocks noChangeAspect="1"/>
          </p:cNvPicPr>
          <p:nvPr/>
        </p:nvPicPr>
        <p:blipFill>
          <a:blip r:embed="rId10"/>
          <a:stretch>
            <a:fillRect/>
          </a:stretch>
        </p:blipFill>
        <p:spPr>
          <a:xfrm>
            <a:off x="2710948" y="4455770"/>
            <a:ext cx="578005" cy="459440"/>
          </a:xfrm>
          <a:prstGeom prst="rect">
            <a:avLst/>
          </a:prstGeom>
        </p:spPr>
      </p:pic>
      <p:sp>
        <p:nvSpPr>
          <p:cNvPr id="32" name="Oval 31"/>
          <p:cNvSpPr/>
          <p:nvPr/>
        </p:nvSpPr>
        <p:spPr>
          <a:xfrm>
            <a:off x="2017997" y="3932673"/>
            <a:ext cx="757823" cy="7880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630797" y="2416360"/>
            <a:ext cx="1166663" cy="11666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65898" y="4428414"/>
            <a:ext cx="659878" cy="659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107554" y="3197924"/>
            <a:ext cx="790141" cy="790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170011" y="4174767"/>
            <a:ext cx="1235472" cy="12416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676236" y="4413081"/>
            <a:ext cx="599941" cy="599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ò"/>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3845" y="2480558"/>
            <a:ext cx="1103615" cy="1038269"/>
          </a:xfrm>
          <a:prstGeom prst="rect">
            <a:avLst/>
          </a:prstGeom>
        </p:spPr>
      </p:pic>
      <p:sp>
        <p:nvSpPr>
          <p:cNvPr id="4" name="Oval 3"/>
          <p:cNvSpPr/>
          <p:nvPr/>
        </p:nvSpPr>
        <p:spPr>
          <a:xfrm>
            <a:off x="110328" y="2099882"/>
            <a:ext cx="1166663" cy="1137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10328" y="1026588"/>
            <a:ext cx="80946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err="1">
                <a:solidFill>
                  <a:srgbClr val="002060"/>
                </a:solidFill>
                <a:latin typeface="Roboto" panose="02000000000000000000" pitchFamily="2" charset="0"/>
                <a:ea typeface="Roboto" panose="02000000000000000000" pitchFamily="2" charset="0"/>
              </a:rPr>
              <a:t>Tìm</a:t>
            </a:r>
            <a:r>
              <a:rPr lang="en-US" altLang="zh-CN" sz="3200" dirty="0">
                <a:solidFill>
                  <a:srgbClr val="002060"/>
                </a:solidFill>
                <a:latin typeface="Roboto" panose="02000000000000000000" pitchFamily="2" charset="0"/>
                <a:ea typeface="Roboto" panose="02000000000000000000" pitchFamily="2" charset="0"/>
              </a:rPr>
              <a:t> 7 </a:t>
            </a:r>
            <a:r>
              <a:rPr lang="en-US" altLang="zh-CN" sz="3200" dirty="0" err="1">
                <a:solidFill>
                  <a:srgbClr val="002060"/>
                </a:solidFill>
                <a:latin typeface="Roboto" panose="02000000000000000000" pitchFamily="2" charset="0"/>
                <a:ea typeface="Roboto" panose="02000000000000000000" pitchFamily="2" charset="0"/>
              </a:rPr>
              <a:t>điểm</a:t>
            </a:r>
            <a:r>
              <a:rPr lang="en-US" altLang="zh-CN" sz="3200" dirty="0">
                <a:solidFill>
                  <a:srgbClr val="002060"/>
                </a:solidFill>
                <a:latin typeface="Roboto" panose="02000000000000000000" pitchFamily="2" charset="0"/>
                <a:ea typeface="Roboto" panose="02000000000000000000" pitchFamily="2" charset="0"/>
              </a:rPr>
              <a:t> </a:t>
            </a:r>
            <a:r>
              <a:rPr lang="en-US" altLang="zh-CN" sz="3200" dirty="0" err="1">
                <a:solidFill>
                  <a:srgbClr val="002060"/>
                </a:solidFill>
                <a:latin typeface="Roboto" panose="02000000000000000000" pitchFamily="2" charset="0"/>
                <a:ea typeface="Roboto" panose="02000000000000000000" pitchFamily="2" charset="0"/>
              </a:rPr>
              <a:t>khác</a:t>
            </a:r>
            <a:r>
              <a:rPr lang="en-US" altLang="zh-CN" sz="3200" dirty="0">
                <a:solidFill>
                  <a:srgbClr val="002060"/>
                </a:solidFill>
                <a:latin typeface="Roboto" panose="02000000000000000000" pitchFamily="2" charset="0"/>
                <a:ea typeface="Roboto" panose="02000000000000000000" pitchFamily="2" charset="0"/>
              </a:rPr>
              <a:t> </a:t>
            </a:r>
            <a:r>
              <a:rPr lang="en-US" altLang="zh-CN" sz="3200" dirty="0" err="1">
                <a:solidFill>
                  <a:srgbClr val="002060"/>
                </a:solidFill>
                <a:latin typeface="Roboto" panose="02000000000000000000" pitchFamily="2" charset="0"/>
                <a:ea typeface="Roboto" panose="02000000000000000000" pitchFamily="2" charset="0"/>
              </a:rPr>
              <a:t>biệt</a:t>
            </a:r>
            <a:r>
              <a:rPr lang="en-US" altLang="zh-CN" sz="3200" dirty="0">
                <a:solidFill>
                  <a:srgbClr val="002060"/>
                </a:solidFill>
                <a:latin typeface="Roboto" panose="02000000000000000000" pitchFamily="2" charset="0"/>
                <a:ea typeface="Roboto" panose="02000000000000000000" pitchFamily="2" charset="0"/>
              </a:rPr>
              <a:t> </a:t>
            </a:r>
            <a:r>
              <a:rPr lang="en-US" altLang="zh-CN" sz="3200" dirty="0" err="1">
                <a:solidFill>
                  <a:srgbClr val="002060"/>
                </a:solidFill>
                <a:latin typeface="Roboto" panose="02000000000000000000" pitchFamily="2" charset="0"/>
                <a:ea typeface="Roboto" panose="02000000000000000000" pitchFamily="2" charset="0"/>
              </a:rPr>
              <a:t>trong</a:t>
            </a:r>
            <a:r>
              <a:rPr lang="en-US" altLang="zh-CN" sz="3200" dirty="0">
                <a:solidFill>
                  <a:srgbClr val="002060"/>
                </a:solidFill>
                <a:latin typeface="Roboto" panose="02000000000000000000" pitchFamily="2" charset="0"/>
                <a:ea typeface="Roboto" panose="02000000000000000000" pitchFamily="2" charset="0"/>
              </a:rPr>
              <a:t> </a:t>
            </a:r>
            <a:r>
              <a:rPr lang="en-US" altLang="zh-CN" sz="3200" dirty="0" err="1">
                <a:solidFill>
                  <a:srgbClr val="002060"/>
                </a:solidFill>
                <a:latin typeface="Roboto" panose="02000000000000000000" pitchFamily="2" charset="0"/>
                <a:ea typeface="Roboto" panose="02000000000000000000" pitchFamily="2" charset="0"/>
              </a:rPr>
              <a:t>hai</a:t>
            </a:r>
            <a:r>
              <a:rPr lang="en-US" altLang="zh-CN" sz="3200" dirty="0">
                <a:solidFill>
                  <a:srgbClr val="002060"/>
                </a:solidFill>
                <a:latin typeface="Roboto" panose="02000000000000000000" pitchFamily="2" charset="0"/>
                <a:ea typeface="Roboto" panose="02000000000000000000" pitchFamily="2" charset="0"/>
              </a:rPr>
              <a:t> </a:t>
            </a:r>
            <a:r>
              <a:rPr lang="en-US" altLang="zh-CN" sz="3200" dirty="0" err="1">
                <a:solidFill>
                  <a:srgbClr val="002060"/>
                </a:solidFill>
                <a:latin typeface="Roboto" panose="02000000000000000000" pitchFamily="2" charset="0"/>
                <a:ea typeface="Roboto" panose="02000000000000000000" pitchFamily="2" charset="0"/>
              </a:rPr>
              <a:t>bức</a:t>
            </a:r>
            <a:r>
              <a:rPr lang="en-US" altLang="zh-CN" sz="3200" dirty="0">
                <a:solidFill>
                  <a:srgbClr val="002060"/>
                </a:solidFill>
                <a:latin typeface="Roboto" panose="02000000000000000000" pitchFamily="2" charset="0"/>
                <a:ea typeface="Roboto" panose="02000000000000000000" pitchFamily="2" charset="0"/>
              </a:rPr>
              <a:t> </a:t>
            </a:r>
            <a:r>
              <a:rPr lang="en-US" altLang="zh-CN" sz="3200" dirty="0" err="1">
                <a:solidFill>
                  <a:srgbClr val="002060"/>
                </a:solidFill>
                <a:latin typeface="Roboto" panose="02000000000000000000" pitchFamily="2" charset="0"/>
                <a:ea typeface="Roboto" panose="02000000000000000000" pitchFamily="2" charset="0"/>
              </a:rPr>
              <a:t>tranh</a:t>
            </a:r>
            <a:endParaRPr kumimoji="0" lang="en-US" altLang="zh-CN" sz="32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2231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26" presetClass="emph" presetSubtype="0" repeatCount="3000" fill="hold" grpId="1" nodeType="withEffect">
                                  <p:stCondLst>
                                    <p:cond delay="0"/>
                                  </p:stCondLst>
                                  <p:childTnLst>
                                    <p:animEffect transition="out" filter="fade">
                                      <p:cBhvr>
                                        <p:cTn id="45" dur="1000" tmFilter="0, 0; .2, .5; .8, .5; 1, 0"/>
                                        <p:tgtEl>
                                          <p:spTgt spid="4"/>
                                        </p:tgtEl>
                                      </p:cBhvr>
                                    </p:animEffect>
                                    <p:animScale>
                                      <p:cBhvr>
                                        <p:cTn id="46" dur="500" autoRev="1" fill="hold"/>
                                        <p:tgtEl>
                                          <p:spTgt spid="4"/>
                                        </p:tgtEl>
                                      </p:cBhvr>
                                      <p:by x="105000" y="105000"/>
                                    </p:animScale>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26" presetClass="emph" presetSubtype="0" repeatCount="3000" fill="hold" grpId="1" nodeType="withEffect">
                                  <p:stCondLst>
                                    <p:cond delay="0"/>
                                  </p:stCondLst>
                                  <p:childTnLst>
                                    <p:animEffect transition="out" filter="fade">
                                      <p:cBhvr>
                                        <p:cTn id="54" dur="1000" tmFilter="0, 0; .2, .5; .8, .5; 1, 0"/>
                                        <p:tgtEl>
                                          <p:spTgt spid="33"/>
                                        </p:tgtEl>
                                      </p:cBhvr>
                                    </p:animEffect>
                                    <p:animScale>
                                      <p:cBhvr>
                                        <p:cTn id="55" dur="500" autoRev="1" fill="hold"/>
                                        <p:tgtEl>
                                          <p:spTgt spid="33"/>
                                        </p:tgtEl>
                                      </p:cBhvr>
                                      <p:by x="105000" y="105000"/>
                                    </p:animScale>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26" presetClass="emph" presetSubtype="0" repeatCount="3000" fill="hold" grpId="1" nodeType="withEffect">
                                  <p:stCondLst>
                                    <p:cond delay="0"/>
                                  </p:stCondLst>
                                  <p:childTnLst>
                                    <p:animEffect transition="out" filter="fade">
                                      <p:cBhvr>
                                        <p:cTn id="63" dur="1000" tmFilter="0, 0; .2, .5; .8, .5; 1, 0"/>
                                        <p:tgtEl>
                                          <p:spTgt spid="35"/>
                                        </p:tgtEl>
                                      </p:cBhvr>
                                    </p:animEffect>
                                    <p:animScale>
                                      <p:cBhvr>
                                        <p:cTn id="64" dur="500" autoRev="1" fill="hold"/>
                                        <p:tgtEl>
                                          <p:spTgt spid="35"/>
                                        </p:tgtEl>
                                      </p:cBhvr>
                                      <p:by x="105000" y="105000"/>
                                    </p:animScale>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26" presetClass="emph" presetSubtype="0" repeatCount="3000" fill="hold" grpId="1" nodeType="withEffect">
                                  <p:stCondLst>
                                    <p:cond delay="0"/>
                                  </p:stCondLst>
                                  <p:childTnLst>
                                    <p:animEffect transition="out" filter="fade">
                                      <p:cBhvr>
                                        <p:cTn id="72" dur="1000" tmFilter="0, 0; .2, .5; .8, .5; 1, 0"/>
                                        <p:tgtEl>
                                          <p:spTgt spid="36"/>
                                        </p:tgtEl>
                                      </p:cBhvr>
                                    </p:animEffect>
                                    <p:animScale>
                                      <p:cBhvr>
                                        <p:cTn id="73" dur="500" autoRev="1" fill="hold"/>
                                        <p:tgtEl>
                                          <p:spTgt spid="36"/>
                                        </p:tgtEl>
                                      </p:cBhvr>
                                      <p:by x="105000" y="105000"/>
                                    </p:animScale>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26" presetClass="emph" presetSubtype="0" repeatCount="3000" fill="hold" grpId="1" nodeType="withEffect">
                                  <p:stCondLst>
                                    <p:cond delay="0"/>
                                  </p:stCondLst>
                                  <p:childTnLst>
                                    <p:animEffect transition="out" filter="fade">
                                      <p:cBhvr>
                                        <p:cTn id="81" dur="1000" tmFilter="0, 0; .2, .5; .8, .5; 1, 0"/>
                                        <p:tgtEl>
                                          <p:spTgt spid="37"/>
                                        </p:tgtEl>
                                      </p:cBhvr>
                                    </p:animEffect>
                                    <p:animScale>
                                      <p:cBhvr>
                                        <p:cTn id="82" dur="500" autoRev="1" fill="hold"/>
                                        <p:tgtEl>
                                          <p:spTgt spid="37"/>
                                        </p:tgtEl>
                                      </p:cBhvr>
                                      <p:by x="105000" y="105000"/>
                                    </p:animScale>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par>
                                <p:cTn id="89" presetID="26" presetClass="emph" presetSubtype="0" repeatCount="3000" fill="hold" grpId="1" nodeType="withEffect">
                                  <p:stCondLst>
                                    <p:cond delay="0"/>
                                  </p:stCondLst>
                                  <p:childTnLst>
                                    <p:animEffect transition="out" filter="fade">
                                      <p:cBhvr>
                                        <p:cTn id="90" dur="1000" tmFilter="0, 0; .2, .5; .8, .5; 1, 0"/>
                                        <p:tgtEl>
                                          <p:spTgt spid="32"/>
                                        </p:tgtEl>
                                      </p:cBhvr>
                                    </p:animEffect>
                                    <p:animScale>
                                      <p:cBhvr>
                                        <p:cTn id="91" dur="50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1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26" presetClass="emph" presetSubtype="0" repeatCount="3000" fill="hold" grpId="1" nodeType="withEffect">
                                  <p:stCondLst>
                                    <p:cond delay="0"/>
                                  </p:stCondLst>
                                  <p:childTnLst>
                                    <p:animEffect transition="out" filter="fade">
                                      <p:cBhvr>
                                        <p:cTn id="99" dur="1000" tmFilter="0, 0; .2, .5; .8, .5; 1, 0"/>
                                        <p:tgtEl>
                                          <p:spTgt spid="34"/>
                                        </p:tgtEl>
                                      </p:cBhvr>
                                    </p:animEffect>
                                    <p:animScale>
                                      <p:cBhvr>
                                        <p:cTn id="100" dur="500" autoRev="1" fill="hold"/>
                                        <p:tgtEl>
                                          <p:spTgt spid="34"/>
                                        </p:tgtEl>
                                      </p:cBhvr>
                                      <p:by x="105000" y="105000"/>
                                    </p:animScale>
                                  </p:childTnLst>
                                </p:cTn>
                              </p:par>
                            </p:childTnLst>
                          </p:cTn>
                        </p:par>
                      </p:childTnLst>
                    </p:cTn>
                  </p:par>
                </p:childTnLst>
              </p:cTn>
              <p:nextCondLst>
                <p:cond evt="onClick" delay="0">
                  <p:tgtEl>
                    <p:spTgt spid="10"/>
                  </p:tgtEl>
                </p:cond>
              </p:nextCondLst>
            </p:seq>
          </p:childTnLst>
        </p:cTn>
      </p:par>
    </p:tnLst>
    <p:bldLst>
      <p:bldP spid="26" grpId="0"/>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4" grpId="0" animBg="1"/>
      <p:bldP spid="4" grpId="1" animBg="1"/>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4"/>
          <a:srcRect t="9057" b="14265"/>
          <a:stretch/>
        </p:blipFill>
        <p:spPr>
          <a:xfrm rot="16200000">
            <a:off x="2574244" y="2129223"/>
            <a:ext cx="1074527" cy="5058263"/>
          </a:xfrm>
          <a:prstGeom prst="roundRect">
            <a:avLst>
              <a:gd name="adj" fmla="val 28351"/>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4"/>
          <a:srcRect t="9057" b="52533"/>
          <a:stretch/>
        </p:blipFill>
        <p:spPr>
          <a:xfrm rot="16200000">
            <a:off x="1744705" y="2063582"/>
            <a:ext cx="1100901" cy="2595969"/>
          </a:xfrm>
          <a:prstGeom prst="roundRect">
            <a:avLst>
              <a:gd name="adj" fmla="val 28351"/>
            </a:avLst>
          </a:prstGeom>
          <a:effectLst>
            <a:outerShdw blurRad="63500" sx="102000" sy="102000" algn="ctr" rotWithShape="0">
              <a:prstClr val="black">
                <a:alpha val="40000"/>
              </a:prstClr>
            </a:outerShdw>
          </a:effectLst>
        </p:spPr>
      </p:pic>
      <p:sp>
        <p:nvSpPr>
          <p:cNvPr id="7" name="TextBox 6"/>
          <p:cNvSpPr txBox="1"/>
          <p:nvPr/>
        </p:nvSpPr>
        <p:spPr>
          <a:xfrm>
            <a:off x="3376987" y="708680"/>
            <a:ext cx="5819333"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PHIẾU HỌC TẬP SỐ 3</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761822" y="1589881"/>
            <a:ext cx="5552501" cy="4093428"/>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1. Nhóm dùng vật liệu gì để làm đồ dùng?</a:t>
            </a:r>
          </a:p>
          <a:p>
            <a:pPr lvl="0" algn="ctr">
              <a:defRPr/>
            </a:pPr>
            <a:r>
              <a:rPr lang="vi-VN" altLang="zh-CN" sz="2000">
                <a:solidFill>
                  <a:srgbClr val="002060"/>
                </a:solidFill>
                <a:latin typeface="Roboto" panose="02000000000000000000" pitchFamily="2" charset="0"/>
                <a:ea typeface="Roboto" panose="02000000000000000000" pitchFamily="2" charset="0"/>
              </a:rPr>
              <a:t>…………………………………………………………………………………………............................……………………………………………</a:t>
            </a:r>
          </a:p>
          <a:p>
            <a:pPr lvl="0" algn="ctr">
              <a:defRPr/>
            </a:pPr>
            <a:r>
              <a:rPr lang="vi-VN" altLang="zh-CN" sz="2000">
                <a:solidFill>
                  <a:srgbClr val="002060"/>
                </a:solidFill>
                <a:latin typeface="Roboto" panose="02000000000000000000" pitchFamily="2" charset="0"/>
                <a:ea typeface="Roboto" panose="02000000000000000000" pitchFamily="2" charset="0"/>
              </a:rPr>
              <a:t>2. Nhóm sử dụng hình gì để trang trí?</a:t>
            </a:r>
          </a:p>
          <a:p>
            <a:pPr lvl="0" algn="ctr">
              <a:defRPr/>
            </a:pPr>
            <a:r>
              <a:rPr lang="vi-VN" altLang="zh-CN" sz="2000">
                <a:solidFill>
                  <a:srgbClr val="002060"/>
                </a:solidFill>
                <a:latin typeface="Roboto" panose="02000000000000000000" pitchFamily="2" charset="0"/>
                <a:ea typeface="Roboto" panose="02000000000000000000" pitchFamily="2" charset="0"/>
              </a:rPr>
              <a:t>…………………………………………………………………………………………..........................……………………………………………</a:t>
            </a:r>
          </a:p>
          <a:p>
            <a:pPr lvl="0" algn="ctr">
              <a:defRPr/>
            </a:pPr>
            <a:r>
              <a:rPr lang="vi-VN" altLang="zh-CN" sz="2000">
                <a:solidFill>
                  <a:srgbClr val="002060"/>
                </a:solidFill>
                <a:latin typeface="Roboto" panose="02000000000000000000" pitchFamily="2" charset="0"/>
                <a:ea typeface="Roboto" panose="02000000000000000000" pitchFamily="2" charset="0"/>
              </a:rPr>
              <a:t>3. Sản phẩm có đặc điểm gì?</a:t>
            </a:r>
          </a:p>
          <a:p>
            <a:pPr lvl="0" algn="ctr">
              <a:defRPr/>
            </a:pPr>
            <a:r>
              <a:rPr lang="vi-VN" altLang="zh-CN" sz="2000">
                <a:solidFill>
                  <a:srgbClr val="002060"/>
                </a:solidFill>
                <a:latin typeface="Roboto" panose="02000000000000000000" pitchFamily="2" charset="0"/>
                <a:ea typeface="Roboto" panose="02000000000000000000" pitchFamily="2" charset="0"/>
              </a:rPr>
              <a:t>…………………………………………………………………………………………...........................……………………………………………</a:t>
            </a:r>
          </a:p>
          <a:p>
            <a:pPr lvl="0" algn="ctr">
              <a:defRPr/>
            </a:pPr>
            <a:r>
              <a:rPr lang="vi-VN" altLang="zh-CN" sz="2000">
                <a:solidFill>
                  <a:srgbClr val="002060"/>
                </a:solidFill>
                <a:latin typeface="Roboto" panose="02000000000000000000" pitchFamily="2" charset="0"/>
                <a:ea typeface="Roboto" panose="02000000000000000000" pitchFamily="2" charset="0"/>
              </a:rPr>
              <a:t>4. Sản phẩm có thể thực hiện phép tính gì? Nêu cách sử dụng của sản phẩm</a:t>
            </a:r>
          </a:p>
          <a:p>
            <a:pPr lvl="0" algn="ctr">
              <a:defRPr/>
            </a:pPr>
            <a:r>
              <a:rPr lang="vi-VN" altLang="zh-CN" sz="2000">
                <a:solidFill>
                  <a:srgbClr val="002060"/>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1025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76226" y="770497"/>
            <a:ext cx="82403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583166" y="2469099"/>
            <a:ext cx="938963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màu, bút chì, keo dán, 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val="0"/>
              </a:ext>
            </a:extLst>
          </a:blip>
          <a:srcRect t="24941" b="13099"/>
          <a:stretch/>
        </p:blipFill>
        <p:spPr>
          <a:xfrm>
            <a:off x="5013062" y="3315273"/>
            <a:ext cx="3528509" cy="2915055"/>
          </a:xfrm>
          <a:prstGeom prst="rect">
            <a:avLst/>
          </a:prstGeom>
        </p:spPr>
      </p:pic>
      <p:pic>
        <p:nvPicPr>
          <p:cNvPr id="18" name="Picture 17"/>
          <p:cNvPicPr>
            <a:picLocks noChangeAspect="1"/>
          </p:cNvPicPr>
          <p:nvPr/>
        </p:nvPicPr>
        <p:blipFill>
          <a:blip r:embed="rId5"/>
          <a:stretch>
            <a:fillRect/>
          </a:stretch>
        </p:blipFill>
        <p:spPr>
          <a:xfrm>
            <a:off x="3234870" y="3552903"/>
            <a:ext cx="1584457" cy="24498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0247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uong cua.wav"/>
                                        </p:tgtEl>
                                      </p:cMediaNode>
                                    </p:audio>
                                  </p:sub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519067" y="1897879"/>
            <a:ext cx="9240820" cy="369332"/>
          </a:xfrm>
          <a:prstGeom prst="rect">
            <a:avLst/>
          </a:prstGeom>
          <a:noFill/>
        </p:spPr>
        <p:txBody>
          <a:bodyPr wrap="square" lIns="0" tIns="0" rIns="0" bIns="0" rtlCol="0">
            <a:spAutoFit/>
          </a:bodyPr>
          <a:lstStyle/>
          <a:p>
            <a:pPr lvl="0" algn="just">
              <a:defRPr/>
            </a:pPr>
            <a:r>
              <a:rPr lang="pt-BR" sz="2400">
                <a:solidFill>
                  <a:srgbClr val="002060"/>
                </a:solidFill>
                <a:latin typeface="Roboto" panose="02000000000000000000" pitchFamily="2" charset="0"/>
                <a:ea typeface="Roboto" panose="02000000000000000000" pitchFamily="2" charset="0"/>
              </a:rPr>
              <a:t>Làm thanh cộng trong phạm vi 20 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p:cNvPicPr>
            <a:picLocks noChangeAspect="1"/>
          </p:cNvPicPr>
          <p:nvPr/>
        </p:nvPicPr>
        <p:blipFill rotWithShape="1">
          <a:blip r:embed="rId3"/>
          <a:srcRect l="1" t="8972" r="2" b="14525"/>
          <a:stretch/>
        </p:blipFill>
        <p:spPr>
          <a:xfrm rot="16200000">
            <a:off x="4222907" y="1520670"/>
            <a:ext cx="1275415" cy="8437679"/>
          </a:xfrm>
          <a:prstGeom prst="roundRect">
            <a:avLst>
              <a:gd name="adj" fmla="val 28351"/>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rotWithShape="1">
          <a:blip r:embed="rId4"/>
          <a:srcRect l="10623" r="13120"/>
          <a:stretch/>
        </p:blipFill>
        <p:spPr>
          <a:xfrm>
            <a:off x="742278" y="4495390"/>
            <a:ext cx="4001844" cy="915682"/>
          </a:xfrm>
          <a:prstGeom prst="roundRect">
            <a:avLst/>
          </a:prstGeom>
          <a:effectLst>
            <a:outerShdw blurRad="63500" sx="102000" sy="102000" algn="ctr" rotWithShape="0">
              <a:prstClr val="black">
                <a:alpha val="40000"/>
              </a:prstClr>
            </a:outerShdw>
          </a:effectLst>
        </p:spPr>
      </p:pic>
      <p:sp>
        <p:nvSpPr>
          <p:cNvPr id="8" name="TextBox 7"/>
          <p:cNvSpPr txBox="1"/>
          <p:nvPr/>
        </p:nvSpPr>
        <p:spPr>
          <a:xfrm>
            <a:off x="2076226" y="770497"/>
            <a:ext cx="82403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 name="Group 1"/>
          <p:cNvGrpSpPr/>
          <p:nvPr/>
        </p:nvGrpSpPr>
        <p:grpSpPr>
          <a:xfrm>
            <a:off x="5066850" y="3139321"/>
            <a:ext cx="6497620" cy="1356069"/>
            <a:chOff x="5066851" y="3560176"/>
            <a:chExt cx="5852159" cy="944464"/>
          </a:xfrm>
        </p:grpSpPr>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l="12303" t="26391" r="9563" b="21153"/>
            <a:stretch/>
          </p:blipFill>
          <p:spPr>
            <a:xfrm>
              <a:off x="5066851" y="3560176"/>
              <a:ext cx="4012603" cy="944464"/>
            </a:xfrm>
            <a:prstGeom prst="rect">
              <a:avLst/>
            </a:prstGeom>
            <a:effectLst/>
          </p:spPr>
        </p:pic>
        <p:grpSp>
          <p:nvGrpSpPr>
            <p:cNvPr id="10" name="Group 9"/>
            <p:cNvGrpSpPr/>
            <p:nvPr/>
          </p:nvGrpSpPr>
          <p:grpSpPr>
            <a:xfrm>
              <a:off x="9025664" y="3587916"/>
              <a:ext cx="1893346" cy="802925"/>
              <a:chOff x="3757381" y="2333374"/>
              <a:chExt cx="2922183" cy="2194975"/>
            </a:xfrm>
            <a:effectLst/>
          </p:grpSpPr>
          <p:pic>
            <p:nvPicPr>
              <p:cNvPr id="11" name="Picture 10"/>
              <p:cNvPicPr>
                <a:picLocks noChangeAspect="1"/>
              </p:cNvPicPr>
              <p:nvPr/>
            </p:nvPicPr>
            <p:blipFill rotWithShape="1">
              <a:blip r:embed="rId5" cstate="hqprint">
                <a:extLst>
                  <a:ext uri="{28A0092B-C50C-407E-A947-70E740481C1C}">
                    <a14:useLocalDpi xmlns:a14="http://schemas.microsoft.com/office/drawing/2010/main" val="0"/>
                  </a:ext>
                </a:extLst>
              </a:blip>
              <a:srcRect l="67014" t="27931" r="10599" b="24107"/>
              <a:stretch/>
            </p:blipFill>
            <p:spPr>
              <a:xfrm>
                <a:off x="3757381" y="2333374"/>
                <a:ext cx="2922183" cy="2194975"/>
              </a:xfrm>
              <a:prstGeom prst="rect">
                <a:avLst/>
              </a:prstGeom>
              <a:effectLst/>
            </p:spPr>
          </p:pic>
          <p:sp>
            <p:nvSpPr>
              <p:cNvPr id="12" name="Rectangle 11"/>
              <p:cNvSpPr/>
              <p:nvPr/>
            </p:nvSpPr>
            <p:spPr>
              <a:xfrm>
                <a:off x="3925019" y="3502325"/>
                <a:ext cx="474453" cy="379562"/>
              </a:xfrm>
              <a:prstGeom prst="rect">
                <a:avLst/>
              </a:prstGeom>
              <a:solidFill>
                <a:srgbClr val="218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Charm" panose="00000500000000000000" pitchFamily="2" charset="-34"/>
                    <a:cs typeface="Charm" panose="00000500000000000000" pitchFamily="2" charset="-34"/>
                  </a:rPr>
                  <a:t>15</a:t>
                </a:r>
              </a:p>
            </p:txBody>
          </p:sp>
          <p:sp>
            <p:nvSpPr>
              <p:cNvPr id="13" name="Rectangle 12"/>
              <p:cNvSpPr/>
              <p:nvPr/>
            </p:nvSpPr>
            <p:spPr>
              <a:xfrm>
                <a:off x="4675517" y="3502325"/>
                <a:ext cx="474453" cy="379562"/>
              </a:xfrm>
              <a:prstGeom prst="rect">
                <a:avLst/>
              </a:prstGeom>
              <a:solidFill>
                <a:srgbClr val="2187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Charm" panose="00000500000000000000" pitchFamily="2" charset="-34"/>
                    <a:cs typeface="Charm" panose="00000500000000000000" pitchFamily="2" charset="-34"/>
                  </a:rPr>
                  <a:t>16</a:t>
                </a:r>
              </a:p>
            </p:txBody>
          </p:sp>
          <p:sp>
            <p:nvSpPr>
              <p:cNvPr id="14" name="Rectangle 13"/>
              <p:cNvSpPr/>
              <p:nvPr/>
            </p:nvSpPr>
            <p:spPr>
              <a:xfrm>
                <a:off x="5408763" y="3476447"/>
                <a:ext cx="474453" cy="379562"/>
              </a:xfrm>
              <a:prstGeom prst="rect">
                <a:avLst/>
              </a:prstGeom>
              <a:solidFill>
                <a:srgbClr val="218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Charm" panose="00000500000000000000" pitchFamily="2" charset="-34"/>
                    <a:cs typeface="Charm" panose="00000500000000000000" pitchFamily="2" charset="-34"/>
                  </a:rPr>
                  <a:t>17</a:t>
                </a:r>
              </a:p>
            </p:txBody>
          </p:sp>
          <p:sp>
            <p:nvSpPr>
              <p:cNvPr id="15" name="Rectangle 14"/>
              <p:cNvSpPr/>
              <p:nvPr/>
            </p:nvSpPr>
            <p:spPr>
              <a:xfrm>
                <a:off x="6111815" y="3476447"/>
                <a:ext cx="474453" cy="379562"/>
              </a:xfrm>
              <a:prstGeom prst="rect">
                <a:avLst/>
              </a:prstGeom>
              <a:solidFill>
                <a:srgbClr val="218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Charm" panose="00000500000000000000" pitchFamily="2" charset="-34"/>
                    <a:cs typeface="Charm" panose="00000500000000000000" pitchFamily="2" charset="-34"/>
                  </a:rPr>
                  <a:t>18</a:t>
                </a:r>
              </a:p>
            </p:txBody>
          </p:sp>
        </p:grpSp>
      </p:grpSp>
      <p:pic>
        <p:nvPicPr>
          <p:cNvPr id="5" name="Picture 4"/>
          <p:cNvPicPr>
            <a:picLocks noChangeAspect="1"/>
          </p:cNvPicPr>
          <p:nvPr/>
        </p:nvPicPr>
        <p:blipFill rotWithShape="1">
          <a:blip r:embed="rId6" cstate="hqprint">
            <a:extLst>
              <a:ext uri="{28A0092B-C50C-407E-A947-70E740481C1C}">
                <a14:useLocalDpi xmlns:a14="http://schemas.microsoft.com/office/drawing/2010/main" val="0"/>
              </a:ext>
            </a:extLst>
          </a:blip>
          <a:srcRect l="13086" t="20088" r="15940" b="28905"/>
          <a:stretch/>
        </p:blipFill>
        <p:spPr>
          <a:xfrm>
            <a:off x="6578162" y="2652050"/>
            <a:ext cx="3738422" cy="811705"/>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38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19947" b="27029"/>
          <a:stretch/>
        </p:blipFill>
        <p:spPr>
          <a:xfrm>
            <a:off x="2448264" y="3551091"/>
            <a:ext cx="7623703" cy="2010056"/>
          </a:xfrm>
          <a:prstGeom prst="roundRect">
            <a:avLst>
              <a:gd name="adj" fmla="val 11664"/>
            </a:avLst>
          </a:prstGeom>
          <a:effectLst>
            <a:outerShdw blurRad="63500" sx="102000" sy="102000" algn="ctr" rotWithShape="0">
              <a:prstClr val="black">
                <a:alpha val="40000"/>
              </a:prstClr>
            </a:outerShdw>
          </a:effectLst>
        </p:spPr>
      </p:pic>
      <p:sp>
        <p:nvSpPr>
          <p:cNvPr id="7" name="Rounded Rectangle 6"/>
          <p:cNvSpPr/>
          <p:nvPr/>
        </p:nvSpPr>
        <p:spPr>
          <a:xfrm>
            <a:off x="2003198" y="2444892"/>
            <a:ext cx="890133" cy="829031"/>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4130436" y="2637468"/>
            <a:ext cx="2551814"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hai băng giấy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076226" y="770497"/>
            <a:ext cx="82403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2147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070231" y="2141935"/>
            <a:ext cx="3967984"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pt-BR" sz="2400">
                <a:solidFill>
                  <a:srgbClr val="002060"/>
                </a:solidFill>
                <a:latin typeface="Roboto" panose="02000000000000000000" pitchFamily="2" charset="0"/>
                <a:ea typeface="Roboto" panose="02000000000000000000" pitchFamily="2" charset="0"/>
              </a:rPr>
              <a:t>Ghi số lên hai băng giấy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17819" b="20608"/>
          <a:stretch/>
        </p:blipFill>
        <p:spPr>
          <a:xfrm>
            <a:off x="2076226" y="3391271"/>
            <a:ext cx="8874307" cy="1908698"/>
          </a:xfrm>
          <a:prstGeom prst="roundRect">
            <a:avLst/>
          </a:prstGeom>
          <a:effectLst>
            <a:outerShdw blurRad="63500" sx="102000" sy="102000" algn="ctr" rotWithShape="0">
              <a:prstClr val="black">
                <a:alpha val="40000"/>
              </a:prstClr>
            </a:outerShdw>
          </a:effectLst>
        </p:spPr>
      </p:pic>
      <p:sp>
        <p:nvSpPr>
          <p:cNvPr id="9" name="Rounded Rectangle 8"/>
          <p:cNvSpPr/>
          <p:nvPr/>
        </p:nvSpPr>
        <p:spPr>
          <a:xfrm>
            <a:off x="2218387" y="2051568"/>
            <a:ext cx="890133" cy="829031"/>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2</a:t>
            </a:r>
          </a:p>
        </p:txBody>
      </p:sp>
      <p:sp>
        <p:nvSpPr>
          <p:cNvPr id="12" name="TextBox 11"/>
          <p:cNvSpPr txBox="1"/>
          <p:nvPr/>
        </p:nvSpPr>
        <p:spPr>
          <a:xfrm>
            <a:off x="2076226" y="770497"/>
            <a:ext cx="82403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8792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283756" y="1909733"/>
            <a:ext cx="377404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Làm nẹp giữ</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hai băng giấy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076226" y="770497"/>
            <a:ext cx="82403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Rounded Rectangle 11"/>
          <p:cNvSpPr/>
          <p:nvPr/>
        </p:nvSpPr>
        <p:spPr>
          <a:xfrm>
            <a:off x="3016176" y="1630160"/>
            <a:ext cx="890133" cy="829031"/>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3</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3" name="Frame 22"/>
          <p:cNvSpPr/>
          <p:nvPr/>
        </p:nvSpPr>
        <p:spPr>
          <a:xfrm>
            <a:off x="9635802" y="3207562"/>
            <a:ext cx="1447060" cy="2816025"/>
          </a:xfrm>
          <a:prstGeom prst="frame">
            <a:avLst>
              <a:gd name="adj1" fmla="val 50000"/>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5861760" y="3207562"/>
            <a:ext cx="1447060" cy="2853770"/>
            <a:chOff x="8495930" y="3107184"/>
            <a:chExt cx="1447060" cy="2853770"/>
          </a:xfrm>
        </p:grpSpPr>
        <p:sp>
          <p:nvSpPr>
            <p:cNvPr id="21" name="Frame 20"/>
            <p:cNvSpPr/>
            <p:nvPr/>
          </p:nvSpPr>
          <p:spPr>
            <a:xfrm>
              <a:off x="8495930" y="3107184"/>
              <a:ext cx="1447060" cy="1464630"/>
            </a:xfrm>
            <a:prstGeom prst="frame">
              <a:avLst>
                <a:gd name="adj1" fmla="val 19862"/>
              </a:avLst>
            </a:prstGeom>
            <a:solidFill>
              <a:srgbClr val="DCE02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8495930" y="4496324"/>
              <a:ext cx="1447060" cy="1464630"/>
            </a:xfrm>
            <a:prstGeom prst="frame">
              <a:avLst>
                <a:gd name="adj1" fmla="val 19862"/>
              </a:avLst>
            </a:prstGeom>
            <a:solidFill>
              <a:srgbClr val="DCE02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a:extLst>
              <a:ext uri="{FF2B5EF4-FFF2-40B4-BE49-F238E27FC236}">
                <a16:creationId xmlns:a16="http://schemas.microsoft.com/office/drawing/2014/main" id="{F47EDC76-93E4-69B2-B3EB-FFBB9F9285CB}"/>
              </a:ext>
            </a:extLst>
          </p:cNvPr>
          <p:cNvSpPr txBox="1"/>
          <p:nvPr/>
        </p:nvSpPr>
        <p:spPr>
          <a:xfrm>
            <a:off x="860059" y="2900949"/>
            <a:ext cx="377404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dirty="0">
                <a:solidFill>
                  <a:srgbClr val="002060"/>
                </a:solidFill>
                <a:latin typeface="Roboto" panose="02000000000000000000" pitchFamily="2" charset="0"/>
                <a:ea typeface="Roboto" panose="02000000000000000000" pitchFamily="2" charset="0"/>
              </a:rPr>
              <a:t>Cắt 2 mảnh giấy bằng nhau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a:extLst>
              <a:ext uri="{FF2B5EF4-FFF2-40B4-BE49-F238E27FC236}">
                <a16:creationId xmlns:a16="http://schemas.microsoft.com/office/drawing/2014/main" id="{F47EDC76-93E4-69B2-B3EB-FFBB9F9285CB}"/>
              </a:ext>
            </a:extLst>
          </p:cNvPr>
          <p:cNvSpPr txBox="1"/>
          <p:nvPr/>
        </p:nvSpPr>
        <p:spPr>
          <a:xfrm>
            <a:off x="924226" y="3465857"/>
            <a:ext cx="3920489"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Trên </a:t>
            </a:r>
            <a:r>
              <a:rPr lang="vi-VN" sz="2400" dirty="0">
                <a:solidFill>
                  <a:srgbClr val="002060"/>
                </a:solidFill>
                <a:latin typeface="Roboto" panose="02000000000000000000" pitchFamily="2" charset="0"/>
                <a:ea typeface="Roboto" panose="02000000000000000000" pitchFamily="2" charset="0"/>
              </a:rPr>
              <a:t>mảnh </a:t>
            </a:r>
            <a:r>
              <a:rPr lang="en-US" sz="2400" dirty="0" err="1">
                <a:solidFill>
                  <a:srgbClr val="002060"/>
                </a:solidFill>
                <a:latin typeface="Roboto" panose="02000000000000000000" pitchFamily="2" charset="0"/>
                <a:ea typeface="Roboto" panose="02000000000000000000" pitchFamily="2" charset="0"/>
              </a:rPr>
              <a:t>giấy</a:t>
            </a:r>
            <a:r>
              <a:rPr lang="en-US" sz="2400"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trước khoét 2 ô vuông để hiển thị các số</a:t>
            </a:r>
          </a:p>
        </p:txBody>
      </p:sp>
      <p:sp>
        <p:nvSpPr>
          <p:cNvPr id="27" name="TextBox 26">
            <a:extLst>
              <a:ext uri="{FF2B5EF4-FFF2-40B4-BE49-F238E27FC236}">
                <a16:creationId xmlns:a16="http://schemas.microsoft.com/office/drawing/2014/main" id="{F47EDC76-93E4-69B2-B3EB-FFBB9F9285CB}"/>
              </a:ext>
            </a:extLst>
          </p:cNvPr>
          <p:cNvSpPr txBox="1"/>
          <p:nvPr/>
        </p:nvSpPr>
        <p:spPr>
          <a:xfrm>
            <a:off x="924227" y="4730329"/>
            <a:ext cx="3920488" cy="1477328"/>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Dán 2 mảnh giấy vào nhau ở mép trên, mép dưới và ở giữa để tạo khoảng trống cho 2 thanh cộng di chuyển</a:t>
            </a:r>
          </a:p>
        </p:txBody>
      </p:sp>
      <p:sp>
        <p:nvSpPr>
          <p:cNvPr id="28" name="Frame 27"/>
          <p:cNvSpPr/>
          <p:nvPr/>
        </p:nvSpPr>
        <p:spPr>
          <a:xfrm>
            <a:off x="5882431" y="3222052"/>
            <a:ext cx="1447060" cy="2816025"/>
          </a:xfrm>
          <a:prstGeom prst="frame">
            <a:avLst>
              <a:gd name="adj1" fmla="val 50000"/>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632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6" presetClass="entr" presetSubtype="42"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childTnLst>
                                </p:cTn>
                              </p:par>
                              <p:par>
                                <p:cTn id="36" presetID="1" presetClass="exit"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4.16667E-6 -4.44444E-6 L 0.31211 0.00533 " pathEditMode="relative" rAng="0" ptsTypes="AA">
                                      <p:cBhvr>
                                        <p:cTn id="47" dur="2000" fill="hold"/>
                                        <p:tgtEl>
                                          <p:spTgt spid="15"/>
                                        </p:tgtEl>
                                        <p:attrNameLst>
                                          <p:attrName>ppt_x</p:attrName>
                                          <p:attrName>ppt_y</p:attrName>
                                        </p:attrNameLst>
                                      </p:cBhvr>
                                      <p:rCtr x="15599"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2" grpId="0" animBg="1"/>
      <p:bldP spid="23" grpId="0" animBg="1"/>
      <p:bldP spid="25" grpId="0"/>
      <p:bldP spid="26" grpId="0"/>
      <p:bldP spid="27" grpId="0"/>
      <p:bldP spid="28" grpId="0" animBg="1"/>
      <p:bldP spid="2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636336" y="4934523"/>
            <a:ext cx="3302346"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Hoàn thiện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8076" b="22705"/>
          <a:stretch/>
        </p:blipFill>
        <p:spPr>
          <a:xfrm>
            <a:off x="1548449" y="2398955"/>
            <a:ext cx="9606184" cy="1947133"/>
          </a:xfrm>
          <a:prstGeom prst="roundRect">
            <a:avLst/>
          </a:prstGeom>
          <a:effectLst>
            <a:outerShdw blurRad="63500" sx="102000" sy="102000" algn="ctr" rotWithShape="0">
              <a:prstClr val="black">
                <a:alpha val="40000"/>
              </a:prstClr>
            </a:outerShdw>
          </a:effectLst>
        </p:spPr>
      </p:pic>
      <p:sp>
        <p:nvSpPr>
          <p:cNvPr id="9" name="TextBox 8"/>
          <p:cNvSpPr txBox="1"/>
          <p:nvPr/>
        </p:nvSpPr>
        <p:spPr>
          <a:xfrm>
            <a:off x="2076226" y="770497"/>
            <a:ext cx="82403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Rounded Rectangle 11"/>
          <p:cNvSpPr/>
          <p:nvPr/>
        </p:nvSpPr>
        <p:spPr>
          <a:xfrm>
            <a:off x="2164598" y="4762495"/>
            <a:ext cx="890133" cy="829031"/>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4</a:t>
            </a:r>
          </a:p>
        </p:txBody>
      </p:sp>
    </p:spTree>
    <p:extLst>
      <p:ext uri="{BB962C8B-B14F-4D97-AF65-F5344CB8AC3E}">
        <p14:creationId xmlns:p14="http://schemas.microsoft.com/office/powerpoint/2010/main" val="322137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526431" y="2319802"/>
            <a:ext cx="3507687" cy="1553042"/>
          </a:xfrm>
          <a:prstGeom prst="snip2DiagRect">
            <a:avLst/>
          </a:prstGeom>
          <a:noFill/>
          <a:ln w="28575">
            <a:solidFill>
              <a:srgbClr val="8F9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807261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760082" y="2357659"/>
            <a:ext cx="3138491" cy="1477328"/>
          </a:xfrm>
          <a:prstGeom prst="rect">
            <a:avLst/>
          </a:prstGeom>
          <a:noFill/>
        </p:spPr>
        <p:txBody>
          <a:bodyPr wrap="square" lIns="0" tIns="0" rIns="0" bIns="0" rtlCol="0">
            <a:spAutoFit/>
          </a:bodyPr>
          <a:lstStyle/>
          <a:p>
            <a:pPr lvl="0" algn="just">
              <a:spcBef>
                <a:spcPts val="600"/>
              </a:spcBef>
              <a:spcAft>
                <a:spcPts val="600"/>
              </a:spcAf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Có hai băng giấy, băng giấy ngắn ghi các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số từ 1 đến 9, băng giấy dài ghi các số từ</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1 đến 18</a:t>
            </a: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076226" y="770497"/>
            <a:ext cx="82403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a:extLst>
              <a:ext uri="{FF2B5EF4-FFF2-40B4-BE49-F238E27FC236}">
                <a16:creationId xmlns:a16="http://schemas.microsoft.com/office/drawing/2014/main" id="{F47EDC76-93E4-69B2-B3EB-FFBB9F9285CB}"/>
              </a:ext>
            </a:extLst>
          </p:cNvPr>
          <p:cNvSpPr txBox="1"/>
          <p:nvPr/>
        </p:nvSpPr>
        <p:spPr>
          <a:xfrm>
            <a:off x="4543869" y="2430584"/>
            <a:ext cx="3134362" cy="1477328"/>
          </a:xfrm>
          <a:prstGeom prst="rect">
            <a:avLst/>
          </a:prstGeom>
          <a:noFill/>
        </p:spPr>
        <p:txBody>
          <a:bodyPr wrap="square" lIns="0" tIns="0" rIns="0" bIns="0" rtlCol="0">
            <a:spAutoFit/>
          </a:bodyPr>
          <a:lstStyle/>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Có nẹp để giữ hai băng giấy sao cho b</a:t>
            </a:r>
            <a:r>
              <a:rPr lang="en-US" sz="2400">
                <a:solidFill>
                  <a:srgbClr val="002060"/>
                </a:solidFill>
                <a:latin typeface="Roboto" panose="02000000000000000000" pitchFamily="2" charset="0"/>
                <a:ea typeface="Roboto" panose="02000000000000000000" pitchFamily="2" charset="0"/>
              </a:rPr>
              <a:t>ă</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giấy ngắn có thể trượt trên băng giấy dài</a:t>
            </a:r>
          </a:p>
        </p:txBody>
      </p:sp>
      <p:sp>
        <p:nvSpPr>
          <p:cNvPr id="14" name="TextBox 13">
            <a:extLst>
              <a:ext uri="{FF2B5EF4-FFF2-40B4-BE49-F238E27FC236}">
                <a16:creationId xmlns:a16="http://schemas.microsoft.com/office/drawing/2014/main" id="{F47EDC76-93E4-69B2-B3EB-FFBB9F9285CB}"/>
              </a:ext>
            </a:extLst>
          </p:cNvPr>
          <p:cNvSpPr txBox="1"/>
          <p:nvPr/>
        </p:nvSpPr>
        <p:spPr>
          <a:xfrm>
            <a:off x="8427156" y="2551623"/>
            <a:ext cx="3074418" cy="1107996"/>
          </a:xfrm>
          <a:prstGeom prst="rect">
            <a:avLst/>
          </a:prstGeom>
          <a:noFill/>
        </p:spPr>
        <p:txBody>
          <a:bodyPr wrap="square" lIns="0" tIns="0" rIns="0" bIns="0" rtlCol="0">
            <a:spAutoFit/>
          </a:bodyPr>
          <a:lstStyle/>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Sản phẩm chắc chắn, có thể sử dụng được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lần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Snip Diagonal Corner Rectangle 14"/>
          <p:cNvSpPr/>
          <p:nvPr/>
        </p:nvSpPr>
        <p:spPr>
          <a:xfrm>
            <a:off x="4350005" y="2329100"/>
            <a:ext cx="3503072" cy="1553042"/>
          </a:xfrm>
          <a:prstGeom prst="snip2DiagRect">
            <a:avLst/>
          </a:prstGeom>
          <a:noFill/>
          <a:ln w="28575">
            <a:solidFill>
              <a:srgbClr val="8F9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Diagonal Corner Rectangle 15"/>
          <p:cNvSpPr/>
          <p:nvPr/>
        </p:nvSpPr>
        <p:spPr>
          <a:xfrm>
            <a:off x="8163349" y="2354870"/>
            <a:ext cx="3436077" cy="1553042"/>
          </a:xfrm>
          <a:prstGeom prst="snip2DiagRect">
            <a:avLst/>
          </a:prstGeom>
          <a:noFill/>
          <a:ln w="28575">
            <a:solidFill>
              <a:srgbClr val="8F92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val="0"/>
              </a:ext>
            </a:extLst>
          </a:blip>
          <a:srcRect t="28076" b="22705"/>
          <a:stretch/>
        </p:blipFill>
        <p:spPr>
          <a:xfrm>
            <a:off x="1231948" y="4287304"/>
            <a:ext cx="9606184" cy="1660649"/>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26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6" grpId="0"/>
      <p:bldP spid="10" grpId="0"/>
      <p:bldP spid="11" grpId="0"/>
      <p:bldP spid="12" grpId="0"/>
      <p:bldP spid="13" grpId="0"/>
      <p:bldP spid="14" grpId="0"/>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2154" y="591608"/>
            <a:ext cx="9086267" cy="584775"/>
          </a:xfrm>
          <a:prstGeom prst="rect">
            <a:avLst/>
          </a:prstGeom>
          <a:noFill/>
        </p:spPr>
        <p:txBody>
          <a:bodyPr wrap="square" rtlCol="0">
            <a:spAutoFit/>
          </a:bodyPr>
          <a:lstStyle/>
          <a:p>
            <a:pPr lvl="0" algn="ctr">
              <a:defRPr/>
            </a:pPr>
            <a:r>
              <a:rPr lang="nn-NO" altLang="zh-CN" sz="3200" b="1">
                <a:solidFill>
                  <a:srgbClr val="002060"/>
                </a:solidFill>
                <a:latin typeface="Roboto" panose="02000000000000000000" pitchFamily="2" charset="0"/>
                <a:ea typeface="Roboto" panose="02000000000000000000" pitchFamily="2" charset="0"/>
              </a:rPr>
              <a:t>SỬ DỤNG THANH CỘNG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1525598" y="1700900"/>
            <a:ext cx="2220455"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Cách sử dụng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502705" y="2889818"/>
            <a:ext cx="3595274" cy="1477328"/>
          </a:xfrm>
          <a:prstGeom prst="rect">
            <a:avLst/>
          </a:prstGeom>
          <a:noFill/>
        </p:spPr>
        <p:txBody>
          <a:bodyPr wrap="square" lIns="0" tIns="0" rIns="0" bIns="0" rtlCol="0">
            <a:spAutoFit/>
          </a:bodyPr>
          <a:lstStyle/>
          <a:p>
            <a:pPr lvl="0">
              <a:defRPr/>
            </a:pPr>
            <a:r>
              <a:rPr lang="en-US" sz="2400">
                <a:solidFill>
                  <a:srgbClr val="002060"/>
                </a:solidFill>
                <a:latin typeface="Roboto" panose="02000000000000000000" pitchFamily="2" charset="0"/>
                <a:ea typeface="Roboto" panose="02000000000000000000" pitchFamily="2" charset="0"/>
              </a:rPr>
              <a:t>Di chuyển băng giấy ngắn sao cho số 1 trên băng giấy ngắn nối tiếp số 7 trên băng giấy dài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7165645" y="1511840"/>
            <a:ext cx="15616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rPr>
              <a:t>11</a:t>
            </a:r>
            <a:endParaRPr kumimoji="0" lang="en-US" altLang="zh-CN" sz="8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937420" y="1511841"/>
            <a:ext cx="33801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rPr>
              <a:t>7 + 4 = </a:t>
            </a:r>
            <a:endParaRPr kumimoji="0" lang="en-US" altLang="zh-CN" sz="8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088" y="1287875"/>
            <a:ext cx="1409700" cy="1724025"/>
          </a:xfrm>
          <a:prstGeom prst="rect">
            <a:avLst/>
          </a:prstGeom>
        </p:spPr>
      </p:pic>
      <p:sp>
        <p:nvSpPr>
          <p:cNvPr id="16" name="TextBox 15">
            <a:extLst>
              <a:ext uri="{FF2B5EF4-FFF2-40B4-BE49-F238E27FC236}">
                <a16:creationId xmlns:a16="http://schemas.microsoft.com/office/drawing/2014/main" id="{F47EDC76-93E4-69B2-B3EB-FFBB9F9285CB}"/>
              </a:ext>
            </a:extLst>
          </p:cNvPr>
          <p:cNvSpPr txBox="1"/>
          <p:nvPr/>
        </p:nvSpPr>
        <p:spPr>
          <a:xfrm>
            <a:off x="7812938" y="3074484"/>
            <a:ext cx="3466402" cy="1107996"/>
          </a:xfrm>
          <a:prstGeom prst="rect">
            <a:avLst/>
          </a:prstGeom>
          <a:noFill/>
        </p:spPr>
        <p:txBody>
          <a:bodyPr wrap="square" lIns="0" tIns="0" rIns="0" bIns="0" rtlCol="0">
            <a:spAutoFit/>
          </a:bodyPr>
          <a:lstStyle/>
          <a:p>
            <a:pPr lvl="0" algn="r">
              <a:defRPr/>
            </a:pPr>
            <a:r>
              <a:rPr lang="en-US" sz="2400">
                <a:solidFill>
                  <a:srgbClr val="002060"/>
                </a:solidFill>
                <a:latin typeface="Roboto" panose="02000000000000000000" pitchFamily="2" charset="0"/>
                <a:ea typeface="Roboto" panose="02000000000000000000" pitchFamily="2" charset="0"/>
              </a:rPr>
              <a:t>Quan sát thấy số 4 trên băng giấy ngắn thẳng số 11 trên băng giấy dài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5" name="Group 4"/>
          <p:cNvGrpSpPr/>
          <p:nvPr/>
        </p:nvGrpSpPr>
        <p:grpSpPr>
          <a:xfrm>
            <a:off x="469610" y="5331266"/>
            <a:ext cx="11248913" cy="514776"/>
            <a:chOff x="502705" y="5436835"/>
            <a:chExt cx="11248913" cy="514776"/>
          </a:xfrm>
        </p:grpSpPr>
        <p:grpSp>
          <p:nvGrpSpPr>
            <p:cNvPr id="18" name="Group 17"/>
            <p:cNvGrpSpPr/>
            <p:nvPr/>
          </p:nvGrpSpPr>
          <p:grpSpPr>
            <a:xfrm>
              <a:off x="502705" y="5436835"/>
              <a:ext cx="11248913" cy="514776"/>
              <a:chOff x="761999" y="5204705"/>
              <a:chExt cx="11797553" cy="600638"/>
            </a:xfrm>
            <a:effectLst>
              <a:outerShdw blurRad="63500" sx="102000" sy="102000" algn="ctr" rotWithShape="0">
                <a:prstClr val="black">
                  <a:alpha val="40000"/>
                </a:prstClr>
              </a:outerShdw>
            </a:effectLst>
          </p:grpSpPr>
          <p:pic>
            <p:nvPicPr>
              <p:cNvPr id="19" name="Picture 18"/>
              <p:cNvPicPr>
                <a:picLocks noChangeAspect="1"/>
              </p:cNvPicPr>
              <p:nvPr/>
            </p:nvPicPr>
            <p:blipFill rotWithShape="1">
              <a:blip r:embed="rId4"/>
              <a:srcRect l="655" t="2694" r="718" b="7210"/>
              <a:stretch/>
            </p:blipFill>
            <p:spPr>
              <a:xfrm>
                <a:off x="761999" y="5204706"/>
                <a:ext cx="5898777" cy="600637"/>
              </a:xfrm>
              <a:prstGeom prst="rect">
                <a:avLst/>
              </a:prstGeom>
            </p:spPr>
          </p:pic>
          <p:pic>
            <p:nvPicPr>
              <p:cNvPr id="20" name="Picture 19"/>
              <p:cNvPicPr>
                <a:picLocks noChangeAspect="1"/>
              </p:cNvPicPr>
              <p:nvPr/>
            </p:nvPicPr>
            <p:blipFill rotWithShape="1">
              <a:blip r:embed="rId4"/>
              <a:srcRect l="655" t="2694" r="718" b="7210"/>
              <a:stretch/>
            </p:blipFill>
            <p:spPr>
              <a:xfrm>
                <a:off x="6660775" y="5204705"/>
                <a:ext cx="5898777" cy="600637"/>
              </a:xfrm>
              <a:prstGeom prst="rect">
                <a:avLst/>
              </a:prstGeom>
            </p:spPr>
          </p:pic>
        </p:grpSp>
        <p:sp>
          <p:nvSpPr>
            <p:cNvPr id="21" name="TextBox 20">
              <a:extLst>
                <a:ext uri="{FF2B5EF4-FFF2-40B4-BE49-F238E27FC236}">
                  <a16:creationId xmlns:a16="http://schemas.microsoft.com/office/drawing/2014/main" id="{F47EDC76-93E4-69B2-B3EB-FFBB9F9285CB}"/>
                </a:ext>
              </a:extLst>
            </p:cNvPr>
            <p:cNvSpPr txBox="1"/>
            <p:nvPr/>
          </p:nvSpPr>
          <p:spPr>
            <a:xfrm>
              <a:off x="640294"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23" name="TextBox 22">
              <a:extLst>
                <a:ext uri="{FF2B5EF4-FFF2-40B4-BE49-F238E27FC236}">
                  <a16:creationId xmlns:a16="http://schemas.microsoft.com/office/drawing/2014/main" id="{F47EDC76-93E4-69B2-B3EB-FFBB9F9285CB}"/>
                </a:ext>
              </a:extLst>
            </p:cNvPr>
            <p:cNvSpPr txBox="1"/>
            <p:nvPr/>
          </p:nvSpPr>
          <p:spPr>
            <a:xfrm>
              <a:off x="1264265"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2</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24" name="TextBox 23">
              <a:extLst>
                <a:ext uri="{FF2B5EF4-FFF2-40B4-BE49-F238E27FC236}">
                  <a16:creationId xmlns:a16="http://schemas.microsoft.com/office/drawing/2014/main" id="{F47EDC76-93E4-69B2-B3EB-FFBB9F9285CB}"/>
                </a:ext>
              </a:extLst>
            </p:cNvPr>
            <p:cNvSpPr txBox="1"/>
            <p:nvPr/>
          </p:nvSpPr>
          <p:spPr>
            <a:xfrm>
              <a:off x="1888236"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3</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25" name="TextBox 24">
              <a:extLst>
                <a:ext uri="{FF2B5EF4-FFF2-40B4-BE49-F238E27FC236}">
                  <a16:creationId xmlns:a16="http://schemas.microsoft.com/office/drawing/2014/main" id="{F47EDC76-93E4-69B2-B3EB-FFBB9F9285CB}"/>
                </a:ext>
              </a:extLst>
            </p:cNvPr>
            <p:cNvSpPr txBox="1"/>
            <p:nvPr/>
          </p:nvSpPr>
          <p:spPr>
            <a:xfrm>
              <a:off x="2512207"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4</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26" name="TextBox 25">
              <a:extLst>
                <a:ext uri="{FF2B5EF4-FFF2-40B4-BE49-F238E27FC236}">
                  <a16:creationId xmlns:a16="http://schemas.microsoft.com/office/drawing/2014/main" id="{F47EDC76-93E4-69B2-B3EB-FFBB9F9285CB}"/>
                </a:ext>
              </a:extLst>
            </p:cNvPr>
            <p:cNvSpPr txBox="1"/>
            <p:nvPr/>
          </p:nvSpPr>
          <p:spPr>
            <a:xfrm>
              <a:off x="3136178"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5</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27" name="TextBox 26">
              <a:extLst>
                <a:ext uri="{FF2B5EF4-FFF2-40B4-BE49-F238E27FC236}">
                  <a16:creationId xmlns:a16="http://schemas.microsoft.com/office/drawing/2014/main" id="{F47EDC76-93E4-69B2-B3EB-FFBB9F9285CB}"/>
                </a:ext>
              </a:extLst>
            </p:cNvPr>
            <p:cNvSpPr txBox="1"/>
            <p:nvPr/>
          </p:nvSpPr>
          <p:spPr>
            <a:xfrm>
              <a:off x="3760149"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6</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28" name="TextBox 27">
              <a:extLst>
                <a:ext uri="{FF2B5EF4-FFF2-40B4-BE49-F238E27FC236}">
                  <a16:creationId xmlns:a16="http://schemas.microsoft.com/office/drawing/2014/main" id="{F47EDC76-93E4-69B2-B3EB-FFBB9F9285CB}"/>
                </a:ext>
              </a:extLst>
            </p:cNvPr>
            <p:cNvSpPr txBox="1"/>
            <p:nvPr/>
          </p:nvSpPr>
          <p:spPr>
            <a:xfrm>
              <a:off x="4384120"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7</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29" name="TextBox 28">
              <a:extLst>
                <a:ext uri="{FF2B5EF4-FFF2-40B4-BE49-F238E27FC236}">
                  <a16:creationId xmlns:a16="http://schemas.microsoft.com/office/drawing/2014/main" id="{F47EDC76-93E4-69B2-B3EB-FFBB9F9285CB}"/>
                </a:ext>
              </a:extLst>
            </p:cNvPr>
            <p:cNvSpPr txBox="1"/>
            <p:nvPr/>
          </p:nvSpPr>
          <p:spPr>
            <a:xfrm>
              <a:off x="5008091"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8</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0" name="TextBox 29">
              <a:extLst>
                <a:ext uri="{FF2B5EF4-FFF2-40B4-BE49-F238E27FC236}">
                  <a16:creationId xmlns:a16="http://schemas.microsoft.com/office/drawing/2014/main" id="{F47EDC76-93E4-69B2-B3EB-FFBB9F9285CB}"/>
                </a:ext>
              </a:extLst>
            </p:cNvPr>
            <p:cNvSpPr txBox="1"/>
            <p:nvPr/>
          </p:nvSpPr>
          <p:spPr>
            <a:xfrm>
              <a:off x="5632062"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9</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1" name="TextBox 30">
              <a:extLst>
                <a:ext uri="{FF2B5EF4-FFF2-40B4-BE49-F238E27FC236}">
                  <a16:creationId xmlns:a16="http://schemas.microsoft.com/office/drawing/2014/main" id="{F47EDC76-93E4-69B2-B3EB-FFBB9F9285CB}"/>
                </a:ext>
              </a:extLst>
            </p:cNvPr>
            <p:cNvSpPr txBox="1"/>
            <p:nvPr/>
          </p:nvSpPr>
          <p:spPr>
            <a:xfrm>
              <a:off x="6256033"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10</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2" name="TextBox 31">
              <a:extLst>
                <a:ext uri="{FF2B5EF4-FFF2-40B4-BE49-F238E27FC236}">
                  <a16:creationId xmlns:a16="http://schemas.microsoft.com/office/drawing/2014/main" id="{F47EDC76-93E4-69B2-B3EB-FFBB9F9285CB}"/>
                </a:ext>
              </a:extLst>
            </p:cNvPr>
            <p:cNvSpPr txBox="1"/>
            <p:nvPr/>
          </p:nvSpPr>
          <p:spPr>
            <a:xfrm>
              <a:off x="6880004"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11</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3" name="TextBox 32">
              <a:extLst>
                <a:ext uri="{FF2B5EF4-FFF2-40B4-BE49-F238E27FC236}">
                  <a16:creationId xmlns:a16="http://schemas.microsoft.com/office/drawing/2014/main" id="{F47EDC76-93E4-69B2-B3EB-FFBB9F9285CB}"/>
                </a:ext>
              </a:extLst>
            </p:cNvPr>
            <p:cNvSpPr txBox="1"/>
            <p:nvPr/>
          </p:nvSpPr>
          <p:spPr>
            <a:xfrm>
              <a:off x="7503975"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12</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4" name="TextBox 33">
              <a:extLst>
                <a:ext uri="{FF2B5EF4-FFF2-40B4-BE49-F238E27FC236}">
                  <a16:creationId xmlns:a16="http://schemas.microsoft.com/office/drawing/2014/main" id="{F47EDC76-93E4-69B2-B3EB-FFBB9F9285CB}"/>
                </a:ext>
              </a:extLst>
            </p:cNvPr>
            <p:cNvSpPr txBox="1"/>
            <p:nvPr/>
          </p:nvSpPr>
          <p:spPr>
            <a:xfrm>
              <a:off x="8127946"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13</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5" name="TextBox 34">
              <a:extLst>
                <a:ext uri="{FF2B5EF4-FFF2-40B4-BE49-F238E27FC236}">
                  <a16:creationId xmlns:a16="http://schemas.microsoft.com/office/drawing/2014/main" id="{F47EDC76-93E4-69B2-B3EB-FFBB9F9285CB}"/>
                </a:ext>
              </a:extLst>
            </p:cNvPr>
            <p:cNvSpPr txBox="1"/>
            <p:nvPr/>
          </p:nvSpPr>
          <p:spPr>
            <a:xfrm>
              <a:off x="8751917"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14</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6" name="TextBox 35">
              <a:extLst>
                <a:ext uri="{FF2B5EF4-FFF2-40B4-BE49-F238E27FC236}">
                  <a16:creationId xmlns:a16="http://schemas.microsoft.com/office/drawing/2014/main" id="{F47EDC76-93E4-69B2-B3EB-FFBB9F9285CB}"/>
                </a:ext>
              </a:extLst>
            </p:cNvPr>
            <p:cNvSpPr txBox="1"/>
            <p:nvPr/>
          </p:nvSpPr>
          <p:spPr>
            <a:xfrm>
              <a:off x="9375888"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15</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7" name="TextBox 36">
              <a:extLst>
                <a:ext uri="{FF2B5EF4-FFF2-40B4-BE49-F238E27FC236}">
                  <a16:creationId xmlns:a16="http://schemas.microsoft.com/office/drawing/2014/main" id="{F47EDC76-93E4-69B2-B3EB-FFBB9F9285CB}"/>
                </a:ext>
              </a:extLst>
            </p:cNvPr>
            <p:cNvSpPr txBox="1"/>
            <p:nvPr/>
          </p:nvSpPr>
          <p:spPr>
            <a:xfrm>
              <a:off x="9999859"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16</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8" name="TextBox 37">
              <a:extLst>
                <a:ext uri="{FF2B5EF4-FFF2-40B4-BE49-F238E27FC236}">
                  <a16:creationId xmlns:a16="http://schemas.microsoft.com/office/drawing/2014/main" id="{F47EDC76-93E4-69B2-B3EB-FFBB9F9285CB}"/>
                </a:ext>
              </a:extLst>
            </p:cNvPr>
            <p:cNvSpPr txBox="1"/>
            <p:nvPr/>
          </p:nvSpPr>
          <p:spPr>
            <a:xfrm>
              <a:off x="10623830"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17</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39" name="TextBox 38">
              <a:extLst>
                <a:ext uri="{FF2B5EF4-FFF2-40B4-BE49-F238E27FC236}">
                  <a16:creationId xmlns:a16="http://schemas.microsoft.com/office/drawing/2014/main" id="{F47EDC76-93E4-69B2-B3EB-FFBB9F9285CB}"/>
                </a:ext>
              </a:extLst>
            </p:cNvPr>
            <p:cNvSpPr txBox="1"/>
            <p:nvPr/>
          </p:nvSpPr>
          <p:spPr>
            <a:xfrm>
              <a:off x="11247800" y="5544415"/>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rPr>
                <a:t>18</a:t>
              </a:r>
              <a:endParaRPr kumimoji="0" lang="vi-VN" sz="2400" b="1" i="0" u="none" strike="noStrike" kern="1200" cap="none" spc="0" normalizeH="0" baseline="0" noProof="0">
                <a:ln>
                  <a:noFill/>
                </a:ln>
                <a:effectLst/>
                <a:uLnTx/>
                <a:uFillTx/>
                <a:latin typeface="Charm" panose="00000500000000000000" pitchFamily="2" charset="-34"/>
                <a:ea typeface="Roboto Black" panose="02000000000000000000" pitchFamily="2" charset="0"/>
                <a:cs typeface="Charm" panose="00000500000000000000" pitchFamily="2" charset="-34"/>
              </a:endParaRPr>
            </a:p>
          </p:txBody>
        </p:sp>
      </p:grpSp>
      <p:grpSp>
        <p:nvGrpSpPr>
          <p:cNvPr id="4" name="Group 3"/>
          <p:cNvGrpSpPr/>
          <p:nvPr/>
        </p:nvGrpSpPr>
        <p:grpSpPr>
          <a:xfrm>
            <a:off x="502705" y="4614027"/>
            <a:ext cx="5624457" cy="572705"/>
            <a:chOff x="3448816" y="4468407"/>
            <a:chExt cx="5624457" cy="572705"/>
          </a:xfrm>
        </p:grpSpPr>
        <p:pic>
          <p:nvPicPr>
            <p:cNvPr id="17" name="Picture 16"/>
            <p:cNvPicPr>
              <a:picLocks noChangeAspect="1"/>
            </p:cNvPicPr>
            <p:nvPr/>
          </p:nvPicPr>
          <p:blipFill rotWithShape="1">
            <a:blip r:embed="rId4"/>
            <a:srcRect l="655" t="2694" r="718" b="7210"/>
            <a:stretch/>
          </p:blipFill>
          <p:spPr>
            <a:xfrm>
              <a:off x="3448816" y="4468407"/>
              <a:ext cx="5624457" cy="572705"/>
            </a:xfrm>
            <a:prstGeom prst="rect">
              <a:avLst/>
            </a:prstGeom>
            <a:effectLst>
              <a:outerShdw blurRad="63500" sx="102000" sy="102000" algn="ctr" rotWithShape="0">
                <a:prstClr val="black">
                  <a:alpha val="40000"/>
                </a:prstClr>
              </a:outerShdw>
            </a:effectLst>
          </p:spPr>
        </p:pic>
        <p:sp>
          <p:nvSpPr>
            <p:cNvPr id="40" name="TextBox 39">
              <a:extLst>
                <a:ext uri="{FF2B5EF4-FFF2-40B4-BE49-F238E27FC236}">
                  <a16:creationId xmlns:a16="http://schemas.microsoft.com/office/drawing/2014/main" id="{F47EDC76-93E4-69B2-B3EB-FFBB9F9285CB}"/>
                </a:ext>
              </a:extLst>
            </p:cNvPr>
            <p:cNvSpPr txBox="1"/>
            <p:nvPr/>
          </p:nvSpPr>
          <p:spPr>
            <a:xfrm>
              <a:off x="3598183"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1</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1" name="TextBox 40">
              <a:extLst>
                <a:ext uri="{FF2B5EF4-FFF2-40B4-BE49-F238E27FC236}">
                  <a16:creationId xmlns:a16="http://schemas.microsoft.com/office/drawing/2014/main" id="{F47EDC76-93E4-69B2-B3EB-FFBB9F9285CB}"/>
                </a:ext>
              </a:extLst>
            </p:cNvPr>
            <p:cNvSpPr txBox="1"/>
            <p:nvPr/>
          </p:nvSpPr>
          <p:spPr>
            <a:xfrm>
              <a:off x="4222154"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2</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2" name="TextBox 41">
              <a:extLst>
                <a:ext uri="{FF2B5EF4-FFF2-40B4-BE49-F238E27FC236}">
                  <a16:creationId xmlns:a16="http://schemas.microsoft.com/office/drawing/2014/main" id="{F47EDC76-93E4-69B2-B3EB-FFBB9F9285CB}"/>
                </a:ext>
              </a:extLst>
            </p:cNvPr>
            <p:cNvSpPr txBox="1"/>
            <p:nvPr/>
          </p:nvSpPr>
          <p:spPr>
            <a:xfrm>
              <a:off x="4846125"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3</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3" name="TextBox 42">
              <a:extLst>
                <a:ext uri="{FF2B5EF4-FFF2-40B4-BE49-F238E27FC236}">
                  <a16:creationId xmlns:a16="http://schemas.microsoft.com/office/drawing/2014/main" id="{F47EDC76-93E4-69B2-B3EB-FFBB9F9285CB}"/>
                </a:ext>
              </a:extLst>
            </p:cNvPr>
            <p:cNvSpPr txBox="1"/>
            <p:nvPr/>
          </p:nvSpPr>
          <p:spPr>
            <a:xfrm>
              <a:off x="5470096"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4</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4" name="TextBox 43">
              <a:extLst>
                <a:ext uri="{FF2B5EF4-FFF2-40B4-BE49-F238E27FC236}">
                  <a16:creationId xmlns:a16="http://schemas.microsoft.com/office/drawing/2014/main" id="{F47EDC76-93E4-69B2-B3EB-FFBB9F9285CB}"/>
                </a:ext>
              </a:extLst>
            </p:cNvPr>
            <p:cNvSpPr txBox="1"/>
            <p:nvPr/>
          </p:nvSpPr>
          <p:spPr>
            <a:xfrm>
              <a:off x="6094067"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5</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5" name="TextBox 44">
              <a:extLst>
                <a:ext uri="{FF2B5EF4-FFF2-40B4-BE49-F238E27FC236}">
                  <a16:creationId xmlns:a16="http://schemas.microsoft.com/office/drawing/2014/main" id="{F47EDC76-93E4-69B2-B3EB-FFBB9F9285CB}"/>
                </a:ext>
              </a:extLst>
            </p:cNvPr>
            <p:cNvSpPr txBox="1"/>
            <p:nvPr/>
          </p:nvSpPr>
          <p:spPr>
            <a:xfrm>
              <a:off x="6718038"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6</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6" name="TextBox 45">
              <a:extLst>
                <a:ext uri="{FF2B5EF4-FFF2-40B4-BE49-F238E27FC236}">
                  <a16:creationId xmlns:a16="http://schemas.microsoft.com/office/drawing/2014/main" id="{F47EDC76-93E4-69B2-B3EB-FFBB9F9285CB}"/>
                </a:ext>
              </a:extLst>
            </p:cNvPr>
            <p:cNvSpPr txBox="1"/>
            <p:nvPr/>
          </p:nvSpPr>
          <p:spPr>
            <a:xfrm>
              <a:off x="7342009"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7</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7" name="TextBox 46">
              <a:extLst>
                <a:ext uri="{FF2B5EF4-FFF2-40B4-BE49-F238E27FC236}">
                  <a16:creationId xmlns:a16="http://schemas.microsoft.com/office/drawing/2014/main" id="{F47EDC76-93E4-69B2-B3EB-FFBB9F9285CB}"/>
                </a:ext>
              </a:extLst>
            </p:cNvPr>
            <p:cNvSpPr txBox="1"/>
            <p:nvPr/>
          </p:nvSpPr>
          <p:spPr>
            <a:xfrm>
              <a:off x="7965980"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8</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sp>
          <p:nvSpPr>
            <p:cNvPr id="48" name="TextBox 47">
              <a:extLst>
                <a:ext uri="{FF2B5EF4-FFF2-40B4-BE49-F238E27FC236}">
                  <a16:creationId xmlns:a16="http://schemas.microsoft.com/office/drawing/2014/main" id="{F47EDC76-93E4-69B2-B3EB-FFBB9F9285CB}"/>
                </a:ext>
              </a:extLst>
            </p:cNvPr>
            <p:cNvSpPr txBox="1"/>
            <p:nvPr/>
          </p:nvSpPr>
          <p:spPr>
            <a:xfrm>
              <a:off x="8589951" y="4587567"/>
              <a:ext cx="37092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 </a:t>
              </a:r>
              <a:r>
                <a:rPr kumimoji="0" lang="en-US"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rPr>
                <a:t>9</a:t>
              </a:r>
              <a:endParaRPr kumimoji="0" lang="vi-VN" sz="2400" b="1" i="0" u="none" strike="noStrike" kern="1200" cap="none" spc="0" normalizeH="0" baseline="0" noProof="0">
                <a:ln>
                  <a:noFill/>
                </a:ln>
                <a:solidFill>
                  <a:srgbClr val="7030A0"/>
                </a:solidFill>
                <a:effectLst/>
                <a:uLnTx/>
                <a:uFillTx/>
                <a:latin typeface="Charm" panose="00000500000000000000" pitchFamily="2" charset="-34"/>
                <a:ea typeface="Roboto Black" panose="02000000000000000000" pitchFamily="2" charset="0"/>
                <a:cs typeface="Charm" panose="00000500000000000000" pitchFamily="2" charset="-34"/>
              </a:endParaRPr>
            </a:p>
          </p:txBody>
        </p:sp>
      </p:grpSp>
      <p:grpSp>
        <p:nvGrpSpPr>
          <p:cNvPr id="49" name="Group 48"/>
          <p:cNvGrpSpPr/>
          <p:nvPr/>
        </p:nvGrpSpPr>
        <p:grpSpPr>
          <a:xfrm>
            <a:off x="6593863" y="4388427"/>
            <a:ext cx="950789" cy="1689974"/>
            <a:chOff x="8495930" y="3277974"/>
            <a:chExt cx="1447060" cy="2682980"/>
          </a:xfrm>
          <a:solidFill>
            <a:srgbClr val="FF0000"/>
          </a:solidFill>
        </p:grpSpPr>
        <p:sp>
          <p:nvSpPr>
            <p:cNvPr id="55" name="Frame 54"/>
            <p:cNvSpPr/>
            <p:nvPr/>
          </p:nvSpPr>
          <p:spPr>
            <a:xfrm>
              <a:off x="8495930" y="3277974"/>
              <a:ext cx="1447060" cy="1464631"/>
            </a:xfrm>
            <a:prstGeom prst="frame">
              <a:avLst>
                <a:gd name="adj1" fmla="val 19862"/>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ame 52"/>
            <p:cNvSpPr/>
            <p:nvPr/>
          </p:nvSpPr>
          <p:spPr>
            <a:xfrm>
              <a:off x="8495930" y="4496324"/>
              <a:ext cx="1447060" cy="1464630"/>
            </a:xfrm>
            <a:prstGeom prst="frame">
              <a:avLst>
                <a:gd name="adj1" fmla="val 19862"/>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1595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15"/>
                                        </p:tgtEl>
                                        <p:attrNameLst>
                                          <p:attrName>r</p:attrName>
                                        </p:attrNameLst>
                                      </p:cBhvr>
                                    </p:animRot>
                                    <p:animRot by="-240000">
                                      <p:cBhvr>
                                        <p:cTn id="20" dur="200" fill="hold">
                                          <p:stCondLst>
                                            <p:cond delay="200"/>
                                          </p:stCondLst>
                                        </p:cTn>
                                        <p:tgtEl>
                                          <p:spTgt spid="15"/>
                                        </p:tgtEl>
                                        <p:attrNameLst>
                                          <p:attrName>r</p:attrName>
                                        </p:attrNameLst>
                                      </p:cBhvr>
                                    </p:animRot>
                                    <p:animRot by="240000">
                                      <p:cBhvr>
                                        <p:cTn id="21" dur="200" fill="hold">
                                          <p:stCondLst>
                                            <p:cond delay="400"/>
                                          </p:stCondLst>
                                        </p:cTn>
                                        <p:tgtEl>
                                          <p:spTgt spid="15"/>
                                        </p:tgtEl>
                                        <p:attrNameLst>
                                          <p:attrName>r</p:attrName>
                                        </p:attrNameLst>
                                      </p:cBhvr>
                                    </p:animRot>
                                    <p:animRot by="-240000">
                                      <p:cBhvr>
                                        <p:cTn id="22" dur="200" fill="hold">
                                          <p:stCondLst>
                                            <p:cond delay="600"/>
                                          </p:stCondLst>
                                        </p:cTn>
                                        <p:tgtEl>
                                          <p:spTgt spid="15"/>
                                        </p:tgtEl>
                                        <p:attrNameLst>
                                          <p:attrName>r</p:attrName>
                                        </p:attrNameLst>
                                      </p:cBhvr>
                                    </p:animRot>
                                    <p:animRot by="120000">
                                      <p:cBhvr>
                                        <p:cTn id="23" dur="200" fill="hold">
                                          <p:stCondLst>
                                            <p:cond delay="800"/>
                                          </p:stCondLst>
                                        </p:cTn>
                                        <p:tgtEl>
                                          <p:spTgt spid="15"/>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01094 -1.85185E-6 L 0.35456 0.01412 " pathEditMode="relative" rAng="0" ptsTypes="AA">
                                      <p:cBhvr>
                                        <p:cTn id="39" dur="2000" fill="hold"/>
                                        <p:tgtEl>
                                          <p:spTgt spid="4"/>
                                        </p:tgtEl>
                                        <p:attrNameLst>
                                          <p:attrName>ppt_x</p:attrName>
                                          <p:attrName>ppt_y</p:attrName>
                                        </p:attrNameLst>
                                      </p:cBhvr>
                                      <p:rCtr x="18268" y="694"/>
                                    </p:animMotion>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childTnLst>
                                </p:cTn>
                              </p:par>
                              <p:par>
                                <p:cTn id="46" presetID="16" presetClass="entr" presetSubtype="21"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barn(inVertical)">
                                      <p:cBhvr>
                                        <p:cTn id="4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1" presetClass="exit" presetSubtype="0" fill="hold"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 grpId="0"/>
      <p:bldP spid="6" grpId="0"/>
      <p:bldP spid="11" grpId="0"/>
      <p:bldP spid="9" grpId="0"/>
      <p:bldP spid="10"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506" t="4246" r="746" b="2767"/>
          <a:stretch/>
        </p:blipFill>
        <p:spPr>
          <a:xfrm>
            <a:off x="968189" y="870548"/>
            <a:ext cx="10155220" cy="5561704"/>
          </a:xfrm>
          <a:prstGeom prst="rect">
            <a:avLst/>
          </a:prstGeom>
        </p:spPr>
      </p:pic>
      <p:sp>
        <p:nvSpPr>
          <p:cNvPr id="6" name="TextBox 5">
            <a:extLst>
              <a:ext uri="{FF2B5EF4-FFF2-40B4-BE49-F238E27FC236}">
                <a16:creationId xmlns:a16="http://schemas.microsoft.com/office/drawing/2014/main" id="{F47EDC76-93E4-69B2-B3EB-FFBB9F9285CB}"/>
              </a:ext>
            </a:extLst>
          </p:cNvPr>
          <p:cNvSpPr txBox="1"/>
          <p:nvPr/>
        </p:nvSpPr>
        <p:spPr>
          <a:xfrm>
            <a:off x="1257249" y="501216"/>
            <a:ext cx="9266714"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de-DE" sz="2400">
                <a:solidFill>
                  <a:srgbClr val="002060"/>
                </a:solidFill>
                <a:latin typeface="Roboto" panose="02000000000000000000" pitchFamily="2" charset="0"/>
                <a:ea typeface="Roboto" panose="02000000000000000000" pitchFamily="2" charset="0"/>
              </a:rPr>
              <a:t>Sử dụng thanh cộng trong phạm vi 20 để tìm kết quả các phép tính </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708433" y="2768092"/>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14</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710888" y="3264724"/>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11</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a:extLst>
              <a:ext uri="{FF2B5EF4-FFF2-40B4-BE49-F238E27FC236}">
                <a16:creationId xmlns:a16="http://schemas.microsoft.com/office/drawing/2014/main" id="{F47EDC76-93E4-69B2-B3EB-FFBB9F9285CB}"/>
              </a:ext>
            </a:extLst>
          </p:cNvPr>
          <p:cNvSpPr txBox="1"/>
          <p:nvPr/>
        </p:nvSpPr>
        <p:spPr>
          <a:xfrm>
            <a:off x="2710888" y="3734656"/>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17</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2710888" y="4290899"/>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13</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6" name="TextBox 15">
            <a:extLst>
              <a:ext uri="{FF2B5EF4-FFF2-40B4-BE49-F238E27FC236}">
                <a16:creationId xmlns:a16="http://schemas.microsoft.com/office/drawing/2014/main" id="{F47EDC76-93E4-69B2-B3EB-FFBB9F9285CB}"/>
              </a:ext>
            </a:extLst>
          </p:cNvPr>
          <p:cNvSpPr txBox="1"/>
          <p:nvPr/>
        </p:nvSpPr>
        <p:spPr>
          <a:xfrm>
            <a:off x="5201540" y="2765374"/>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15</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8" name="TextBox 17">
            <a:extLst>
              <a:ext uri="{FF2B5EF4-FFF2-40B4-BE49-F238E27FC236}">
                <a16:creationId xmlns:a16="http://schemas.microsoft.com/office/drawing/2014/main" id="{F47EDC76-93E4-69B2-B3EB-FFBB9F9285CB}"/>
              </a:ext>
            </a:extLst>
          </p:cNvPr>
          <p:cNvSpPr txBox="1"/>
          <p:nvPr/>
        </p:nvSpPr>
        <p:spPr>
          <a:xfrm>
            <a:off x="5201540" y="3255748"/>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14</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F47EDC76-93E4-69B2-B3EB-FFBB9F9285CB}"/>
              </a:ext>
            </a:extLst>
          </p:cNvPr>
          <p:cNvSpPr txBox="1"/>
          <p:nvPr/>
        </p:nvSpPr>
        <p:spPr>
          <a:xfrm>
            <a:off x="5201540" y="3738737"/>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14</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0" name="TextBox 19">
            <a:extLst>
              <a:ext uri="{FF2B5EF4-FFF2-40B4-BE49-F238E27FC236}">
                <a16:creationId xmlns:a16="http://schemas.microsoft.com/office/drawing/2014/main" id="{F47EDC76-93E4-69B2-B3EB-FFBB9F9285CB}"/>
              </a:ext>
            </a:extLst>
          </p:cNvPr>
          <p:cNvSpPr txBox="1"/>
          <p:nvPr/>
        </p:nvSpPr>
        <p:spPr>
          <a:xfrm>
            <a:off x="5201540" y="4263573"/>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13</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1" name="TextBox 20">
            <a:extLst>
              <a:ext uri="{FF2B5EF4-FFF2-40B4-BE49-F238E27FC236}">
                <a16:creationId xmlns:a16="http://schemas.microsoft.com/office/drawing/2014/main" id="{F47EDC76-93E4-69B2-B3EB-FFBB9F9285CB}"/>
              </a:ext>
            </a:extLst>
          </p:cNvPr>
          <p:cNvSpPr txBox="1"/>
          <p:nvPr/>
        </p:nvSpPr>
        <p:spPr>
          <a:xfrm>
            <a:off x="7298310" y="2765378"/>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12</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2" name="TextBox 21">
            <a:extLst>
              <a:ext uri="{FF2B5EF4-FFF2-40B4-BE49-F238E27FC236}">
                <a16:creationId xmlns:a16="http://schemas.microsoft.com/office/drawing/2014/main" id="{F47EDC76-93E4-69B2-B3EB-FFBB9F9285CB}"/>
              </a:ext>
            </a:extLst>
          </p:cNvPr>
          <p:cNvSpPr txBox="1"/>
          <p:nvPr/>
        </p:nvSpPr>
        <p:spPr>
          <a:xfrm>
            <a:off x="7298310" y="3255752"/>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12</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3" name="TextBox 22">
            <a:extLst>
              <a:ext uri="{FF2B5EF4-FFF2-40B4-BE49-F238E27FC236}">
                <a16:creationId xmlns:a16="http://schemas.microsoft.com/office/drawing/2014/main" id="{F47EDC76-93E4-69B2-B3EB-FFBB9F9285CB}"/>
              </a:ext>
            </a:extLst>
          </p:cNvPr>
          <p:cNvSpPr txBox="1"/>
          <p:nvPr/>
        </p:nvSpPr>
        <p:spPr>
          <a:xfrm>
            <a:off x="7298310" y="3725684"/>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11</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4" name="TextBox 23">
            <a:extLst>
              <a:ext uri="{FF2B5EF4-FFF2-40B4-BE49-F238E27FC236}">
                <a16:creationId xmlns:a16="http://schemas.microsoft.com/office/drawing/2014/main" id="{F47EDC76-93E4-69B2-B3EB-FFBB9F9285CB}"/>
              </a:ext>
            </a:extLst>
          </p:cNvPr>
          <p:cNvSpPr txBox="1"/>
          <p:nvPr/>
        </p:nvSpPr>
        <p:spPr>
          <a:xfrm>
            <a:off x="7292599" y="4257049"/>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16</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5" name="TextBox 24">
            <a:extLst>
              <a:ext uri="{FF2B5EF4-FFF2-40B4-BE49-F238E27FC236}">
                <a16:creationId xmlns:a16="http://schemas.microsoft.com/office/drawing/2014/main" id="{F47EDC76-93E4-69B2-B3EB-FFBB9F9285CB}"/>
              </a:ext>
            </a:extLst>
          </p:cNvPr>
          <p:cNvSpPr txBox="1"/>
          <p:nvPr/>
        </p:nvSpPr>
        <p:spPr>
          <a:xfrm>
            <a:off x="9434891" y="2787533"/>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14</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6" name="TextBox 25">
            <a:extLst>
              <a:ext uri="{FF2B5EF4-FFF2-40B4-BE49-F238E27FC236}">
                <a16:creationId xmlns:a16="http://schemas.microsoft.com/office/drawing/2014/main" id="{F47EDC76-93E4-69B2-B3EB-FFBB9F9285CB}"/>
              </a:ext>
            </a:extLst>
          </p:cNvPr>
          <p:cNvSpPr txBox="1"/>
          <p:nvPr/>
        </p:nvSpPr>
        <p:spPr>
          <a:xfrm>
            <a:off x="9465140" y="3277907"/>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14</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7" name="TextBox 26">
            <a:extLst>
              <a:ext uri="{FF2B5EF4-FFF2-40B4-BE49-F238E27FC236}">
                <a16:creationId xmlns:a16="http://schemas.microsoft.com/office/drawing/2014/main" id="{F47EDC76-93E4-69B2-B3EB-FFBB9F9285CB}"/>
              </a:ext>
            </a:extLst>
          </p:cNvPr>
          <p:cNvSpPr txBox="1"/>
          <p:nvPr/>
        </p:nvSpPr>
        <p:spPr>
          <a:xfrm>
            <a:off x="9465140" y="3745055"/>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16</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a:extLst>
              <a:ext uri="{FF2B5EF4-FFF2-40B4-BE49-F238E27FC236}">
                <a16:creationId xmlns:a16="http://schemas.microsoft.com/office/drawing/2014/main" id="{F47EDC76-93E4-69B2-B3EB-FFBB9F9285CB}"/>
              </a:ext>
            </a:extLst>
          </p:cNvPr>
          <p:cNvSpPr txBox="1"/>
          <p:nvPr/>
        </p:nvSpPr>
        <p:spPr>
          <a:xfrm>
            <a:off x="9434891" y="4263573"/>
            <a:ext cx="93649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18</a:t>
            </a:r>
            <a:endPar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4119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500" fill="hold"/>
                                        <p:tgtEl>
                                          <p:spTgt spid="28"/>
                                        </p:tgtEl>
                                        <p:attrNameLst>
                                          <p:attrName>ppt_w</p:attrName>
                                        </p:attrNameLst>
                                      </p:cBhvr>
                                      <p:tavLst>
                                        <p:tav tm="0">
                                          <p:val>
                                            <p:fltVal val="0"/>
                                          </p:val>
                                        </p:tav>
                                        <p:tav tm="100000">
                                          <p:val>
                                            <p:strVal val="#ppt_w"/>
                                          </p:val>
                                        </p:tav>
                                      </p:tavLst>
                                    </p:anim>
                                    <p:anim calcmode="lin" valueType="num">
                                      <p:cBhvr>
                                        <p:cTn id="104"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6" grpId="0"/>
      <p:bldP spid="18" grpId="0"/>
      <p:bldP spid="19" grpId="0"/>
      <p:bldP spid="20" grpId="0"/>
      <p:bldP spid="21" grpId="0"/>
      <p:bldP spid="22" grpId="0"/>
      <p:bldP spid="23" grpId="0"/>
      <p:bldP spid="24" grpId="0"/>
      <p:bldP spid="25" grpId="0"/>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463412" y="243206"/>
            <a:ext cx="50801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a:solidFill>
                  <a:srgbClr val="00B050"/>
                </a:solidFill>
                <a:latin typeface="Roboto Black" panose="02000000000000000000" pitchFamily="2" charset="0"/>
                <a:ea typeface="Roboto Black" panose="02000000000000000000" pitchFamily="2" charset="0"/>
              </a:rPr>
              <a:t>AI TINH MẮT?</a:t>
            </a:r>
            <a:endParaRPr kumimoji="0" lang="en-US" altLang="zh-CN"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28" y="1884456"/>
            <a:ext cx="5958596" cy="3744856"/>
          </a:xfrm>
          <a:prstGeom prst="roundRect">
            <a:avLst>
              <a:gd name="adj" fmla="val 9562"/>
            </a:avLst>
          </a:prstGeom>
          <a:effectLst>
            <a:outerShdw blurRad="63500" sx="102000" sy="102000" algn="ctr" rotWithShape="0">
              <a:prstClr val="black">
                <a:alpha val="40000"/>
              </a:prstClr>
            </a:outerShdw>
          </a:effectLst>
        </p:spPr>
      </p:pic>
      <p:sp>
        <p:nvSpPr>
          <p:cNvPr id="44" name="TextBox 43"/>
          <p:cNvSpPr txBox="1"/>
          <p:nvPr/>
        </p:nvSpPr>
        <p:spPr>
          <a:xfrm>
            <a:off x="110328" y="1026588"/>
            <a:ext cx="80946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002060"/>
                </a:solidFill>
                <a:latin typeface="Roboto" panose="02000000000000000000" pitchFamily="2" charset="0"/>
                <a:ea typeface="Roboto" panose="02000000000000000000" pitchFamily="2" charset="0"/>
              </a:rPr>
              <a:t>Tìm 7 điểm khác biệt trong 2 bức tranh</a:t>
            </a:r>
            <a:endParaRPr kumimoji="0" lang="en-US" altLang="zh-CN" sz="32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4"/>
          <a:stretch>
            <a:fillRect/>
          </a:stretch>
        </p:blipFill>
        <p:spPr>
          <a:xfrm>
            <a:off x="6435141" y="1884456"/>
            <a:ext cx="5756859" cy="3726892"/>
          </a:xfrm>
          <a:prstGeom prst="roundRect">
            <a:avLst>
              <a:gd name="adj" fmla="val 9420"/>
            </a:avLst>
          </a:prstGeom>
        </p:spPr>
      </p:pic>
      <p:pic>
        <p:nvPicPr>
          <p:cNvPr id="13" name="ống nhòm"/>
          <p:cNvPicPr>
            <a:picLocks noChangeAspect="1"/>
          </p:cNvPicPr>
          <p:nvPr/>
        </p:nvPicPr>
        <p:blipFill>
          <a:blip r:embed="rId5"/>
          <a:stretch>
            <a:fillRect/>
          </a:stretch>
        </p:blipFill>
        <p:spPr>
          <a:xfrm>
            <a:off x="2863412" y="2566140"/>
            <a:ext cx="1200000" cy="495238"/>
          </a:xfrm>
          <a:prstGeom prst="rect">
            <a:avLst/>
          </a:prstGeom>
        </p:spPr>
      </p:pic>
      <p:pic>
        <p:nvPicPr>
          <p:cNvPr id="14" name="ong"/>
          <p:cNvPicPr>
            <a:picLocks noChangeAspect="1"/>
          </p:cNvPicPr>
          <p:nvPr/>
        </p:nvPicPr>
        <p:blipFill>
          <a:blip r:embed="rId6"/>
          <a:stretch>
            <a:fillRect/>
          </a:stretch>
        </p:blipFill>
        <p:spPr>
          <a:xfrm>
            <a:off x="4280677" y="3088295"/>
            <a:ext cx="733333" cy="533333"/>
          </a:xfrm>
          <a:prstGeom prst="rect">
            <a:avLst/>
          </a:prstGeom>
        </p:spPr>
      </p:pic>
      <p:pic>
        <p:nvPicPr>
          <p:cNvPr id="15" name="ong cầm giỏ"/>
          <p:cNvPicPr>
            <a:picLocks noChangeAspect="1"/>
          </p:cNvPicPr>
          <p:nvPr/>
        </p:nvPicPr>
        <p:blipFill>
          <a:blip r:embed="rId7"/>
          <a:stretch>
            <a:fillRect/>
          </a:stretch>
        </p:blipFill>
        <p:spPr>
          <a:xfrm>
            <a:off x="1808498" y="2908313"/>
            <a:ext cx="590476" cy="657143"/>
          </a:xfrm>
          <a:prstGeom prst="rect">
            <a:avLst/>
          </a:prstGeom>
        </p:spPr>
      </p:pic>
      <p:pic>
        <p:nvPicPr>
          <p:cNvPr id="16" name="ốc sên"/>
          <p:cNvPicPr>
            <a:picLocks noChangeAspect="1"/>
          </p:cNvPicPr>
          <p:nvPr/>
        </p:nvPicPr>
        <p:blipFill>
          <a:blip r:embed="rId8"/>
          <a:stretch>
            <a:fillRect/>
          </a:stretch>
        </p:blipFill>
        <p:spPr>
          <a:xfrm>
            <a:off x="3177998" y="3937396"/>
            <a:ext cx="657143" cy="647619"/>
          </a:xfrm>
          <a:prstGeom prst="rect">
            <a:avLst/>
          </a:prstGeom>
        </p:spPr>
      </p:pic>
      <p:pic>
        <p:nvPicPr>
          <p:cNvPr id="17" name="mây"/>
          <p:cNvPicPr>
            <a:picLocks noChangeAspect="1"/>
          </p:cNvPicPr>
          <p:nvPr/>
        </p:nvPicPr>
        <p:blipFill>
          <a:blip r:embed="rId9"/>
          <a:stretch>
            <a:fillRect/>
          </a:stretch>
        </p:blipFill>
        <p:spPr>
          <a:xfrm>
            <a:off x="3292284" y="3174980"/>
            <a:ext cx="542857" cy="390476"/>
          </a:xfrm>
          <a:prstGeom prst="rect">
            <a:avLst/>
          </a:prstGeom>
        </p:spPr>
      </p:pic>
      <p:pic>
        <p:nvPicPr>
          <p:cNvPr id="18" name="sâu"/>
          <p:cNvPicPr>
            <a:picLocks noChangeAspect="1"/>
          </p:cNvPicPr>
          <p:nvPr/>
        </p:nvPicPr>
        <p:blipFill>
          <a:blip r:embed="rId10"/>
          <a:stretch>
            <a:fillRect/>
          </a:stretch>
        </p:blipFill>
        <p:spPr>
          <a:xfrm>
            <a:off x="2049585" y="4236735"/>
            <a:ext cx="666667" cy="457143"/>
          </a:xfrm>
          <a:prstGeom prst="rect">
            <a:avLst/>
          </a:prstGeom>
        </p:spPr>
      </p:pic>
      <p:pic>
        <p:nvPicPr>
          <p:cNvPr id="19" name="nấm"/>
          <p:cNvPicPr>
            <a:picLocks noChangeAspect="1"/>
          </p:cNvPicPr>
          <p:nvPr/>
        </p:nvPicPr>
        <p:blipFill>
          <a:blip r:embed="rId11"/>
          <a:stretch>
            <a:fillRect/>
          </a:stretch>
        </p:blipFill>
        <p:spPr>
          <a:xfrm>
            <a:off x="762334" y="4352729"/>
            <a:ext cx="952381" cy="885714"/>
          </a:xfrm>
          <a:prstGeom prst="rect">
            <a:avLst/>
          </a:prstGeom>
        </p:spPr>
      </p:pic>
      <p:sp>
        <p:nvSpPr>
          <p:cNvPr id="32" name="Oval ống nhòm"/>
          <p:cNvSpPr/>
          <p:nvPr/>
        </p:nvSpPr>
        <p:spPr>
          <a:xfrm>
            <a:off x="3219187" y="2463715"/>
            <a:ext cx="574763" cy="5976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ong"/>
          <p:cNvSpPr/>
          <p:nvPr/>
        </p:nvSpPr>
        <p:spPr>
          <a:xfrm>
            <a:off x="4280677" y="2921338"/>
            <a:ext cx="807413" cy="8074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mây"/>
          <p:cNvSpPr/>
          <p:nvPr/>
        </p:nvSpPr>
        <p:spPr>
          <a:xfrm>
            <a:off x="3262217" y="3108910"/>
            <a:ext cx="512718" cy="5127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giỏ"/>
          <p:cNvSpPr/>
          <p:nvPr/>
        </p:nvSpPr>
        <p:spPr>
          <a:xfrm>
            <a:off x="1722068" y="3065729"/>
            <a:ext cx="578464" cy="5784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sên"/>
          <p:cNvSpPr/>
          <p:nvPr/>
        </p:nvSpPr>
        <p:spPr>
          <a:xfrm>
            <a:off x="3124096" y="3888319"/>
            <a:ext cx="650839" cy="6540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sâu"/>
          <p:cNvSpPr/>
          <p:nvPr/>
        </p:nvSpPr>
        <p:spPr>
          <a:xfrm>
            <a:off x="2028251" y="4149247"/>
            <a:ext cx="688001" cy="6796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nấm"/>
          <p:cNvSpPr/>
          <p:nvPr/>
        </p:nvSpPr>
        <p:spPr>
          <a:xfrm>
            <a:off x="699813" y="4278097"/>
            <a:ext cx="1166663" cy="1137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87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26" presetClass="emph" presetSubtype="0" repeatCount="3000" fill="hold" grpId="1" nodeType="withEffect">
                                  <p:stCondLst>
                                    <p:cond delay="0"/>
                                  </p:stCondLst>
                                  <p:childTnLst>
                                    <p:animEffect transition="out" filter="fade">
                                      <p:cBhvr>
                                        <p:cTn id="42" dur="1000" tmFilter="0, 0; .2, .5; .8, .5; 1, 0"/>
                                        <p:tgtEl>
                                          <p:spTgt spid="36"/>
                                        </p:tgtEl>
                                      </p:cBhvr>
                                    </p:animEffect>
                                    <p:animScale>
                                      <p:cBhvr>
                                        <p:cTn id="43" dur="500" autoRev="1" fill="hold"/>
                                        <p:tgtEl>
                                          <p:spTgt spid="36"/>
                                        </p:tgtEl>
                                      </p:cBhvr>
                                      <p:by x="105000" y="105000"/>
                                    </p:animScale>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26" presetClass="emph" presetSubtype="0" repeatCount="3000" fill="hold" grpId="1" nodeType="withEffect">
                                  <p:stCondLst>
                                    <p:cond delay="0"/>
                                  </p:stCondLst>
                                  <p:childTnLst>
                                    <p:animEffect transition="out" filter="fade">
                                      <p:cBhvr>
                                        <p:cTn id="51" dur="1000" tmFilter="0, 0; .2, .5; .8, .5; 1, 0"/>
                                        <p:tgtEl>
                                          <p:spTgt spid="37"/>
                                        </p:tgtEl>
                                      </p:cBhvr>
                                    </p:animEffect>
                                    <p:animScale>
                                      <p:cBhvr>
                                        <p:cTn id="52" dur="500" autoRev="1" fill="hold"/>
                                        <p:tgtEl>
                                          <p:spTgt spid="37"/>
                                        </p:tgtEl>
                                      </p:cBhvr>
                                      <p:by x="105000" y="105000"/>
                                    </p:animScale>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26" presetClass="emph" presetSubtype="0" repeatCount="3000" fill="hold" grpId="1" nodeType="withEffect">
                                  <p:stCondLst>
                                    <p:cond delay="0"/>
                                  </p:stCondLst>
                                  <p:childTnLst>
                                    <p:animEffect transition="out" filter="fade">
                                      <p:cBhvr>
                                        <p:cTn id="60" dur="1000" tmFilter="0, 0; .2, .5; .8, .5; 1, 0"/>
                                        <p:tgtEl>
                                          <p:spTgt spid="32"/>
                                        </p:tgtEl>
                                      </p:cBhvr>
                                    </p:animEffect>
                                    <p:animScale>
                                      <p:cBhvr>
                                        <p:cTn id="61" dur="500" autoRev="1" fill="hold"/>
                                        <p:tgtEl>
                                          <p:spTgt spid="32"/>
                                        </p:tgtEl>
                                      </p:cBhvr>
                                      <p:by x="105000" y="105000"/>
                                    </p:animScale>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26" presetClass="emph" presetSubtype="0" repeatCount="3000" fill="hold" grpId="1" nodeType="withEffect">
                                  <p:stCondLst>
                                    <p:cond delay="0"/>
                                  </p:stCondLst>
                                  <p:childTnLst>
                                    <p:animEffect transition="out" filter="fade">
                                      <p:cBhvr>
                                        <p:cTn id="69" dur="1000" tmFilter="0, 0; .2, .5; .8, .5; 1, 0"/>
                                        <p:tgtEl>
                                          <p:spTgt spid="35"/>
                                        </p:tgtEl>
                                      </p:cBhvr>
                                    </p:animEffect>
                                    <p:animScale>
                                      <p:cBhvr>
                                        <p:cTn id="70" dur="500" autoRev="1" fill="hold"/>
                                        <p:tgtEl>
                                          <p:spTgt spid="35"/>
                                        </p:tgtEl>
                                      </p:cBhvr>
                                      <p:by x="105000" y="105000"/>
                                    </p:animScale>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26" presetClass="emph" presetSubtype="0" repeatCount="3000" fill="hold" grpId="1" nodeType="withEffect">
                                  <p:stCondLst>
                                    <p:cond delay="0"/>
                                  </p:stCondLst>
                                  <p:childTnLst>
                                    <p:animEffect transition="out" filter="fade">
                                      <p:cBhvr>
                                        <p:cTn id="78" dur="1000" tmFilter="0, 0; .2, .5; .8, .5; 1, 0"/>
                                        <p:tgtEl>
                                          <p:spTgt spid="33"/>
                                        </p:tgtEl>
                                      </p:cBhvr>
                                    </p:animEffect>
                                    <p:animScale>
                                      <p:cBhvr>
                                        <p:cTn id="79" dur="500" autoRev="1" fill="hold"/>
                                        <p:tgtEl>
                                          <p:spTgt spid="33"/>
                                        </p:tgtEl>
                                      </p:cBhvr>
                                      <p:by x="105000" y="105000"/>
                                    </p:animScale>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par>
                                <p:cTn id="86" presetID="26" presetClass="emph" presetSubtype="0" repeatCount="3000" fill="hold" grpId="1" nodeType="withEffect">
                                  <p:stCondLst>
                                    <p:cond delay="0"/>
                                  </p:stCondLst>
                                  <p:childTnLst>
                                    <p:animEffect transition="out" filter="fade">
                                      <p:cBhvr>
                                        <p:cTn id="87" dur="1000" tmFilter="0, 0; .2, .5; .8, .5; 1, 0"/>
                                        <p:tgtEl>
                                          <p:spTgt spid="4"/>
                                        </p:tgtEl>
                                      </p:cBhvr>
                                    </p:animEffect>
                                    <p:animScale>
                                      <p:cBhvr>
                                        <p:cTn id="88" dur="500" autoRev="1" fill="hold"/>
                                        <p:tgtEl>
                                          <p:spTgt spid="4"/>
                                        </p:tgtEl>
                                      </p:cBhvr>
                                      <p:by x="105000" y="105000"/>
                                    </p:animScale>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par>
                                <p:cTn id="95" presetID="26" presetClass="emph" presetSubtype="0" repeatCount="3000" fill="hold" grpId="1" nodeType="withEffect">
                                  <p:stCondLst>
                                    <p:cond delay="0"/>
                                  </p:stCondLst>
                                  <p:childTnLst>
                                    <p:animEffect transition="out" filter="fade">
                                      <p:cBhvr>
                                        <p:cTn id="96" dur="1000" tmFilter="0, 0; .2, .5; .8, .5; 1, 0"/>
                                        <p:tgtEl>
                                          <p:spTgt spid="34"/>
                                        </p:tgtEl>
                                      </p:cBhvr>
                                    </p:animEffect>
                                    <p:animScale>
                                      <p:cBhvr>
                                        <p:cTn id="97" dur="500" autoRev="1" fill="hold"/>
                                        <p:tgtEl>
                                          <p:spTgt spid="34"/>
                                        </p:tgtEl>
                                      </p:cBhvr>
                                      <p:by x="105000" y="105000"/>
                                    </p:animScale>
                                  </p:childTnLst>
                                </p:cTn>
                              </p:par>
                            </p:childTnLst>
                          </p:cTn>
                        </p:par>
                      </p:childTnLst>
                    </p:cTn>
                  </p:par>
                </p:childTnLst>
              </p:cTn>
              <p:nextCondLst>
                <p:cond evt="onClick" delay="0">
                  <p:tgtEl>
                    <p:spTgt spid="17"/>
                  </p:tgtEl>
                </p:cond>
              </p:nextCondLst>
            </p:seq>
          </p:childTnLst>
        </p:cTn>
      </p:par>
    </p:tnLst>
    <p:bldLst>
      <p:bldP spid="26" grpId="0"/>
      <p:bldP spid="44" grpId="0"/>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 name="Picture 9">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640285" y="1348186"/>
            <a:ext cx="8469234" cy="526978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581462" y="14174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6827" t="7035" r="5654" b="3542"/>
          <a:stretch/>
        </p:blipFill>
        <p:spPr>
          <a:xfrm>
            <a:off x="6247286" y="3468799"/>
            <a:ext cx="868595" cy="868595"/>
          </a:xfrm>
          <a:prstGeom prst="ellipse">
            <a:avLst/>
          </a:prstGeom>
        </p:spPr>
      </p:pic>
      <p:pic>
        <p:nvPicPr>
          <p:cNvPr id="14" name="Picture 13"/>
          <p:cNvPicPr>
            <a:picLocks noChangeAspect="1"/>
          </p:cNvPicPr>
          <p:nvPr/>
        </p:nvPicPr>
        <p:blipFill rotWithShape="1">
          <a:blip r:embed="rId5"/>
          <a:srcRect l="9571" t="6413" r="10420" b="6660"/>
          <a:stretch/>
        </p:blipFill>
        <p:spPr>
          <a:xfrm>
            <a:off x="7429856" y="4474492"/>
            <a:ext cx="848933" cy="848933"/>
          </a:xfrm>
          <a:prstGeom prst="ellipse">
            <a:avLst/>
          </a:prstGeom>
        </p:spPr>
      </p:pic>
      <p:pic>
        <p:nvPicPr>
          <p:cNvPr id="15" name="Picture 14"/>
          <p:cNvPicPr>
            <a:picLocks noChangeAspect="1"/>
          </p:cNvPicPr>
          <p:nvPr/>
        </p:nvPicPr>
        <p:blipFill rotWithShape="1">
          <a:blip r:embed="rId6"/>
          <a:srcRect l="5642" t="6399" r="6278" b="6897"/>
          <a:stretch/>
        </p:blipFill>
        <p:spPr>
          <a:xfrm>
            <a:off x="8687786" y="5440570"/>
            <a:ext cx="878797" cy="878797"/>
          </a:xfrm>
          <a:prstGeom prst="ellipse">
            <a:avLst/>
          </a:prstGeom>
        </p:spPr>
      </p:pic>
      <p:sp>
        <p:nvSpPr>
          <p:cNvPr id="16" name="TextBox 15">
            <a:extLst>
              <a:ext uri="{FF2B5EF4-FFF2-40B4-BE49-F238E27FC236}">
                <a16:creationId xmlns:a16="http://schemas.microsoft.com/office/drawing/2014/main" id="{EFDE824D-7BC5-90F3-C07C-456ED61796A8}"/>
              </a:ext>
            </a:extLst>
          </p:cNvPr>
          <p:cNvSpPr txBox="1"/>
          <p:nvPr/>
        </p:nvSpPr>
        <p:spPr>
          <a:xfrm>
            <a:off x="2453982" y="3487599"/>
            <a:ext cx="3328173" cy="830997"/>
          </a:xfrm>
          <a:prstGeom prst="rect">
            <a:avLst/>
          </a:prstGeom>
          <a:noFill/>
        </p:spPr>
        <p:txBody>
          <a:bodyPr wrap="square" lIns="0" tIns="0" rIns="0" bIns="0" rtlCol="0">
            <a:spAutoFit/>
          </a:bodyPr>
          <a:lstStyle/>
          <a:p>
            <a:pPr lvl="0" algn="just">
              <a:defRPr/>
            </a:pPr>
            <a:r>
              <a:rPr kumimoji="0" lang="pt-BR"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Có hai băng giấy, băng giấy ngắn ghi các</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số từ 1 đến 9, băng giấy dài ghi các số từ</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1 đến 18</a:t>
            </a:r>
            <a:endParaRPr kumimoji="0" lang="en-US"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3B620A34-3DE0-D059-6C74-E9F5B756E90A}"/>
              </a:ext>
            </a:extLst>
          </p:cNvPr>
          <p:cNvSpPr txBox="1"/>
          <p:nvPr/>
        </p:nvSpPr>
        <p:spPr>
          <a:xfrm>
            <a:off x="2453981" y="4457782"/>
            <a:ext cx="3328173" cy="830997"/>
          </a:xfrm>
          <a:prstGeom prst="rect">
            <a:avLst/>
          </a:prstGeom>
          <a:noFill/>
        </p:spPr>
        <p:txBody>
          <a:bodyPr wrap="square" lIns="0" tIns="0" rIns="0" bIns="0"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Có nẹp để giữ hai băng giấy sao cho b</a:t>
            </a:r>
            <a:r>
              <a:rPr lang="en-US" altLang="zh-CN">
                <a:solidFill>
                  <a:srgbClr val="002060"/>
                </a:solidFill>
                <a:latin typeface="Roboto" panose="02000000000000000000" pitchFamily="2" charset="0"/>
                <a:ea typeface="Roboto" panose="02000000000000000000" pitchFamily="2" charset="0"/>
              </a:rPr>
              <a:t>ă</a:t>
            </a:r>
            <a:r>
              <a:rPr lang="vi-VN" altLang="zh-CN">
                <a:solidFill>
                  <a:srgbClr val="002060"/>
                </a:solidFill>
                <a:latin typeface="Roboto" panose="02000000000000000000" pitchFamily="2" charset="0"/>
                <a:ea typeface="Roboto" panose="02000000000000000000" pitchFamily="2" charset="0"/>
              </a:rPr>
              <a:t>ng</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giấy ngắn có thể trượt trên băng giấy dài</a:t>
            </a:r>
          </a:p>
        </p:txBody>
      </p:sp>
      <p:sp>
        <p:nvSpPr>
          <p:cNvPr id="18" name="TextBox 17">
            <a:extLst>
              <a:ext uri="{FF2B5EF4-FFF2-40B4-BE49-F238E27FC236}">
                <a16:creationId xmlns:a16="http://schemas.microsoft.com/office/drawing/2014/main" id="{B4C17956-BDE0-F28F-9531-BBBF0E15912E}"/>
              </a:ext>
            </a:extLst>
          </p:cNvPr>
          <p:cNvSpPr txBox="1"/>
          <p:nvPr/>
        </p:nvSpPr>
        <p:spPr>
          <a:xfrm>
            <a:off x="2516379" y="5619965"/>
            <a:ext cx="3203378" cy="553998"/>
          </a:xfrm>
          <a:prstGeom prst="rect">
            <a:avLst/>
          </a:prstGeom>
          <a:noFill/>
        </p:spPr>
        <p:txBody>
          <a:bodyPr wrap="square" lIns="0" tIns="0" rIns="0" bIns="0" rtlCol="0">
            <a:spAutoFit/>
          </a:bodyPr>
          <a:lstStyle/>
          <a:p>
            <a:pPr lvl="0" algn="just">
              <a:defRPr/>
            </a:pPr>
            <a:r>
              <a:rPr kumimoji="0" lang="pt-BR"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Sản phẩm chắc chắn, có thể sử dụng được</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nhiều lần</a:t>
            </a:r>
            <a:endParaRPr kumimoji="0" lang="en-US"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7869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6"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15471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135464" y="647741"/>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QUAN SÁT</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TRANH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746612" y="1666935"/>
            <a:ext cx="3178095"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Hai </a:t>
            </a:r>
            <a:r>
              <a:rPr lang="en-US" altLang="zh-CN" sz="2400" dirty="0" err="1">
                <a:solidFill>
                  <a:srgbClr val="002060"/>
                </a:solidFill>
                <a:latin typeface="Roboto" panose="02000000000000000000" pitchFamily="2" charset="0"/>
                <a:ea typeface="Roboto" panose="02000000000000000000" pitchFamily="2" charset="0"/>
              </a:rPr>
              <a:t>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4" name="Group 3"/>
          <p:cNvGrpSpPr/>
          <p:nvPr/>
        </p:nvGrpSpPr>
        <p:grpSpPr>
          <a:xfrm>
            <a:off x="2335659" y="2128600"/>
            <a:ext cx="6431943" cy="4294981"/>
            <a:chOff x="3246472" y="1561288"/>
            <a:chExt cx="6431943" cy="4294981"/>
          </a:xfrm>
        </p:grpSpPr>
        <p:sp>
          <p:nvSpPr>
            <p:cNvPr id="3" name="Rectangle 2"/>
            <p:cNvSpPr/>
            <p:nvPr/>
          </p:nvSpPr>
          <p:spPr>
            <a:xfrm>
              <a:off x="3246472" y="4058292"/>
              <a:ext cx="6359864" cy="1592494"/>
            </a:xfrm>
            <a:prstGeom prst="rect">
              <a:avLst/>
            </a:prstGeom>
            <a:solidFill>
              <a:srgbClr val="F8C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472" y="1561288"/>
              <a:ext cx="6431943" cy="4294981"/>
            </a:xfrm>
            <a:prstGeom prst="rect">
              <a:avLst/>
            </a:prstGeom>
          </p:spPr>
        </p:pic>
      </p:grpSp>
      <p:sp>
        <p:nvSpPr>
          <p:cNvPr id="11" name="TextBox 10"/>
          <p:cNvSpPr txBox="1"/>
          <p:nvPr/>
        </p:nvSpPr>
        <p:spPr>
          <a:xfrm>
            <a:off x="8397433" y="2797092"/>
            <a:ext cx="3178095"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Hai bạn đang thực hiện phép tính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
        <p:nvSpPr>
          <p:cNvPr id="5" name="TextBox 4">
            <a:extLst>
              <a:ext uri="{FF2B5EF4-FFF2-40B4-BE49-F238E27FC236}">
                <a16:creationId xmlns:a16="http://schemas.microsoft.com/office/drawing/2014/main" id="{8BAB906A-1694-05DB-A671-51D0AA73C0B5}"/>
              </a:ext>
            </a:extLst>
          </p:cNvPr>
          <p:cNvSpPr txBox="1"/>
          <p:nvPr/>
        </p:nvSpPr>
        <p:spPr>
          <a:xfrm>
            <a:off x="400623" y="2793851"/>
            <a:ext cx="2144870" cy="830997"/>
          </a:xfrm>
          <a:prstGeom prst="rect">
            <a:avLst/>
          </a:prstGeom>
          <a:noFill/>
        </p:spPr>
        <p:txBody>
          <a:bodyPr wrap="square" rtlCol="0">
            <a:spAutoFit/>
          </a:bodyPr>
          <a:lstStyle/>
          <a:p>
            <a:pPr lvl="0" algn="just">
              <a:defRPr/>
            </a:pPr>
            <a:r>
              <a:rPr lang="en-US" altLang="zh-CN" sz="2400" dirty="0">
                <a:solidFill>
                  <a:srgbClr val="FF0000"/>
                </a:solidFill>
                <a:latin typeface="Roboto" panose="02000000000000000000" pitchFamily="2" charset="0"/>
                <a:ea typeface="Roboto" panose="02000000000000000000" pitchFamily="2" charset="0"/>
              </a:rPr>
              <a:t>Hai </a:t>
            </a:r>
            <a:r>
              <a:rPr lang="en-US" altLang="zh-CN" sz="2400" dirty="0" err="1">
                <a:solidFill>
                  <a:srgbClr val="FF0000"/>
                </a:solidFill>
                <a:latin typeface="Roboto" panose="02000000000000000000" pitchFamily="2" charset="0"/>
                <a:ea typeface="Roboto" panose="02000000000000000000" pitchFamily="2" charset="0"/>
              </a:rPr>
              <a:t>bạn</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đang</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làm</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toán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28E9E8DA-A4E0-9607-0151-96FCC7898F57}"/>
              </a:ext>
            </a:extLst>
          </p:cNvPr>
          <p:cNvSpPr txBox="1"/>
          <p:nvPr/>
        </p:nvSpPr>
        <p:spPr>
          <a:xfrm>
            <a:off x="9148290" y="3881082"/>
            <a:ext cx="2602986" cy="830997"/>
          </a:xfrm>
          <a:prstGeom prst="rect">
            <a:avLst/>
          </a:prstGeom>
          <a:noFill/>
        </p:spPr>
        <p:txBody>
          <a:bodyPr wrap="square" rtlCol="0">
            <a:spAutoFit/>
          </a:bodyPr>
          <a:lstStyle/>
          <a:p>
            <a:pPr lvl="0" algn="just">
              <a:defRPr/>
            </a:pPr>
            <a:r>
              <a:rPr lang="en-US" altLang="zh-CN" sz="2400" dirty="0">
                <a:solidFill>
                  <a:srgbClr val="FF0000"/>
                </a:solidFill>
                <a:latin typeface="Roboto" panose="02000000000000000000" pitchFamily="2" charset="0"/>
                <a:ea typeface="Roboto" panose="02000000000000000000" pitchFamily="2" charset="0"/>
              </a:rPr>
              <a:t>Hai </a:t>
            </a:r>
            <a:r>
              <a:rPr lang="en-US" altLang="zh-CN" sz="2400" dirty="0" err="1">
                <a:solidFill>
                  <a:srgbClr val="FF0000"/>
                </a:solidFill>
                <a:latin typeface="Roboto" panose="02000000000000000000" pitchFamily="2" charset="0"/>
                <a:ea typeface="Roboto" panose="02000000000000000000" pitchFamily="2" charset="0"/>
              </a:rPr>
              <a:t>bạn</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thực</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hiện</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phép</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tính</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cộng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wipe(down)">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6" grpId="0"/>
      <p:bldP spid="11"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6065078" y="2809512"/>
            <a:ext cx="3919192" cy="1576572"/>
          </a:xfrm>
          <a:custGeom>
            <a:avLst/>
            <a:gdLst>
              <a:gd name="connsiteX0" fmla="*/ 187438 w 2070538"/>
              <a:gd name="connsiteY0" fmla="*/ 0 h 1124607"/>
              <a:gd name="connsiteX1" fmla="*/ 2070538 w 2070538"/>
              <a:gd name="connsiteY1" fmla="*/ 0 h 1124607"/>
              <a:gd name="connsiteX2" fmla="*/ 2070538 w 2070538"/>
              <a:gd name="connsiteY2" fmla="*/ 0 h 1124607"/>
              <a:gd name="connsiteX3" fmla="*/ 2070538 w 2070538"/>
              <a:gd name="connsiteY3" fmla="*/ 937169 h 1124607"/>
              <a:gd name="connsiteX4" fmla="*/ 1883100 w 2070538"/>
              <a:gd name="connsiteY4" fmla="*/ 1124607 h 1124607"/>
              <a:gd name="connsiteX5" fmla="*/ 0 w 2070538"/>
              <a:gd name="connsiteY5" fmla="*/ 1124607 h 1124607"/>
              <a:gd name="connsiteX6" fmla="*/ 0 w 2070538"/>
              <a:gd name="connsiteY6" fmla="*/ 1124607 h 1124607"/>
              <a:gd name="connsiteX7" fmla="*/ 0 w 2070538"/>
              <a:gd name="connsiteY7" fmla="*/ 187438 h 1124607"/>
              <a:gd name="connsiteX8" fmla="*/ 187438 w 2070538"/>
              <a:gd name="connsiteY8" fmla="*/ 0 h 1124607"/>
              <a:gd name="connsiteX0" fmla="*/ 187438 w 2638097"/>
              <a:gd name="connsiteY0" fmla="*/ 63062 h 1187669"/>
              <a:gd name="connsiteX1" fmla="*/ 2070538 w 2638097"/>
              <a:gd name="connsiteY1" fmla="*/ 63062 h 1187669"/>
              <a:gd name="connsiteX2" fmla="*/ 2638097 w 2638097"/>
              <a:gd name="connsiteY2" fmla="*/ 0 h 1187669"/>
              <a:gd name="connsiteX3" fmla="*/ 2070538 w 2638097"/>
              <a:gd name="connsiteY3" fmla="*/ 1000231 h 1187669"/>
              <a:gd name="connsiteX4" fmla="*/ 1883100 w 2638097"/>
              <a:gd name="connsiteY4" fmla="*/ 1187669 h 1187669"/>
              <a:gd name="connsiteX5" fmla="*/ 0 w 2638097"/>
              <a:gd name="connsiteY5" fmla="*/ 1187669 h 1187669"/>
              <a:gd name="connsiteX6" fmla="*/ 0 w 2638097"/>
              <a:gd name="connsiteY6" fmla="*/ 1187669 h 1187669"/>
              <a:gd name="connsiteX7" fmla="*/ 0 w 2638097"/>
              <a:gd name="connsiteY7" fmla="*/ 250500 h 1187669"/>
              <a:gd name="connsiteX8" fmla="*/ 187438 w 2638097"/>
              <a:gd name="connsiteY8" fmla="*/ 63062 h 1187669"/>
              <a:gd name="connsiteX0" fmla="*/ 187438 w 2638097"/>
              <a:gd name="connsiteY0" fmla="*/ 63062 h 1187669"/>
              <a:gd name="connsiteX1" fmla="*/ 2070538 w 2638097"/>
              <a:gd name="connsiteY1" fmla="*/ 63062 h 1187669"/>
              <a:gd name="connsiteX2" fmla="*/ 2638097 w 2638097"/>
              <a:gd name="connsiteY2" fmla="*/ 0 h 1187669"/>
              <a:gd name="connsiteX3" fmla="*/ 2070538 w 2638097"/>
              <a:gd name="connsiteY3" fmla="*/ 1000231 h 1187669"/>
              <a:gd name="connsiteX4" fmla="*/ 1883100 w 2638097"/>
              <a:gd name="connsiteY4" fmla="*/ 1187669 h 1187669"/>
              <a:gd name="connsiteX5" fmla="*/ 0 w 2638097"/>
              <a:gd name="connsiteY5" fmla="*/ 1187669 h 1187669"/>
              <a:gd name="connsiteX6" fmla="*/ 0 w 2638097"/>
              <a:gd name="connsiteY6" fmla="*/ 1187669 h 1187669"/>
              <a:gd name="connsiteX7" fmla="*/ 0 w 2638097"/>
              <a:gd name="connsiteY7" fmla="*/ 250500 h 1187669"/>
              <a:gd name="connsiteX8" fmla="*/ 187438 w 2638097"/>
              <a:gd name="connsiteY8" fmla="*/ 63062 h 1187669"/>
              <a:gd name="connsiteX0" fmla="*/ 187438 w 2638097"/>
              <a:gd name="connsiteY0" fmla="*/ 63062 h 1285765"/>
              <a:gd name="connsiteX1" fmla="*/ 2070538 w 2638097"/>
              <a:gd name="connsiteY1" fmla="*/ 63062 h 1285765"/>
              <a:gd name="connsiteX2" fmla="*/ 2638097 w 2638097"/>
              <a:gd name="connsiteY2" fmla="*/ 0 h 1285765"/>
              <a:gd name="connsiteX3" fmla="*/ 2070538 w 2638097"/>
              <a:gd name="connsiteY3" fmla="*/ 1000231 h 1285765"/>
              <a:gd name="connsiteX4" fmla="*/ 1883100 w 2638097"/>
              <a:gd name="connsiteY4" fmla="*/ 1187669 h 1285765"/>
              <a:gd name="connsiteX5" fmla="*/ 0 w 2638097"/>
              <a:gd name="connsiteY5" fmla="*/ 1187669 h 1285765"/>
              <a:gd name="connsiteX6" fmla="*/ 0 w 2638097"/>
              <a:gd name="connsiteY6" fmla="*/ 1187669 h 1285765"/>
              <a:gd name="connsiteX7" fmla="*/ 0 w 2638097"/>
              <a:gd name="connsiteY7" fmla="*/ 250500 h 1285765"/>
              <a:gd name="connsiteX8" fmla="*/ 187438 w 2638097"/>
              <a:gd name="connsiteY8" fmla="*/ 63062 h 1285765"/>
              <a:gd name="connsiteX0" fmla="*/ 238822 w 2689481"/>
              <a:gd name="connsiteY0" fmla="*/ 63062 h 1285765"/>
              <a:gd name="connsiteX1" fmla="*/ 2121922 w 2689481"/>
              <a:gd name="connsiteY1" fmla="*/ 63062 h 1285765"/>
              <a:gd name="connsiteX2" fmla="*/ 2689481 w 2689481"/>
              <a:gd name="connsiteY2" fmla="*/ 0 h 1285765"/>
              <a:gd name="connsiteX3" fmla="*/ 2121922 w 2689481"/>
              <a:gd name="connsiteY3" fmla="*/ 1000231 h 1285765"/>
              <a:gd name="connsiteX4" fmla="*/ 1934484 w 2689481"/>
              <a:gd name="connsiteY4" fmla="*/ 1187669 h 1285765"/>
              <a:gd name="connsiteX5" fmla="*/ 51384 w 2689481"/>
              <a:gd name="connsiteY5" fmla="*/ 1187669 h 1285765"/>
              <a:gd name="connsiteX6" fmla="*/ 51384 w 2689481"/>
              <a:gd name="connsiteY6" fmla="*/ 1187669 h 1285765"/>
              <a:gd name="connsiteX7" fmla="*/ 51384 w 2689481"/>
              <a:gd name="connsiteY7" fmla="*/ 250500 h 1285765"/>
              <a:gd name="connsiteX8" fmla="*/ 238822 w 2689481"/>
              <a:gd name="connsiteY8" fmla="*/ 63062 h 1285765"/>
              <a:gd name="connsiteX0" fmla="*/ 238822 w 2689481"/>
              <a:gd name="connsiteY0" fmla="*/ 63062 h 1285765"/>
              <a:gd name="connsiteX1" fmla="*/ 2121922 w 2689481"/>
              <a:gd name="connsiteY1" fmla="*/ 63062 h 1285765"/>
              <a:gd name="connsiteX2" fmla="*/ 2689481 w 2689481"/>
              <a:gd name="connsiteY2" fmla="*/ 0 h 1285765"/>
              <a:gd name="connsiteX3" fmla="*/ 2121922 w 2689481"/>
              <a:gd name="connsiteY3" fmla="*/ 1000231 h 1285765"/>
              <a:gd name="connsiteX4" fmla="*/ 1934484 w 2689481"/>
              <a:gd name="connsiteY4" fmla="*/ 1187669 h 1285765"/>
              <a:gd name="connsiteX5" fmla="*/ 51384 w 2689481"/>
              <a:gd name="connsiteY5" fmla="*/ 1187669 h 1285765"/>
              <a:gd name="connsiteX6" fmla="*/ 51384 w 2689481"/>
              <a:gd name="connsiteY6" fmla="*/ 1187669 h 1285765"/>
              <a:gd name="connsiteX7" fmla="*/ 51384 w 2689481"/>
              <a:gd name="connsiteY7" fmla="*/ 250500 h 1285765"/>
              <a:gd name="connsiteX8" fmla="*/ 238822 w 2689481"/>
              <a:gd name="connsiteY8" fmla="*/ 63062 h 1285765"/>
              <a:gd name="connsiteX0" fmla="*/ 238822 w 2689481"/>
              <a:gd name="connsiteY0" fmla="*/ 63062 h 1285765"/>
              <a:gd name="connsiteX1" fmla="*/ 2121922 w 2689481"/>
              <a:gd name="connsiteY1" fmla="*/ 63062 h 1285765"/>
              <a:gd name="connsiteX2" fmla="*/ 2689481 w 2689481"/>
              <a:gd name="connsiteY2" fmla="*/ 0 h 1285765"/>
              <a:gd name="connsiteX3" fmla="*/ 2121922 w 2689481"/>
              <a:gd name="connsiteY3" fmla="*/ 1000231 h 1285765"/>
              <a:gd name="connsiteX4" fmla="*/ 1934484 w 2689481"/>
              <a:gd name="connsiteY4" fmla="*/ 1187669 h 1285765"/>
              <a:gd name="connsiteX5" fmla="*/ 51384 w 2689481"/>
              <a:gd name="connsiteY5" fmla="*/ 1187669 h 1285765"/>
              <a:gd name="connsiteX6" fmla="*/ 51384 w 2689481"/>
              <a:gd name="connsiteY6" fmla="*/ 1187669 h 1285765"/>
              <a:gd name="connsiteX7" fmla="*/ 51384 w 2689481"/>
              <a:gd name="connsiteY7" fmla="*/ 250500 h 1285765"/>
              <a:gd name="connsiteX8" fmla="*/ 238822 w 2689481"/>
              <a:gd name="connsiteY8" fmla="*/ 63062 h 1285765"/>
              <a:gd name="connsiteX0" fmla="*/ 238822 w 2675285"/>
              <a:gd name="connsiteY0" fmla="*/ 46713 h 1269416"/>
              <a:gd name="connsiteX1" fmla="*/ 2121922 w 2675285"/>
              <a:gd name="connsiteY1" fmla="*/ 46713 h 1269416"/>
              <a:gd name="connsiteX2" fmla="*/ 2675285 w 2675285"/>
              <a:gd name="connsiteY2" fmla="*/ 85203 h 1269416"/>
              <a:gd name="connsiteX3" fmla="*/ 2121922 w 2675285"/>
              <a:gd name="connsiteY3" fmla="*/ 983882 h 1269416"/>
              <a:gd name="connsiteX4" fmla="*/ 1934484 w 2675285"/>
              <a:gd name="connsiteY4" fmla="*/ 1171320 h 1269416"/>
              <a:gd name="connsiteX5" fmla="*/ 51384 w 2675285"/>
              <a:gd name="connsiteY5" fmla="*/ 1171320 h 1269416"/>
              <a:gd name="connsiteX6" fmla="*/ 51384 w 2675285"/>
              <a:gd name="connsiteY6" fmla="*/ 1171320 h 1269416"/>
              <a:gd name="connsiteX7" fmla="*/ 51384 w 2675285"/>
              <a:gd name="connsiteY7" fmla="*/ 234151 h 1269416"/>
              <a:gd name="connsiteX8" fmla="*/ 238822 w 2675285"/>
              <a:gd name="connsiteY8" fmla="*/ 46713 h 1269416"/>
              <a:gd name="connsiteX0" fmla="*/ 238822 w 2675285"/>
              <a:gd name="connsiteY0" fmla="*/ 46713 h 1269416"/>
              <a:gd name="connsiteX1" fmla="*/ 2121922 w 2675285"/>
              <a:gd name="connsiteY1" fmla="*/ 46713 h 1269416"/>
              <a:gd name="connsiteX2" fmla="*/ 2675285 w 2675285"/>
              <a:gd name="connsiteY2" fmla="*/ 85203 h 1269416"/>
              <a:gd name="connsiteX3" fmla="*/ 2121922 w 2675285"/>
              <a:gd name="connsiteY3" fmla="*/ 983882 h 1269416"/>
              <a:gd name="connsiteX4" fmla="*/ 1934484 w 2675285"/>
              <a:gd name="connsiteY4" fmla="*/ 1171320 h 1269416"/>
              <a:gd name="connsiteX5" fmla="*/ 51384 w 2675285"/>
              <a:gd name="connsiteY5" fmla="*/ 1171320 h 1269416"/>
              <a:gd name="connsiteX6" fmla="*/ 51384 w 2675285"/>
              <a:gd name="connsiteY6" fmla="*/ 1171320 h 1269416"/>
              <a:gd name="connsiteX7" fmla="*/ 51384 w 2675285"/>
              <a:gd name="connsiteY7" fmla="*/ 234151 h 1269416"/>
              <a:gd name="connsiteX8" fmla="*/ 238822 w 2675285"/>
              <a:gd name="connsiteY8" fmla="*/ 46713 h 1269416"/>
              <a:gd name="connsiteX0" fmla="*/ 238822 w 2675285"/>
              <a:gd name="connsiteY0" fmla="*/ 46713 h 1269416"/>
              <a:gd name="connsiteX1" fmla="*/ 2121922 w 2675285"/>
              <a:gd name="connsiteY1" fmla="*/ 46713 h 1269416"/>
              <a:gd name="connsiteX2" fmla="*/ 2675285 w 2675285"/>
              <a:gd name="connsiteY2" fmla="*/ 85203 h 1269416"/>
              <a:gd name="connsiteX3" fmla="*/ 2121922 w 2675285"/>
              <a:gd name="connsiteY3" fmla="*/ 983882 h 1269416"/>
              <a:gd name="connsiteX4" fmla="*/ 1934484 w 2675285"/>
              <a:gd name="connsiteY4" fmla="*/ 1171320 h 1269416"/>
              <a:gd name="connsiteX5" fmla="*/ 51384 w 2675285"/>
              <a:gd name="connsiteY5" fmla="*/ 1171320 h 1269416"/>
              <a:gd name="connsiteX6" fmla="*/ 51384 w 2675285"/>
              <a:gd name="connsiteY6" fmla="*/ 1171320 h 1269416"/>
              <a:gd name="connsiteX7" fmla="*/ 51384 w 2675285"/>
              <a:gd name="connsiteY7" fmla="*/ 234151 h 1269416"/>
              <a:gd name="connsiteX8" fmla="*/ 238822 w 2675285"/>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892" h="1269416">
                <a:moveTo>
                  <a:pt x="238822" y="46713"/>
                </a:moveTo>
                <a:cubicBezTo>
                  <a:pt x="1118770" y="-58391"/>
                  <a:pt x="1494222" y="46713"/>
                  <a:pt x="2121922" y="46713"/>
                </a:cubicBezTo>
                <a:cubicBezTo>
                  <a:pt x="2306376" y="59543"/>
                  <a:pt x="2554717" y="-88417"/>
                  <a:pt x="2646892" y="212143"/>
                </a:cubicBezTo>
                <a:cubicBezTo>
                  <a:pt x="2298010" y="71644"/>
                  <a:pt x="2015447" y="180658"/>
                  <a:pt x="2121922" y="983882"/>
                </a:cubicBezTo>
                <a:cubicBezTo>
                  <a:pt x="2121922" y="1087401"/>
                  <a:pt x="2038003" y="1171320"/>
                  <a:pt x="1934484" y="1171320"/>
                </a:cubicBezTo>
                <a:cubicBezTo>
                  <a:pt x="1306784" y="1171320"/>
                  <a:pt x="700105" y="1392037"/>
                  <a:pt x="51384" y="1171320"/>
                </a:cubicBezTo>
                <a:lnTo>
                  <a:pt x="51384" y="1171320"/>
                </a:lnTo>
                <a:cubicBezTo>
                  <a:pt x="51384" y="858930"/>
                  <a:pt x="-64230" y="830320"/>
                  <a:pt x="51384" y="234151"/>
                </a:cubicBezTo>
                <a:cubicBezTo>
                  <a:pt x="51384" y="130632"/>
                  <a:pt x="135303" y="46713"/>
                  <a:pt x="238822" y="46713"/>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6311487" y="3022313"/>
            <a:ext cx="2798945"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thực hiện phép tính bằng cách đếm ngón tay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QUAN SÁT</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TRANH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1" name="Picture 120"/>
          <p:cNvPicPr>
            <a:picLocks noChangeAspect="1"/>
          </p:cNvPicPr>
          <p:nvPr/>
        </p:nvPicPr>
        <p:blipFill rotWithShape="1">
          <a:blip r:embed="rId3" cstate="hqprint">
            <a:extLst>
              <a:ext uri="{28A0092B-C50C-407E-A947-70E740481C1C}">
                <a14:useLocalDpi xmlns:a14="http://schemas.microsoft.com/office/drawing/2010/main" val="0"/>
              </a:ext>
            </a:extLst>
          </a:blip>
          <a:srcRect l="10883" t="21459" r="54425"/>
          <a:stretch/>
        </p:blipFill>
        <p:spPr>
          <a:xfrm>
            <a:off x="1244944" y="1356332"/>
            <a:ext cx="3148380" cy="5038968"/>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52751" y="2992000"/>
            <a:ext cx="1905675" cy="2788169"/>
          </a:xfrm>
          <a:prstGeom prst="rect">
            <a:avLst/>
          </a:prstGeom>
        </p:spPr>
      </p:pic>
      <p:sp>
        <p:nvSpPr>
          <p:cNvPr id="7" name="TextBox 6"/>
          <p:cNvSpPr txBox="1"/>
          <p:nvPr/>
        </p:nvSpPr>
        <p:spPr>
          <a:xfrm>
            <a:off x="4922436" y="1491204"/>
            <a:ext cx="620447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thực hiện phép tính bằng công cụ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4270" y="-107717"/>
            <a:ext cx="2029820" cy="1484555"/>
          </a:xfrm>
          <a:prstGeom prst="rect">
            <a:avLst/>
          </a:prstGeom>
          <a:ln>
            <a:noFill/>
          </a:ln>
        </p:spPr>
      </p:pic>
    </p:spTree>
    <p:extLst>
      <p:ext uri="{BB962C8B-B14F-4D97-AF65-F5344CB8AC3E}">
        <p14:creationId xmlns:p14="http://schemas.microsoft.com/office/powerpoint/2010/main" val="6934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wipe(down)">
                                      <p:cBhvr>
                                        <p:cTn id="18" dur="500"/>
                                        <p:tgtEl>
                                          <p:spTgt spid="1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p:bldP spid="117"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flipH="1">
            <a:off x="2820606" y="2970861"/>
            <a:ext cx="3919192" cy="1576572"/>
          </a:xfrm>
          <a:custGeom>
            <a:avLst/>
            <a:gdLst>
              <a:gd name="connsiteX0" fmla="*/ 187438 w 2070538"/>
              <a:gd name="connsiteY0" fmla="*/ 0 h 1124607"/>
              <a:gd name="connsiteX1" fmla="*/ 2070538 w 2070538"/>
              <a:gd name="connsiteY1" fmla="*/ 0 h 1124607"/>
              <a:gd name="connsiteX2" fmla="*/ 2070538 w 2070538"/>
              <a:gd name="connsiteY2" fmla="*/ 0 h 1124607"/>
              <a:gd name="connsiteX3" fmla="*/ 2070538 w 2070538"/>
              <a:gd name="connsiteY3" fmla="*/ 937169 h 1124607"/>
              <a:gd name="connsiteX4" fmla="*/ 1883100 w 2070538"/>
              <a:gd name="connsiteY4" fmla="*/ 1124607 h 1124607"/>
              <a:gd name="connsiteX5" fmla="*/ 0 w 2070538"/>
              <a:gd name="connsiteY5" fmla="*/ 1124607 h 1124607"/>
              <a:gd name="connsiteX6" fmla="*/ 0 w 2070538"/>
              <a:gd name="connsiteY6" fmla="*/ 1124607 h 1124607"/>
              <a:gd name="connsiteX7" fmla="*/ 0 w 2070538"/>
              <a:gd name="connsiteY7" fmla="*/ 187438 h 1124607"/>
              <a:gd name="connsiteX8" fmla="*/ 187438 w 2070538"/>
              <a:gd name="connsiteY8" fmla="*/ 0 h 1124607"/>
              <a:gd name="connsiteX0" fmla="*/ 187438 w 2638097"/>
              <a:gd name="connsiteY0" fmla="*/ 63062 h 1187669"/>
              <a:gd name="connsiteX1" fmla="*/ 2070538 w 2638097"/>
              <a:gd name="connsiteY1" fmla="*/ 63062 h 1187669"/>
              <a:gd name="connsiteX2" fmla="*/ 2638097 w 2638097"/>
              <a:gd name="connsiteY2" fmla="*/ 0 h 1187669"/>
              <a:gd name="connsiteX3" fmla="*/ 2070538 w 2638097"/>
              <a:gd name="connsiteY3" fmla="*/ 1000231 h 1187669"/>
              <a:gd name="connsiteX4" fmla="*/ 1883100 w 2638097"/>
              <a:gd name="connsiteY4" fmla="*/ 1187669 h 1187669"/>
              <a:gd name="connsiteX5" fmla="*/ 0 w 2638097"/>
              <a:gd name="connsiteY5" fmla="*/ 1187669 h 1187669"/>
              <a:gd name="connsiteX6" fmla="*/ 0 w 2638097"/>
              <a:gd name="connsiteY6" fmla="*/ 1187669 h 1187669"/>
              <a:gd name="connsiteX7" fmla="*/ 0 w 2638097"/>
              <a:gd name="connsiteY7" fmla="*/ 250500 h 1187669"/>
              <a:gd name="connsiteX8" fmla="*/ 187438 w 2638097"/>
              <a:gd name="connsiteY8" fmla="*/ 63062 h 1187669"/>
              <a:gd name="connsiteX0" fmla="*/ 187438 w 2638097"/>
              <a:gd name="connsiteY0" fmla="*/ 63062 h 1187669"/>
              <a:gd name="connsiteX1" fmla="*/ 2070538 w 2638097"/>
              <a:gd name="connsiteY1" fmla="*/ 63062 h 1187669"/>
              <a:gd name="connsiteX2" fmla="*/ 2638097 w 2638097"/>
              <a:gd name="connsiteY2" fmla="*/ 0 h 1187669"/>
              <a:gd name="connsiteX3" fmla="*/ 2070538 w 2638097"/>
              <a:gd name="connsiteY3" fmla="*/ 1000231 h 1187669"/>
              <a:gd name="connsiteX4" fmla="*/ 1883100 w 2638097"/>
              <a:gd name="connsiteY4" fmla="*/ 1187669 h 1187669"/>
              <a:gd name="connsiteX5" fmla="*/ 0 w 2638097"/>
              <a:gd name="connsiteY5" fmla="*/ 1187669 h 1187669"/>
              <a:gd name="connsiteX6" fmla="*/ 0 w 2638097"/>
              <a:gd name="connsiteY6" fmla="*/ 1187669 h 1187669"/>
              <a:gd name="connsiteX7" fmla="*/ 0 w 2638097"/>
              <a:gd name="connsiteY7" fmla="*/ 250500 h 1187669"/>
              <a:gd name="connsiteX8" fmla="*/ 187438 w 2638097"/>
              <a:gd name="connsiteY8" fmla="*/ 63062 h 1187669"/>
              <a:gd name="connsiteX0" fmla="*/ 187438 w 2638097"/>
              <a:gd name="connsiteY0" fmla="*/ 63062 h 1285765"/>
              <a:gd name="connsiteX1" fmla="*/ 2070538 w 2638097"/>
              <a:gd name="connsiteY1" fmla="*/ 63062 h 1285765"/>
              <a:gd name="connsiteX2" fmla="*/ 2638097 w 2638097"/>
              <a:gd name="connsiteY2" fmla="*/ 0 h 1285765"/>
              <a:gd name="connsiteX3" fmla="*/ 2070538 w 2638097"/>
              <a:gd name="connsiteY3" fmla="*/ 1000231 h 1285765"/>
              <a:gd name="connsiteX4" fmla="*/ 1883100 w 2638097"/>
              <a:gd name="connsiteY4" fmla="*/ 1187669 h 1285765"/>
              <a:gd name="connsiteX5" fmla="*/ 0 w 2638097"/>
              <a:gd name="connsiteY5" fmla="*/ 1187669 h 1285765"/>
              <a:gd name="connsiteX6" fmla="*/ 0 w 2638097"/>
              <a:gd name="connsiteY6" fmla="*/ 1187669 h 1285765"/>
              <a:gd name="connsiteX7" fmla="*/ 0 w 2638097"/>
              <a:gd name="connsiteY7" fmla="*/ 250500 h 1285765"/>
              <a:gd name="connsiteX8" fmla="*/ 187438 w 2638097"/>
              <a:gd name="connsiteY8" fmla="*/ 63062 h 1285765"/>
              <a:gd name="connsiteX0" fmla="*/ 238822 w 2689481"/>
              <a:gd name="connsiteY0" fmla="*/ 63062 h 1285765"/>
              <a:gd name="connsiteX1" fmla="*/ 2121922 w 2689481"/>
              <a:gd name="connsiteY1" fmla="*/ 63062 h 1285765"/>
              <a:gd name="connsiteX2" fmla="*/ 2689481 w 2689481"/>
              <a:gd name="connsiteY2" fmla="*/ 0 h 1285765"/>
              <a:gd name="connsiteX3" fmla="*/ 2121922 w 2689481"/>
              <a:gd name="connsiteY3" fmla="*/ 1000231 h 1285765"/>
              <a:gd name="connsiteX4" fmla="*/ 1934484 w 2689481"/>
              <a:gd name="connsiteY4" fmla="*/ 1187669 h 1285765"/>
              <a:gd name="connsiteX5" fmla="*/ 51384 w 2689481"/>
              <a:gd name="connsiteY5" fmla="*/ 1187669 h 1285765"/>
              <a:gd name="connsiteX6" fmla="*/ 51384 w 2689481"/>
              <a:gd name="connsiteY6" fmla="*/ 1187669 h 1285765"/>
              <a:gd name="connsiteX7" fmla="*/ 51384 w 2689481"/>
              <a:gd name="connsiteY7" fmla="*/ 250500 h 1285765"/>
              <a:gd name="connsiteX8" fmla="*/ 238822 w 2689481"/>
              <a:gd name="connsiteY8" fmla="*/ 63062 h 1285765"/>
              <a:gd name="connsiteX0" fmla="*/ 238822 w 2689481"/>
              <a:gd name="connsiteY0" fmla="*/ 63062 h 1285765"/>
              <a:gd name="connsiteX1" fmla="*/ 2121922 w 2689481"/>
              <a:gd name="connsiteY1" fmla="*/ 63062 h 1285765"/>
              <a:gd name="connsiteX2" fmla="*/ 2689481 w 2689481"/>
              <a:gd name="connsiteY2" fmla="*/ 0 h 1285765"/>
              <a:gd name="connsiteX3" fmla="*/ 2121922 w 2689481"/>
              <a:gd name="connsiteY3" fmla="*/ 1000231 h 1285765"/>
              <a:gd name="connsiteX4" fmla="*/ 1934484 w 2689481"/>
              <a:gd name="connsiteY4" fmla="*/ 1187669 h 1285765"/>
              <a:gd name="connsiteX5" fmla="*/ 51384 w 2689481"/>
              <a:gd name="connsiteY5" fmla="*/ 1187669 h 1285765"/>
              <a:gd name="connsiteX6" fmla="*/ 51384 w 2689481"/>
              <a:gd name="connsiteY6" fmla="*/ 1187669 h 1285765"/>
              <a:gd name="connsiteX7" fmla="*/ 51384 w 2689481"/>
              <a:gd name="connsiteY7" fmla="*/ 250500 h 1285765"/>
              <a:gd name="connsiteX8" fmla="*/ 238822 w 2689481"/>
              <a:gd name="connsiteY8" fmla="*/ 63062 h 1285765"/>
              <a:gd name="connsiteX0" fmla="*/ 238822 w 2689481"/>
              <a:gd name="connsiteY0" fmla="*/ 63062 h 1285765"/>
              <a:gd name="connsiteX1" fmla="*/ 2121922 w 2689481"/>
              <a:gd name="connsiteY1" fmla="*/ 63062 h 1285765"/>
              <a:gd name="connsiteX2" fmla="*/ 2689481 w 2689481"/>
              <a:gd name="connsiteY2" fmla="*/ 0 h 1285765"/>
              <a:gd name="connsiteX3" fmla="*/ 2121922 w 2689481"/>
              <a:gd name="connsiteY3" fmla="*/ 1000231 h 1285765"/>
              <a:gd name="connsiteX4" fmla="*/ 1934484 w 2689481"/>
              <a:gd name="connsiteY4" fmla="*/ 1187669 h 1285765"/>
              <a:gd name="connsiteX5" fmla="*/ 51384 w 2689481"/>
              <a:gd name="connsiteY5" fmla="*/ 1187669 h 1285765"/>
              <a:gd name="connsiteX6" fmla="*/ 51384 w 2689481"/>
              <a:gd name="connsiteY6" fmla="*/ 1187669 h 1285765"/>
              <a:gd name="connsiteX7" fmla="*/ 51384 w 2689481"/>
              <a:gd name="connsiteY7" fmla="*/ 250500 h 1285765"/>
              <a:gd name="connsiteX8" fmla="*/ 238822 w 2689481"/>
              <a:gd name="connsiteY8" fmla="*/ 63062 h 1285765"/>
              <a:gd name="connsiteX0" fmla="*/ 238822 w 2675285"/>
              <a:gd name="connsiteY0" fmla="*/ 46713 h 1269416"/>
              <a:gd name="connsiteX1" fmla="*/ 2121922 w 2675285"/>
              <a:gd name="connsiteY1" fmla="*/ 46713 h 1269416"/>
              <a:gd name="connsiteX2" fmla="*/ 2675285 w 2675285"/>
              <a:gd name="connsiteY2" fmla="*/ 85203 h 1269416"/>
              <a:gd name="connsiteX3" fmla="*/ 2121922 w 2675285"/>
              <a:gd name="connsiteY3" fmla="*/ 983882 h 1269416"/>
              <a:gd name="connsiteX4" fmla="*/ 1934484 w 2675285"/>
              <a:gd name="connsiteY4" fmla="*/ 1171320 h 1269416"/>
              <a:gd name="connsiteX5" fmla="*/ 51384 w 2675285"/>
              <a:gd name="connsiteY5" fmla="*/ 1171320 h 1269416"/>
              <a:gd name="connsiteX6" fmla="*/ 51384 w 2675285"/>
              <a:gd name="connsiteY6" fmla="*/ 1171320 h 1269416"/>
              <a:gd name="connsiteX7" fmla="*/ 51384 w 2675285"/>
              <a:gd name="connsiteY7" fmla="*/ 234151 h 1269416"/>
              <a:gd name="connsiteX8" fmla="*/ 238822 w 2675285"/>
              <a:gd name="connsiteY8" fmla="*/ 46713 h 1269416"/>
              <a:gd name="connsiteX0" fmla="*/ 238822 w 2675285"/>
              <a:gd name="connsiteY0" fmla="*/ 46713 h 1269416"/>
              <a:gd name="connsiteX1" fmla="*/ 2121922 w 2675285"/>
              <a:gd name="connsiteY1" fmla="*/ 46713 h 1269416"/>
              <a:gd name="connsiteX2" fmla="*/ 2675285 w 2675285"/>
              <a:gd name="connsiteY2" fmla="*/ 85203 h 1269416"/>
              <a:gd name="connsiteX3" fmla="*/ 2121922 w 2675285"/>
              <a:gd name="connsiteY3" fmla="*/ 983882 h 1269416"/>
              <a:gd name="connsiteX4" fmla="*/ 1934484 w 2675285"/>
              <a:gd name="connsiteY4" fmla="*/ 1171320 h 1269416"/>
              <a:gd name="connsiteX5" fmla="*/ 51384 w 2675285"/>
              <a:gd name="connsiteY5" fmla="*/ 1171320 h 1269416"/>
              <a:gd name="connsiteX6" fmla="*/ 51384 w 2675285"/>
              <a:gd name="connsiteY6" fmla="*/ 1171320 h 1269416"/>
              <a:gd name="connsiteX7" fmla="*/ 51384 w 2675285"/>
              <a:gd name="connsiteY7" fmla="*/ 234151 h 1269416"/>
              <a:gd name="connsiteX8" fmla="*/ 238822 w 2675285"/>
              <a:gd name="connsiteY8" fmla="*/ 46713 h 1269416"/>
              <a:gd name="connsiteX0" fmla="*/ 238822 w 2675285"/>
              <a:gd name="connsiteY0" fmla="*/ 46713 h 1269416"/>
              <a:gd name="connsiteX1" fmla="*/ 2121922 w 2675285"/>
              <a:gd name="connsiteY1" fmla="*/ 46713 h 1269416"/>
              <a:gd name="connsiteX2" fmla="*/ 2675285 w 2675285"/>
              <a:gd name="connsiteY2" fmla="*/ 85203 h 1269416"/>
              <a:gd name="connsiteX3" fmla="*/ 2121922 w 2675285"/>
              <a:gd name="connsiteY3" fmla="*/ 983882 h 1269416"/>
              <a:gd name="connsiteX4" fmla="*/ 1934484 w 2675285"/>
              <a:gd name="connsiteY4" fmla="*/ 1171320 h 1269416"/>
              <a:gd name="connsiteX5" fmla="*/ 51384 w 2675285"/>
              <a:gd name="connsiteY5" fmla="*/ 1171320 h 1269416"/>
              <a:gd name="connsiteX6" fmla="*/ 51384 w 2675285"/>
              <a:gd name="connsiteY6" fmla="*/ 1171320 h 1269416"/>
              <a:gd name="connsiteX7" fmla="*/ 51384 w 2675285"/>
              <a:gd name="connsiteY7" fmla="*/ 234151 h 1269416"/>
              <a:gd name="connsiteX8" fmla="*/ 238822 w 2675285"/>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 name="connsiteX0" fmla="*/ 238822 w 2646892"/>
              <a:gd name="connsiteY0" fmla="*/ 46713 h 1269416"/>
              <a:gd name="connsiteX1" fmla="*/ 2121922 w 2646892"/>
              <a:gd name="connsiteY1" fmla="*/ 46713 h 1269416"/>
              <a:gd name="connsiteX2" fmla="*/ 2646892 w 2646892"/>
              <a:gd name="connsiteY2" fmla="*/ 212143 h 1269416"/>
              <a:gd name="connsiteX3" fmla="*/ 2121922 w 2646892"/>
              <a:gd name="connsiteY3" fmla="*/ 983882 h 1269416"/>
              <a:gd name="connsiteX4" fmla="*/ 1934484 w 2646892"/>
              <a:gd name="connsiteY4" fmla="*/ 1171320 h 1269416"/>
              <a:gd name="connsiteX5" fmla="*/ 51384 w 2646892"/>
              <a:gd name="connsiteY5" fmla="*/ 1171320 h 1269416"/>
              <a:gd name="connsiteX6" fmla="*/ 51384 w 2646892"/>
              <a:gd name="connsiteY6" fmla="*/ 1171320 h 1269416"/>
              <a:gd name="connsiteX7" fmla="*/ 51384 w 2646892"/>
              <a:gd name="connsiteY7" fmla="*/ 234151 h 1269416"/>
              <a:gd name="connsiteX8" fmla="*/ 238822 w 2646892"/>
              <a:gd name="connsiteY8" fmla="*/ 46713 h 12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892" h="1269416">
                <a:moveTo>
                  <a:pt x="238822" y="46713"/>
                </a:moveTo>
                <a:cubicBezTo>
                  <a:pt x="1118770" y="-58391"/>
                  <a:pt x="1494222" y="46713"/>
                  <a:pt x="2121922" y="46713"/>
                </a:cubicBezTo>
                <a:cubicBezTo>
                  <a:pt x="2306376" y="59543"/>
                  <a:pt x="2554717" y="-88417"/>
                  <a:pt x="2646892" y="212143"/>
                </a:cubicBezTo>
                <a:cubicBezTo>
                  <a:pt x="2298010" y="71644"/>
                  <a:pt x="2015447" y="180658"/>
                  <a:pt x="2121922" y="983882"/>
                </a:cubicBezTo>
                <a:cubicBezTo>
                  <a:pt x="2121922" y="1087401"/>
                  <a:pt x="2038003" y="1171320"/>
                  <a:pt x="1934484" y="1171320"/>
                </a:cubicBezTo>
                <a:cubicBezTo>
                  <a:pt x="1306784" y="1171320"/>
                  <a:pt x="700105" y="1392037"/>
                  <a:pt x="51384" y="1171320"/>
                </a:cubicBezTo>
                <a:lnTo>
                  <a:pt x="51384" y="1171320"/>
                </a:lnTo>
                <a:cubicBezTo>
                  <a:pt x="51384" y="858930"/>
                  <a:pt x="-64230" y="830320"/>
                  <a:pt x="51384" y="234151"/>
                </a:cubicBezTo>
                <a:cubicBezTo>
                  <a:pt x="51384" y="130632"/>
                  <a:pt x="135303" y="46713"/>
                  <a:pt x="238822" y="46713"/>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822241" y="3158982"/>
            <a:ext cx="2798945"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thực hiện phép tính bằng cách đếm que tính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QUAN SÁT</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TRANH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1" name="Picture 120"/>
          <p:cNvPicPr>
            <a:picLocks noChangeAspect="1"/>
          </p:cNvPicPr>
          <p:nvPr/>
        </p:nvPicPr>
        <p:blipFill rotWithShape="1">
          <a:blip r:embed="rId3" cstate="hqprint">
            <a:extLst>
              <a:ext uri="{28A0092B-C50C-407E-A947-70E740481C1C}">
                <a14:useLocalDpi xmlns:a14="http://schemas.microsoft.com/office/drawing/2010/main" val="0"/>
              </a:ext>
            </a:extLst>
          </a:blip>
          <a:srcRect l="54582" t="22100" r="10726" b="12215"/>
          <a:stretch/>
        </p:blipFill>
        <p:spPr>
          <a:xfrm>
            <a:off x="7381729" y="1232516"/>
            <a:ext cx="3560247" cy="4765441"/>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801" y="2703732"/>
            <a:ext cx="1951071" cy="2854587"/>
          </a:xfrm>
          <a:prstGeom prst="rect">
            <a:avLst/>
          </a:prstGeom>
        </p:spPr>
      </p:pic>
      <p:sp>
        <p:nvSpPr>
          <p:cNvPr id="7" name="TextBox 6"/>
          <p:cNvSpPr txBox="1"/>
          <p:nvPr/>
        </p:nvSpPr>
        <p:spPr>
          <a:xfrm>
            <a:off x="1177252" y="1462013"/>
            <a:ext cx="620447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thực hiện phép tính bằng công cụ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Tree>
    <p:extLst>
      <p:ext uri="{BB962C8B-B14F-4D97-AF65-F5344CB8AC3E}">
        <p14:creationId xmlns:p14="http://schemas.microsoft.com/office/powerpoint/2010/main" val="25436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wipe(down)">
                                      <p:cBhvr>
                                        <p:cTn id="18" dur="500"/>
                                        <p:tgtEl>
                                          <p:spTgt spid="1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p:bldP spid="1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111857" y="1911093"/>
            <a:ext cx="15616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rPr>
              <a:t>15</a:t>
            </a:r>
            <a:endParaRPr kumimoji="0" lang="en-US" altLang="zh-CN" sz="8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116" name="TextBox 115"/>
          <p:cNvSpPr txBox="1"/>
          <p:nvPr/>
        </p:nvSpPr>
        <p:spPr>
          <a:xfrm>
            <a:off x="689132" y="1505764"/>
            <a:ext cx="420136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thực hiện phép tính: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QUAN SÁT</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TRANH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883632" y="1911094"/>
            <a:ext cx="33801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rPr>
              <a:t>8 + 7 = </a:t>
            </a:r>
            <a:endParaRPr kumimoji="0" lang="en-US" altLang="zh-CN" sz="8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843" y="1631835"/>
            <a:ext cx="1409700" cy="1724025"/>
          </a:xfrm>
          <a:prstGeom prst="rect">
            <a:avLst/>
          </a:prstGeom>
        </p:spPr>
      </p:pic>
      <p:grpSp>
        <p:nvGrpSpPr>
          <p:cNvPr id="12" name="Group 11"/>
          <p:cNvGrpSpPr/>
          <p:nvPr/>
        </p:nvGrpSpPr>
        <p:grpSpPr>
          <a:xfrm flipH="1">
            <a:off x="600361" y="3571582"/>
            <a:ext cx="3529850" cy="2667175"/>
            <a:chOff x="666882" y="3290668"/>
            <a:chExt cx="3315580" cy="2667175"/>
          </a:xfrm>
        </p:grpSpPr>
        <p:sp>
          <p:nvSpPr>
            <p:cNvPr id="6" name="Rectangle 5"/>
            <p:cNvSpPr/>
            <p:nvPr/>
          </p:nvSpPr>
          <p:spPr>
            <a:xfrm>
              <a:off x="666882" y="3290668"/>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3990348">
              <a:off x="2759515" y="5245703"/>
              <a:ext cx="997705" cy="426576"/>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TextBox 10"/>
          <p:cNvSpPr txBox="1"/>
          <p:nvPr/>
        </p:nvSpPr>
        <p:spPr>
          <a:xfrm>
            <a:off x="1046396" y="3956495"/>
            <a:ext cx="2949184" cy="1569660"/>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Có cách nào để tìm kết quả phép cộng nhanh và chính xác không nhỉ?</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055" y="3826987"/>
            <a:ext cx="1732998" cy="2460940"/>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3919011">
            <a:off x="8028253" y="4216179"/>
            <a:ext cx="2266284" cy="428383"/>
          </a:xfrm>
          <a:prstGeom prst="rect">
            <a:avLst/>
          </a:prstGeom>
        </p:spPr>
      </p:pic>
      <p:grpSp>
        <p:nvGrpSpPr>
          <p:cNvPr id="21" name="Group 20"/>
          <p:cNvGrpSpPr/>
          <p:nvPr/>
        </p:nvGrpSpPr>
        <p:grpSpPr>
          <a:xfrm flipV="1">
            <a:off x="5087013" y="4014474"/>
            <a:ext cx="4177654" cy="2182021"/>
            <a:chOff x="666882" y="3290668"/>
            <a:chExt cx="3924060" cy="2182021"/>
          </a:xfrm>
          <a:solidFill>
            <a:srgbClr val="CFD9FE"/>
          </a:solidFill>
        </p:grpSpPr>
        <p:sp>
          <p:nvSpPr>
            <p:cNvPr id="22" name="Rectangle 5"/>
            <p:cNvSpPr/>
            <p:nvPr/>
          </p:nvSpPr>
          <p:spPr>
            <a:xfrm>
              <a:off x="666882" y="3290668"/>
              <a:ext cx="3361627" cy="21820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257792 w 3361627"/>
                <a:gd name="connsiteY0" fmla="*/ 379255 h 2182021"/>
                <a:gd name="connsiteX1" fmla="*/ 2985963 w 3361627"/>
                <a:gd name="connsiteY1" fmla="*/ 379255 h 2182021"/>
                <a:gd name="connsiteX2" fmla="*/ 2708561 w 3361627"/>
                <a:gd name="connsiteY2" fmla="*/ 2168323 h 2182021"/>
                <a:gd name="connsiteX3" fmla="*/ 391356 w 3361627"/>
                <a:gd name="connsiteY3" fmla="*/ 2168323 h 2182021"/>
                <a:gd name="connsiteX4" fmla="*/ 257792 w 3361627"/>
                <a:gd name="connsiteY4" fmla="*/ 379255 h 218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627" h="2182021">
                  <a:moveTo>
                    <a:pt x="257792" y="379255"/>
                  </a:moveTo>
                  <a:cubicBezTo>
                    <a:pt x="690226" y="81077"/>
                    <a:pt x="2143482" y="-299295"/>
                    <a:pt x="2985963" y="379255"/>
                  </a:cubicBezTo>
                  <a:cubicBezTo>
                    <a:pt x="3828444" y="1057805"/>
                    <a:pt x="3037040" y="2137501"/>
                    <a:pt x="2708561" y="2168323"/>
                  </a:cubicBezTo>
                  <a:cubicBezTo>
                    <a:pt x="2380082" y="2199145"/>
                    <a:pt x="1163758" y="2168323"/>
                    <a:pt x="391356" y="2168323"/>
                  </a:cubicBez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1630801">
              <a:off x="3653800" y="3950053"/>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 name="TextBox 23"/>
          <p:cNvSpPr txBox="1"/>
          <p:nvPr/>
        </p:nvSpPr>
        <p:spPr>
          <a:xfrm>
            <a:off x="5453327" y="4087961"/>
            <a:ext cx="2949184"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Tớ còn một cách thực hiện phép tính này rất hay, đó là dùng thanh cộng trong phạm vi 20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Tree>
    <p:extLst>
      <p:ext uri="{BB962C8B-B14F-4D97-AF65-F5344CB8AC3E}">
        <p14:creationId xmlns:p14="http://schemas.microsoft.com/office/powerpoint/2010/main" val="165476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 presetClass="exit" presetSubtype="0" fill="hold" nodeType="withEffect">
                                  <p:stCondLst>
                                    <p:cond delay="0"/>
                                  </p:stCondLst>
                                  <p:childTnLst>
                                    <p:set>
                                      <p:cBhvr>
                                        <p:cTn id="5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0" grpId="0"/>
      <p:bldP spid="116" grpId="0"/>
      <p:bldP spid="117" grpId="0"/>
      <p:bldP spid="7" grpId="0"/>
      <p:bldP spid="11"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123345" y="728528"/>
            <a:ext cx="56713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HỌC TẬP SỐ 1</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3781196"/>
            <a:ext cx="1613580" cy="2291362"/>
          </a:xfrm>
          <a:prstGeom prst="rect">
            <a:avLst/>
          </a:prstGeom>
        </p:spPr>
      </p:pic>
      <p:pic>
        <p:nvPicPr>
          <p:cNvPr id="10" name="Picture 9">
            <a:extLst>
              <a:ext uri="{FF2B5EF4-FFF2-40B4-BE49-F238E27FC236}">
                <a16:creationId xmlns:a16="http://schemas.microsoft.com/office/drawing/2014/main" id="{4FBDD81C-AD41-5E1B-B66C-90B5DA6B1D42}"/>
              </a:ext>
            </a:extLst>
          </p:cNvPr>
          <p:cNvPicPr>
            <a:picLocks noChangeAspect="1"/>
          </p:cNvPicPr>
          <p:nvPr/>
        </p:nvPicPr>
        <p:blipFill>
          <a:blip r:embed="rId5"/>
          <a:stretch>
            <a:fillRect/>
          </a:stretch>
        </p:blipFill>
        <p:spPr>
          <a:xfrm>
            <a:off x="698993" y="1733557"/>
            <a:ext cx="9926727" cy="4248143"/>
          </a:xfrm>
          <a:prstGeom prst="rect">
            <a:avLst/>
          </a:prstGeom>
        </p:spPr>
      </p:pic>
      <p:sp>
        <p:nvSpPr>
          <p:cNvPr id="11" name="TextBox 10">
            <a:extLst>
              <a:ext uri="{FF2B5EF4-FFF2-40B4-BE49-F238E27FC236}">
                <a16:creationId xmlns:a16="http://schemas.microsoft.com/office/drawing/2014/main" id="{6878A9F6-7E63-CF6F-4623-770ED9960575}"/>
              </a:ext>
            </a:extLst>
          </p:cNvPr>
          <p:cNvSpPr txBox="1"/>
          <p:nvPr/>
        </p:nvSpPr>
        <p:spPr>
          <a:xfrm>
            <a:off x="1474930" y="4057421"/>
            <a:ext cx="1142929"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de-DE"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Que tính</a:t>
            </a:r>
            <a:endParaRPr kumimoji="0" lang="en-US"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a:extLst>
              <a:ext uri="{FF2B5EF4-FFF2-40B4-BE49-F238E27FC236}">
                <a16:creationId xmlns:a16="http://schemas.microsoft.com/office/drawing/2014/main" id="{A6E53579-8DEC-D127-1335-BD7155BAF7C3}"/>
              </a:ext>
            </a:extLst>
          </p:cNvPr>
          <p:cNvSpPr txBox="1"/>
          <p:nvPr/>
        </p:nvSpPr>
        <p:spPr>
          <a:xfrm>
            <a:off x="1173450" y="4878005"/>
            <a:ext cx="2277764"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lang="de-DE" sz="2000" dirty="0">
                <a:solidFill>
                  <a:srgbClr val="FF0000"/>
                </a:solidFill>
                <a:latin typeface="Roboto" panose="02000000000000000000" pitchFamily="2" charset="0"/>
                <a:ea typeface="Roboto" panose="02000000000000000000" pitchFamily="2" charset="0"/>
              </a:rPr>
              <a:t>Các hình hình học</a:t>
            </a:r>
            <a:endParaRPr kumimoji="0" lang="en-US"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a:extLst>
              <a:ext uri="{FF2B5EF4-FFF2-40B4-BE49-F238E27FC236}">
                <a16:creationId xmlns:a16="http://schemas.microsoft.com/office/drawing/2014/main" id="{B7D4AD03-29E2-BCAD-58CC-20548FD4F99A}"/>
              </a:ext>
            </a:extLst>
          </p:cNvPr>
          <p:cNvSpPr txBox="1"/>
          <p:nvPr/>
        </p:nvSpPr>
        <p:spPr>
          <a:xfrm>
            <a:off x="3648821" y="4057421"/>
            <a:ext cx="6388111"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Cầm</a:t>
            </a:r>
            <a:r>
              <a:rPr kumimoji="0" lang="de-DE"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nhiều que tính nhỏ, dài có thể làm rơi, khi thực hiện phép tính phải đếm 3 lần</a:t>
            </a:r>
            <a:endParaRPr kumimoji="0" lang="en-US"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8323D9F7-91B2-3C4E-F9DD-F8FDF792917E}"/>
              </a:ext>
            </a:extLst>
          </p:cNvPr>
          <p:cNvSpPr txBox="1"/>
          <p:nvPr/>
        </p:nvSpPr>
        <p:spPr>
          <a:xfrm>
            <a:off x="3648821" y="4868480"/>
            <a:ext cx="5560926" cy="30777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de-DE"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Chiếm</a:t>
            </a:r>
            <a:r>
              <a:rPr kumimoji="0" lang="de-DE"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nhiều diện tích mặt bàn khi sử dụng</a:t>
            </a:r>
            <a:endParaRPr kumimoji="0" lang="en-US"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6395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776292" y="820520"/>
            <a:ext cx="704556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CỘNG CÓ NHỚ TRONG PHẠM VI 20</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422868" y="2050537"/>
            <a:ext cx="31366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phép tính</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F47EDC76-93E4-69B2-B3EB-FFBB9F9285CB}"/>
              </a:ext>
            </a:extLst>
          </p:cNvPr>
          <p:cNvSpPr txBox="1"/>
          <p:nvPr/>
        </p:nvSpPr>
        <p:spPr>
          <a:xfrm>
            <a:off x="5979784" y="1957446"/>
            <a:ext cx="1168372"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Roboto" panose="02000000000000000000" pitchFamily="2" charset="0"/>
                <a:ea typeface="Roboto" panose="02000000000000000000" pitchFamily="2" charset="0"/>
              </a:rPr>
              <a:t>8 </a:t>
            </a:r>
            <a:r>
              <a:rPr kumimoji="0" lang="en-US" sz="2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+ 5 = </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8" name="Freeform 17"/>
          <p:cNvSpPr/>
          <p:nvPr/>
        </p:nvSpPr>
        <p:spPr>
          <a:xfrm>
            <a:off x="5210385" y="3244484"/>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p:cNvSpPr/>
          <p:nvPr/>
        </p:nvSpPr>
        <p:spPr>
          <a:xfrm>
            <a:off x="5821531" y="3244484"/>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2"/>
          <p:cNvSpPr/>
          <p:nvPr/>
        </p:nvSpPr>
        <p:spPr>
          <a:xfrm>
            <a:off x="6432678" y="3244484"/>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p:cNvSpPr/>
          <p:nvPr/>
        </p:nvSpPr>
        <p:spPr>
          <a:xfrm>
            <a:off x="7043825" y="3244484"/>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96714"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5" name="Rectangle 14"/>
          <p:cNvSpPr/>
          <p:nvPr/>
        </p:nvSpPr>
        <p:spPr>
          <a:xfrm>
            <a:off x="1031301"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16" name="Rectangle 15"/>
          <p:cNvSpPr/>
          <p:nvPr/>
        </p:nvSpPr>
        <p:spPr>
          <a:xfrm>
            <a:off x="1665888"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17" name="Rectangle 16"/>
          <p:cNvSpPr/>
          <p:nvPr/>
        </p:nvSpPr>
        <p:spPr>
          <a:xfrm>
            <a:off x="2300475"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19" name="Rectangle 18"/>
          <p:cNvSpPr/>
          <p:nvPr/>
        </p:nvSpPr>
        <p:spPr>
          <a:xfrm>
            <a:off x="2935062"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5</a:t>
            </a:r>
          </a:p>
        </p:txBody>
      </p:sp>
      <p:sp>
        <p:nvSpPr>
          <p:cNvPr id="21" name="Rectangle 20"/>
          <p:cNvSpPr/>
          <p:nvPr/>
        </p:nvSpPr>
        <p:spPr>
          <a:xfrm>
            <a:off x="3569649"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6</a:t>
            </a:r>
          </a:p>
        </p:txBody>
      </p:sp>
      <p:sp>
        <p:nvSpPr>
          <p:cNvPr id="22" name="Rectangle 21"/>
          <p:cNvSpPr/>
          <p:nvPr/>
        </p:nvSpPr>
        <p:spPr>
          <a:xfrm>
            <a:off x="4204236"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7</a:t>
            </a:r>
          </a:p>
        </p:txBody>
      </p:sp>
      <p:sp>
        <p:nvSpPr>
          <p:cNvPr id="25" name="Rectangle 24"/>
          <p:cNvSpPr/>
          <p:nvPr/>
        </p:nvSpPr>
        <p:spPr>
          <a:xfrm>
            <a:off x="4838823"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8</a:t>
            </a:r>
          </a:p>
        </p:txBody>
      </p:sp>
      <p:sp>
        <p:nvSpPr>
          <p:cNvPr id="26" name="Rectangle 25"/>
          <p:cNvSpPr/>
          <p:nvPr/>
        </p:nvSpPr>
        <p:spPr>
          <a:xfrm>
            <a:off x="5473410"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9</a:t>
            </a:r>
          </a:p>
        </p:txBody>
      </p:sp>
      <p:sp>
        <p:nvSpPr>
          <p:cNvPr id="27" name="Rectangle 26"/>
          <p:cNvSpPr/>
          <p:nvPr/>
        </p:nvSpPr>
        <p:spPr>
          <a:xfrm>
            <a:off x="6107997"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10</a:t>
            </a:r>
          </a:p>
        </p:txBody>
      </p:sp>
      <p:sp>
        <p:nvSpPr>
          <p:cNvPr id="28" name="Rectangle 27"/>
          <p:cNvSpPr/>
          <p:nvPr/>
        </p:nvSpPr>
        <p:spPr>
          <a:xfrm>
            <a:off x="6742584"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11</a:t>
            </a:r>
          </a:p>
        </p:txBody>
      </p:sp>
      <p:sp>
        <p:nvSpPr>
          <p:cNvPr id="29" name="Rectangle 28"/>
          <p:cNvSpPr/>
          <p:nvPr/>
        </p:nvSpPr>
        <p:spPr>
          <a:xfrm>
            <a:off x="7377171"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12</a:t>
            </a:r>
          </a:p>
        </p:txBody>
      </p:sp>
      <p:sp>
        <p:nvSpPr>
          <p:cNvPr id="30" name="Rectangle 29"/>
          <p:cNvSpPr/>
          <p:nvPr/>
        </p:nvSpPr>
        <p:spPr>
          <a:xfrm>
            <a:off x="8011758"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13</a:t>
            </a:r>
          </a:p>
        </p:txBody>
      </p:sp>
      <p:sp>
        <p:nvSpPr>
          <p:cNvPr id="31" name="Rectangle 30"/>
          <p:cNvSpPr/>
          <p:nvPr/>
        </p:nvSpPr>
        <p:spPr>
          <a:xfrm>
            <a:off x="8646345"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14</a:t>
            </a:r>
          </a:p>
        </p:txBody>
      </p:sp>
      <p:sp>
        <p:nvSpPr>
          <p:cNvPr id="32" name="Rectangle 31"/>
          <p:cNvSpPr/>
          <p:nvPr/>
        </p:nvSpPr>
        <p:spPr>
          <a:xfrm>
            <a:off x="9280932"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15</a:t>
            </a:r>
          </a:p>
        </p:txBody>
      </p:sp>
      <p:sp>
        <p:nvSpPr>
          <p:cNvPr id="33" name="Rectangle 32"/>
          <p:cNvSpPr/>
          <p:nvPr/>
        </p:nvSpPr>
        <p:spPr>
          <a:xfrm>
            <a:off x="9915519"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16</a:t>
            </a:r>
          </a:p>
        </p:txBody>
      </p:sp>
      <p:sp>
        <p:nvSpPr>
          <p:cNvPr id="34" name="Rectangle 33"/>
          <p:cNvSpPr/>
          <p:nvPr/>
        </p:nvSpPr>
        <p:spPr>
          <a:xfrm>
            <a:off x="10550106"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17</a:t>
            </a:r>
          </a:p>
        </p:txBody>
      </p:sp>
      <p:sp>
        <p:nvSpPr>
          <p:cNvPr id="35" name="Rectangle 34"/>
          <p:cNvSpPr/>
          <p:nvPr/>
        </p:nvSpPr>
        <p:spPr>
          <a:xfrm>
            <a:off x="11184686" y="3593788"/>
            <a:ext cx="587283" cy="565305"/>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18</a:t>
            </a:r>
          </a:p>
        </p:txBody>
      </p:sp>
      <p:sp>
        <p:nvSpPr>
          <p:cNvPr id="14" name="Oval 13"/>
          <p:cNvSpPr/>
          <p:nvPr/>
        </p:nvSpPr>
        <p:spPr>
          <a:xfrm>
            <a:off x="4898655" y="3651258"/>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rPr>
              <a:t>8</a:t>
            </a:r>
          </a:p>
        </p:txBody>
      </p:sp>
      <p:grpSp>
        <p:nvGrpSpPr>
          <p:cNvPr id="8" name="Group 7"/>
          <p:cNvGrpSpPr/>
          <p:nvPr/>
        </p:nvGrpSpPr>
        <p:grpSpPr>
          <a:xfrm>
            <a:off x="8037634" y="3638676"/>
            <a:ext cx="608704" cy="475527"/>
            <a:chOff x="8103123" y="3525662"/>
            <a:chExt cx="608704" cy="475527"/>
          </a:xfrm>
        </p:grpSpPr>
        <p:sp>
          <p:nvSpPr>
            <p:cNvPr id="36" name="Oval 35"/>
            <p:cNvSpPr/>
            <p:nvPr/>
          </p:nvSpPr>
          <p:spPr>
            <a:xfrm>
              <a:off x="8157654" y="3525662"/>
              <a:ext cx="467617" cy="475527"/>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7" name="TextBox 6"/>
            <p:cNvSpPr txBox="1"/>
            <p:nvPr/>
          </p:nvSpPr>
          <p:spPr>
            <a:xfrm>
              <a:off x="8103123" y="3525662"/>
              <a:ext cx="608704" cy="461665"/>
            </a:xfrm>
            <a:prstGeom prst="rect">
              <a:avLst/>
            </a:prstGeom>
            <a:noFill/>
          </p:spPr>
          <p:txBody>
            <a:bodyPr wrap="square" rtlCol="0">
              <a:spAutoFit/>
            </a:bodyPr>
            <a:lstStyle/>
            <a:p>
              <a:r>
                <a:rPr lang="en-US" sz="2400">
                  <a:solidFill>
                    <a:schemeClr val="bg1"/>
                  </a:solidFill>
                  <a:latin typeface="Roboto Black" panose="02000000000000000000" pitchFamily="2" charset="0"/>
                  <a:ea typeface="Roboto Black" panose="02000000000000000000" pitchFamily="2" charset="0"/>
                </a:rPr>
                <a:t>13</a:t>
              </a:r>
            </a:p>
          </p:txBody>
        </p:sp>
      </p:grpSp>
      <p:sp>
        <p:nvSpPr>
          <p:cNvPr id="37" name="Freeform 36"/>
          <p:cNvSpPr/>
          <p:nvPr/>
        </p:nvSpPr>
        <p:spPr>
          <a:xfrm>
            <a:off x="7654971" y="3244484"/>
            <a:ext cx="544531" cy="287676"/>
          </a:xfrm>
          <a:custGeom>
            <a:avLst/>
            <a:gdLst>
              <a:gd name="connsiteX0" fmla="*/ 160178 w 387137"/>
              <a:gd name="connsiteY0" fmla="*/ 0 h 287676"/>
              <a:gd name="connsiteX1" fmla="*/ 320356 w 387137"/>
              <a:gd name="connsiteY1" fmla="*/ 160178 h 287676"/>
              <a:gd name="connsiteX2" fmla="*/ 320355 w 387137"/>
              <a:gd name="connsiteY2" fmla="*/ 184935 h 287676"/>
              <a:gd name="connsiteX3" fmla="*/ 387137 w 387137"/>
              <a:gd name="connsiteY3" fmla="*/ 184935 h 287676"/>
              <a:gd name="connsiteX4" fmla="*/ 294670 w 387137"/>
              <a:gd name="connsiteY4" fmla="*/ 277403 h 287676"/>
              <a:gd name="connsiteX5" fmla="*/ 202202 w 387137"/>
              <a:gd name="connsiteY5" fmla="*/ 184935 h 287676"/>
              <a:gd name="connsiteX6" fmla="*/ 268984 w 387137"/>
              <a:gd name="connsiteY6" fmla="*/ 184935 h 287676"/>
              <a:gd name="connsiteX7" fmla="*/ 268984 w 387137"/>
              <a:gd name="connsiteY7" fmla="*/ 160178 h 287676"/>
              <a:gd name="connsiteX8" fmla="*/ 160178 w 387137"/>
              <a:gd name="connsiteY8" fmla="*/ 51372 h 287676"/>
              <a:gd name="connsiteX9" fmla="*/ 160178 w 387137"/>
              <a:gd name="connsiteY9" fmla="*/ 51371 h 287676"/>
              <a:gd name="connsiteX10" fmla="*/ 51372 w 387137"/>
              <a:gd name="connsiteY10" fmla="*/ 160177 h 287676"/>
              <a:gd name="connsiteX11" fmla="*/ 51372 w 387137"/>
              <a:gd name="connsiteY11" fmla="*/ 287676 h 287676"/>
              <a:gd name="connsiteX12" fmla="*/ 0 w 387137"/>
              <a:gd name="connsiteY12" fmla="*/ 287676 h 287676"/>
              <a:gd name="connsiteX13" fmla="*/ 0 w 387137"/>
              <a:gd name="connsiteY13" fmla="*/ 160178 h 287676"/>
              <a:gd name="connsiteX14" fmla="*/ 160178 w 387137"/>
              <a:gd name="connsiteY14" fmla="*/ 0 h 28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137" h="287676">
                <a:moveTo>
                  <a:pt x="160178" y="0"/>
                </a:moveTo>
                <a:cubicBezTo>
                  <a:pt x="248642" y="0"/>
                  <a:pt x="320356" y="71714"/>
                  <a:pt x="320356" y="160178"/>
                </a:cubicBezTo>
                <a:cubicBezTo>
                  <a:pt x="320356" y="168430"/>
                  <a:pt x="320355" y="176683"/>
                  <a:pt x="320355" y="184935"/>
                </a:cubicBezTo>
                <a:lnTo>
                  <a:pt x="387137" y="184935"/>
                </a:lnTo>
                <a:lnTo>
                  <a:pt x="294670" y="277403"/>
                </a:lnTo>
                <a:lnTo>
                  <a:pt x="202202" y="184935"/>
                </a:lnTo>
                <a:lnTo>
                  <a:pt x="268984" y="184935"/>
                </a:lnTo>
                <a:lnTo>
                  <a:pt x="268984" y="160178"/>
                </a:lnTo>
                <a:cubicBezTo>
                  <a:pt x="268984" y="100086"/>
                  <a:pt x="220270" y="51372"/>
                  <a:pt x="160178" y="51372"/>
                </a:cubicBezTo>
                <a:lnTo>
                  <a:pt x="160178" y="51371"/>
                </a:lnTo>
                <a:cubicBezTo>
                  <a:pt x="100086" y="51371"/>
                  <a:pt x="51372" y="100085"/>
                  <a:pt x="51372" y="160177"/>
                </a:cubicBezTo>
                <a:lnTo>
                  <a:pt x="51372" y="287676"/>
                </a:lnTo>
                <a:lnTo>
                  <a:pt x="0" y="287676"/>
                </a:lnTo>
                <a:lnTo>
                  <a:pt x="0" y="160178"/>
                </a:lnTo>
                <a:cubicBezTo>
                  <a:pt x="0" y="71714"/>
                  <a:pt x="71714" y="0"/>
                  <a:pt x="16017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47EDC76-93E4-69B2-B3EB-FFBB9F9285CB}"/>
              </a:ext>
            </a:extLst>
          </p:cNvPr>
          <p:cNvSpPr txBox="1"/>
          <p:nvPr/>
        </p:nvSpPr>
        <p:spPr>
          <a:xfrm>
            <a:off x="7181924" y="1957446"/>
            <a:ext cx="460211"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9" name="TextBox 38">
            <a:extLst>
              <a:ext uri="{FF2B5EF4-FFF2-40B4-BE49-F238E27FC236}">
                <a16:creationId xmlns:a16="http://schemas.microsoft.com/office/drawing/2014/main" id="{F47EDC76-93E4-69B2-B3EB-FFBB9F9285CB}"/>
              </a:ext>
            </a:extLst>
          </p:cNvPr>
          <p:cNvSpPr txBox="1"/>
          <p:nvPr/>
        </p:nvSpPr>
        <p:spPr>
          <a:xfrm>
            <a:off x="7061561" y="1954446"/>
            <a:ext cx="460211" cy="430887"/>
          </a:xfrm>
          <a:prstGeom prst="rect">
            <a:avLst/>
          </a:prstGeom>
          <a:solidFill>
            <a:srgbClr val="F4FCFE"/>
          </a:solid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13</a:t>
            </a:r>
            <a:endParaRPr kumimoji="0" lang="en-US" sz="2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709" y="-94537"/>
            <a:ext cx="2029820" cy="1484555"/>
          </a:xfrm>
          <a:prstGeom prst="rect">
            <a:avLst/>
          </a:prstGeom>
          <a:ln>
            <a:noFill/>
          </a:ln>
        </p:spPr>
      </p:pic>
      <p:sp>
        <p:nvSpPr>
          <p:cNvPr id="2" name="TextBox 1">
            <a:extLst>
              <a:ext uri="{FF2B5EF4-FFF2-40B4-BE49-F238E27FC236}">
                <a16:creationId xmlns:a16="http://schemas.microsoft.com/office/drawing/2014/main" id="{3569CFAA-14E1-1504-2D74-EFBAEABB450D}"/>
              </a:ext>
            </a:extLst>
          </p:cNvPr>
          <p:cNvSpPr txBox="1"/>
          <p:nvPr/>
        </p:nvSpPr>
        <p:spPr>
          <a:xfrm>
            <a:off x="1160167" y="4608362"/>
            <a:ext cx="10282190" cy="738664"/>
          </a:xfrm>
          <a:prstGeom prst="rect">
            <a:avLst/>
          </a:prstGeom>
          <a:noFill/>
        </p:spPr>
        <p:txBody>
          <a:bodyPr wrap="square" lIns="0" tIns="0" rIns="0" bIns="0" rtlCol="0">
            <a:spAutoFit/>
          </a:bodyPr>
          <a:lstStyle/>
          <a:p>
            <a:pPr algn="just">
              <a:defRPr/>
            </a:pPr>
            <a:r>
              <a:rPr lang="pt-BR" sz="2400" noProof="0">
                <a:solidFill>
                  <a:srgbClr val="002060"/>
                </a:solidFill>
                <a:latin typeface="Roboto" panose="02000000000000000000" pitchFamily="2" charset="0"/>
                <a:ea typeface="Roboto" panose="02000000000000000000" pitchFamily="2" charset="0"/>
              </a:rPr>
              <a:t>T</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hực hiện phép tính </a:t>
            </a:r>
            <a:r>
              <a:rPr lang="en-US" sz="2400" dirty="0" err="1">
                <a:solidFill>
                  <a:srgbClr val="002060"/>
                </a:solidFill>
                <a:latin typeface="Roboto" panose="02000000000000000000" pitchFamily="2" charset="0"/>
                <a:ea typeface="Roboto" panose="02000000000000000000" pitchFamily="2" charset="0"/>
              </a:rPr>
              <a:t>bằng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cách</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từ</a:t>
            </a:r>
            <a:r>
              <a:rPr lang="en-US" sz="2400" dirty="0">
                <a:solidFill>
                  <a:srgbClr val="002060"/>
                </a:solidFill>
                <a:latin typeface="Roboto" panose="02000000000000000000" pitchFamily="2" charset="0"/>
                <a:ea typeface="Roboto" panose="02000000000000000000" pitchFamily="2" charset="0"/>
              </a:rPr>
              <a:t> </a:t>
            </a:r>
            <a:r>
              <a:rPr lang="en-US" sz="2400" err="1">
                <a:solidFill>
                  <a:srgbClr val="002060"/>
                </a:solidFill>
                <a:latin typeface="Roboto" panose="02000000000000000000" pitchFamily="2" charset="0"/>
                <a:ea typeface="Roboto" panose="02000000000000000000" pitchFamily="2" charset="0"/>
              </a:rPr>
              <a:t>số</a:t>
            </a:r>
            <a:r>
              <a:rPr lang="en-US" sz="2400">
                <a:solidFill>
                  <a:srgbClr val="002060"/>
                </a:solidFill>
                <a:latin typeface="Roboto" panose="02000000000000000000" pitchFamily="2" charset="0"/>
                <a:ea typeface="Roboto" panose="02000000000000000000" pitchFamily="2" charset="0"/>
              </a:rPr>
              <a:t> 8, </a:t>
            </a:r>
            <a:r>
              <a:rPr lang="en-US" sz="2400" dirty="0" err="1">
                <a:solidFill>
                  <a:srgbClr val="002060"/>
                </a:solidFill>
                <a:latin typeface="Roboto" panose="02000000000000000000" pitchFamily="2" charset="0"/>
                <a:ea typeface="Roboto" panose="02000000000000000000" pitchFamily="2" charset="0"/>
              </a:rPr>
              <a:t>đếm</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thêm</a:t>
            </a:r>
            <a:r>
              <a:rPr lang="en-US" sz="2400" dirty="0">
                <a:solidFill>
                  <a:srgbClr val="002060"/>
                </a:solidFill>
                <a:latin typeface="Roboto" panose="02000000000000000000" pitchFamily="2" charset="0"/>
                <a:ea typeface="Roboto" panose="02000000000000000000" pitchFamily="2" charset="0"/>
              </a:rPr>
              <a:t> 5 </a:t>
            </a:r>
            <a:r>
              <a:rPr lang="en-US" sz="2400" dirty="0" err="1">
                <a:solidFill>
                  <a:srgbClr val="002060"/>
                </a:solidFill>
                <a:latin typeface="Roboto" panose="02000000000000000000" pitchFamily="2" charset="0"/>
                <a:ea typeface="Roboto" panose="02000000000000000000" pitchFamily="2" charset="0"/>
              </a:rPr>
              <a:t>số</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về</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phía</a:t>
            </a:r>
            <a:r>
              <a:rPr lang="en-US" sz="2400" dirty="0">
                <a:solidFill>
                  <a:srgbClr val="002060"/>
                </a:solidFill>
                <a:latin typeface="Roboto" panose="02000000000000000000" pitchFamily="2" charset="0"/>
                <a:ea typeface="Roboto" panose="02000000000000000000" pitchFamily="2" charset="0"/>
              </a:rPr>
              <a:t> </a:t>
            </a:r>
            <a:r>
              <a:rPr lang="en-US" sz="2400" err="1">
                <a:solidFill>
                  <a:srgbClr val="002060"/>
                </a:solidFill>
                <a:latin typeface="Roboto" panose="02000000000000000000" pitchFamily="2" charset="0"/>
                <a:ea typeface="Roboto" panose="02000000000000000000" pitchFamily="2" charset="0"/>
              </a:rPr>
              <a:t>bên</a:t>
            </a:r>
            <a:r>
              <a:rPr lang="en-US" sz="2400">
                <a:solidFill>
                  <a:srgbClr val="002060"/>
                </a:solidFill>
                <a:latin typeface="Roboto" panose="02000000000000000000" pitchFamily="2" charset="0"/>
                <a:ea typeface="Roboto" panose="02000000000000000000" pitchFamily="2" charset="0"/>
              </a:rPr>
              <a:t> phải,</a:t>
            </a:r>
            <a:endParaRPr lang="en-US" sz="2400" dirty="0">
              <a:solidFill>
                <a:srgbClr val="002060"/>
              </a:solidFill>
              <a:latin typeface="Roboto" panose="02000000000000000000" pitchFamily="2" charset="0"/>
              <a:ea typeface="Roboto" panose="02000000000000000000" pitchFamily="2" charset="0"/>
            </a:endParaRPr>
          </a:p>
          <a:p>
            <a:pPr algn="just">
              <a:defRPr/>
            </a:pPr>
            <a:r>
              <a:rPr lang="en-US" sz="2400">
                <a:solidFill>
                  <a:srgbClr val="002060"/>
                </a:solidFill>
                <a:latin typeface="Roboto" panose="02000000000000000000" pitchFamily="2" charset="0"/>
                <a:ea typeface="Roboto" panose="02000000000000000000" pitchFamily="2" charset="0"/>
              </a:rPr>
              <a:t>dừng </a:t>
            </a:r>
            <a:r>
              <a:rPr lang="en-US" sz="2400" dirty="0">
                <a:solidFill>
                  <a:srgbClr val="002060"/>
                </a:solidFill>
                <a:latin typeface="Roboto" panose="02000000000000000000" pitchFamily="2" charset="0"/>
                <a:ea typeface="Roboto" panose="02000000000000000000" pitchFamily="2" charset="0"/>
              </a:rPr>
              <a:t>ở </a:t>
            </a:r>
            <a:r>
              <a:rPr lang="en-US" sz="2400" dirty="0" err="1">
                <a:solidFill>
                  <a:srgbClr val="002060"/>
                </a:solidFill>
                <a:latin typeface="Roboto" panose="02000000000000000000" pitchFamily="2" charset="0"/>
                <a:ea typeface="Roboto" panose="02000000000000000000" pitchFamily="2" charset="0"/>
              </a:rPr>
              <a:t>số</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nào</a:t>
            </a:r>
            <a:r>
              <a:rPr lang="en-US" sz="2400" dirty="0">
                <a:solidFill>
                  <a:srgbClr val="002060"/>
                </a:solidFill>
                <a:latin typeface="Roboto" panose="02000000000000000000" pitchFamily="2" charset="0"/>
                <a:ea typeface="Roboto" panose="02000000000000000000" pitchFamily="2" charset="0"/>
              </a:rPr>
              <a:t> </a:t>
            </a:r>
            <a:r>
              <a:rPr lang="en-US" sz="2400" err="1">
                <a:solidFill>
                  <a:srgbClr val="002060"/>
                </a:solidFill>
                <a:latin typeface="Roboto" panose="02000000000000000000" pitchFamily="2" charset="0"/>
                <a:ea typeface="Roboto" panose="02000000000000000000" pitchFamily="2" charset="0"/>
              </a:rPr>
              <a:t>thì</a:t>
            </a:r>
            <a:r>
              <a:rPr lang="en-US" sz="2400">
                <a:solidFill>
                  <a:srgbClr val="002060"/>
                </a:solidFill>
                <a:latin typeface="Roboto" panose="02000000000000000000" pitchFamily="2" charset="0"/>
                <a:ea typeface="Roboto" panose="02000000000000000000" pitchFamily="2" charset="0"/>
              </a:rPr>
              <a:t> đó là </a:t>
            </a:r>
            <a:r>
              <a:rPr lang="en-US" sz="2400" dirty="0" err="1">
                <a:solidFill>
                  <a:srgbClr val="002060"/>
                </a:solidFill>
                <a:latin typeface="Roboto" panose="02000000000000000000" pitchFamily="2" charset="0"/>
                <a:ea typeface="Roboto" panose="02000000000000000000" pitchFamily="2" charset="0"/>
              </a:rPr>
              <a:t>kết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quả</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của</a:t>
            </a:r>
            <a:r>
              <a:rPr lang="en-US" sz="2400" dirty="0">
                <a:solidFill>
                  <a:srgbClr val="002060"/>
                </a:solidFill>
                <a:latin typeface="Roboto" panose="02000000000000000000" pitchFamily="2" charset="0"/>
                <a:ea typeface="Roboto" panose="02000000000000000000" pitchFamily="2" charset="0"/>
              </a:rPr>
              <a:t> </a:t>
            </a:r>
            <a:r>
              <a:rPr lang="en-US" sz="2400" err="1">
                <a:solidFill>
                  <a:srgbClr val="002060"/>
                </a:solidFill>
                <a:latin typeface="Roboto" panose="02000000000000000000" pitchFamily="2" charset="0"/>
                <a:ea typeface="Roboto" panose="02000000000000000000" pitchFamily="2" charset="0"/>
              </a:rPr>
              <a:t>phép</a:t>
            </a:r>
            <a:r>
              <a:rPr lang="en-US" sz="2400">
                <a:solidFill>
                  <a:srgbClr val="002060"/>
                </a:solidFill>
                <a:latin typeface="Roboto" panose="02000000000000000000" pitchFamily="2" charset="0"/>
                <a:ea typeface="Roboto" panose="02000000000000000000" pitchFamily="2" charset="0"/>
              </a:rPr>
              <a:t> tính.</a:t>
            </a:r>
            <a:endParaRPr lang="vi-V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5353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26" presetClass="emph" presetSubtype="0" repeatCount="3000" fill="hold" grpId="1"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par>
                          <p:cTn id="59" fill="hold">
                            <p:stCondLst>
                              <p:cond delay="500"/>
                            </p:stCondLst>
                            <p:childTnLst>
                              <p:par>
                                <p:cTn id="60" presetID="6" presetClass="entr" presetSubtype="32"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ircle(out)">
                                      <p:cBhvr>
                                        <p:cTn id="62" dur="2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500" fill="hold"/>
                                        <p:tgtEl>
                                          <p:spTgt spid="39"/>
                                        </p:tgtEl>
                                        <p:attrNameLst>
                                          <p:attrName>ppt_w</p:attrName>
                                        </p:attrNameLst>
                                      </p:cBhvr>
                                      <p:tavLst>
                                        <p:tav tm="0">
                                          <p:val>
                                            <p:fltVal val="0"/>
                                          </p:val>
                                        </p:tav>
                                        <p:tav tm="100000">
                                          <p:val>
                                            <p:strVal val="#ppt_w"/>
                                          </p:val>
                                        </p:tav>
                                      </p:tavLst>
                                    </p:anim>
                                    <p:anim calcmode="lin" valueType="num">
                                      <p:cBhvr>
                                        <p:cTn id="68"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8" grpId="0" animBg="1"/>
      <p:bldP spid="20" grpId="0" animBg="1"/>
      <p:bldP spid="23" grpId="0" animBg="1"/>
      <p:bldP spid="24" grpId="0" animBg="1"/>
      <p:bldP spid="14" grpId="0" animBg="1"/>
      <p:bldP spid="14" grpId="1" animBg="1"/>
      <p:bldP spid="37" grpId="0" animBg="1"/>
      <p:bldP spid="38" grpId="0"/>
      <p:bldP spid="39"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2482</TotalTime>
  <Words>2143</Words>
  <Application>Microsoft Office PowerPoint</Application>
  <PresentationFormat>Widescreen</PresentationFormat>
  <Paragraphs>318</Paragraphs>
  <Slides>31</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Roboto</vt:lpstr>
      <vt:lpstr>Calibri Light</vt:lpstr>
      <vt:lpstr>Roboto Black</vt:lpstr>
      <vt:lpstr>Charm</vt:lpstr>
      <vt:lpstr>Times New Roman</vt:lpstr>
      <vt:lpstr>Calibri</vt:lpstr>
      <vt:lpstr>Arial</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125</cp:revision>
  <dcterms:created xsi:type="dcterms:W3CDTF">2023-04-01T23:44:56Z</dcterms:created>
  <dcterms:modified xsi:type="dcterms:W3CDTF">2023-07-19T07:41:16Z</dcterms:modified>
</cp:coreProperties>
</file>