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74" r:id="rId2"/>
  </p:sldMasterIdLst>
  <p:notesMasterIdLst>
    <p:notesMasterId r:id="rId21"/>
  </p:notesMasterIdLst>
  <p:sldIdLst>
    <p:sldId id="3010" r:id="rId3"/>
    <p:sldId id="2954" r:id="rId4"/>
    <p:sldId id="3011" r:id="rId5"/>
    <p:sldId id="3021" r:id="rId6"/>
    <p:sldId id="3068" r:id="rId7"/>
    <p:sldId id="3018" r:id="rId8"/>
    <p:sldId id="3014" r:id="rId9"/>
    <p:sldId id="3041" r:id="rId10"/>
    <p:sldId id="3069" r:id="rId11"/>
    <p:sldId id="3042" r:id="rId12"/>
    <p:sldId id="3043" r:id="rId13"/>
    <p:sldId id="3067" r:id="rId14"/>
    <p:sldId id="3060" r:id="rId15"/>
    <p:sldId id="3061" r:id="rId16"/>
    <p:sldId id="3062" r:id="rId17"/>
    <p:sldId id="3065" r:id="rId18"/>
    <p:sldId id="3066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 computer" initials="Mc" lastIdx="0" clrIdx="0">
    <p:extLst>
      <p:ext uri="{19B8F6BF-5375-455C-9EA6-DF929625EA0E}">
        <p15:presenceInfo xmlns:p15="http://schemas.microsoft.com/office/powerpoint/2012/main" userId="My compu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8D7"/>
    <a:srgbClr val="FF3399"/>
    <a:srgbClr val="FFFFFF"/>
    <a:srgbClr val="0000FF"/>
    <a:srgbClr val="3DC3EC"/>
    <a:srgbClr val="F3E8CC"/>
    <a:srgbClr val="F03C69"/>
    <a:srgbClr val="000099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78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0766919-2DA5-45B0-AF83-8C5DE25A8FDB}" type="slidenum">
              <a:rPr kumimoji="0" lang="en-US" alt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kumimoji="0" lang="en-US" alt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646363" cy="1228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36613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0766919-2DA5-45B0-AF83-8C5DE25A8FDB}" type="slidenum">
              <a:rPr kumimoji="0" lang="en-US" alt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en-US" alt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646363" cy="1228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7792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0766919-2DA5-45B0-AF83-8C5DE25A8FDB}" type="slidenum">
              <a:rPr kumimoji="0" lang="en-US" alt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16</a:t>
            </a:fld>
            <a:endParaRPr kumimoji="0" lang="en-US" altLang="es-E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646363" cy="1228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2484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39E25747-B37F-4C73-BE23-72E3D39477B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55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6DDA2901-A33D-4AF5-889E-F6E44032AF70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17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358B88C8-8C1E-4F1D-BAAC-59D52D2D7C3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807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A2F59371-DF9B-4681-A0D4-1FB63DA1EDA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986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2" y="463553"/>
            <a:ext cx="2588684" cy="563086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63553"/>
            <a:ext cx="7569200" cy="563086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B6C8A14F-743D-4269-AA44-400DA49B1D2A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96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7" y="837957"/>
            <a:ext cx="6717885" cy="518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8CB79A-A736-4173-8C50-992183DF7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F8C7D-B31B-45F2-A0B8-01E512E857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45348" y="1328018"/>
            <a:ext cx="507402" cy="4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5F2A0561-35B5-45D0-90EA-DD85FE7F287A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14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83AA17B5-3920-48AA-B6B8-E6F7E0AD38F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55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7E8416B0-219E-45FB-A669-1A83444339C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55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2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D9FE5BAA-F4AE-49AE-9439-4D5A592F3BA2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59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DFE68581-51A0-43C7-8247-181C5C1F3889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26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93188E7D-14FF-4491-B4E6-229455A90C42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94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6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2" y="463553"/>
            <a:ext cx="10361084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2" y="1981201"/>
            <a:ext cx="10361084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Pulse para editar los formatos del texto del esquema</a:t>
            </a:r>
          </a:p>
          <a:p>
            <a:pPr lvl="1"/>
            <a:r>
              <a:rPr lang="en-GB" altLang="es-ES"/>
              <a:t>Segundo nivel del esquema</a:t>
            </a:r>
          </a:p>
          <a:p>
            <a:pPr lvl="2"/>
            <a:r>
              <a:rPr lang="en-GB" altLang="es-ES"/>
              <a:t>Tercer nivel del esquema</a:t>
            </a:r>
          </a:p>
          <a:p>
            <a:pPr lvl="3"/>
            <a:r>
              <a:rPr lang="en-GB" altLang="es-ES"/>
              <a:t>Cuarto nivel del esquema</a:t>
            </a:r>
          </a:p>
          <a:p>
            <a:pPr lvl="4"/>
            <a:r>
              <a:rPr lang="en-GB" altLang="es-ES"/>
              <a:t>Quinto nivel del esquema</a:t>
            </a:r>
          </a:p>
          <a:p>
            <a:pPr lvl="4"/>
            <a:r>
              <a:rPr lang="en-GB" altLang="es-ES"/>
              <a:t>Sexto nivel del esquema</a:t>
            </a:r>
          </a:p>
          <a:p>
            <a:pPr lvl="4"/>
            <a:r>
              <a:rPr lang="en-GB" altLang="es-ES"/>
              <a:t>Séptimo nivel del esquema</a:t>
            </a:r>
          </a:p>
          <a:p>
            <a:pPr lvl="4"/>
            <a:r>
              <a:rPr lang="en-GB" altLang="es-ES"/>
              <a:t>Octavo nivel del esquema</a:t>
            </a:r>
          </a:p>
          <a:p>
            <a:pPr lvl="4"/>
            <a:r>
              <a:rPr lang="en-GB" altLang="es-ES"/>
              <a:t>Noveno nivel del esquema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s-ES" alt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s-ES" alt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2" y="6248402"/>
            <a:ext cx="2537884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 b="0" smtClean="0">
                <a:solidFill>
                  <a:srgbClr val="FFFFFF"/>
                </a:solidFill>
              </a:defRPr>
            </a:lvl1pPr>
          </a:lstStyle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fld id="{03823351-11E5-403A-969C-4B74CEFF19CE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01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2514537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2971726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3428914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3886103" indent="-228594"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2891" indent="-342891" algn="l" defTabSz="449251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32" indent="-285744" algn="l" defTabSz="449251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2971" indent="-228594" algn="l" defTabSz="449251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160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349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537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726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8914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103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wmf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wmf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wmf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microsoft.com/office/2007/relationships/hdphoto" Target="../media/hdphoto3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4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556071" y="344228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6A26C7-1147-42FC-AADF-4ABDE0CAC4CB}"/>
              </a:ext>
            </a:extLst>
          </p:cNvPr>
          <p:cNvGrpSpPr/>
          <p:nvPr/>
        </p:nvGrpSpPr>
        <p:grpSpPr>
          <a:xfrm>
            <a:off x="0" y="2958207"/>
            <a:ext cx="9762258" cy="3481782"/>
            <a:chOff x="1768766" y="4552258"/>
            <a:chExt cx="7300588" cy="2237383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7463E55-27CE-4F53-84D3-A2D16AD8D959}"/>
                </a:ext>
              </a:extLst>
            </p:cNvPr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A6C8193F-D622-4D36-935C-6910A39E3518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54828"/>
                <a:gd name="adj2" fmla="val -1068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00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BFE8E40-0C04-41D1-A809-0C5B1905F92A}"/>
              </a:ext>
            </a:extLst>
          </p:cNvPr>
          <p:cNvSpPr/>
          <p:nvPr/>
        </p:nvSpPr>
        <p:spPr>
          <a:xfrm>
            <a:off x="58853" y="3664479"/>
            <a:ext cx="96445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defTabSz="342900">
              <a:lnSpc>
                <a:spcPct val="150000"/>
              </a:lnSpc>
            </a:pP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1220769" y="1138091"/>
            <a:ext cx="3929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A6B08-FE37-4400-8D20-98F9E6C6C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4" b="91379" l="9605" r="89831">
                        <a14:foregroundMark x1="44068" y1="7471" x2="44068" y2="7471"/>
                        <a14:foregroundMark x1="41808" y1="46264" x2="41808" y2="46264"/>
                        <a14:foregroundMark x1="41808" y1="45690" x2="42373" y2="64655"/>
                        <a14:foregroundMark x1="42373" y1="64655" x2="35028" y2="75862"/>
                        <a14:foregroundMark x1="58192" y1="39368" x2="58192" y2="39368"/>
                        <a14:foregroundMark x1="46328" y1="37069" x2="46328" y2="37069"/>
                        <a14:foregroundMark x1="66667" y1="90230" x2="66667" y2="90230"/>
                        <a14:foregroundMark x1="65537" y1="91092" x2="65537" y2="91092"/>
                        <a14:foregroundMark x1="33898" y1="91379" x2="3389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866" y="3567770"/>
            <a:ext cx="1605245" cy="31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96296E-6 L 2.916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3B6414-ED8E-469F-97DF-60788F1AF2D2}"/>
              </a:ext>
            </a:extLst>
          </p:cNvPr>
          <p:cNvSpPr/>
          <p:nvPr/>
        </p:nvSpPr>
        <p:spPr>
          <a:xfrm>
            <a:off x="613954" y="391514"/>
            <a:ext cx="1174350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35000"/>
              </a:lnSpc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</a:p>
          <a:p>
            <a:pPr marL="342900" indent="-342900" algn="just" defTabSz="342900">
              <a:lnSpc>
                <a:spcPct val="135000"/>
              </a:lnSpc>
              <a:buFontTx/>
              <a:buChar char="-"/>
            </a:pPr>
            <a:r>
              <a:rPr lang="vi-VN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vi-VN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</a:t>
            </a:r>
            <a:r>
              <a:rPr lang="vi-VN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- </a:t>
            </a:r>
            <a:r>
              <a:rPr lang="vi-VN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</a:t>
            </a:r>
            <a:r>
              <a:rPr lang="vi-VN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phải chuột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342900">
              <a:lnSpc>
                <a:spcPct val="135000"/>
              </a:lnSpc>
              <a:buFontTx/>
              <a:buChar char="-"/>
            </a:pPr>
            <a:r>
              <a:rPr lang="vi-VN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-  </a:t>
            </a:r>
            <a:r>
              <a:rPr lang="vi-VN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</a:t>
            </a:r>
            <a:r>
              <a:rPr lang="vi-VN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đúp </a:t>
            </a:r>
            <a:r>
              <a:rPr lang="vi-VN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342900">
              <a:lnSpc>
                <a:spcPct val="135000"/>
              </a:lnSpc>
              <a:buFontTx/>
              <a:buChar char="-"/>
            </a:pPr>
            <a:r>
              <a:rPr lang="vi-VN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</a:t>
            </a:r>
            <a:r>
              <a:rPr lang="vi-VN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vi-VN" sz="25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08F11-E82C-4853-8D0E-607FA1A37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765" y="2601546"/>
            <a:ext cx="10083109" cy="40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964E04-A177-41B5-AC78-AD9C7C13F0B3}"/>
              </a:ext>
            </a:extLst>
          </p:cNvPr>
          <p:cNvGrpSpPr/>
          <p:nvPr/>
        </p:nvGrpSpPr>
        <p:grpSpPr>
          <a:xfrm>
            <a:off x="487390" y="828676"/>
            <a:ext cx="10876506" cy="2446245"/>
            <a:chOff x="115934" y="789303"/>
            <a:chExt cx="10876506" cy="20468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746A917-4BC6-4F91-AEF7-6CEB8C017EF4}"/>
                </a:ext>
              </a:extLst>
            </p:cNvPr>
            <p:cNvGrpSpPr/>
            <p:nvPr/>
          </p:nvGrpSpPr>
          <p:grpSpPr>
            <a:xfrm>
              <a:off x="115934" y="789303"/>
              <a:ext cx="10876506" cy="1929882"/>
              <a:chOff x="115934" y="789303"/>
              <a:chExt cx="10876506" cy="192988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344465C-E08B-4E38-ABB3-1E6E8C0D55F5}"/>
                  </a:ext>
                </a:extLst>
              </p:cNvPr>
              <p:cNvGrpSpPr/>
              <p:nvPr/>
            </p:nvGrpSpPr>
            <p:grpSpPr>
              <a:xfrm>
                <a:off x="552796" y="917810"/>
                <a:ext cx="10439644" cy="1801375"/>
                <a:chOff x="1338208" y="943284"/>
                <a:chExt cx="9391958" cy="2657524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93810ECB-0065-429D-911E-6956ADAAB60C}"/>
                    </a:ext>
                  </a:extLst>
                </p:cNvPr>
                <p:cNvSpPr/>
                <p:nvPr/>
              </p:nvSpPr>
              <p:spPr>
                <a:xfrm>
                  <a:off x="1424711" y="1063553"/>
                  <a:ext cx="9305455" cy="253725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3F4E4684-8B4C-40B7-8386-636E86BD9C6A}"/>
                    </a:ext>
                  </a:extLst>
                </p:cNvPr>
                <p:cNvSpPr/>
                <p:nvPr/>
              </p:nvSpPr>
              <p:spPr>
                <a:xfrm>
                  <a:off x="1338208" y="943284"/>
                  <a:ext cx="9305459" cy="2537253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44E1C8E-E653-42EC-9932-5E511CC0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5934" y="789303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97D3D8-4295-4920-8D95-F4ADA3368404}"/>
                </a:ext>
              </a:extLst>
            </p:cNvPr>
            <p:cNvSpPr/>
            <p:nvPr/>
          </p:nvSpPr>
          <p:spPr>
            <a:xfrm>
              <a:off x="921050" y="882324"/>
              <a:ext cx="9606987" cy="1953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8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 máy tính thường có: nút trái, nút phải, nút cuốn. </a:t>
              </a:r>
              <a:endPara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342900">
                <a:lnSpc>
                  <a:spcPct val="150000"/>
                </a:lnSpc>
              </a:pPr>
              <a:r>
                <a:rPr lang="vi-VN" sz="28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thao tác với chuột gồm: Di chuyển chuột, nháy chuột,</a:t>
              </a:r>
            </a:p>
            <a:p>
              <a:pPr algn="ctr" defTabSz="342900">
                <a:lnSpc>
                  <a:spcPct val="150000"/>
                </a:lnSpc>
              </a:pPr>
              <a:r>
                <a:rPr lang="vi-VN" sz="28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nút phải chuột, nháy đúp chuột, kéo thả chuột.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198" y="3937763"/>
            <a:ext cx="12707227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E0942-1B8B-4ACA-8DD9-1B2793FB7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25" y="1599302"/>
            <a:ext cx="897918" cy="8839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26B437-B649-4E55-8495-4207A2F5D173}"/>
              </a:ext>
            </a:extLst>
          </p:cNvPr>
          <p:cNvSpPr/>
          <p:nvPr/>
        </p:nvSpPr>
        <p:spPr>
          <a:xfrm>
            <a:off x="1436921" y="1626434"/>
            <a:ext cx="105983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điều khiển chuột cũng là điều khiển con trỏ chuột trên màn hình?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CAF55-FDC3-4D62-973B-98AEA338B5DB}"/>
              </a:ext>
            </a:extLst>
          </p:cNvPr>
          <p:cNvSpPr/>
          <p:nvPr/>
        </p:nvSpPr>
        <p:spPr>
          <a:xfrm>
            <a:off x="7063120" y="2365100"/>
            <a:ext cx="207370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91E1B-E6B2-495D-BDFE-84D10775C9BB}"/>
              </a:ext>
            </a:extLst>
          </p:cNvPr>
          <p:cNvSpPr/>
          <p:nvPr/>
        </p:nvSpPr>
        <p:spPr>
          <a:xfrm>
            <a:off x="3213170" y="2365100"/>
            <a:ext cx="207370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06" y="4199305"/>
            <a:ext cx="12658374" cy="2919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040" y="2491761"/>
            <a:ext cx="619242" cy="6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457200" y="1711658"/>
            <a:ext cx="11125200" cy="4160060"/>
          </a:xfrm>
          <a:prstGeom prst="round2Diag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571486" marR="0" lvl="0" indent="-57148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486" marR="0" lvl="0" indent="-57148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486" marR="0" lvl="0" indent="-57148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486" marR="0" lvl="0" indent="-57148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tĩnh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79" y="1"/>
            <a:ext cx="4339511" cy="2083459"/>
          </a:xfrm>
          <a:prstGeom prst="rect">
            <a:avLst/>
          </a:prstGeom>
        </p:spPr>
      </p:pic>
      <p:pic>
        <p:nvPicPr>
          <p:cNvPr id="8" name="Safety_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9235" y="-800100"/>
            <a:ext cx="609600" cy="609600"/>
          </a:xfrm>
          <a:prstGeom prst="rect">
            <a:avLst/>
          </a:prstGeom>
        </p:spPr>
      </p:pic>
      <p:pic>
        <p:nvPicPr>
          <p:cNvPr id="5" name="Picture 2" descr="Chuông Vàng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67" b="90000" l="10000" r="90000">
                        <a14:backgroundMark x1="43889" y1="34722" x2="30000" y2="43333"/>
                        <a14:backgroundMark x1="56389" y1="36111" x2="70000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4" t="33308" r="27297" b="12478"/>
          <a:stretch/>
        </p:blipFill>
        <p:spPr bwMode="auto">
          <a:xfrm rot="19722575">
            <a:off x="282464" y="592573"/>
            <a:ext cx="1346331" cy="14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uông Vàng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67" b="90000" l="10000" r="90000">
                        <a14:backgroundMark x1="43889" y1="34722" x2="30000" y2="43333"/>
                        <a14:backgroundMark x1="56389" y1="36111" x2="70000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4" t="33308" r="27297" b="12478"/>
          <a:stretch/>
        </p:blipFill>
        <p:spPr bwMode="auto">
          <a:xfrm rot="1877425" flipH="1">
            <a:off x="10239748" y="592571"/>
            <a:ext cx="1346331" cy="14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906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1906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41"/>
          <p:cNvSpPr>
            <a:spLocks noChangeShapeType="1"/>
          </p:cNvSpPr>
          <p:nvPr/>
        </p:nvSpPr>
        <p:spPr bwMode="auto">
          <a:xfrm>
            <a:off x="0" y="5724653"/>
            <a:ext cx="12192000" cy="490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71" name="Line 42"/>
          <p:cNvSpPr>
            <a:spLocks noChangeShapeType="1"/>
          </p:cNvSpPr>
          <p:nvPr/>
        </p:nvSpPr>
        <p:spPr bwMode="auto">
          <a:xfrm>
            <a:off x="2" y="4037013"/>
            <a:ext cx="12194116" cy="174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7172" name="Group 11"/>
          <p:cNvGrpSpPr>
            <a:grpSpLocks/>
          </p:cNvGrpSpPr>
          <p:nvPr/>
        </p:nvGrpSpPr>
        <p:grpSpPr bwMode="auto">
          <a:xfrm>
            <a:off x="0" y="388529"/>
            <a:ext cx="12192000" cy="2390775"/>
            <a:chOff x="0" y="384"/>
            <a:chExt cx="5759" cy="2015"/>
          </a:xfrm>
          <a:solidFill>
            <a:srgbClr val="FFC000"/>
          </a:solidFill>
        </p:grpSpPr>
        <p:sp>
          <p:nvSpPr>
            <p:cNvPr id="7200" name="AutoShape 12"/>
            <p:cNvSpPr>
              <a:spLocks noChangeArrowheads="1"/>
            </p:cNvSpPr>
            <p:nvPr/>
          </p:nvSpPr>
          <p:spPr bwMode="auto">
            <a:xfrm>
              <a:off x="144" y="384"/>
              <a:ext cx="5472" cy="2016"/>
            </a:xfrm>
            <a:prstGeom prst="hexagon">
              <a:avLst>
                <a:gd name="adj" fmla="val 32446"/>
                <a:gd name="vf" fmla="val 115470"/>
              </a:avLst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s-ES" altLang="es-E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1" name="Line 13"/>
            <p:cNvSpPr>
              <a:spLocks noChangeShapeType="1"/>
            </p:cNvSpPr>
            <p:nvPr/>
          </p:nvSpPr>
          <p:spPr bwMode="auto">
            <a:xfrm>
              <a:off x="5616" y="1392"/>
              <a:ext cx="144" cy="1"/>
            </a:xfrm>
            <a:prstGeom prst="line">
              <a:avLst/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2" name="Line 14"/>
            <p:cNvSpPr>
              <a:spLocks noChangeShapeType="1"/>
            </p:cNvSpPr>
            <p:nvPr/>
          </p:nvSpPr>
          <p:spPr bwMode="auto">
            <a:xfrm>
              <a:off x="0" y="1392"/>
              <a:ext cx="144" cy="1"/>
            </a:xfrm>
            <a:prstGeom prst="line">
              <a:avLst/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579" name="AutoShape 3"/>
          <p:cNvSpPr>
            <a:spLocks noChangeArrowheads="1"/>
          </p:cNvSpPr>
          <p:nvPr/>
        </p:nvSpPr>
        <p:spPr bwMode="auto">
          <a:xfrm>
            <a:off x="6325130" y="3397377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78" name="AutoShape 2"/>
          <p:cNvSpPr>
            <a:spLocks noChangeArrowheads="1"/>
          </p:cNvSpPr>
          <p:nvPr/>
        </p:nvSpPr>
        <p:spPr bwMode="auto">
          <a:xfrm>
            <a:off x="371557" y="3343596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80" name="AutoShape 4"/>
          <p:cNvSpPr>
            <a:spLocks noChangeArrowheads="1"/>
          </p:cNvSpPr>
          <p:nvPr/>
        </p:nvSpPr>
        <p:spPr bwMode="auto">
          <a:xfrm>
            <a:off x="6304259" y="5083476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81" name="AutoShape 5"/>
          <p:cNvSpPr>
            <a:spLocks noChangeArrowheads="1"/>
          </p:cNvSpPr>
          <p:nvPr/>
        </p:nvSpPr>
        <p:spPr bwMode="auto">
          <a:xfrm>
            <a:off x="304854" y="5072567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1288473" y="1078219"/>
            <a:ext cx="9575066" cy="115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Ctr="1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1219170">
              <a:lnSpc>
                <a:spcPct val="115000"/>
              </a:lnSpc>
              <a:tabLst>
                <a:tab pos="0" algn="l"/>
                <a:tab pos="1219170" algn="l"/>
                <a:tab pos="2438339" algn="l"/>
                <a:tab pos="3657509" algn="l"/>
                <a:tab pos="4876678" algn="l"/>
                <a:tab pos="6095848" algn="l"/>
                <a:tab pos="7315017" algn="l"/>
                <a:tab pos="8534187" algn="l"/>
                <a:tab pos="9753356" algn="l"/>
                <a:tab pos="10972526" algn="l"/>
                <a:tab pos="12191695" algn="l"/>
                <a:tab pos="13410865" algn="l"/>
              </a:tabLst>
            </a:pPr>
            <a:r>
              <a:rPr lang="vi-VN" sz="3500" dirty="0">
                <a:solidFill>
                  <a:srgbClr val="000000"/>
                </a:solidFill>
                <a:latin typeface="Times New Roman"/>
              </a:rPr>
              <a:t>Đâu là tư thế ngồi đúng khi sử dụng máy tính?</a:t>
            </a:r>
            <a:endParaRPr kumimoji="0" lang="nl-NL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2602" name="Text Box 26"/>
          <p:cNvSpPr txBox="1">
            <a:spLocks noChangeArrowheads="1"/>
          </p:cNvSpPr>
          <p:nvPr/>
        </p:nvSpPr>
        <p:spPr bwMode="auto">
          <a:xfrm>
            <a:off x="6858001" y="3553560"/>
            <a:ext cx="4796112" cy="10178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B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. </a:t>
            </a:r>
            <a:r>
              <a:rPr lang="vi-VN" sz="3000" kern="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Ngồi thấp hơn màn hình máy tính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</p:txBody>
      </p:sp>
      <p:sp>
        <p:nvSpPr>
          <p:cNvPr id="152604" name="Text Box 28"/>
          <p:cNvSpPr txBox="1">
            <a:spLocks noChangeArrowheads="1"/>
          </p:cNvSpPr>
          <p:nvPr/>
        </p:nvSpPr>
        <p:spPr bwMode="auto">
          <a:xfrm>
            <a:off x="7101682" y="5271052"/>
            <a:ext cx="3968485" cy="10178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D. </a:t>
            </a:r>
            <a:r>
              <a:rPr lang="vi-VN" sz="3000" kern="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Ngồi thẳng lưng và khoảng cách vừa đủ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</p:txBody>
      </p:sp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868787" y="5209675"/>
            <a:ext cx="4436268" cy="10178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C. </a:t>
            </a:r>
            <a:r>
              <a:rPr lang="vi-VN" sz="3000" kern="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Ngồi quá xa màn hình máy tính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</p:txBody>
      </p:sp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189038" y="-76612"/>
            <a:ext cx="5692775" cy="8937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569144" y="36612"/>
            <a:ext cx="1066800" cy="1066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pic>
        <p:nvPicPr>
          <p:cNvPr id="35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1" y="-705194"/>
            <a:ext cx="487363" cy="487363"/>
          </a:xfrm>
          <a:prstGeom prst="rect">
            <a:avLst/>
          </a:prstGeom>
        </p:spPr>
      </p:pic>
      <p:pic>
        <p:nvPicPr>
          <p:cNvPr id="36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939" y="3661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152599" name="Text Box 23"/>
          <p:cNvSpPr txBox="1">
            <a:spLocks noChangeArrowheads="1"/>
          </p:cNvSpPr>
          <p:nvPr/>
        </p:nvSpPr>
        <p:spPr bwMode="auto">
          <a:xfrm>
            <a:off x="1102544" y="3456109"/>
            <a:ext cx="4275002" cy="10178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A. </a:t>
            </a:r>
            <a:r>
              <a:rPr lang="vi-VN" sz="3000" kern="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Để sát mặt vào màn hình máy tính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1" y="5197102"/>
            <a:ext cx="733622" cy="73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86387"/>
      </p:ext>
    </p:extLst>
  </p:cSld>
  <p:clrMapOvr>
    <a:masterClrMapping/>
  </p:clrMapOvr>
  <p:transition spd="med">
    <p:diamond/>
    <p:sndAc>
      <p:stSnd>
        <p:snd r:embed="rId5" name="Millionai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2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2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2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2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9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448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2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2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8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2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80"/>
                  </p:tgtEl>
                </p:cond>
              </p:nextCondLst>
            </p:seq>
          </p:childTnLst>
        </p:cTn>
      </p:par>
    </p:tnLst>
    <p:bldLst>
      <p:bldP spid="152602" grpId="0"/>
      <p:bldP spid="152604" grpId="0"/>
      <p:bldP spid="152600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525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41"/>
          <p:cNvSpPr>
            <a:spLocks noChangeShapeType="1"/>
          </p:cNvSpPr>
          <p:nvPr/>
        </p:nvSpPr>
        <p:spPr bwMode="auto">
          <a:xfrm>
            <a:off x="0" y="5724653"/>
            <a:ext cx="12192000" cy="490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71" name="Line 42"/>
          <p:cNvSpPr>
            <a:spLocks noChangeShapeType="1"/>
          </p:cNvSpPr>
          <p:nvPr/>
        </p:nvSpPr>
        <p:spPr bwMode="auto">
          <a:xfrm>
            <a:off x="2" y="4037013"/>
            <a:ext cx="12194116" cy="174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7172" name="Group 11"/>
          <p:cNvGrpSpPr>
            <a:grpSpLocks/>
          </p:cNvGrpSpPr>
          <p:nvPr/>
        </p:nvGrpSpPr>
        <p:grpSpPr bwMode="auto">
          <a:xfrm>
            <a:off x="0" y="388529"/>
            <a:ext cx="12192000" cy="2390775"/>
            <a:chOff x="0" y="384"/>
            <a:chExt cx="5759" cy="2015"/>
          </a:xfrm>
          <a:solidFill>
            <a:srgbClr val="FFC000"/>
          </a:solidFill>
        </p:grpSpPr>
        <p:sp>
          <p:nvSpPr>
            <p:cNvPr id="7200" name="AutoShape 12"/>
            <p:cNvSpPr>
              <a:spLocks noChangeArrowheads="1"/>
            </p:cNvSpPr>
            <p:nvPr/>
          </p:nvSpPr>
          <p:spPr bwMode="auto">
            <a:xfrm>
              <a:off x="144" y="384"/>
              <a:ext cx="5472" cy="2016"/>
            </a:xfrm>
            <a:prstGeom prst="hexagon">
              <a:avLst>
                <a:gd name="adj" fmla="val 32446"/>
                <a:gd name="vf" fmla="val 115470"/>
              </a:avLst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s-ES" altLang="es-E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1" name="Line 13"/>
            <p:cNvSpPr>
              <a:spLocks noChangeShapeType="1"/>
            </p:cNvSpPr>
            <p:nvPr/>
          </p:nvSpPr>
          <p:spPr bwMode="auto">
            <a:xfrm>
              <a:off x="5616" y="1392"/>
              <a:ext cx="144" cy="1"/>
            </a:xfrm>
            <a:prstGeom prst="line">
              <a:avLst/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2" name="Line 14"/>
            <p:cNvSpPr>
              <a:spLocks noChangeShapeType="1"/>
            </p:cNvSpPr>
            <p:nvPr/>
          </p:nvSpPr>
          <p:spPr bwMode="auto">
            <a:xfrm>
              <a:off x="0" y="1392"/>
              <a:ext cx="144" cy="1"/>
            </a:xfrm>
            <a:prstGeom prst="line">
              <a:avLst/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579" name="AutoShape 3"/>
          <p:cNvSpPr>
            <a:spLocks noChangeArrowheads="1"/>
          </p:cNvSpPr>
          <p:nvPr/>
        </p:nvSpPr>
        <p:spPr bwMode="auto">
          <a:xfrm>
            <a:off x="6325130" y="3397377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78" name="AutoShape 2"/>
          <p:cNvSpPr>
            <a:spLocks noChangeArrowheads="1"/>
          </p:cNvSpPr>
          <p:nvPr/>
        </p:nvSpPr>
        <p:spPr bwMode="auto">
          <a:xfrm>
            <a:off x="371557" y="3343596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80" name="AutoShape 4"/>
          <p:cNvSpPr>
            <a:spLocks noChangeArrowheads="1"/>
          </p:cNvSpPr>
          <p:nvPr/>
        </p:nvSpPr>
        <p:spPr bwMode="auto">
          <a:xfrm>
            <a:off x="6304259" y="5083476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81" name="AutoShape 5"/>
          <p:cNvSpPr>
            <a:spLocks noChangeArrowheads="1"/>
          </p:cNvSpPr>
          <p:nvPr/>
        </p:nvSpPr>
        <p:spPr bwMode="auto">
          <a:xfrm>
            <a:off x="304854" y="5072567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1203457" y="638511"/>
            <a:ext cx="9545782" cy="115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Ctr="1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1219170">
              <a:lnSpc>
                <a:spcPct val="115000"/>
              </a:lnSpc>
              <a:tabLst>
                <a:tab pos="0" algn="l"/>
                <a:tab pos="1219170" algn="l"/>
                <a:tab pos="2438339" algn="l"/>
                <a:tab pos="3657509" algn="l"/>
                <a:tab pos="4876678" algn="l"/>
                <a:tab pos="6095848" algn="l"/>
                <a:tab pos="7315017" algn="l"/>
                <a:tab pos="8534187" algn="l"/>
                <a:tab pos="9753356" algn="l"/>
                <a:tab pos="10972526" algn="l"/>
                <a:tab pos="12191695" algn="l"/>
                <a:tab pos="13410865" algn="l"/>
              </a:tabLst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Khi sử dụng máy tính, mắt nên cách xa màn hình khoảng bao nhiêu cm?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2602" name="Text Box 26"/>
          <p:cNvSpPr txBox="1">
            <a:spLocks noChangeArrowheads="1"/>
          </p:cNvSpPr>
          <p:nvPr/>
        </p:nvSpPr>
        <p:spPr bwMode="auto">
          <a:xfrm>
            <a:off x="7245578" y="3806521"/>
            <a:ext cx="4796112" cy="5561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B. </a:t>
            </a:r>
            <a:r>
              <a:rPr lang="vi-VN" sz="300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40 - 70 cm</a:t>
            </a:r>
          </a:p>
        </p:txBody>
      </p:sp>
      <p:sp>
        <p:nvSpPr>
          <p:cNvPr id="152604" name="Text Box 28"/>
          <p:cNvSpPr txBox="1">
            <a:spLocks noChangeArrowheads="1"/>
          </p:cNvSpPr>
          <p:nvPr/>
        </p:nvSpPr>
        <p:spPr bwMode="auto">
          <a:xfrm>
            <a:off x="7428454" y="5440506"/>
            <a:ext cx="3968485" cy="5561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D. </a:t>
            </a:r>
            <a:r>
              <a:rPr lang="vi-VN" sz="300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50 - 90 </a:t>
            </a:r>
            <a:r>
              <a:rPr lang="vi-VN" sz="3000" dirty="0" smtClean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cm</a:t>
            </a:r>
            <a:endParaRPr lang="vi-VN" sz="3000" kern="0" dirty="0">
              <a:solidFill>
                <a:srgbClr val="FFFFFF"/>
              </a:solidFill>
              <a:latin typeface="Times New Roman"/>
              <a:cs typeface="Arial"/>
              <a:sym typeface="Arial"/>
            </a:endParaRPr>
          </a:p>
        </p:txBody>
      </p:sp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1383656" y="5425118"/>
            <a:ext cx="3869468" cy="5869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C. </a:t>
            </a:r>
            <a:r>
              <a:rPr lang="vi-VN" sz="320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50 - 60 cm</a:t>
            </a:r>
          </a:p>
        </p:txBody>
      </p:sp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189038" y="-76612"/>
            <a:ext cx="5692775" cy="8937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569144" y="36612"/>
            <a:ext cx="1066800" cy="1066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5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1" y="-705194"/>
            <a:ext cx="487363" cy="487363"/>
          </a:xfrm>
          <a:prstGeom prst="rect">
            <a:avLst/>
          </a:prstGeom>
        </p:spPr>
      </p:pic>
      <p:pic>
        <p:nvPicPr>
          <p:cNvPr id="36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939" y="3661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152599" name="Text Box 23"/>
          <p:cNvSpPr txBox="1">
            <a:spLocks noChangeArrowheads="1"/>
          </p:cNvSpPr>
          <p:nvPr/>
        </p:nvSpPr>
        <p:spPr bwMode="auto">
          <a:xfrm>
            <a:off x="1383656" y="3681300"/>
            <a:ext cx="4229866" cy="5561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A</a:t>
            </a:r>
            <a:r>
              <a:rPr lang="vi-VN" sz="300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. 50 - 80 </a:t>
            </a:r>
            <a:r>
              <a:rPr lang="vi-VN" sz="3000" dirty="0" smtClean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cm</a:t>
            </a:r>
            <a:endParaRPr lang="vi-VN" sz="3000" dirty="0">
              <a:solidFill>
                <a:srgbClr val="FFFFFF"/>
              </a:solidFill>
              <a:latin typeface="Times New Roman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6552" y="3670168"/>
            <a:ext cx="678783" cy="6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41031"/>
      </p:ext>
    </p:extLst>
  </p:cSld>
  <p:clrMapOvr>
    <a:masterClrMapping/>
  </p:clrMapOvr>
  <p:transition spd="med">
    <p:diamond/>
    <p:sndAc>
      <p:stSnd>
        <p:snd r:embed="rId5" name="Millionai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2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2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2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2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9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2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2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8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52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80"/>
                  </p:tgtEl>
                </p:cond>
              </p:nextCondLst>
            </p:seq>
          </p:childTnLst>
        </p:cTn>
      </p:par>
    </p:tnLst>
    <p:bldLst>
      <p:bldP spid="152602" grpId="0"/>
      <p:bldP spid="152604" grpId="0"/>
      <p:bldP spid="152600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525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41"/>
          <p:cNvSpPr>
            <a:spLocks noChangeShapeType="1"/>
          </p:cNvSpPr>
          <p:nvPr/>
        </p:nvSpPr>
        <p:spPr bwMode="auto">
          <a:xfrm>
            <a:off x="0" y="5724653"/>
            <a:ext cx="12192000" cy="490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71" name="Line 42"/>
          <p:cNvSpPr>
            <a:spLocks noChangeShapeType="1"/>
          </p:cNvSpPr>
          <p:nvPr/>
        </p:nvSpPr>
        <p:spPr bwMode="auto">
          <a:xfrm>
            <a:off x="2" y="4037013"/>
            <a:ext cx="12194116" cy="174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7172" name="Group 11"/>
          <p:cNvGrpSpPr>
            <a:grpSpLocks/>
          </p:cNvGrpSpPr>
          <p:nvPr/>
        </p:nvGrpSpPr>
        <p:grpSpPr bwMode="auto">
          <a:xfrm>
            <a:off x="0" y="388529"/>
            <a:ext cx="12192000" cy="2390775"/>
            <a:chOff x="0" y="384"/>
            <a:chExt cx="5759" cy="2015"/>
          </a:xfrm>
          <a:solidFill>
            <a:srgbClr val="FFC000"/>
          </a:solidFill>
        </p:grpSpPr>
        <p:sp>
          <p:nvSpPr>
            <p:cNvPr id="7200" name="AutoShape 12"/>
            <p:cNvSpPr>
              <a:spLocks noChangeArrowheads="1"/>
            </p:cNvSpPr>
            <p:nvPr/>
          </p:nvSpPr>
          <p:spPr bwMode="auto">
            <a:xfrm>
              <a:off x="144" y="384"/>
              <a:ext cx="5472" cy="2016"/>
            </a:xfrm>
            <a:prstGeom prst="hexagon">
              <a:avLst>
                <a:gd name="adj" fmla="val 32446"/>
                <a:gd name="vf" fmla="val 115470"/>
              </a:avLst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s-ES" altLang="es-E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1" name="Line 13"/>
            <p:cNvSpPr>
              <a:spLocks noChangeShapeType="1"/>
            </p:cNvSpPr>
            <p:nvPr/>
          </p:nvSpPr>
          <p:spPr bwMode="auto">
            <a:xfrm>
              <a:off x="5616" y="1392"/>
              <a:ext cx="144" cy="1"/>
            </a:xfrm>
            <a:prstGeom prst="line">
              <a:avLst/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2" name="Line 14"/>
            <p:cNvSpPr>
              <a:spLocks noChangeShapeType="1"/>
            </p:cNvSpPr>
            <p:nvPr/>
          </p:nvSpPr>
          <p:spPr bwMode="auto">
            <a:xfrm>
              <a:off x="0" y="1392"/>
              <a:ext cx="144" cy="1"/>
            </a:xfrm>
            <a:prstGeom prst="line">
              <a:avLst/>
            </a:prstGeom>
            <a:grpFill/>
            <a:ln w="633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492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579" name="AutoShape 3"/>
          <p:cNvSpPr>
            <a:spLocks noChangeArrowheads="1"/>
          </p:cNvSpPr>
          <p:nvPr/>
        </p:nvSpPr>
        <p:spPr bwMode="auto">
          <a:xfrm>
            <a:off x="6325130" y="3397377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78" name="AutoShape 2"/>
          <p:cNvSpPr>
            <a:spLocks noChangeArrowheads="1"/>
          </p:cNvSpPr>
          <p:nvPr/>
        </p:nvSpPr>
        <p:spPr bwMode="auto">
          <a:xfrm>
            <a:off x="371557" y="3343596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80" name="AutoShape 4"/>
          <p:cNvSpPr>
            <a:spLocks noChangeArrowheads="1"/>
          </p:cNvSpPr>
          <p:nvPr/>
        </p:nvSpPr>
        <p:spPr bwMode="auto">
          <a:xfrm>
            <a:off x="6304259" y="5083476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81" name="AutoShape 5"/>
          <p:cNvSpPr>
            <a:spLocks noChangeArrowheads="1"/>
          </p:cNvSpPr>
          <p:nvPr/>
        </p:nvSpPr>
        <p:spPr bwMode="auto">
          <a:xfrm>
            <a:off x="304854" y="5072567"/>
            <a:ext cx="5564135" cy="1356912"/>
          </a:xfrm>
          <a:prstGeom prst="hexagon">
            <a:avLst>
              <a:gd name="adj" fmla="val 44576"/>
              <a:gd name="vf" fmla="val 115470"/>
            </a:avLst>
          </a:prstGeom>
          <a:solidFill>
            <a:srgbClr val="002060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1278745" y="1117937"/>
            <a:ext cx="9779780" cy="115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Ctr="1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1219170">
              <a:lnSpc>
                <a:spcPct val="115000"/>
              </a:lnSpc>
              <a:tabLst>
                <a:tab pos="0" algn="l"/>
                <a:tab pos="1219170" algn="l"/>
                <a:tab pos="2438339" algn="l"/>
                <a:tab pos="3657509" algn="l"/>
                <a:tab pos="4876678" algn="l"/>
                <a:tab pos="6095848" algn="l"/>
                <a:tab pos="7315017" algn="l"/>
                <a:tab pos="8534187" algn="l"/>
                <a:tab pos="9753356" algn="l"/>
                <a:tab pos="10972526" algn="l"/>
                <a:tab pos="12191695" algn="l"/>
                <a:tab pos="13410865" algn="l"/>
              </a:tabLst>
            </a:pPr>
            <a:r>
              <a:rPr 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Chuột máy tính có mấy bộ phận?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2602" name="Text Box 26"/>
          <p:cNvSpPr txBox="1">
            <a:spLocks noChangeArrowheads="1"/>
          </p:cNvSpPr>
          <p:nvPr/>
        </p:nvSpPr>
        <p:spPr bwMode="auto">
          <a:xfrm>
            <a:off x="7345364" y="3804635"/>
            <a:ext cx="4283990" cy="52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B. </a:t>
            </a:r>
            <a:r>
              <a:rPr lang="vi-VN" sz="2800" kern="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Hai bộ phận</a:t>
            </a:r>
          </a:p>
        </p:txBody>
      </p:sp>
      <p:sp>
        <p:nvSpPr>
          <p:cNvPr id="152604" name="Text Box 28"/>
          <p:cNvSpPr txBox="1">
            <a:spLocks noChangeArrowheads="1"/>
          </p:cNvSpPr>
          <p:nvPr/>
        </p:nvSpPr>
        <p:spPr bwMode="auto">
          <a:xfrm>
            <a:off x="7468438" y="5511039"/>
            <a:ext cx="4037842" cy="52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D. </a:t>
            </a:r>
            <a:r>
              <a:rPr lang="vi-VN" sz="2800" kern="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Ba bộ phận</a:t>
            </a:r>
          </a:p>
        </p:txBody>
      </p:sp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1707478" y="5592116"/>
            <a:ext cx="3517969" cy="52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C. </a:t>
            </a:r>
            <a:r>
              <a:rPr lang="vi-VN" sz="2800" kern="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Bốn bộ phận</a:t>
            </a:r>
          </a:p>
        </p:txBody>
      </p:sp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189038" y="-76612"/>
            <a:ext cx="5692775" cy="8937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569144" y="36612"/>
            <a:ext cx="1066800" cy="1066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492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 Rounded MT Bold" pitchFamily="34" charset="0"/>
                <a:cs typeface="Arial"/>
                <a:sym typeface="Arial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5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1" y="-705194"/>
            <a:ext cx="487363" cy="487363"/>
          </a:xfrm>
          <a:prstGeom prst="rect">
            <a:avLst/>
          </a:prstGeom>
        </p:spPr>
      </p:pic>
      <p:pic>
        <p:nvPicPr>
          <p:cNvPr id="36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939" y="3661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0863539" y="4176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152599" name="Text Box 23"/>
          <p:cNvSpPr txBox="1">
            <a:spLocks noChangeArrowheads="1"/>
          </p:cNvSpPr>
          <p:nvPr/>
        </p:nvSpPr>
        <p:spPr bwMode="auto">
          <a:xfrm>
            <a:off x="1707478" y="3679647"/>
            <a:ext cx="4917255" cy="52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 b="1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lvl="0" defTabSz="914377"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A. </a:t>
            </a:r>
            <a:r>
              <a:rPr lang="vi-VN" sz="2800" kern="0" dirty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Một bộ </a:t>
            </a:r>
            <a:r>
              <a:rPr lang="vi-VN" sz="2800" kern="0" dirty="0" smtClean="0">
                <a:solidFill>
                  <a:srgbClr val="FFFFFF"/>
                </a:solidFill>
                <a:latin typeface="Times New Roman"/>
                <a:cs typeface="Arial"/>
                <a:sym typeface="Arial"/>
              </a:rPr>
              <a:t>phận</a:t>
            </a:r>
            <a:endParaRPr lang="vi-VN" sz="2800" kern="0" dirty="0">
              <a:solidFill>
                <a:srgbClr val="FFFFFF"/>
              </a:solidFill>
              <a:latin typeface="Times New Roman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6284" y="5393925"/>
            <a:ext cx="769546" cy="7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65312"/>
      </p:ext>
    </p:extLst>
  </p:cSld>
  <p:clrMapOvr>
    <a:masterClrMapping/>
  </p:clrMapOvr>
  <p:transition spd="med">
    <p:diamond/>
    <p:sndAc>
      <p:stSnd>
        <p:snd r:embed="rId5" name="Millionai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2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2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2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2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9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2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2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8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2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80"/>
                  </p:tgtEl>
                </p:cond>
              </p:nextCondLst>
            </p:seq>
          </p:childTnLst>
        </p:cTn>
      </p:par>
    </p:tnLst>
    <p:bldLst>
      <p:bldP spid="152602" grpId="0"/>
      <p:bldP spid="152604" grpId="0"/>
      <p:bldP spid="152600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525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uông Vàng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9412" r="16116" b="10587"/>
          <a:stretch/>
        </p:blipFill>
        <p:spPr bwMode="auto">
          <a:xfrm rot="19722575">
            <a:off x="969227" y="418390"/>
            <a:ext cx="3946359" cy="483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51403" y="1936863"/>
            <a:ext cx="407034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RUNG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</a:p>
        </p:txBody>
      </p:sp>
      <p:pic>
        <p:nvPicPr>
          <p:cNvPr id="8" name="nhạc xập xình l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-116840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7934" y="5755336"/>
            <a:ext cx="3537284" cy="1001897"/>
          </a:xfrm>
          <a:prstGeom prst="rect">
            <a:avLst/>
          </a:prstGeom>
          <a:solidFill>
            <a:srgbClr val="F67E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dkEdge">
            <a:bevelT w="88900" h="3048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33Q888piCJ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33411" y="-108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38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CCBC54D-D611-4230-8038-232D5025C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33" y="740863"/>
            <a:ext cx="1664763" cy="1512215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3041091-0BD3-4662-B15D-68F18E8262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2" y="740863"/>
            <a:ext cx="7559695" cy="2091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1FCE9-711E-4E10-A1D9-0D180DB75A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0658"/>
            <a:ext cx="1735904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333866-77F2-49F2-BF57-C984FB997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31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KHI SỬ DỤNG MÁY TÍNH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887A39-7735-4207-A78B-68076D1A4286}"/>
              </a:ext>
            </a:extLst>
          </p:cNvPr>
          <p:cNvGrpSpPr/>
          <p:nvPr/>
        </p:nvGrpSpPr>
        <p:grpSpPr>
          <a:xfrm>
            <a:off x="604133" y="968721"/>
            <a:ext cx="10962947" cy="5364629"/>
            <a:chOff x="512219" y="900102"/>
            <a:chExt cx="10962947" cy="53646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5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800" b="1" dirty="0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tư thế ngồi khi sử dụng máy tính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6B29C23-1986-4FCE-AE04-4E2E5FEDFBCC}"/>
                </a:ext>
              </a:extLst>
            </p:cNvPr>
            <p:cNvSpPr/>
            <p:nvPr/>
          </p:nvSpPr>
          <p:spPr>
            <a:xfrm>
              <a:off x="512219" y="1021436"/>
              <a:ext cx="10962947" cy="5243295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DA43EF-4FDA-4CA6-88C0-2BCCF27C1E7C}"/>
                </a:ext>
              </a:extLst>
            </p:cNvPr>
            <p:cNvSpPr/>
            <p:nvPr/>
          </p:nvSpPr>
          <p:spPr>
            <a:xfrm>
              <a:off x="522612" y="1807237"/>
              <a:ext cx="1095255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 thế ngồi khi sử dụng máy tính của bạn nào sau đây chưa đúng? Vì sao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6001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4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0FE1FD9-657B-4C7F-892E-33FF212EA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595" y="2986898"/>
            <a:ext cx="9716807" cy="258580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2A609B0-A583-40E5-A6C4-2B8D6219BAC4}"/>
              </a:ext>
            </a:extLst>
          </p:cNvPr>
          <p:cNvSpPr/>
          <p:nvPr/>
        </p:nvSpPr>
        <p:spPr>
          <a:xfrm>
            <a:off x="2249146" y="5503096"/>
            <a:ext cx="686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415A08-93F8-4B37-9C1B-5DB07B242145}"/>
              </a:ext>
            </a:extLst>
          </p:cNvPr>
          <p:cNvSpPr/>
          <p:nvPr/>
        </p:nvSpPr>
        <p:spPr>
          <a:xfrm>
            <a:off x="5854619" y="5503096"/>
            <a:ext cx="686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211BAD-7B85-4D38-B80F-2D3F36554F89}"/>
              </a:ext>
            </a:extLst>
          </p:cNvPr>
          <p:cNvSpPr/>
          <p:nvPr/>
        </p:nvSpPr>
        <p:spPr>
          <a:xfrm>
            <a:off x="9439482" y="5503096"/>
            <a:ext cx="686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Káº¿t quáº£ hÃ¬nh áº£nh cho right icon">
            <a:extLst>
              <a:ext uri="{FF2B5EF4-FFF2-40B4-BE49-F238E27FC236}">
                <a16:creationId xmlns:a16="http://schemas.microsoft.com/office/drawing/2014/main" id="{BA426B50-E965-41AF-BCB4-AFA7506C8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680" y="501358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7378B4B5-D8E1-4674-B498-92E5F4FAC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82" y="501358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52C0D306-F300-41CF-B622-7CEB7721D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66" y="501358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5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33021-2B4C-46C5-9494-9EEC60EA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83" y="375507"/>
            <a:ext cx="8830491" cy="54635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763520-7864-47E2-AAE8-2064D4C9A923}"/>
              </a:ext>
            </a:extLst>
          </p:cNvPr>
          <p:cNvSpPr/>
          <p:nvPr/>
        </p:nvSpPr>
        <p:spPr>
          <a:xfrm>
            <a:off x="3375278" y="5695406"/>
            <a:ext cx="5807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19.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đúng</a:t>
            </a:r>
          </a:p>
        </p:txBody>
      </p:sp>
    </p:spTree>
    <p:extLst>
      <p:ext uri="{BB962C8B-B14F-4D97-AF65-F5344CB8AC3E}">
        <p14:creationId xmlns:p14="http://schemas.microsoft.com/office/powerpoint/2010/main" val="36913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00" y="450590"/>
            <a:ext cx="10678461" cy="2984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1" y="3732367"/>
            <a:ext cx="12070080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C4231-EEA8-41CB-BCA6-CBCD7D83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74" y="580893"/>
            <a:ext cx="983065" cy="9678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5EE7A9-4B14-435F-A4D5-4C903EF8792A}"/>
              </a:ext>
            </a:extLst>
          </p:cNvPr>
          <p:cNvSpPr/>
          <p:nvPr/>
        </p:nvSpPr>
        <p:spPr>
          <a:xfrm>
            <a:off x="1457539" y="456438"/>
            <a:ext cx="97702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khi sử dụng máy tính đúng sẽ giúp em tránh nguy 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mắc những bệnh nào sau đây?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0C4F05-09A2-4466-A8BE-50DB2F7242BF}"/>
              </a:ext>
            </a:extLst>
          </p:cNvPr>
          <p:cNvSpPr/>
          <p:nvPr/>
        </p:nvSpPr>
        <p:spPr>
          <a:xfrm>
            <a:off x="1830658" y="1943045"/>
            <a:ext cx="26184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9A88C5-580E-4FCB-8596-0B5586FEDB0A}"/>
              </a:ext>
            </a:extLst>
          </p:cNvPr>
          <p:cNvSpPr/>
          <p:nvPr/>
        </p:nvSpPr>
        <p:spPr>
          <a:xfrm>
            <a:off x="6785007" y="1943045"/>
            <a:ext cx="20737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3FC3E4-252A-4084-88CD-5C1621ED5CAA}"/>
              </a:ext>
            </a:extLst>
          </p:cNvPr>
          <p:cNvSpPr/>
          <p:nvPr/>
        </p:nvSpPr>
        <p:spPr>
          <a:xfrm>
            <a:off x="4580208" y="1943047"/>
            <a:ext cx="20737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Đau tai.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E54C6D-A7D8-42F2-9CB3-48477A9DB787}"/>
              </a:ext>
            </a:extLst>
          </p:cNvPr>
          <p:cNvSpPr/>
          <p:nvPr/>
        </p:nvSpPr>
        <p:spPr>
          <a:xfrm>
            <a:off x="1834635" y="2127121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61796C-571A-4B85-9649-662304527DDB}"/>
              </a:ext>
            </a:extLst>
          </p:cNvPr>
          <p:cNvSpPr/>
          <p:nvPr/>
        </p:nvSpPr>
        <p:spPr>
          <a:xfrm>
            <a:off x="8989807" y="1943046"/>
            <a:ext cx="20737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Đau chân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8EED2D-0027-4B45-B5FE-478DAF9FE239}"/>
              </a:ext>
            </a:extLst>
          </p:cNvPr>
          <p:cNvSpPr/>
          <p:nvPr/>
        </p:nvSpPr>
        <p:spPr>
          <a:xfrm>
            <a:off x="1486819" y="2699042"/>
            <a:ext cx="97702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Tư thế nào sau đây là đúng khi sử dụng máy tính?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392793-D2C7-4D96-8DE9-7694684D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95" y="3428338"/>
            <a:ext cx="8354868" cy="166480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D2837B1-4A2D-4872-BD39-754A879EDEA2}"/>
              </a:ext>
            </a:extLst>
          </p:cNvPr>
          <p:cNvSpPr/>
          <p:nvPr/>
        </p:nvSpPr>
        <p:spPr>
          <a:xfrm>
            <a:off x="3139884" y="5022922"/>
            <a:ext cx="617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B68705-B6B9-4E98-B86C-61BA85E768D1}"/>
              </a:ext>
            </a:extLst>
          </p:cNvPr>
          <p:cNvSpPr/>
          <p:nvPr/>
        </p:nvSpPr>
        <p:spPr>
          <a:xfrm>
            <a:off x="7750229" y="5055445"/>
            <a:ext cx="617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D88A45-6818-4A60-A770-6862B6307AC1}"/>
              </a:ext>
            </a:extLst>
          </p:cNvPr>
          <p:cNvSpPr/>
          <p:nvPr/>
        </p:nvSpPr>
        <p:spPr>
          <a:xfrm>
            <a:off x="5404974" y="5017745"/>
            <a:ext cx="617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D4BBD8-2F8A-447E-B03E-CC591829F995}"/>
              </a:ext>
            </a:extLst>
          </p:cNvPr>
          <p:cNvSpPr/>
          <p:nvPr/>
        </p:nvSpPr>
        <p:spPr>
          <a:xfrm>
            <a:off x="9935155" y="5017744"/>
            <a:ext cx="617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695DFF-B8CB-4E61-8E1E-E7C6418382C3}"/>
              </a:ext>
            </a:extLst>
          </p:cNvPr>
          <p:cNvSpPr/>
          <p:nvPr/>
        </p:nvSpPr>
        <p:spPr>
          <a:xfrm>
            <a:off x="6866810" y="2114158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 animBg="1"/>
      <p:bldP spid="25" grpId="0"/>
      <p:bldP spid="26" grpId="0"/>
      <p:bldP spid="28" grpId="0"/>
      <p:bldP spid="29" grpId="0"/>
      <p:bldP spid="30" grpId="0"/>
      <p:bldP spid="31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570209" y="109699"/>
            <a:ext cx="8211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CHUỘT MÁY TÍNH</a:t>
            </a:r>
            <a:endParaRPr lang="vi-VN" sz="2800" b="1" dirty="0">
              <a:solidFill>
                <a:srgbClr val="F03C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B46150-747C-44D3-8ADD-3C9183BFEC10}"/>
              </a:ext>
            </a:extLst>
          </p:cNvPr>
          <p:cNvGrpSpPr/>
          <p:nvPr/>
        </p:nvGrpSpPr>
        <p:grpSpPr>
          <a:xfrm>
            <a:off x="521725" y="1397965"/>
            <a:ext cx="11148545" cy="4499484"/>
            <a:chOff x="337014" y="933377"/>
            <a:chExt cx="11148545" cy="44994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9E57AC-B41F-4EBA-9A3C-3FA14918A914}"/>
                </a:ext>
              </a:extLst>
            </p:cNvPr>
            <p:cNvSpPr/>
            <p:nvPr/>
          </p:nvSpPr>
          <p:spPr>
            <a:xfrm>
              <a:off x="3587193" y="933377"/>
              <a:ext cx="717335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800" b="1" dirty="0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b="1" dirty="0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vi-VN" sz="2800" b="1" dirty="0">
                <a:solidFill>
                  <a:srgbClr val="7FC35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75D43A7-8584-4C1E-93BA-C7DC7533867F}"/>
                </a:ext>
              </a:extLst>
            </p:cNvPr>
            <p:cNvSpPr/>
            <p:nvPr/>
          </p:nvSpPr>
          <p:spPr>
            <a:xfrm>
              <a:off x="522612" y="1036931"/>
              <a:ext cx="10962947" cy="43959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678708-28DD-4966-9FB7-B41AB3EFB5FE}"/>
                </a:ext>
              </a:extLst>
            </p:cNvPr>
            <p:cNvSpPr/>
            <p:nvPr/>
          </p:nvSpPr>
          <p:spPr>
            <a:xfrm>
              <a:off x="634840" y="1584995"/>
              <a:ext cx="1047125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quan sát Hình 20 và ghép các cụm từ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nút trái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nút phải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nút cuộn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 ứng với các bộ phận được đánh số của chuột máy tính.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A72B9F-FEFB-4C8E-AE4E-72BFC344F1EA}"/>
                </a:ext>
              </a:extLst>
            </p:cNvPr>
            <p:cNvGrpSpPr/>
            <p:nvPr/>
          </p:nvGrpSpPr>
          <p:grpSpPr>
            <a:xfrm>
              <a:off x="337014" y="938137"/>
              <a:ext cx="3331893" cy="880803"/>
              <a:chOff x="337014" y="938137"/>
              <a:chExt cx="3331893" cy="88080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CF6394F-7878-4454-ADC1-7BA17A242C5D}"/>
                  </a:ext>
                </a:extLst>
              </p:cNvPr>
              <p:cNvGrpSpPr/>
              <p:nvPr/>
            </p:nvGrpSpPr>
            <p:grpSpPr>
              <a:xfrm>
                <a:off x="337014" y="1000582"/>
                <a:ext cx="2633633" cy="756657"/>
                <a:chOff x="5720777" y="1309721"/>
                <a:chExt cx="2633633" cy="756657"/>
              </a:xfrm>
            </p:grpSpPr>
            <p:sp>
              <p:nvSpPr>
                <p:cNvPr id="14" name="Rectangle: Top Corners Rounded 13">
                  <a:extLst>
                    <a:ext uri="{FF2B5EF4-FFF2-40B4-BE49-F238E27FC236}">
                      <a16:creationId xmlns:a16="http://schemas.microsoft.com/office/drawing/2014/main" id="{1B035D7B-D848-41AA-8444-D698D85C6601}"/>
                    </a:ext>
                  </a:extLst>
                </p:cNvPr>
                <p:cNvSpPr/>
                <p:nvPr/>
              </p:nvSpPr>
              <p:spPr>
                <a:xfrm>
                  <a:off x="5813377" y="1404722"/>
                  <a:ext cx="2465988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5C2BBA2-90D1-4647-BE5A-40CF0AA3029D}"/>
                    </a:ext>
                  </a:extLst>
                </p:cNvPr>
                <p:cNvSpPr/>
                <p:nvPr/>
              </p:nvSpPr>
              <p:spPr>
                <a:xfrm>
                  <a:off x="5720777" y="1309721"/>
                  <a:ext cx="2633633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9C26FE0-D2CB-466D-917A-B836B1DE503A}"/>
                  </a:ext>
                </a:extLst>
              </p:cNvPr>
              <p:cNvGrpSpPr/>
              <p:nvPr/>
            </p:nvGrpSpPr>
            <p:grpSpPr>
              <a:xfrm rot="20419193">
                <a:off x="2715954" y="938137"/>
                <a:ext cx="952953" cy="880803"/>
                <a:chOff x="9759701" y="716247"/>
                <a:chExt cx="3397173" cy="3224227"/>
              </a:xfrm>
            </p:grpSpPr>
            <p:pic>
              <p:nvPicPr>
                <p:cNvPr id="12" name="Picture 5">
                  <a:extLst>
                    <a:ext uri="{FF2B5EF4-FFF2-40B4-BE49-F238E27FC236}">
                      <a16:creationId xmlns:a16="http://schemas.microsoft.com/office/drawing/2014/main" id="{EBED9A27-3011-4F73-9732-FA489139AF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759701" y="716247"/>
                  <a:ext cx="3397173" cy="3224227"/>
                </a:xfrm>
                <a:prstGeom prst="rect">
                  <a:avLst/>
                </a:prstGeom>
              </p:spPr>
            </p:pic>
            <p:pic>
              <p:nvPicPr>
                <p:cNvPr id="13" name="Picture 6">
                  <a:extLst>
                    <a:ext uri="{FF2B5EF4-FFF2-40B4-BE49-F238E27FC236}">
                      <a16:creationId xmlns:a16="http://schemas.microsoft.com/office/drawing/2014/main" id="{C67AE980-D4AF-4533-B07D-A9E0536500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867934" y="789189"/>
                  <a:ext cx="2916629" cy="2768146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52FB17F-4C70-41AD-83E8-A57A0BED47F6}"/>
                  </a:ext>
                </a:extLst>
              </p:cNvPr>
              <p:cNvSpPr/>
              <p:nvPr/>
            </p:nvSpPr>
            <p:spPr>
              <a:xfrm>
                <a:off x="2948842" y="976720"/>
                <a:ext cx="363894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D018D28-0C36-4996-83CB-0BBD07D8A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361" y="3278375"/>
            <a:ext cx="3346077" cy="2504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4E84EF-814C-455A-86DB-84D33FC6C786}"/>
              </a:ext>
            </a:extLst>
          </p:cNvPr>
          <p:cNvSpPr/>
          <p:nvPr/>
        </p:nvSpPr>
        <p:spPr>
          <a:xfrm>
            <a:off x="3133553" y="3504246"/>
            <a:ext cx="15028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trái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902E72-B341-48DD-827C-F702D4BA3390}"/>
              </a:ext>
            </a:extLst>
          </p:cNvPr>
          <p:cNvSpPr/>
          <p:nvPr/>
        </p:nvSpPr>
        <p:spPr>
          <a:xfrm>
            <a:off x="7813410" y="3500513"/>
            <a:ext cx="1754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C29C78-ED89-437E-B130-BB2994C37B30}"/>
              </a:ext>
            </a:extLst>
          </p:cNvPr>
          <p:cNvSpPr/>
          <p:nvPr/>
        </p:nvSpPr>
        <p:spPr>
          <a:xfrm>
            <a:off x="3021923" y="4294687"/>
            <a:ext cx="1725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1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2EFF5B-6EA6-4F84-A78E-5912EDB33712}"/>
              </a:ext>
            </a:extLst>
          </p:cNvPr>
          <p:cNvSpPr/>
          <p:nvPr/>
        </p:nvSpPr>
        <p:spPr>
          <a:xfrm>
            <a:off x="739709" y="516881"/>
            <a:ext cx="6232592" cy="60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43321-C9C2-4092-AFBF-50BEE7E6E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68" y="505306"/>
            <a:ext cx="734513" cy="653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D5063-123E-4439-9AD4-FF3C35343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1" y="1448591"/>
            <a:ext cx="6662057" cy="44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14" y="309004"/>
            <a:ext cx="3328704" cy="3444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30B01D-58AC-486D-A419-25927972071D}"/>
              </a:ext>
            </a:extLst>
          </p:cNvPr>
          <p:cNvSpPr/>
          <p:nvPr/>
        </p:nvSpPr>
        <p:spPr>
          <a:xfrm>
            <a:off x="5247409" y="4123084"/>
            <a:ext cx="6073470" cy="175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thao tác cơ bản với 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Thao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76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5661</TotalTime>
  <Words>607</Words>
  <Application>Microsoft Office PowerPoint</Application>
  <PresentationFormat>Widescreen</PresentationFormat>
  <Paragraphs>132</Paragraphs>
  <Slides>18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.VnBlack</vt:lpstr>
      <vt:lpstr>Arial</vt:lpstr>
      <vt:lpstr>Arial Rounded MT Bold</vt:lpstr>
      <vt:lpstr>Calibri</vt:lpstr>
      <vt:lpstr>等线</vt:lpstr>
      <vt:lpstr>iCiel Cadena</vt:lpstr>
      <vt:lpstr>Segoe Print</vt:lpstr>
      <vt:lpstr>Times New Roman</vt:lpstr>
      <vt:lpstr>Wingdings</vt:lpstr>
      <vt:lpstr>方正黑体_GBK</vt:lpstr>
      <vt:lpstr>1_Office 主题</vt:lpstr>
      <vt:lpstr>2_Diseño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My computer</cp:lastModifiedBy>
  <cp:revision>205</cp:revision>
  <dcterms:created xsi:type="dcterms:W3CDTF">2021-11-14T08:33:55Z</dcterms:created>
  <dcterms:modified xsi:type="dcterms:W3CDTF">2025-03-20T05:20:37Z</dcterms:modified>
</cp:coreProperties>
</file>