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83" r:id="rId2"/>
    <p:sldId id="2975" r:id="rId3"/>
    <p:sldId id="2990" r:id="rId4"/>
    <p:sldId id="2994" r:id="rId5"/>
    <p:sldId id="3004" r:id="rId6"/>
    <p:sldId id="2992" r:id="rId7"/>
    <p:sldId id="2979" r:id="rId8"/>
    <p:sldId id="2976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95262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377351" y="536249"/>
            <a:ext cx="8690078" cy="1896222"/>
            <a:chOff x="-377351" y="411603"/>
            <a:chExt cx="7692551" cy="13478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-377351" y="411603"/>
              <a:ext cx="6786880" cy="931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2" y="2016665"/>
            <a:ext cx="9271577" cy="2142241"/>
            <a:chOff x="1114157" y="1433245"/>
            <a:chExt cx="8226172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721664"/>
              <a:ext cx="5923625" cy="1101486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67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13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089469" y="1879524"/>
              <a:ext cx="7250860" cy="839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6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Chơi với máy </a:t>
              </a:r>
              <a:r>
                <a:rPr lang="vi-VN" sz="3600" b="1" dirty="0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 (</a:t>
              </a:r>
              <a:r>
                <a:rPr lang="en-US" sz="3600" b="1" dirty="0" err="1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tiết</a:t>
              </a:r>
              <a:r>
                <a:rPr lang="en-US" sz="3600" b="1" dirty="0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 1)</a:t>
              </a:r>
              <a:endParaRPr lang="vi-VN" sz="3600" b="1" dirty="0">
                <a:solidFill>
                  <a:srgbClr val="92D050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105204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0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5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500" b="1" dirty="0">
              <a:solidFill>
                <a:srgbClr val="099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98288" y="254982"/>
            <a:ext cx="7593013" cy="5182779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04232" y="413684"/>
            <a:ext cx="70870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Trò chơi: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rô-bốt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Chuẩn </a:t>
            </a:r>
            <a:r>
              <a:rPr lang="vi-VN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bị: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Trò chơi tiến hành theo cặp. Với mỗi cặp, một bạn đóng vai rô-bốt, một bạn đưa ra chỉ dẫn để rô-bốt thực hiện. Biết rằng rô-bốt có khả năng: đi về phía trước từng bước, quay trái hoặc phải một góc 90 độ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Cách </a:t>
            </a:r>
            <a:r>
              <a:rPr lang="vi-VN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chơi: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Mỗi cặp thực hiện trong thời gian 2 phút. Trong lúc chơi, một học sinh ghi lại các lệnh của mỗi cặp lên bảng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•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Học sinh 1: Lần lượt đưa ra chỉ dẫn để rô-bốt thực hiện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•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Học sinh 2: Đóng vai rô-bốt, thực hiện theo chỉ dẫn của học sinh 1.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82" y="2205681"/>
            <a:ext cx="3249181" cy="1822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26" y="4518549"/>
            <a:ext cx="3232737" cy="18384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9839" y="5934670"/>
            <a:ext cx="731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vi-VN" b="1" dirty="0">
                <a:latin typeface="UTM Avo" panose="02040603050506020204" pitchFamily="18" charset="0"/>
                <a:cs typeface="Times New Roman" panose="02020603050405020304" pitchFamily="18" charset="0"/>
              </a:rPr>
              <a:t>Kết quả: </a:t>
            </a:r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Cặp đôi thắng cuộc là cặp đôi thực hiện được nhiều chỉ dẫn chính xác hơn trong thời gian quy định.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644" y="951909"/>
            <a:ext cx="853821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6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Chương trình máy tính</a:t>
            </a:r>
            <a:endParaRPr lang="vi-VN" sz="36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8644" y="2158878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khiển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máy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tính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3"/>
              <a:ext cx="10962947" cy="1407187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88932" y="1635680"/>
              <a:ext cx="10145882" cy="670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rô-bốt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8218413" y="540198"/>
            <a:ext cx="1411734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i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Nhân vật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6" y="1039091"/>
            <a:ext cx="10155382" cy="4704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3712" y="658946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Chỉ dẫn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74880" y="658946"/>
            <a:ext cx="201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Chương trình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994757" y="5765995"/>
            <a:ext cx="69476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62</a:t>
            </a:r>
            <a:r>
              <a:rPr lang="vi-VN" altLang="vi-VN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 Chương trình máy tính</a:t>
            </a:r>
            <a:r>
              <a:rPr lang="en-US" altLang="vi-VN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7210" y="556785"/>
            <a:ext cx="10190138" cy="2172817"/>
            <a:chOff x="3543463" y="590254"/>
            <a:chExt cx="7891554" cy="1360012"/>
          </a:xfrm>
        </p:grpSpPr>
        <p:grpSp>
          <p:nvGrpSpPr>
            <p:cNvPr id="3" name="Group 2"/>
            <p:cNvGrpSpPr/>
            <p:nvPr/>
          </p:nvGrpSpPr>
          <p:grpSpPr>
            <a:xfrm>
              <a:off x="3543463" y="590254"/>
              <a:ext cx="7681263" cy="1360012"/>
              <a:chOff x="3543463" y="590254"/>
              <a:chExt cx="7681263" cy="136001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753754" y="865064"/>
                <a:ext cx="7470972" cy="1085202"/>
                <a:chOff x="4217929" y="865468"/>
                <a:chExt cx="6721212" cy="1600972"/>
              </a:xfrm>
            </p:grpSpPr>
            <p:sp>
              <p:nvSpPr>
                <p:cNvPr id="7" name="Rectangle: Rounded Corners 15"/>
                <p:cNvSpPr/>
                <p:nvPr/>
              </p:nvSpPr>
              <p:spPr>
                <a:xfrm>
                  <a:off x="4217929" y="1054359"/>
                  <a:ext cx="6721212" cy="1412081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: Rounded Corners 16"/>
                <p:cNvSpPr/>
                <p:nvPr/>
              </p:nvSpPr>
              <p:spPr>
                <a:xfrm>
                  <a:off x="4217929" y="865468"/>
                  <a:ext cx="6645204" cy="1440316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43463" y="590254"/>
                <a:ext cx="788890" cy="69855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3800162" y="885967"/>
              <a:ext cx="7634855" cy="978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ts val="32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Các trò chơi trên máy tính được tạo ra bằng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viết chương trình trong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ngôn ngữ lập trình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gồm các câu lệnh được sắp xếp theo thứ tự xác định.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17"/>
          <p:cNvSpPr txBox="1"/>
          <p:nvPr/>
        </p:nvSpPr>
        <p:spPr>
          <a:xfrm>
            <a:off x="1466803" y="3772405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Nếu thực hiện theo các chỉ dẫn ở Hình 62a, bạn học sinh sẽ đi như thế nào? </a:t>
            </a:r>
            <a:endParaRPr lang="vi-VN" sz="2400" dirty="0" smtClean="0">
              <a:latin typeface="UTM Avo" panose="02040603050506020204"/>
            </a:endParaRPr>
          </a:p>
          <a:p>
            <a:r>
              <a:rPr lang="vi-VN" sz="2400" dirty="0" smtClean="0">
                <a:latin typeface="UTM Avo" panose="02040603050506020204"/>
              </a:rPr>
              <a:t>              A.   Đi </a:t>
            </a:r>
            <a:r>
              <a:rPr lang="vi-VN" sz="2400" dirty="0">
                <a:latin typeface="UTM Avo" panose="02040603050506020204"/>
              </a:rPr>
              <a:t>thẳng.        </a:t>
            </a:r>
            <a:r>
              <a:rPr lang="vi-VN" sz="2400" dirty="0" smtClean="0">
                <a:latin typeface="UTM Avo" panose="02040603050506020204"/>
              </a:rPr>
              <a:t>                                 B</a:t>
            </a:r>
            <a:r>
              <a:rPr lang="vi-VN" sz="2400" dirty="0">
                <a:latin typeface="UTM Avo" panose="02040603050506020204"/>
              </a:rPr>
              <a:t>. Đi theo một hình tam giác.   </a:t>
            </a:r>
            <a:endParaRPr lang="vi-VN" sz="2400" dirty="0" smtClean="0">
              <a:latin typeface="UTM Avo" panose="02040603050506020204"/>
            </a:endParaRPr>
          </a:p>
          <a:p>
            <a:endParaRPr lang="vi-VN" sz="2400" dirty="0" smtClean="0">
              <a:latin typeface="UTM Avo" panose="02040603050506020204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UTM Avo" panose="02040603050506020204"/>
              </a:rPr>
              <a:t>              C.   Đi </a:t>
            </a:r>
            <a:r>
              <a:rPr lang="vi-VN" sz="2400" dirty="0">
                <a:solidFill>
                  <a:srgbClr val="FF0000"/>
                </a:solidFill>
                <a:latin typeface="UTM Avo" panose="02040603050506020204"/>
              </a:rPr>
              <a:t>theo một hình vuông.    </a:t>
            </a:r>
            <a:r>
              <a:rPr lang="vi-VN" sz="2400" dirty="0" smtClean="0">
                <a:solidFill>
                  <a:srgbClr val="FF0000"/>
                </a:solidFill>
                <a:latin typeface="UTM Avo" panose="02040603050506020204"/>
              </a:rPr>
              <a:t>            </a:t>
            </a:r>
            <a:r>
              <a:rPr lang="vi-VN" sz="2400" dirty="0" smtClean="0">
                <a:latin typeface="UTM Avo" panose="02040603050506020204"/>
              </a:rPr>
              <a:t>D</a:t>
            </a:r>
            <a:r>
              <a:rPr lang="vi-VN" sz="2400" dirty="0">
                <a:latin typeface="UTM Avo" panose="02040603050506020204"/>
              </a:rPr>
              <a:t>. Đi theo một hình tròn.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4" y="3772405"/>
            <a:ext cx="91447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1005698" y="3589735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trên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màn hình nền để khởi động phần mềm 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cầu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góc trên bên trái màn hình và chọn một ngôn ngữ, chẳng hạn ngôn ngữ Tiếng Việt.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05698" y="2200631"/>
            <a:ext cx="10558624" cy="1160029"/>
            <a:chOff x="708098" y="292955"/>
            <a:chExt cx="10558624" cy="1160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555" y="3863852"/>
            <a:ext cx="632989" cy="762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44" y="5058165"/>
            <a:ext cx="588220" cy="453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2" y="190869"/>
            <a:ext cx="3584759" cy="1774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0537" y="616249"/>
            <a:ext cx="3294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hành</a:t>
            </a:r>
            <a:endParaRPr lang="vi-VN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745198" y="282589"/>
            <a:ext cx="9537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Nháy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chuột  chọn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Tập </a:t>
            </a:r>
            <a:r>
              <a:rPr 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tin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và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chọn 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Mở từ máy tính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 tệp chương trình trò chơi “Điều khiển rô-bốt” có tên là Robot. Khi đó màn hình của phần mềm Scratch sẽ xuất hiện như Hình 63. Em hãy quan sát và nhận biết các thành phần của màn hình.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68" y="1889395"/>
            <a:ext cx="6451072" cy="44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7823" y="671923"/>
            <a:ext cx="9610465" cy="738664"/>
            <a:chOff x="708098" y="278632"/>
            <a:chExt cx="6820210" cy="7386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2598122" y="365745"/>
              <a:ext cx="4930186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thoát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Scratch</a:t>
              </a:r>
              <a:endParaRPr lang="vi-VN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85001" y="544127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098587" y="278632"/>
              <a:ext cx="2139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47823" y="1789208"/>
            <a:ext cx="9537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  <a:endParaRPr lang="vi-VN" sz="2000" b="1" i="1" dirty="0" smtClean="0">
              <a:solidFill>
                <a:schemeClr val="accent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khối lệnh hoặc nút lệnh cờ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xanh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chương trình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nút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dừng chương trình.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có thể nháy chuột vào nút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tiếp tục lượt chơi khác.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nút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góc trên bên phải của màn hình Scratch để thoát khỏi phần mềm.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686" y="2255482"/>
            <a:ext cx="347944" cy="478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265" y="2733905"/>
            <a:ext cx="453724" cy="469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646" y="3179178"/>
            <a:ext cx="347944" cy="4784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38541" y="3657601"/>
            <a:ext cx="406009" cy="457260"/>
            <a:chOff x="3866864" y="2614325"/>
            <a:chExt cx="406009" cy="507831"/>
          </a:xfrm>
        </p:grpSpPr>
        <p:sp>
          <p:nvSpPr>
            <p:cNvPr id="7" name="Rectangle 6"/>
            <p:cNvSpPr/>
            <p:nvPr/>
          </p:nvSpPr>
          <p:spPr>
            <a:xfrm>
              <a:off x="3866864" y="2638748"/>
              <a:ext cx="406009" cy="406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66864" y="2614325"/>
              <a:ext cx="35779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dirty="0">
                  <a:latin typeface="UTM Avo" panose="020406030505060202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573</Words>
  <Application>Microsoft Office PowerPoint</Application>
  <PresentationFormat>Widescreen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iCiel Cadena</vt:lpstr>
      <vt:lpstr>Segoe Print</vt:lpstr>
      <vt:lpstr>Sitka Subheading</vt:lpstr>
      <vt:lpstr>SVN-Androgyne</vt:lpstr>
      <vt:lpstr>SVN-Avo</vt:lpstr>
      <vt:lpstr>SVN-SAF</vt:lpstr>
      <vt:lpstr>Tahoma</vt:lpstr>
      <vt:lpstr>Times New Roman</vt:lpstr>
      <vt:lpstr>UTM Avo</vt:lpstr>
      <vt:lpstr>UTM Bienvenue</vt:lpstr>
      <vt:lpstr>UTM HelvetIns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My computer</cp:lastModifiedBy>
  <cp:revision>234</cp:revision>
  <dcterms:created xsi:type="dcterms:W3CDTF">2021-11-14T08:33:55Z</dcterms:created>
  <dcterms:modified xsi:type="dcterms:W3CDTF">2025-03-20T04:41:53Z</dcterms:modified>
</cp:coreProperties>
</file>